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312" r:id="rId3"/>
    <p:sldId id="313" r:id="rId4"/>
    <p:sldId id="314" r:id="rId5"/>
    <p:sldId id="292" r:id="rId6"/>
    <p:sldId id="322" r:id="rId7"/>
    <p:sldId id="324" r:id="rId8"/>
    <p:sldId id="323" r:id="rId9"/>
    <p:sldId id="319" r:id="rId10"/>
    <p:sldId id="294" r:id="rId11"/>
    <p:sldId id="304" r:id="rId12"/>
    <p:sldId id="320" r:id="rId13"/>
    <p:sldId id="315" r:id="rId14"/>
    <p:sldId id="316" r:id="rId15"/>
    <p:sldId id="295" r:id="rId16"/>
    <p:sldId id="321" r:id="rId17"/>
    <p:sldId id="318" r:id="rId18"/>
    <p:sldId id="327" r:id="rId19"/>
    <p:sldId id="317" r:id="rId20"/>
    <p:sldId id="307" r:id="rId21"/>
    <p:sldId id="308" r:id="rId22"/>
    <p:sldId id="309" r:id="rId23"/>
    <p:sldId id="293" r:id="rId24"/>
    <p:sldId id="310" r:id="rId25"/>
    <p:sldId id="311" r:id="rId26"/>
    <p:sldId id="270" r:id="rId27"/>
    <p:sldId id="326" r:id="rId28"/>
    <p:sldId id="275" r:id="rId29"/>
    <p:sldId id="325" r:id="rId3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73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90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42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33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68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43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574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880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23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76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59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1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2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14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89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28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2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53E7BC-0BE7-450A-9E40-15B6E23C9D6E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48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Java </a:t>
            </a:r>
            <a:r>
              <a:rPr lang="hu-HU" dirty="0" err="1" smtClean="0"/>
              <a:t>overview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History</a:t>
            </a:r>
            <a:r>
              <a:rPr lang="hu-HU" dirty="0" smtClean="0"/>
              <a:t> and </a:t>
            </a:r>
            <a:r>
              <a:rPr lang="hu-HU" dirty="0" err="1" smtClean="0"/>
              <a:t>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8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in any other programming languages, they are named memory storage units</a:t>
            </a:r>
          </a:p>
          <a:p>
            <a:r>
              <a:rPr lang="en-US" dirty="0" smtClean="0"/>
              <a:t>Content is subject of change (if developer does not make otherwise)</a:t>
            </a:r>
          </a:p>
          <a:p>
            <a:r>
              <a:rPr lang="en-US" dirty="0" smtClean="0"/>
              <a:t>Scope is the declaring code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Types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Primitive types</a:t>
            </a:r>
          </a:p>
          <a:p>
            <a:r>
              <a:rPr lang="en-GB" dirty="0" smtClean="0"/>
              <a:t>Numeric</a:t>
            </a:r>
          </a:p>
          <a:p>
            <a:pPr lvl="1"/>
            <a:r>
              <a:rPr lang="en-GB" dirty="0" smtClean="0"/>
              <a:t>8, 16, 32, 64 bit integer and floating point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unsigned modifier disappeared</a:t>
            </a:r>
          </a:p>
          <a:p>
            <a:r>
              <a:rPr lang="en-GB" dirty="0" smtClean="0"/>
              <a:t>Character– 16 bit positive integer,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single</a:t>
            </a:r>
            <a:r>
              <a:rPr lang="hu-HU" dirty="0" smtClean="0"/>
              <a:t> </a:t>
            </a:r>
            <a:r>
              <a:rPr lang="en-GB" dirty="0" smtClean="0"/>
              <a:t>p</a:t>
            </a:r>
            <a:r>
              <a:rPr lang="hu-HU" dirty="0" err="1" smtClean="0"/>
              <a:t>ie</a:t>
            </a:r>
            <a:r>
              <a:rPr lang="en-GB" dirty="0" smtClean="0"/>
              <a:t>c</a:t>
            </a:r>
            <a:r>
              <a:rPr lang="hu-HU" dirty="0" smtClean="0"/>
              <a:t>e</a:t>
            </a:r>
            <a:r>
              <a:rPr lang="en-GB" dirty="0" smtClean="0"/>
              <a:t> of </a:t>
            </a:r>
            <a:r>
              <a:rPr lang="en-GB" dirty="0" err="1" smtClean="0"/>
              <a:t>unicode</a:t>
            </a:r>
            <a:r>
              <a:rPr lang="en-GB" dirty="0" smtClean="0"/>
              <a:t> character</a:t>
            </a:r>
          </a:p>
          <a:p>
            <a:r>
              <a:rPr lang="en-GB" dirty="0" smtClean="0"/>
              <a:t>Boolean – independent type can not be converted to </a:t>
            </a:r>
            <a:r>
              <a:rPr lang="en-GB" dirty="0" err="1" smtClean="0"/>
              <a:t>int</a:t>
            </a:r>
            <a:r>
              <a:rPr lang="en-GB" dirty="0" smtClean="0"/>
              <a:t>, values: true/false</a:t>
            </a:r>
          </a:p>
        </p:txBody>
      </p:sp>
    </p:spTree>
    <p:extLst>
      <p:ext uri="{BB962C8B-B14F-4D97-AF65-F5344CB8AC3E}">
        <p14:creationId xmlns:p14="http://schemas.microsoft.com/office/powerpoint/2010/main" val="25832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Reference</a:t>
            </a:r>
            <a:r>
              <a:rPr lang="hu-HU" dirty="0" smtClean="0"/>
              <a:t> </a:t>
            </a:r>
            <a:r>
              <a:rPr lang="hu-HU" dirty="0" err="1" smtClean="0"/>
              <a:t>types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230952" cy="312420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Reference type variables are like C pointers</a:t>
            </a:r>
          </a:p>
          <a:p>
            <a:r>
              <a:rPr lang="en-GB" dirty="0" smtClean="0"/>
              <a:t>Replaces pointer type</a:t>
            </a:r>
          </a:p>
          <a:p>
            <a:r>
              <a:rPr lang="en-GB" dirty="0" smtClean="0"/>
              <a:t>When creating a reference, no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storage</a:t>
            </a:r>
            <a:r>
              <a:rPr lang="hu-HU" dirty="0" smtClean="0"/>
              <a:t> </a:t>
            </a:r>
            <a:r>
              <a:rPr lang="en-GB" dirty="0" smtClean="0"/>
              <a:t>allocation is done </a:t>
            </a:r>
            <a:r>
              <a:rPr lang="hu-HU" dirty="0" smtClean="0"/>
              <a:t>(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reference</a:t>
            </a:r>
            <a:r>
              <a:rPr lang="hu-HU" dirty="0" smtClean="0"/>
              <a:t>)</a:t>
            </a:r>
            <a:br>
              <a:rPr lang="hu-HU" dirty="0" smtClean="0"/>
            </a:br>
            <a:r>
              <a:rPr lang="en-GB" dirty="0" smtClean="0"/>
              <a:t>That has to be done independently and the reference has to be set to the new allocation</a:t>
            </a:r>
          </a:p>
          <a:p>
            <a:r>
              <a:rPr lang="en-GB" dirty="0" smtClean="0"/>
              <a:t>Compiler tracks the type of the reference and matches to type of allocated area</a:t>
            </a:r>
          </a:p>
          <a:p>
            <a:endParaRPr lang="en-GB" sz="400" dirty="0" smtClean="0"/>
          </a:p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Details of design, creation and syntactical rules later…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1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343836"/>
          </a:xfrm>
        </p:spPr>
        <p:txBody>
          <a:bodyPr anchor="t"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Everything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other than primitive type is an object.</a:t>
            </a:r>
          </a:p>
          <a:p>
            <a:r>
              <a:rPr lang="en-US" dirty="0" smtClean="0"/>
              <a:t>Primitive types can be wrapped into objects</a:t>
            </a:r>
          </a:p>
          <a:p>
            <a:r>
              <a:rPr lang="en-US" dirty="0" smtClean="0"/>
              <a:t>Basic components of a Java (object oriented) program</a:t>
            </a:r>
          </a:p>
          <a:p>
            <a:endParaRPr lang="en-US" sz="900" dirty="0" smtClean="0"/>
          </a:p>
          <a:p>
            <a:r>
              <a:rPr lang="en-US" dirty="0" smtClean="0"/>
              <a:t>Contains </a:t>
            </a:r>
            <a:r>
              <a:rPr lang="en-US" b="1" dirty="0" smtClean="0">
                <a:solidFill>
                  <a:srgbClr val="C00000"/>
                </a:solidFill>
              </a:rPr>
              <a:t>data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operations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Based on these above, they have custom type, called </a:t>
            </a:r>
            <a:r>
              <a:rPr lang="en-US" b="1" dirty="0" smtClean="0">
                <a:solidFill>
                  <a:srgbClr val="C00000"/>
                </a:solidFill>
              </a:rPr>
              <a:t>class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11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well designed objects, everything is possible, so Java </a:t>
            </a:r>
            <a:r>
              <a:rPr lang="en-US" b="1" dirty="0" smtClean="0">
                <a:solidFill>
                  <a:srgbClr val="FF0000"/>
                </a:solidFill>
              </a:rPr>
              <a:t>does not </a:t>
            </a:r>
            <a:r>
              <a:rPr lang="en-US" dirty="0" smtClean="0"/>
              <a:t>contain</a:t>
            </a:r>
          </a:p>
          <a:p>
            <a:pPr lvl="1"/>
            <a:r>
              <a:rPr lang="en-US" sz="2400" dirty="0" err="1" smtClean="0"/>
              <a:t>typedef</a:t>
            </a:r>
            <a:r>
              <a:rPr lang="en-US" sz="2400" dirty="0" smtClean="0"/>
              <a:t>, define, preprocessor</a:t>
            </a:r>
          </a:p>
          <a:p>
            <a:pPr lvl="1"/>
            <a:r>
              <a:rPr lang="en-US" sz="2400" dirty="0" err="1" smtClean="0"/>
              <a:t>struct</a:t>
            </a:r>
            <a:r>
              <a:rPr lang="en-US" sz="2400" dirty="0" smtClean="0"/>
              <a:t>, union</a:t>
            </a:r>
          </a:p>
          <a:p>
            <a:pPr lvl="1"/>
            <a:r>
              <a:rPr lang="en-US" sz="2400" dirty="0" err="1" smtClean="0"/>
              <a:t>enum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017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Implicit type cast</a:t>
            </a:r>
          </a:p>
          <a:p>
            <a:pPr lvl="1"/>
            <a:r>
              <a:rPr lang="en-US" dirty="0" smtClean="0"/>
              <a:t>Compatible type to bigger storage space</a:t>
            </a:r>
          </a:p>
          <a:p>
            <a:pPr lvl="1"/>
            <a:r>
              <a:rPr lang="en-US" dirty="0" smtClean="0"/>
              <a:t>Compatible type to smaller storage space is </a:t>
            </a:r>
            <a:r>
              <a:rPr lang="en-US" b="1" dirty="0" smtClean="0">
                <a:solidFill>
                  <a:srgbClr val="FF0000"/>
                </a:solidFill>
              </a:rPr>
              <a:t>NOT ALLOWED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Casting classes later…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double length = 5;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 = 5.0;	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//Invalid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Explicit type cast</a:t>
            </a:r>
          </a:p>
          <a:p>
            <a:pPr lvl="1"/>
            <a:r>
              <a:rPr lang="en-US" dirty="0" smtClean="0"/>
              <a:t>Compatible type to smaller storage space with explicit target type specification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double length = 5;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height =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length/2;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73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3707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Collection of items if same type</a:t>
            </a:r>
          </a:p>
          <a:p>
            <a:r>
              <a:rPr lang="en-US" dirty="0" smtClean="0"/>
              <a:t>Not a primitive type </a:t>
            </a:r>
            <a:r>
              <a:rPr lang="en-US" dirty="0" smtClean="0">
                <a:sym typeface="Wingdings" panose="05000000000000000000" pitchFamily="2" charset="2"/>
              </a:rPr>
              <a:t> object</a:t>
            </a:r>
            <a:endParaRPr lang="en-US" dirty="0" smtClean="0"/>
          </a:p>
          <a:p>
            <a:r>
              <a:rPr lang="en-US" dirty="0" smtClean="0"/>
              <a:t>Can be created from any type (even from Object)</a:t>
            </a:r>
          </a:p>
          <a:p>
            <a:r>
              <a:rPr lang="en-US" dirty="0" smtClean="0"/>
              <a:t>Can be created from array </a:t>
            </a:r>
            <a:r>
              <a:rPr lang="en-US" dirty="0" smtClean="0">
                <a:sym typeface="Wingdings" panose="05000000000000000000" pitchFamily="2" charset="2"/>
              </a:rPr>
              <a:t> multi dimensional or nested arrays</a:t>
            </a:r>
            <a:endParaRPr lang="en-US" dirty="0" smtClean="0"/>
          </a:p>
          <a:p>
            <a:r>
              <a:rPr lang="en-US" dirty="0" smtClean="0"/>
              <a:t>Items accessed by indexer: []</a:t>
            </a:r>
          </a:p>
          <a:p>
            <a:r>
              <a:rPr lang="en-US" dirty="0" smtClean="0"/>
              <a:t>Can not be indexed like C pointers</a:t>
            </a:r>
          </a:p>
          <a:p>
            <a:r>
              <a:rPr lang="en-US" dirty="0" smtClean="0"/>
              <a:t>Items have to be initialized one-by-one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Array</a:t>
            </a:r>
            <a:r>
              <a:rPr lang="hu-HU" dirty="0" smtClean="0"/>
              <a:t> </a:t>
            </a:r>
            <a:r>
              <a:rPr lang="hu-HU" dirty="0" err="1" smtClean="0"/>
              <a:t>initialization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265325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&lt;</a:t>
            </a:r>
            <a:r>
              <a:rPr lang="hu-HU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&gt;[] &lt;</a:t>
            </a:r>
            <a:r>
              <a:rPr lang="hu-HU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hu-H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&gt;[&lt;</a:t>
            </a:r>
            <a:r>
              <a:rPr lang="hu-HU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hu-H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hu-H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&gt;];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int[]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[12];</a:t>
            </a:r>
          </a:p>
          <a:p>
            <a:pPr marL="0" indent="0">
              <a:buNone/>
            </a:pPr>
            <a:endParaRPr lang="hu-H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&lt;</a:t>
            </a:r>
            <a:r>
              <a:rPr lang="hu-HU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&gt;[] &lt;</a:t>
            </a:r>
            <a:r>
              <a:rPr lang="hu-HU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hu-HU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&gt;[] {&lt;</a:t>
            </a:r>
            <a:r>
              <a:rPr lang="hu-HU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hu-H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&gt;};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{1, 2, 3, 4, 5}; 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829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type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 primitive type </a:t>
            </a:r>
            <a:r>
              <a:rPr lang="en-US" dirty="0" smtClean="0">
                <a:sym typeface="Wingdings" panose="05000000000000000000" pitchFamily="2" charset="2"/>
              </a:rPr>
              <a:t> object</a:t>
            </a:r>
            <a:endParaRPr lang="en-US" dirty="0" smtClean="0"/>
          </a:p>
          <a:p>
            <a:r>
              <a:rPr lang="en-US" dirty="0" smtClean="0"/>
              <a:t>All string data is handled by String objects</a:t>
            </a:r>
          </a:p>
          <a:p>
            <a:r>
              <a:rPr lang="en-US" b="1" dirty="0" smtClean="0"/>
              <a:t>Not</a:t>
            </a:r>
            <a:r>
              <a:rPr lang="en-US" dirty="0" smtClean="0"/>
              <a:t> a character array with terminal</a:t>
            </a:r>
          </a:p>
          <a:p>
            <a:r>
              <a:rPr lang="en-US" dirty="0" smtClean="0"/>
              <a:t>A String object is immutable, on change, a new object is created</a:t>
            </a:r>
          </a:p>
          <a:p>
            <a:r>
              <a:rPr lang="en-US" dirty="0" smtClean="0"/>
              <a:t>The compiler handles texts between ”” as String objects</a:t>
            </a:r>
            <a:endParaRPr lang="en-US" dirty="0"/>
          </a:p>
        </p:txBody>
      </p:sp>
      <p:sp>
        <p:nvSpPr>
          <p:cNvPr id="4" name="Lekerekített téglalap 3"/>
          <p:cNvSpPr/>
          <p:nvPr/>
        </p:nvSpPr>
        <p:spPr>
          <a:xfrm>
            <a:off x="5499847" y="5791200"/>
            <a:ext cx="3980330" cy="658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name = ”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Tamas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1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Oak</a:t>
            </a:r>
            <a:r>
              <a:rPr lang="hu-HU" dirty="0" smtClean="0"/>
              <a:t> –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beginning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Started in 1990 as an internal project of Sun Microsystems to create a </a:t>
            </a:r>
          </a:p>
          <a:p>
            <a:pPr lvl="1"/>
            <a:r>
              <a:rPr lang="en-GB" sz="2400" dirty="0" smtClean="0"/>
              <a:t>small</a:t>
            </a:r>
          </a:p>
          <a:p>
            <a:pPr lvl="1"/>
            <a:r>
              <a:rPr lang="en-GB" sz="2400" dirty="0" smtClean="0"/>
              <a:t>reliable</a:t>
            </a:r>
          </a:p>
          <a:p>
            <a:pPr lvl="1"/>
            <a:r>
              <a:rPr lang="en-GB" sz="2400" dirty="0" smtClean="0"/>
              <a:t>portable</a:t>
            </a:r>
          </a:p>
          <a:p>
            <a:pPr lvl="1"/>
            <a:r>
              <a:rPr lang="en-GB" sz="2400" dirty="0" smtClean="0"/>
              <a:t>distributed</a:t>
            </a:r>
          </a:p>
          <a:p>
            <a:pPr lvl="1"/>
            <a:r>
              <a:rPr lang="en-GB" sz="2400" dirty="0" smtClean="0"/>
              <a:t>real time</a:t>
            </a:r>
          </a:p>
          <a:p>
            <a:pPr marL="0" indent="0">
              <a:buNone/>
            </a:pPr>
            <a:r>
              <a:rPr lang="en-GB" dirty="0" smtClean="0"/>
              <a:t>running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2605319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Operators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Next to the known </a:t>
            </a:r>
            <a:r>
              <a:rPr lang="en-GB" dirty="0" err="1" smtClean="0"/>
              <a:t>ar</a:t>
            </a:r>
            <a:r>
              <a:rPr lang="hu-HU" dirty="0" smtClean="0"/>
              <a:t>i</a:t>
            </a:r>
            <a:r>
              <a:rPr lang="en-GB" dirty="0" err="1" smtClean="0"/>
              <a:t>thmetic</a:t>
            </a:r>
            <a:r>
              <a:rPr lang="en-GB" dirty="0" smtClean="0"/>
              <a:t>, logical and relational operations, Java has</a:t>
            </a:r>
          </a:p>
          <a:p>
            <a:r>
              <a:rPr lang="en-GB" dirty="0" smtClean="0"/>
              <a:t>&gt;&gt;&gt; logical right shift</a:t>
            </a:r>
          </a:p>
          <a:p>
            <a:r>
              <a:rPr lang="en-GB" dirty="0" smtClean="0"/>
              <a:t>+ (concatenation) of Strings</a:t>
            </a:r>
          </a:p>
          <a:p>
            <a:endParaRPr lang="en-GB" dirty="0" smtClean="0"/>
          </a:p>
          <a:p>
            <a:r>
              <a:rPr lang="en-GB" dirty="0" smtClean="0"/>
              <a:t>Built in operators can not be modified</a:t>
            </a:r>
          </a:p>
          <a:p>
            <a:r>
              <a:rPr lang="en-GB" dirty="0" smtClean="0"/>
              <a:t>Operators can not be created for custom classes (objects)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9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Sequence, code block like in C.  ”;” and ”{…}”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if, for, while, do-while </a:t>
            </a:r>
            <a:r>
              <a:rPr lang="en-US" dirty="0" smtClean="0"/>
              <a:t>like in C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 smtClean="0"/>
              <a:t> – loop through </a:t>
            </a:r>
            <a:r>
              <a:rPr lang="en-US" dirty="0" err="1" smtClean="0"/>
              <a:t>iterable</a:t>
            </a:r>
            <a:r>
              <a:rPr lang="en-US" dirty="0" smtClean="0"/>
              <a:t> collections without explicit indexing</a:t>
            </a:r>
          </a:p>
          <a:p>
            <a:r>
              <a:rPr lang="en-US" dirty="0" smtClean="0"/>
              <a:t>Deep nested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/>
              <a:t> and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 smtClean="0"/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8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Methods</a:t>
            </a:r>
            <a:r>
              <a:rPr lang="hu-HU" dirty="0" smtClean="0"/>
              <a:t>, </a:t>
            </a:r>
            <a:r>
              <a:rPr lang="hu-HU" dirty="0" err="1" smtClean="0"/>
              <a:t>parameters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192307"/>
          </a:xfrm>
        </p:spPr>
        <p:txBody>
          <a:bodyPr/>
          <a:lstStyle/>
          <a:p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independent</a:t>
            </a:r>
            <a:r>
              <a:rPr lang="hu-HU" dirty="0" smtClean="0"/>
              <a:t> </a:t>
            </a:r>
            <a:r>
              <a:rPr lang="hu-HU" dirty="0" err="1" smtClean="0"/>
              <a:t>components</a:t>
            </a:r>
            <a:r>
              <a:rPr lang="hu-HU" dirty="0" smtClean="0"/>
              <a:t>, </a:t>
            </a:r>
            <a:r>
              <a:rPr lang="hu-HU" dirty="0" err="1" smtClean="0"/>
              <a:t>parts</a:t>
            </a:r>
            <a:r>
              <a:rPr lang="hu-HU" dirty="0" smtClean="0"/>
              <a:t> of </a:t>
            </a:r>
            <a:r>
              <a:rPr lang="hu-HU" dirty="0" err="1" smtClean="0"/>
              <a:t>objects</a:t>
            </a:r>
            <a:endParaRPr lang="hu-HU" dirty="0" smtClean="0"/>
          </a:p>
          <a:p>
            <a:r>
              <a:rPr lang="hu-HU" dirty="0" err="1" smtClean="0"/>
              <a:t>Declaration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C</a:t>
            </a:r>
            <a:endParaRPr lang="hu-HU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1484310" y="4087906"/>
            <a:ext cx="10643035" cy="2079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b="1" dirty="0" err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hu-HU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formal</a:t>
            </a:r>
            <a:r>
              <a:rPr lang="hu-H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hu-H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b="1" dirty="0" err="1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hu-HU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body&gt;</a:t>
            </a:r>
          </a:p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parameters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parameters are passed by value</a:t>
            </a:r>
          </a:p>
          <a:p>
            <a:r>
              <a:rPr lang="en-US" dirty="0" smtClean="0"/>
              <a:t>Also reference type variables (like in C)</a:t>
            </a:r>
          </a:p>
          <a:p>
            <a:pPr marL="457200" lvl="1" indent="0">
              <a:buNone/>
            </a:pPr>
            <a:r>
              <a:rPr lang="en-US" sz="2400" dirty="0" smtClean="0"/>
              <a:t>Value of reference is the address of referenced region, therefore caller and method work on the same allocated area.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53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management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 is managed by JVM</a:t>
            </a:r>
          </a:p>
          <a:p>
            <a:r>
              <a:rPr lang="en-US" dirty="0" smtClean="0"/>
              <a:t>Programmer creates references</a:t>
            </a:r>
          </a:p>
          <a:p>
            <a:r>
              <a:rPr lang="en-US" dirty="0" smtClean="0"/>
              <a:t>On instantiation, JVM allocates memory for the object, sets the reference</a:t>
            </a:r>
          </a:p>
          <a:p>
            <a:r>
              <a:rPr lang="en-US" dirty="0" smtClean="0"/>
              <a:t>JVM counts references to objects, if an object has no valid reference, it is a subject of removal (garbage collection)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 has multiple technique</a:t>
            </a:r>
          </a:p>
          <a:p>
            <a:r>
              <a:rPr lang="en-US" dirty="0" smtClean="0"/>
              <a:t>Reference type: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Function&lt;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Parameter_types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Return_type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Anonymous class – later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Lambda expression – later</a:t>
            </a:r>
          </a:p>
          <a:p>
            <a:r>
              <a:rPr lang="en-US" dirty="0" smtClean="0"/>
              <a:t>Method reference: &lt;context&gt;::&lt;method name&gt;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293224" y="5791200"/>
            <a:ext cx="549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newCustomer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calculateWage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0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objects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is a strongly typed and object oriented language, therefore developers have to create and use objects.</a:t>
            </a:r>
          </a:p>
          <a:p>
            <a:r>
              <a:rPr lang="en-US" dirty="0" smtClean="0"/>
              <a:t>Class (template) declaration: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Instantiation: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 keyword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Details later…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objects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81852" y="2640105"/>
            <a:ext cx="4002090" cy="37919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&lt;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data_member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[method(s)]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guest = new User();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guest.firstName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Tamas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endParaRPr lang="en-US" sz="2000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6141056" y="3480375"/>
            <a:ext cx="5830891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User {</a:t>
            </a:r>
          </a:p>
          <a:p>
            <a:pPr marL="0" indent="0">
              <a:buFont typeface="Arial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/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Font typeface="Arial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+” ”+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9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Without interpretation, use these to access console in terminal applications</a:t>
            </a:r>
          </a:p>
          <a:p>
            <a:r>
              <a:rPr lang="en-US" dirty="0" smtClean="0"/>
              <a:t>Print data to console:</a:t>
            </a:r>
          </a:p>
          <a:p>
            <a:pPr marL="914400" lvl="2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System.console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().writer().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(”Hello!”);</a:t>
            </a:r>
          </a:p>
          <a:p>
            <a:r>
              <a:rPr lang="en-US" dirty="0" smtClean="0"/>
              <a:t>Read data from console:</a:t>
            </a:r>
          </a:p>
          <a:p>
            <a:pPr marL="914400" lvl="2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System.console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Details later…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5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- 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a IDE, terminal is not accessible, but still able to use developer console.</a:t>
            </a:r>
          </a:p>
          <a:p>
            <a:pPr marL="0" indent="0">
              <a:buNone/>
            </a:pPr>
            <a:r>
              <a:rPr lang="en-US" dirty="0" smtClean="0"/>
              <a:t>Without interpretation, use these to access console in terminal applications</a:t>
            </a:r>
          </a:p>
          <a:p>
            <a:r>
              <a:rPr lang="en-US" dirty="0" smtClean="0"/>
              <a:t>Print data to console:</a:t>
            </a:r>
          </a:p>
          <a:p>
            <a:pPr marL="914400" lvl="2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(”Hello!”);</a:t>
            </a:r>
          </a:p>
          <a:p>
            <a:r>
              <a:rPr lang="en-US" dirty="0" smtClean="0"/>
              <a:t>Read (scan) data from console:</a:t>
            </a:r>
          </a:p>
          <a:p>
            <a:pPr marL="914400" lvl="2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pPr marL="914400" lvl="2" indent="0"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Details later…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 design </a:t>
            </a:r>
            <a:r>
              <a:rPr lang="hu-HU" dirty="0" err="1" smtClean="0"/>
              <a:t>aims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Based on analysis of software distribution and running environments:</a:t>
            </a:r>
          </a:p>
          <a:p>
            <a:r>
              <a:rPr lang="en-GB" i="1" dirty="0" smtClean="0"/>
              <a:t>simple – reduced feature set, familiar instructions and syntax</a:t>
            </a:r>
          </a:p>
          <a:p>
            <a:r>
              <a:rPr lang="en-GB" i="1" dirty="0" smtClean="0"/>
              <a:t>secure – security built into the language and the running environment</a:t>
            </a:r>
          </a:p>
          <a:p>
            <a:r>
              <a:rPr lang="en-GB" i="1" dirty="0" smtClean="0"/>
              <a:t>high performance – cached interpreter, low priority memory management</a:t>
            </a:r>
          </a:p>
          <a:p>
            <a:r>
              <a:rPr lang="en-GB" dirty="0" smtClean="0"/>
              <a:t>reliable – check at compile and run time, simple memory model, OOP</a:t>
            </a:r>
          </a:p>
          <a:p>
            <a:r>
              <a:rPr lang="en-GB" b="1" dirty="0" smtClean="0"/>
              <a:t>multiplatform – virtual machine executes byte code</a:t>
            </a:r>
          </a:p>
        </p:txBody>
      </p:sp>
    </p:spTree>
    <p:extLst>
      <p:ext uri="{BB962C8B-B14F-4D97-AF65-F5344CB8AC3E}">
        <p14:creationId xmlns:p14="http://schemas.microsoft.com/office/powerpoint/2010/main" val="27729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Platform independent development</a:t>
            </a:r>
          </a:p>
          <a:p>
            <a:r>
              <a:rPr lang="en-US" dirty="0" smtClean="0"/>
              <a:t>Platform independent execution</a:t>
            </a:r>
          </a:p>
          <a:p>
            <a:r>
              <a:rPr lang="en-US" dirty="0" smtClean="0"/>
              <a:t>Unified code optimizer</a:t>
            </a:r>
          </a:p>
          <a:p>
            <a:r>
              <a:rPr lang="en-US" dirty="0" smtClean="0"/>
              <a:t>Unified memory management</a:t>
            </a:r>
          </a:p>
          <a:p>
            <a:r>
              <a:rPr lang="en-US" dirty="0" smtClean="0"/>
              <a:t>Readable code (no pointers)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Requires a running environment</a:t>
            </a:r>
          </a:p>
          <a:p>
            <a:r>
              <a:rPr lang="en-US" dirty="0" smtClean="0"/>
              <a:t>Slower than native code execution</a:t>
            </a:r>
          </a:p>
          <a:p>
            <a:r>
              <a:rPr lang="en-US" dirty="0" smtClean="0"/>
              <a:t>Reduced feature set</a:t>
            </a:r>
          </a:p>
          <a:p>
            <a:endParaRPr lang="en-US" dirty="0" smtClean="0"/>
          </a:p>
          <a:p>
            <a:r>
              <a:rPr lang="en-US" dirty="0" smtClean="0"/>
              <a:t>Restricted memory access</a:t>
            </a:r>
          </a:p>
        </p:txBody>
      </p:sp>
    </p:spTree>
    <p:extLst>
      <p:ext uri="{BB962C8B-B14F-4D97-AF65-F5344CB8AC3E}">
        <p14:creationId xmlns:p14="http://schemas.microsoft.com/office/powerpoint/2010/main" val="41666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ekerekített téglalap 7"/>
          <p:cNvSpPr/>
          <p:nvPr/>
        </p:nvSpPr>
        <p:spPr>
          <a:xfrm>
            <a:off x="3415553" y="2299447"/>
            <a:ext cx="6494929" cy="377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Java Development Kit</a:t>
            </a:r>
            <a:endParaRPr lang="en-US" dirty="0"/>
          </a:p>
        </p:txBody>
      </p:sp>
      <p:sp>
        <p:nvSpPr>
          <p:cNvPr id="6" name="Lekerekített téglalap 5"/>
          <p:cNvSpPr/>
          <p:nvPr/>
        </p:nvSpPr>
        <p:spPr>
          <a:xfrm>
            <a:off x="3738282" y="3550024"/>
            <a:ext cx="5836023" cy="2353234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Java Runtime Environment</a:t>
            </a:r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Platform – structure</a:t>
            </a:r>
            <a:endParaRPr lang="en-US" dirty="0"/>
          </a:p>
        </p:txBody>
      </p:sp>
      <p:sp>
        <p:nvSpPr>
          <p:cNvPr id="4" name="Lekerekített téglalap 3"/>
          <p:cNvSpPr/>
          <p:nvPr/>
        </p:nvSpPr>
        <p:spPr>
          <a:xfrm>
            <a:off x="4027394" y="4074459"/>
            <a:ext cx="2904564" cy="165398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Java Virtual Machine</a:t>
            </a:r>
            <a:endParaRPr lang="en-US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370294" y="4558553"/>
            <a:ext cx="2218765" cy="1035423"/>
          </a:xfrm>
          <a:prstGeom prst="roundRect">
            <a:avLst/>
          </a:prstGeom>
          <a:solidFill>
            <a:srgbClr val="FAFF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JIT interpreter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Garbage Collector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Thread synchronizer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7221070" y="4558553"/>
            <a:ext cx="2104465" cy="1169893"/>
          </a:xfrm>
          <a:prstGeom prst="roundRect">
            <a:avLst/>
          </a:prstGeom>
          <a:solidFill>
            <a:srgbClr val="FAFF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loader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Byte Code verifier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Runtime libraries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Java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ekerekített téglalap 8"/>
          <p:cNvSpPr/>
          <p:nvPr/>
        </p:nvSpPr>
        <p:spPr>
          <a:xfrm>
            <a:off x="3738282" y="2962834"/>
            <a:ext cx="5836023" cy="443753"/>
          </a:xfrm>
          <a:prstGeom prst="roundRect">
            <a:avLst/>
          </a:prstGeom>
          <a:solidFill>
            <a:srgbClr val="FAFF1D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java, </a:t>
            </a:r>
            <a:r>
              <a:rPr lang="en-US" dirty="0" err="1" smtClean="0">
                <a:solidFill>
                  <a:schemeClr val="tx1"/>
                </a:solidFill>
              </a:rPr>
              <a:t>javac</a:t>
            </a:r>
            <a:r>
              <a:rPr lang="en-US" dirty="0" smtClean="0">
                <a:solidFill>
                  <a:schemeClr val="tx1"/>
                </a:solidFill>
              </a:rPr>
              <a:t>, … development tools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2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 </a:t>
            </a:r>
            <a:r>
              <a:rPr lang="hu-HU" dirty="0" err="1" smtClean="0"/>
              <a:t>platforms</a:t>
            </a:r>
            <a:endParaRPr lang="hu-HU" dirty="0"/>
          </a:p>
        </p:txBody>
      </p:sp>
      <p:pic>
        <p:nvPicPr>
          <p:cNvPr id="1026" name="Picture 2" descr="KÃ©ptalÃ¡lat a kÃ¶vetkezÅre: âJava platforms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290" y="1943689"/>
            <a:ext cx="6776753" cy="479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2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Compilation</a:t>
            </a:r>
            <a:r>
              <a:rPr lang="hu-HU" dirty="0" smtClean="0"/>
              <a:t> of a Java </a:t>
            </a:r>
            <a:r>
              <a:rPr lang="hu-HU" dirty="0" err="1" smtClean="0"/>
              <a:t>source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endParaRPr lang="hu-HU" dirty="0"/>
          </a:p>
        </p:txBody>
      </p:sp>
      <p:pic>
        <p:nvPicPr>
          <p:cNvPr id="3076" name="Picture 4" descr="KÃ©ptalÃ¡lat a kÃ¶vetkezÅre: âjava compiler bytecode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257" y="2438399"/>
            <a:ext cx="7720186" cy="37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Execution</a:t>
            </a:r>
            <a:r>
              <a:rPr lang="hu-HU" dirty="0" smtClean="0"/>
              <a:t> of a Java program</a:t>
            </a:r>
            <a:endParaRPr lang="hu-HU" dirty="0"/>
          </a:p>
        </p:txBody>
      </p:sp>
      <p:pic>
        <p:nvPicPr>
          <p:cNvPr id="2050" name="Picture 2" descr="KapcsolÃ³dÃ³ kÃ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3121045"/>
            <a:ext cx="10251232" cy="257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1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components – Java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00732" y="2666999"/>
            <a:ext cx="6383547" cy="362165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Variables, types, type casts</a:t>
            </a:r>
          </a:p>
          <a:p>
            <a:r>
              <a:rPr lang="en-US" dirty="0" smtClean="0"/>
              <a:t>Custom types: </a:t>
            </a:r>
            <a:r>
              <a:rPr lang="en-US" dirty="0" err="1" smtClean="0"/>
              <a:t>enums</a:t>
            </a:r>
            <a:r>
              <a:rPr lang="en-US" dirty="0" smtClean="0"/>
              <a:t>, </a:t>
            </a:r>
            <a:r>
              <a:rPr lang="en-US" dirty="0" err="1" smtClean="0"/>
              <a:t>structs</a:t>
            </a:r>
            <a:endParaRPr lang="en-US" dirty="0" smtClean="0"/>
          </a:p>
          <a:p>
            <a:r>
              <a:rPr lang="en-US" dirty="0" smtClean="0"/>
              <a:t>Arrays, strings, constants</a:t>
            </a:r>
          </a:p>
          <a:p>
            <a:r>
              <a:rPr lang="en-US" dirty="0" smtClean="0"/>
              <a:t>Operators, operator overload, precedence</a:t>
            </a:r>
          </a:p>
          <a:p>
            <a:r>
              <a:rPr lang="en-US" dirty="0" smtClean="0"/>
              <a:t>Control statements</a:t>
            </a:r>
          </a:p>
          <a:p>
            <a:r>
              <a:rPr lang="en-US" dirty="0" smtClean="0"/>
              <a:t>Code modules (functions), parameters</a:t>
            </a:r>
          </a:p>
          <a:p>
            <a:r>
              <a:rPr lang="en-US" dirty="0" smtClean="0"/>
              <a:t>Dynamic memory management, data references</a:t>
            </a:r>
          </a:p>
          <a:p>
            <a:r>
              <a:rPr lang="en-US" dirty="0" smtClean="0"/>
              <a:t>Function pointers – Method references</a:t>
            </a:r>
          </a:p>
        </p:txBody>
      </p:sp>
    </p:spTree>
    <p:extLst>
      <p:ext uri="{BB962C8B-B14F-4D97-AF65-F5344CB8AC3E}">
        <p14:creationId xmlns:p14="http://schemas.microsoft.com/office/powerpoint/2010/main" val="945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i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i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1513</TotalTime>
  <Words>991</Words>
  <Application>Microsoft Office PowerPoint</Application>
  <PresentationFormat>Szélesvásznú</PresentationFormat>
  <Paragraphs>194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4" baseType="lpstr">
      <vt:lpstr>Arial</vt:lpstr>
      <vt:lpstr>Corbel</vt:lpstr>
      <vt:lpstr>Courier New</vt:lpstr>
      <vt:lpstr>Wingdings</vt:lpstr>
      <vt:lpstr>Parallaxis</vt:lpstr>
      <vt:lpstr>Java overview</vt:lpstr>
      <vt:lpstr>Oak – the beginning</vt:lpstr>
      <vt:lpstr>Java design aims</vt:lpstr>
      <vt:lpstr>Java</vt:lpstr>
      <vt:lpstr>Java Platform – structure</vt:lpstr>
      <vt:lpstr>Java platforms</vt:lpstr>
      <vt:lpstr>Compilation of a Java source code</vt:lpstr>
      <vt:lpstr>Execution of a Java program</vt:lpstr>
      <vt:lpstr>Basic language components – Java</vt:lpstr>
      <vt:lpstr>Variables</vt:lpstr>
      <vt:lpstr>Types</vt:lpstr>
      <vt:lpstr>Reference types</vt:lpstr>
      <vt:lpstr>Objects</vt:lpstr>
      <vt:lpstr>User defined types</vt:lpstr>
      <vt:lpstr>Type casts</vt:lpstr>
      <vt:lpstr>Type casts</vt:lpstr>
      <vt:lpstr>Arrays</vt:lpstr>
      <vt:lpstr>Array initialization</vt:lpstr>
      <vt:lpstr>String type</vt:lpstr>
      <vt:lpstr>Operators</vt:lpstr>
      <vt:lpstr>Control statements</vt:lpstr>
      <vt:lpstr>Methods, parameters</vt:lpstr>
      <vt:lpstr>Method parameters</vt:lpstr>
      <vt:lpstr>Dynamic memory management</vt:lpstr>
      <vt:lpstr>Method references</vt:lpstr>
      <vt:lpstr>Using objects</vt:lpstr>
      <vt:lpstr>Using objects</vt:lpstr>
      <vt:lpstr>Console</vt:lpstr>
      <vt:lpstr>Console - 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Procedurális programozás</dc:title>
  <dc:creator>Tomi</dc:creator>
  <cp:lastModifiedBy>Tomi</cp:lastModifiedBy>
  <cp:revision>107</cp:revision>
  <dcterms:created xsi:type="dcterms:W3CDTF">2018-12-11T21:12:31Z</dcterms:created>
  <dcterms:modified xsi:type="dcterms:W3CDTF">2020-03-28T11:22:21Z</dcterms:modified>
</cp:coreProperties>
</file>