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5"/>
  </p:notesMasterIdLst>
  <p:sldIdLst>
    <p:sldId id="256" r:id="rId2"/>
    <p:sldId id="328" r:id="rId3"/>
    <p:sldId id="280" r:id="rId4"/>
    <p:sldId id="324" r:id="rId5"/>
    <p:sldId id="297" r:id="rId6"/>
    <p:sldId id="293" r:id="rId7"/>
    <p:sldId id="329" r:id="rId8"/>
    <p:sldId id="320" r:id="rId9"/>
    <p:sldId id="292" r:id="rId10"/>
    <p:sldId id="321" r:id="rId11"/>
    <p:sldId id="322" r:id="rId12"/>
    <p:sldId id="266" r:id="rId13"/>
    <p:sldId id="327" r:id="rId14"/>
    <p:sldId id="330" r:id="rId15"/>
    <p:sldId id="338" r:id="rId16"/>
    <p:sldId id="272" r:id="rId17"/>
    <p:sldId id="319" r:id="rId18"/>
    <p:sldId id="323" r:id="rId19"/>
    <p:sldId id="278" r:id="rId20"/>
    <p:sldId id="279" r:id="rId21"/>
    <p:sldId id="342" r:id="rId22"/>
    <p:sldId id="318" r:id="rId23"/>
    <p:sldId id="259" r:id="rId24"/>
    <p:sldId id="314" r:id="rId25"/>
    <p:sldId id="326" r:id="rId26"/>
    <p:sldId id="302" r:id="rId27"/>
    <p:sldId id="325" r:id="rId28"/>
    <p:sldId id="316" r:id="rId29"/>
    <p:sldId id="311" r:id="rId30"/>
    <p:sldId id="331" r:id="rId31"/>
    <p:sldId id="336" r:id="rId32"/>
    <p:sldId id="270" r:id="rId33"/>
    <p:sldId id="333" r:id="rId34"/>
    <p:sldId id="334" r:id="rId35"/>
    <p:sldId id="335" r:id="rId36"/>
    <p:sldId id="340" r:id="rId37"/>
    <p:sldId id="341" r:id="rId38"/>
    <p:sldId id="265" r:id="rId39"/>
    <p:sldId id="332" r:id="rId40"/>
    <p:sldId id="337" r:id="rId41"/>
    <p:sldId id="339" r:id="rId42"/>
    <p:sldId id="301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FFA1E-A6FD-4760-ABF3-8FA2EB5C8253}" v="1" dt="2023-09-18T05:27:43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5E6FFA1E-A6FD-4760-ABF3-8FA2EB5C8253}"/>
    <pc:docChg chg="undo custSel addSld modSld">
      <pc:chgData name="Tamas Storcz" userId="7ab5403fe009f921" providerId="LiveId" clId="{5E6FFA1E-A6FD-4760-ABF3-8FA2EB5C8253}" dt="2023-09-18T05:37:28.406" v="287" actId="255"/>
      <pc:docMkLst>
        <pc:docMk/>
      </pc:docMkLst>
      <pc:sldChg chg="modSp mod">
        <pc:chgData name="Tamas Storcz" userId="7ab5403fe009f921" providerId="LiveId" clId="{5E6FFA1E-A6FD-4760-ABF3-8FA2EB5C8253}" dt="2023-09-18T05:25:57.358" v="4" actId="20577"/>
        <pc:sldMkLst>
          <pc:docMk/>
          <pc:sldMk cId="919677253" sldId="280"/>
        </pc:sldMkLst>
        <pc:spChg chg="mod">
          <ac:chgData name="Tamas Storcz" userId="7ab5403fe009f921" providerId="LiveId" clId="{5E6FFA1E-A6FD-4760-ABF3-8FA2EB5C8253}" dt="2023-09-18T05:25:57.358" v="4" actId="20577"/>
          <ac:spMkLst>
            <pc:docMk/>
            <pc:sldMk cId="919677253" sldId="280"/>
            <ac:spMk id="6" creationId="{00000000-0000-0000-0000-000000000000}"/>
          </ac:spMkLst>
        </pc:spChg>
      </pc:sldChg>
      <pc:sldChg chg="modSp mod">
        <pc:chgData name="Tamas Storcz" userId="7ab5403fe009f921" providerId="LiveId" clId="{5E6FFA1E-A6FD-4760-ABF3-8FA2EB5C8253}" dt="2023-09-18T05:27:43.760" v="11" actId="14100"/>
        <pc:sldMkLst>
          <pc:docMk/>
          <pc:sldMk cId="706303071" sldId="322"/>
        </pc:sldMkLst>
        <pc:spChg chg="mod">
          <ac:chgData name="Tamas Storcz" userId="7ab5403fe009f921" providerId="LiveId" clId="{5E6FFA1E-A6FD-4760-ABF3-8FA2EB5C8253}" dt="2023-09-18T05:27:43.760" v="11" actId="14100"/>
          <ac:spMkLst>
            <pc:docMk/>
            <pc:sldMk cId="706303071" sldId="322"/>
            <ac:spMk id="4" creationId="{00000000-0000-0000-0000-000000000000}"/>
          </ac:spMkLst>
        </pc:spChg>
      </pc:sldChg>
      <pc:sldChg chg="modSp mod">
        <pc:chgData name="Tamas Storcz" userId="7ab5403fe009f921" providerId="LiveId" clId="{5E6FFA1E-A6FD-4760-ABF3-8FA2EB5C8253}" dt="2023-09-18T05:30:46.013" v="33" actId="20577"/>
        <pc:sldMkLst>
          <pc:docMk/>
          <pc:sldMk cId="255829624" sldId="323"/>
        </pc:sldMkLst>
        <pc:spChg chg="mod">
          <ac:chgData name="Tamas Storcz" userId="7ab5403fe009f921" providerId="LiveId" clId="{5E6FFA1E-A6FD-4760-ABF3-8FA2EB5C8253}" dt="2023-09-18T05:30:46.013" v="33" actId="20577"/>
          <ac:spMkLst>
            <pc:docMk/>
            <pc:sldMk cId="255829624" sldId="323"/>
            <ac:spMk id="3" creationId="{00000000-0000-0000-0000-000000000000}"/>
          </ac:spMkLst>
        </pc:spChg>
      </pc:sldChg>
      <pc:sldChg chg="modSp new mod">
        <pc:chgData name="Tamas Storcz" userId="7ab5403fe009f921" providerId="LiveId" clId="{5E6FFA1E-A6FD-4760-ABF3-8FA2EB5C8253}" dt="2023-09-18T05:37:28.406" v="287" actId="255"/>
        <pc:sldMkLst>
          <pc:docMk/>
          <pc:sldMk cId="3421867654" sldId="342"/>
        </pc:sldMkLst>
        <pc:spChg chg="mod">
          <ac:chgData name="Tamas Storcz" userId="7ab5403fe009f921" providerId="LiveId" clId="{5E6FFA1E-A6FD-4760-ABF3-8FA2EB5C8253}" dt="2023-09-18T05:33:23.356" v="182" actId="20577"/>
          <ac:spMkLst>
            <pc:docMk/>
            <pc:sldMk cId="3421867654" sldId="342"/>
            <ac:spMk id="2" creationId="{2E5769D4-9DDC-1C81-EECB-EB175DECBD35}"/>
          </ac:spMkLst>
        </pc:spChg>
        <pc:spChg chg="mod">
          <ac:chgData name="Tamas Storcz" userId="7ab5403fe009f921" providerId="LiveId" clId="{5E6FFA1E-A6FD-4760-ABF3-8FA2EB5C8253}" dt="2023-09-18T05:37:28.406" v="287" actId="255"/>
          <ac:spMkLst>
            <pc:docMk/>
            <pc:sldMk cId="3421867654" sldId="342"/>
            <ac:spMk id="3" creationId="{8A2B3CD9-123B-7101-8173-B874A6359E4E}"/>
          </ac:spMkLst>
        </pc:spChg>
      </pc:sldChg>
    </pc:docChg>
  </pc:docChgLst>
  <pc:docChgLst>
    <pc:chgData name="Tamas Storcz" userId="7ab5403fe009f921" providerId="LiveId" clId="{E95A85BE-717B-4049-93E9-4BE4419D927C}"/>
    <pc:docChg chg="modSld">
      <pc:chgData name="Tamas Storcz" userId="7ab5403fe009f921" providerId="LiveId" clId="{E95A85BE-717B-4049-93E9-4BE4419D927C}" dt="2021-02-15T09:57:01.152" v="10" actId="6549"/>
      <pc:docMkLst>
        <pc:docMk/>
      </pc:docMkLst>
      <pc:sldChg chg="modSp mod">
        <pc:chgData name="Tamas Storcz" userId="7ab5403fe009f921" providerId="LiveId" clId="{E95A85BE-717B-4049-93E9-4BE4419D927C}" dt="2021-02-15T09:57:01.152" v="10" actId="6549"/>
        <pc:sldMkLst>
          <pc:docMk/>
          <pc:sldMk cId="1424444408" sldId="332"/>
        </pc:sldMkLst>
        <pc:spChg chg="mod">
          <ac:chgData name="Tamas Storcz" userId="7ab5403fe009f921" providerId="LiveId" clId="{E95A85BE-717B-4049-93E9-4BE4419D927C}" dt="2021-02-15T09:57:01.152" v="10" actId="6549"/>
          <ac:spMkLst>
            <pc:docMk/>
            <pc:sldMk cId="1424444408" sldId="33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4DDB8-1250-AB4A-A9C7-E689661D9B0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5E72-09C9-6B44-9B79-A1AD75DE0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F0C0D-6779-F548-A7C6-C86CFE3C84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CF0C0D-6779-F548-A7C6-C86CFE3C84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4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5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19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037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noProof="0" smtClean="0"/>
              <a:pPr/>
              <a:t>9/18/2023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64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noProof="0" smtClean="0"/>
              <a:pPr/>
              <a:t>9/18/2023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1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noProof="0" smtClean="0"/>
              <a:pPr/>
              <a:t>9/18/2023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8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4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1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7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0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(OOP)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6110752" y="6150801"/>
            <a:ext cx="539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/>
              <a:t>Tamás </a:t>
            </a:r>
            <a:r>
              <a:rPr lang="hu-HU" sz="2400" dirty="0"/>
              <a:t>Storcz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28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code – Monolithic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165893" y="2705606"/>
            <a:ext cx="8238227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hu-HU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hu-HU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max);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 *=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+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"!="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f);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39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Readable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– </a:t>
            </a:r>
            <a:r>
              <a:rPr lang="hu-HU" dirty="0" err="1"/>
              <a:t>Modular</a:t>
            </a:r>
            <a:r>
              <a:rPr lang="hu-HU" dirty="0"/>
              <a:t> + </a:t>
            </a:r>
            <a:r>
              <a:rPr lang="hu-HU" dirty="0" err="1"/>
              <a:t>names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22762" y="2705607"/>
            <a:ext cx="8551078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getPositiveIntFromConsole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hu-HU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"Please enter</a:t>
            </a:r>
            <a:r>
              <a:rPr kumimoji="0" lang="hu-HU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hu-HU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umber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hu-HU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hu-HU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kumimoji="0" lang="hu-HU" altLang="en-US" sz="2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kumimoji="0" lang="hu-HU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+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"!=" </a:t>
            </a:r>
            <a:endParaRPr kumimoji="0" lang="hu-HU" altLang="en-US" sz="24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hu-HU" altLang="en-US" sz="2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calculateFactorial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endParaRPr kumimoji="0" lang="hu-HU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0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/>
              <a:t>Modelling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Aim</a:t>
            </a:r>
            <a:r>
              <a:rPr lang="en-US" dirty="0"/>
              <a:t>: to define a closed system, simplier than reality, in which the task can be solved well enough (time, accuracy, resources).</a:t>
            </a:r>
          </a:p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: A simplified interpretation of reality.</a:t>
            </a:r>
          </a:p>
          <a:p>
            <a:pPr marL="0" indent="0">
              <a:buNone/>
            </a:pPr>
            <a:r>
              <a:rPr lang="en-US" b="1" dirty="0"/>
              <a:t>Model design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Specify interesting properties, behaviors</a:t>
            </a:r>
          </a:p>
          <a:p>
            <a:pPr lvl="1"/>
            <a:r>
              <a:rPr lang="en-US" dirty="0"/>
              <a:t>Classification and class relations</a:t>
            </a:r>
          </a:p>
          <a:p>
            <a:pPr lvl="1"/>
            <a:r>
              <a:rPr lang="en-US" dirty="0"/>
              <a:t>Algorithms and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8934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and Classification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Objects are </a:t>
            </a:r>
            <a:r>
              <a:rPr lang="en-US" i="1" dirty="0"/>
              <a:t>classified</a:t>
            </a:r>
            <a:r>
              <a:rPr lang="en-US" dirty="0"/>
              <a:t> based on </a:t>
            </a:r>
            <a:r>
              <a:rPr lang="en-US" b="1" dirty="0"/>
              <a:t>type and meaning </a:t>
            </a:r>
            <a:r>
              <a:rPr lang="en-US" dirty="0"/>
              <a:t>of their properties and behaviors – If objects have same properties and behaviors, they belong to the same class.</a:t>
            </a:r>
          </a:p>
          <a:p>
            <a:pPr marL="0" indent="0">
              <a:buNone/>
            </a:pPr>
            <a:r>
              <a:rPr lang="en-US" dirty="0"/>
              <a:t>Objects are instances of classes.</a:t>
            </a:r>
          </a:p>
          <a:p>
            <a:pPr marL="0" indent="0">
              <a:buNone/>
            </a:pPr>
            <a:r>
              <a:rPr lang="en-US" dirty="0"/>
              <a:t>Objects are </a:t>
            </a:r>
            <a:r>
              <a:rPr lang="en-US" i="1" dirty="0"/>
              <a:t>distinguished</a:t>
            </a:r>
            <a:r>
              <a:rPr lang="en-US" dirty="0"/>
              <a:t> by </a:t>
            </a:r>
            <a:r>
              <a:rPr lang="en-US" b="1" dirty="0"/>
              <a:t>their place of existence</a:t>
            </a:r>
            <a:r>
              <a:rPr lang="hu-HU" b="1" dirty="0"/>
              <a:t> (</a:t>
            </a:r>
            <a:r>
              <a:rPr lang="hu-HU" b="1" dirty="0" err="1"/>
              <a:t>unique</a:t>
            </a:r>
            <a:r>
              <a:rPr lang="hu-HU" b="1" dirty="0"/>
              <a:t> </a:t>
            </a:r>
            <a:r>
              <a:rPr lang="hu-HU" b="1" dirty="0" err="1"/>
              <a:t>id</a:t>
            </a:r>
            <a:r>
              <a:rPr lang="hu-HU" b="1" dirty="0"/>
              <a:t>)</a:t>
            </a:r>
            <a:r>
              <a:rPr lang="en-US" dirty="0"/>
              <a:t>. Values of their important properties could be the same.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517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tool of object creation and classification.</a:t>
            </a:r>
          </a:p>
          <a:p>
            <a:pPr marL="0" indent="0">
              <a:buNone/>
            </a:pPr>
            <a:r>
              <a:rPr lang="en-US" i="1" dirty="0"/>
              <a:t>Abstraction of properties</a:t>
            </a:r>
            <a:r>
              <a:rPr lang="en-US" dirty="0"/>
              <a:t>: </a:t>
            </a:r>
            <a:r>
              <a:rPr lang="en-US" dirty="0" err="1"/>
              <a:t>Prescinding</a:t>
            </a:r>
            <a:r>
              <a:rPr lang="en-US" dirty="0"/>
              <a:t> from property values, classification can be done. </a:t>
            </a:r>
            <a:r>
              <a:rPr lang="hu-HU" dirty="0"/>
              <a:t>(</a:t>
            </a:r>
            <a:r>
              <a:rPr lang="en-US" dirty="0"/>
              <a:t>Based on properties and behaviors.</a:t>
            </a:r>
            <a:r>
              <a:rPr lang="hu-HU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Abstraction level</a:t>
            </a:r>
            <a:r>
              <a:rPr lang="en-US" dirty="0"/>
              <a:t>: On higher abstraction levels </a:t>
            </a:r>
            <a:r>
              <a:rPr lang="en-US" dirty="0" err="1"/>
              <a:t>prescinding</a:t>
            </a:r>
            <a:r>
              <a:rPr lang="en-US" dirty="0"/>
              <a:t> from less important properties and behaviors, class hierarchy creation is available. </a:t>
            </a:r>
          </a:p>
        </p:txBody>
      </p:sp>
    </p:spTree>
    <p:extLst>
      <p:ext uri="{BB962C8B-B14F-4D97-AF65-F5344CB8AC3E}">
        <p14:creationId xmlns:p14="http://schemas.microsoft.com/office/powerpoint/2010/main" val="373846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Abstraction</a:t>
            </a:r>
            <a:r>
              <a:rPr lang="hu-HU" dirty="0"/>
              <a:t> – </a:t>
            </a:r>
            <a:r>
              <a:rPr lang="hu-HU" dirty="0" err="1"/>
              <a:t>example</a:t>
            </a:r>
            <a:endParaRPr lang="en-GB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79" y="1897198"/>
            <a:ext cx="7753175" cy="48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Object oriented programming is a programming methodology.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dirty="0"/>
              <a:t>Most commonly used paradigm of nowadays.</a:t>
            </a:r>
          </a:p>
          <a:p>
            <a:pPr marL="0" indent="0">
              <a:buNone/>
            </a:pPr>
            <a:endParaRPr lang="en-GB" sz="800" dirty="0"/>
          </a:p>
          <a:p>
            <a:pPr marL="0" indent="0">
              <a:buNone/>
            </a:pPr>
            <a:r>
              <a:rPr lang="en-GB" dirty="0"/>
              <a:t>It is focusing on design and implementation of connected program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components </a:t>
            </a:r>
            <a:r>
              <a:rPr lang="hu-HU" dirty="0"/>
              <a:t>– </a:t>
            </a:r>
            <a:r>
              <a:rPr lang="en-GB" b="1" dirty="0"/>
              <a:t>objects</a:t>
            </a:r>
            <a:r>
              <a:rPr lang="hu-HU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hierarchically </a:t>
            </a:r>
            <a:r>
              <a:rPr lang="en-GB" dirty="0"/>
              <a:t>classified by their properties and </a:t>
            </a:r>
            <a:r>
              <a:rPr lang="en-GB" dirty="0" err="1"/>
              <a:t>behavio</a:t>
            </a:r>
            <a:r>
              <a:rPr lang="hu-HU" dirty="0"/>
              <a:t>u</a:t>
            </a:r>
            <a:r>
              <a:rPr lang="en-GB" dirty="0" err="1"/>
              <a:t>rs</a:t>
            </a:r>
            <a:r>
              <a:rPr lang="en-GB" dirty="0"/>
              <a:t>.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5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oriented programming</a:t>
            </a:r>
            <a:r>
              <a:rPr lang="hu-HU" dirty="0"/>
              <a:t> –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who</a:t>
            </a:r>
            <a:r>
              <a:rPr lang="hu-HU" dirty="0"/>
              <a:t>?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GB" dirty="0"/>
              <a:t>Processor instruction set is very well defined</a:t>
            </a:r>
          </a:p>
          <a:p>
            <a:r>
              <a:rPr lang="en-GB" dirty="0"/>
              <a:t>Low level programming: </a:t>
            </a:r>
          </a:p>
          <a:p>
            <a:pPr marL="457200" lvl="1" indent="0">
              <a:buNone/>
            </a:pPr>
            <a:r>
              <a:rPr lang="en-GB" dirty="0"/>
              <a:t>Work with processor instruction sets</a:t>
            </a:r>
          </a:p>
          <a:p>
            <a:r>
              <a:rPr lang="en-GB" dirty="0"/>
              <a:t>High level programming: avoid boilerplates, use APIs</a:t>
            </a:r>
          </a:p>
          <a:p>
            <a:pPr marL="457200" lvl="1" indent="0">
              <a:buNone/>
            </a:pPr>
            <a:r>
              <a:rPr lang="en-GB" dirty="0"/>
              <a:t>Also translated to processor instructions to execute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Programming paradigms are created for programmers only</a:t>
            </a:r>
            <a:r>
              <a:rPr lang="hu-HU" dirty="0"/>
              <a:t> –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machines</a:t>
            </a:r>
            <a:endParaRPr lang="en-GB" dirty="0"/>
          </a:p>
        </p:txBody>
      </p:sp>
      <p:sp>
        <p:nvSpPr>
          <p:cNvPr id="4" name="Szövegdoboz 3"/>
          <p:cNvSpPr txBox="1"/>
          <p:nvPr/>
        </p:nvSpPr>
        <p:spPr>
          <a:xfrm>
            <a:off x="4017818" y="5855855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solidFill>
                  <a:srgbClr val="C00000"/>
                </a:solidFill>
              </a:rPr>
              <a:t>OOP </a:t>
            </a:r>
            <a:r>
              <a:rPr lang="hu-HU" sz="3600" b="1" dirty="0" err="1">
                <a:solidFill>
                  <a:srgbClr val="C00000"/>
                </a:solidFill>
              </a:rPr>
              <a:t>executable</a:t>
            </a:r>
            <a:r>
              <a:rPr lang="hu-HU" sz="3600" b="1" dirty="0">
                <a:solidFill>
                  <a:srgbClr val="C00000"/>
                </a:solidFill>
              </a:rPr>
              <a:t> is NOT </a:t>
            </a:r>
            <a:r>
              <a:rPr lang="hu-HU" sz="3600" b="1" dirty="0" err="1">
                <a:solidFill>
                  <a:srgbClr val="C00000"/>
                </a:solidFill>
              </a:rPr>
              <a:t>better</a:t>
            </a:r>
            <a:r>
              <a:rPr lang="hu-HU" sz="3600" b="1" dirty="0">
                <a:solidFill>
                  <a:srgbClr val="C00000"/>
                </a:solidFill>
              </a:rPr>
              <a:t>!!!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3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in OOP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receives a message, it executes a behavior</a:t>
            </a:r>
          </a:p>
          <a:p>
            <a:r>
              <a:rPr lang="en-US" dirty="0"/>
              <a:t>Message can have details, which the behavior receives </a:t>
            </a:r>
            <a:r>
              <a:rPr lang="hu-HU" dirty="0"/>
              <a:t>and </a:t>
            </a:r>
            <a:r>
              <a:rPr lang="en-US" dirty="0"/>
              <a:t>processes</a:t>
            </a:r>
          </a:p>
          <a:p>
            <a:endParaRPr lang="en-US" dirty="0"/>
          </a:p>
          <a:p>
            <a:r>
              <a:rPr lang="en-US" dirty="0"/>
              <a:t>This is indeed the fancy name for method calls…</a:t>
            </a:r>
            <a:r>
              <a:rPr lang="hu-HU" dirty="0"/>
              <a:t>  (and a bit 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principals</a:t>
            </a:r>
            <a:r>
              <a:rPr lang="hu-HU" dirty="0"/>
              <a:t> –</a:t>
            </a:r>
            <a:r>
              <a:rPr lang="en-US" dirty="0"/>
              <a:t>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00132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Encapsulation</a:t>
            </a:r>
          </a:p>
          <a:p>
            <a:pPr marL="457200" lvl="1" indent="0">
              <a:buNone/>
            </a:pPr>
            <a:r>
              <a:rPr lang="en-US" dirty="0"/>
              <a:t>Encapsulate logically related data and their operation into a closed unit.</a:t>
            </a:r>
          </a:p>
          <a:p>
            <a:r>
              <a:rPr lang="en-US" b="1" dirty="0"/>
              <a:t>Inheritance</a:t>
            </a:r>
          </a:p>
          <a:p>
            <a:pPr marL="457200" lvl="1" indent="0">
              <a:buNone/>
            </a:pPr>
            <a:r>
              <a:rPr lang="en-US" dirty="0"/>
              <a:t>Derived classes inherit all properties and behaviors of parents, and they can define new ones.</a:t>
            </a:r>
          </a:p>
          <a:p>
            <a:r>
              <a:rPr lang="en-US" b="1" dirty="0"/>
              <a:t>Polymorphism</a:t>
            </a:r>
          </a:p>
          <a:p>
            <a:pPr marL="457200" lvl="1" indent="0">
              <a:buNone/>
            </a:pPr>
            <a:r>
              <a:rPr lang="en-US" dirty="0"/>
              <a:t>Inherited behavior</a:t>
            </a:r>
            <a:r>
              <a:rPr lang="hu-HU" dirty="0"/>
              <a:t>s</a:t>
            </a:r>
            <a:r>
              <a:rPr lang="en-US" dirty="0"/>
              <a:t> of derived classes can be modified, therefore they can response differently to the same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message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9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Egyenes összekötő 25"/>
          <p:cNvCxnSpPr/>
          <p:nvPr/>
        </p:nvCxnSpPr>
        <p:spPr>
          <a:xfrm flipH="1" flipV="1">
            <a:off x="6096977" y="2353363"/>
            <a:ext cx="688563" cy="4155014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OOP </a:t>
            </a:r>
            <a:r>
              <a:rPr lang="hu-HU" dirty="0" err="1"/>
              <a:t>motivation</a:t>
            </a:r>
            <a:br>
              <a:rPr lang="hu-HU" dirty="0"/>
            </a:br>
            <a:r>
              <a:rPr lang="hu-HU" dirty="0"/>
              <a:t>Business </a:t>
            </a:r>
            <a:r>
              <a:rPr lang="hu-HU" dirty="0" err="1"/>
              <a:t>structure</a:t>
            </a:r>
            <a:endParaRPr lang="en-GB" dirty="0"/>
          </a:p>
        </p:txBody>
      </p:sp>
      <p:sp>
        <p:nvSpPr>
          <p:cNvPr id="4" name="Téglalap 3"/>
          <p:cNvSpPr/>
          <p:nvPr/>
        </p:nvSpPr>
        <p:spPr>
          <a:xfrm>
            <a:off x="6742574" y="3136300"/>
            <a:ext cx="3498508" cy="2149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  <a:endParaRPr lang="en-GB" dirty="0"/>
          </a:p>
        </p:txBody>
      </p:sp>
      <p:sp>
        <p:nvSpPr>
          <p:cNvPr id="5" name="Téglalap 4"/>
          <p:cNvSpPr/>
          <p:nvPr/>
        </p:nvSpPr>
        <p:spPr>
          <a:xfrm>
            <a:off x="3424115" y="3778250"/>
            <a:ext cx="2672862" cy="1719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elhő 5"/>
          <p:cNvSpPr/>
          <p:nvPr/>
        </p:nvSpPr>
        <p:spPr>
          <a:xfrm>
            <a:off x="7383418" y="3353287"/>
            <a:ext cx="1828800" cy="157089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elhő 6"/>
          <p:cNvSpPr/>
          <p:nvPr/>
        </p:nvSpPr>
        <p:spPr>
          <a:xfrm>
            <a:off x="3855305" y="4491126"/>
            <a:ext cx="1286852" cy="677064"/>
          </a:xfrm>
          <a:prstGeom prst="clou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Egyenes összekötő 7"/>
          <p:cNvCxnSpPr/>
          <p:nvPr/>
        </p:nvCxnSpPr>
        <p:spPr>
          <a:xfrm>
            <a:off x="7539726" y="3353287"/>
            <a:ext cx="1586523" cy="1398954"/>
          </a:xfrm>
          <a:prstGeom prst="line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8479831" y="3678497"/>
            <a:ext cx="74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Dev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7710925" y="4210915"/>
            <a:ext cx="7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Test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4127256" y="4629638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Prod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Jobbra nyíl 11"/>
          <p:cNvSpPr/>
          <p:nvPr/>
        </p:nvSpPr>
        <p:spPr>
          <a:xfrm rot="7811306">
            <a:off x="8138860" y="4023672"/>
            <a:ext cx="373972" cy="148643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osolygó arc 13"/>
          <p:cNvSpPr/>
          <p:nvPr/>
        </p:nvSpPr>
        <p:spPr>
          <a:xfrm>
            <a:off x="5299558" y="4103080"/>
            <a:ext cx="379044" cy="3790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osolygó arc 14"/>
          <p:cNvSpPr/>
          <p:nvPr/>
        </p:nvSpPr>
        <p:spPr>
          <a:xfrm>
            <a:off x="6947232" y="3432586"/>
            <a:ext cx="379044" cy="3790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Mosolygó arc 15"/>
          <p:cNvSpPr/>
          <p:nvPr/>
        </p:nvSpPr>
        <p:spPr>
          <a:xfrm>
            <a:off x="9517925" y="3528146"/>
            <a:ext cx="379044" cy="3790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osolygó arc 16"/>
          <p:cNvSpPr/>
          <p:nvPr/>
        </p:nvSpPr>
        <p:spPr>
          <a:xfrm>
            <a:off x="7581915" y="4866489"/>
            <a:ext cx="379044" cy="37904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Lekerekített téglalap 17"/>
          <p:cNvSpPr/>
          <p:nvPr/>
        </p:nvSpPr>
        <p:spPr>
          <a:xfrm>
            <a:off x="7725901" y="3017781"/>
            <a:ext cx="1228531" cy="23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Employer</a:t>
            </a:r>
            <a:endParaRPr lang="en-GB" dirty="0"/>
          </a:p>
        </p:txBody>
      </p:sp>
      <p:sp>
        <p:nvSpPr>
          <p:cNvPr id="19" name="Lekerekített téglalap 18"/>
          <p:cNvSpPr/>
          <p:nvPr/>
        </p:nvSpPr>
        <p:spPr>
          <a:xfrm>
            <a:off x="4153197" y="3678344"/>
            <a:ext cx="1228531" cy="237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Customer</a:t>
            </a:r>
            <a:endParaRPr lang="en-GB" dirty="0"/>
          </a:p>
        </p:txBody>
      </p:sp>
      <p:sp>
        <p:nvSpPr>
          <p:cNvPr id="20" name="Jobbra nyíl 19"/>
          <p:cNvSpPr/>
          <p:nvPr/>
        </p:nvSpPr>
        <p:spPr>
          <a:xfrm rot="20255365">
            <a:off x="5732476" y="3857910"/>
            <a:ext cx="1165557" cy="16468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Jobbra nyíl 20"/>
          <p:cNvSpPr/>
          <p:nvPr/>
        </p:nvSpPr>
        <p:spPr>
          <a:xfrm rot="192668">
            <a:off x="7389181" y="3557884"/>
            <a:ext cx="2057475" cy="11955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Jobbra nyíl 21"/>
          <p:cNvSpPr/>
          <p:nvPr/>
        </p:nvSpPr>
        <p:spPr>
          <a:xfrm rot="4071053">
            <a:off x="6893349" y="4282103"/>
            <a:ext cx="1098467" cy="114568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Jobbra nyíl 12"/>
          <p:cNvSpPr/>
          <p:nvPr/>
        </p:nvSpPr>
        <p:spPr>
          <a:xfrm rot="10297607">
            <a:off x="4906302" y="4465346"/>
            <a:ext cx="2695005" cy="15948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kerekített téglalap 22"/>
          <p:cNvSpPr/>
          <p:nvPr/>
        </p:nvSpPr>
        <p:spPr>
          <a:xfrm>
            <a:off x="2974185" y="2743856"/>
            <a:ext cx="1839848" cy="48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domain</a:t>
            </a:r>
            <a:endParaRPr lang="en-GB" dirty="0"/>
          </a:p>
        </p:txBody>
      </p:sp>
      <p:sp>
        <p:nvSpPr>
          <p:cNvPr id="24" name="Lekerekített téglalap 23"/>
          <p:cNvSpPr/>
          <p:nvPr/>
        </p:nvSpPr>
        <p:spPr>
          <a:xfrm>
            <a:off x="9126249" y="2353363"/>
            <a:ext cx="1839848" cy="488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IT </a:t>
            </a:r>
            <a:r>
              <a:rPr lang="hu-HU" dirty="0" err="1"/>
              <a:t>domain</a:t>
            </a:r>
            <a:endParaRPr lang="en-GB" dirty="0"/>
          </a:p>
        </p:txBody>
      </p:sp>
      <p:sp>
        <p:nvSpPr>
          <p:cNvPr id="27" name="Jobbra nyíl 26"/>
          <p:cNvSpPr/>
          <p:nvPr/>
        </p:nvSpPr>
        <p:spPr>
          <a:xfrm rot="18618948">
            <a:off x="8349267" y="4233978"/>
            <a:ext cx="373972" cy="13083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zövegdoboz 28"/>
          <p:cNvSpPr txBox="1"/>
          <p:nvPr/>
        </p:nvSpPr>
        <p:spPr>
          <a:xfrm>
            <a:off x="6709783" y="3085243"/>
            <a:ext cx="106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manager</a:t>
            </a:r>
            <a:endParaRPr lang="en-GB" sz="1600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9255660" y="3875170"/>
            <a:ext cx="106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developer</a:t>
            </a:r>
            <a:endParaRPr lang="en-GB" sz="1600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7892778" y="4906007"/>
            <a:ext cx="106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tester</a:t>
            </a:r>
            <a:endParaRPr lang="en-GB" sz="1600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4371817" y="4117592"/>
            <a:ext cx="1061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/>
              <a:t>specialist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61312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principals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00132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Encapsulation</a:t>
            </a:r>
          </a:p>
          <a:p>
            <a:pPr marL="457200" lvl="1" indent="0">
              <a:buNone/>
            </a:pPr>
            <a:r>
              <a:rPr lang="en-US" dirty="0"/>
              <a:t>Single responsibility, consistency, abstraction, safe reuse</a:t>
            </a:r>
          </a:p>
          <a:p>
            <a:r>
              <a:rPr lang="en-US" b="1" dirty="0"/>
              <a:t>Inheritance</a:t>
            </a:r>
          </a:p>
          <a:p>
            <a:pPr marL="457200" lvl="1" indent="0">
              <a:buNone/>
            </a:pPr>
            <a:r>
              <a:rPr lang="en-US" dirty="0"/>
              <a:t>Functions of a reused item can be extended</a:t>
            </a:r>
          </a:p>
          <a:p>
            <a:r>
              <a:rPr lang="en-US" b="1" dirty="0"/>
              <a:t>Polymorphism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Specialization of operation (specialized tasks of narrowing abstraction)</a:t>
            </a:r>
          </a:p>
          <a:p>
            <a:pPr marL="457200" lvl="1" indent="0">
              <a:buNone/>
            </a:pPr>
            <a:r>
              <a:rPr lang="en-US" dirty="0"/>
              <a:t>Exceptions of reuse –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344036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5769D4-9DDC-1C81-EECB-EB175DEC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OOP </a:t>
            </a:r>
            <a:r>
              <a:rPr lang="hu-HU" dirty="0" err="1"/>
              <a:t>principles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2B3CD9-123B-7101-8173-B874A635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>
            <a:normAutofit/>
          </a:bodyPr>
          <a:lstStyle/>
          <a:p>
            <a:r>
              <a:rPr lang="hu-HU" dirty="0"/>
              <a:t>S –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r>
              <a:rPr lang="hu-HU" dirty="0"/>
              <a:t> </a:t>
            </a:r>
            <a:r>
              <a:rPr lang="hu-HU" sz="1600" dirty="0"/>
              <a:t>– </a:t>
            </a:r>
            <a:r>
              <a:rPr lang="en-US" sz="1600" dirty="0"/>
              <a:t>There should never be more than one reason for a class to change.</a:t>
            </a:r>
            <a:endParaRPr lang="hu-HU" sz="1600" dirty="0"/>
          </a:p>
          <a:p>
            <a:r>
              <a:rPr lang="hu-HU" dirty="0"/>
              <a:t>O – </a:t>
            </a:r>
            <a:r>
              <a:rPr lang="hu-HU" dirty="0" err="1"/>
              <a:t>open</a:t>
            </a:r>
            <a:r>
              <a:rPr lang="hu-HU" dirty="0"/>
              <a:t>/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sz="1600" dirty="0"/>
              <a:t>– </a:t>
            </a:r>
            <a:r>
              <a:rPr lang="hu-HU" sz="1600" dirty="0" err="1"/>
              <a:t>Entities</a:t>
            </a:r>
            <a:r>
              <a:rPr lang="hu-HU" sz="1600" dirty="0"/>
              <a:t> </a:t>
            </a:r>
            <a:r>
              <a:rPr lang="en-US" sz="1600" dirty="0"/>
              <a:t>should be open for extension, but closed for modification.</a:t>
            </a:r>
            <a:endParaRPr lang="hu-HU" sz="1600" dirty="0"/>
          </a:p>
          <a:p>
            <a:r>
              <a:rPr lang="hu-HU" dirty="0"/>
              <a:t>L – </a:t>
            </a:r>
            <a:r>
              <a:rPr lang="hu-HU" dirty="0" err="1"/>
              <a:t>Liskov</a:t>
            </a:r>
            <a:r>
              <a:rPr lang="hu-HU" dirty="0"/>
              <a:t> </a:t>
            </a:r>
            <a:r>
              <a:rPr lang="hu-HU" dirty="0" err="1"/>
              <a:t>substitution</a:t>
            </a:r>
            <a:r>
              <a:rPr lang="hu-HU" dirty="0"/>
              <a:t> </a:t>
            </a:r>
            <a:r>
              <a:rPr lang="hu-HU" sz="1600" dirty="0"/>
              <a:t>–</a:t>
            </a:r>
            <a:r>
              <a:rPr lang="en-US" sz="1600" dirty="0"/>
              <a:t> Functions that use pointers or references to base classes must be able to use objects of derived classes without knowing it.</a:t>
            </a:r>
            <a:endParaRPr lang="hu-HU" sz="1600" dirty="0"/>
          </a:p>
          <a:p>
            <a:r>
              <a:rPr lang="hu-HU" dirty="0"/>
              <a:t>I –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segregation</a:t>
            </a:r>
            <a:r>
              <a:rPr lang="hu-HU" dirty="0"/>
              <a:t> </a:t>
            </a:r>
            <a:r>
              <a:rPr lang="hu-HU" sz="1600" dirty="0"/>
              <a:t>– </a:t>
            </a:r>
            <a:r>
              <a:rPr lang="en-US" sz="1600" dirty="0"/>
              <a:t>Clients should not be forced to depend upon interfaces that they do not use.</a:t>
            </a:r>
            <a:endParaRPr lang="hu-HU" sz="1600" dirty="0"/>
          </a:p>
          <a:p>
            <a:r>
              <a:rPr lang="hu-HU" dirty="0"/>
              <a:t>D – </a:t>
            </a:r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inversion</a:t>
            </a:r>
            <a:r>
              <a:rPr lang="hu-HU" dirty="0"/>
              <a:t> </a:t>
            </a:r>
            <a:r>
              <a:rPr lang="hu-HU" sz="1600" dirty="0"/>
              <a:t>– </a:t>
            </a:r>
            <a:r>
              <a:rPr lang="en-US" sz="1600" dirty="0"/>
              <a:t>Depend upon abstractions, [not] concretions.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42186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7226300" y="4759570"/>
            <a:ext cx="2368062" cy="163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églalap 8"/>
          <p:cNvSpPr/>
          <p:nvPr/>
        </p:nvSpPr>
        <p:spPr>
          <a:xfrm>
            <a:off x="7112978" y="5179651"/>
            <a:ext cx="230553" cy="801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09256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Structural definition of a one direction connection surface. Declares the usage modes of the program component – object – which </a:t>
            </a:r>
            <a:r>
              <a:rPr lang="en-GB" b="1" i="1" dirty="0"/>
              <a:t>implements</a:t>
            </a:r>
            <a:r>
              <a:rPr lang="en-GB" dirty="0"/>
              <a:t> the interface.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Abstract</a:t>
            </a:r>
            <a:r>
              <a:rPr lang="en-GB" dirty="0"/>
              <a:t> descriptor of a one direction communication channel.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/>
              <a:t>A contract about expected </a:t>
            </a:r>
            <a:r>
              <a:rPr lang="en-GB" dirty="0" err="1"/>
              <a:t>behaviors</a:t>
            </a:r>
            <a:r>
              <a:rPr lang="en-GB" dirty="0"/>
              <a:t> of a class, which </a:t>
            </a:r>
            <a:r>
              <a:rPr lang="en-GB" b="1" i="1" dirty="0"/>
              <a:t>implements</a:t>
            </a:r>
            <a:r>
              <a:rPr lang="en-GB" dirty="0"/>
              <a:t> the given interface.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3505" y="4867031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1</a:t>
            </a:r>
          </a:p>
        </p:txBody>
      </p:sp>
      <p:sp>
        <p:nvSpPr>
          <p:cNvPr id="6" name="Ellipszis 5"/>
          <p:cNvSpPr/>
          <p:nvPr/>
        </p:nvSpPr>
        <p:spPr>
          <a:xfrm>
            <a:off x="7155962" y="5244128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zis 6"/>
          <p:cNvSpPr/>
          <p:nvPr/>
        </p:nvSpPr>
        <p:spPr>
          <a:xfrm>
            <a:off x="7155962" y="5498127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zis 7"/>
          <p:cNvSpPr/>
          <p:nvPr/>
        </p:nvSpPr>
        <p:spPr>
          <a:xfrm>
            <a:off x="7155962" y="5752126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zövegdoboz 9"/>
          <p:cNvSpPr txBox="1"/>
          <p:nvPr/>
        </p:nvSpPr>
        <p:spPr>
          <a:xfrm>
            <a:off x="7643505" y="5148445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2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643505" y="5597768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1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643505" y="5879182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2</a:t>
            </a:r>
          </a:p>
        </p:txBody>
      </p:sp>
      <p:cxnSp>
        <p:nvCxnSpPr>
          <p:cNvPr id="14" name="Egyenes összekötő nyíllal 13"/>
          <p:cNvCxnSpPr>
            <a:stCxn id="6" idx="6"/>
            <a:endCxn id="4" idx="1"/>
          </p:cNvCxnSpPr>
          <p:nvPr/>
        </p:nvCxnSpPr>
        <p:spPr>
          <a:xfrm flipV="1">
            <a:off x="7296638" y="5051697"/>
            <a:ext cx="346867" cy="274493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7" idx="6"/>
            <a:endCxn id="11" idx="1"/>
          </p:cNvCxnSpPr>
          <p:nvPr/>
        </p:nvCxnSpPr>
        <p:spPr>
          <a:xfrm>
            <a:off x="7296638" y="5580189"/>
            <a:ext cx="346867" cy="20224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8" idx="6"/>
            <a:endCxn id="12" idx="1"/>
          </p:cNvCxnSpPr>
          <p:nvPr/>
        </p:nvCxnSpPr>
        <p:spPr>
          <a:xfrm>
            <a:off x="7296638" y="5834188"/>
            <a:ext cx="346867" cy="22966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7" idx="6"/>
            <a:endCxn id="10" idx="1"/>
          </p:cNvCxnSpPr>
          <p:nvPr/>
        </p:nvCxnSpPr>
        <p:spPr>
          <a:xfrm flipV="1">
            <a:off x="7296638" y="5333111"/>
            <a:ext cx="346867" cy="24707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kerekített téglalapbuborék 26"/>
          <p:cNvSpPr/>
          <p:nvPr/>
        </p:nvSpPr>
        <p:spPr>
          <a:xfrm>
            <a:off x="5695950" y="4867031"/>
            <a:ext cx="1066800" cy="377097"/>
          </a:xfrm>
          <a:prstGeom prst="wedgeRoundRectCallout">
            <a:avLst>
              <a:gd name="adj1" fmla="val 78274"/>
              <a:gd name="adj2" fmla="val 44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Interface</a:t>
            </a:r>
            <a:endParaRPr lang="en-GB" dirty="0"/>
          </a:p>
        </p:txBody>
      </p:sp>
      <p:sp>
        <p:nvSpPr>
          <p:cNvPr id="28" name="Lekerekített téglalap 27"/>
          <p:cNvSpPr/>
          <p:nvPr/>
        </p:nvSpPr>
        <p:spPr>
          <a:xfrm>
            <a:off x="7943479" y="4571021"/>
            <a:ext cx="824406" cy="29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Class</a:t>
            </a:r>
            <a:endParaRPr lang="en-GB" dirty="0"/>
          </a:p>
        </p:txBody>
      </p:sp>
      <p:sp>
        <p:nvSpPr>
          <p:cNvPr id="29" name="Téglalap 28"/>
          <p:cNvSpPr/>
          <p:nvPr/>
        </p:nvSpPr>
        <p:spPr>
          <a:xfrm>
            <a:off x="2864338" y="4845542"/>
            <a:ext cx="2368062" cy="163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églalap 29"/>
          <p:cNvSpPr/>
          <p:nvPr/>
        </p:nvSpPr>
        <p:spPr>
          <a:xfrm>
            <a:off x="2751016" y="5265623"/>
            <a:ext cx="230553" cy="8012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zövegdoboz 30"/>
          <p:cNvSpPr txBox="1"/>
          <p:nvPr/>
        </p:nvSpPr>
        <p:spPr>
          <a:xfrm>
            <a:off x="3281543" y="4953003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A</a:t>
            </a:r>
          </a:p>
        </p:txBody>
      </p:sp>
      <p:sp>
        <p:nvSpPr>
          <p:cNvPr id="32" name="Ellipszis 31"/>
          <p:cNvSpPr/>
          <p:nvPr/>
        </p:nvSpPr>
        <p:spPr>
          <a:xfrm>
            <a:off x="2794000" y="5396202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zis 33"/>
          <p:cNvSpPr/>
          <p:nvPr/>
        </p:nvSpPr>
        <p:spPr>
          <a:xfrm>
            <a:off x="2794000" y="5760979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zövegdoboz 34"/>
          <p:cNvSpPr txBox="1"/>
          <p:nvPr/>
        </p:nvSpPr>
        <p:spPr>
          <a:xfrm>
            <a:off x="3281543" y="5234417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B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81543" y="5683740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A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3281543" y="5965154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B</a:t>
            </a:r>
          </a:p>
        </p:txBody>
      </p:sp>
      <p:sp>
        <p:nvSpPr>
          <p:cNvPr id="42" name="Lekerekített téglalap 41"/>
          <p:cNvSpPr/>
          <p:nvPr/>
        </p:nvSpPr>
        <p:spPr>
          <a:xfrm>
            <a:off x="3041220" y="4656993"/>
            <a:ext cx="1987980" cy="29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Caller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GB" dirty="0"/>
          </a:p>
        </p:txBody>
      </p:sp>
      <p:cxnSp>
        <p:nvCxnSpPr>
          <p:cNvPr id="43" name="Egyenes összekötő nyíllal 42"/>
          <p:cNvCxnSpPr>
            <a:stCxn id="36" idx="3"/>
            <a:endCxn id="6" idx="2"/>
          </p:cNvCxnSpPr>
          <p:nvPr/>
        </p:nvCxnSpPr>
        <p:spPr>
          <a:xfrm flipV="1">
            <a:off x="4646246" y="5326190"/>
            <a:ext cx="2509716" cy="542216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37" idx="3"/>
            <a:endCxn id="7" idx="2"/>
          </p:cNvCxnSpPr>
          <p:nvPr/>
        </p:nvCxnSpPr>
        <p:spPr>
          <a:xfrm flipV="1">
            <a:off x="4646246" y="5580189"/>
            <a:ext cx="2509716" cy="569631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37" idx="3"/>
            <a:endCxn id="8" idx="2"/>
          </p:cNvCxnSpPr>
          <p:nvPr/>
        </p:nvCxnSpPr>
        <p:spPr>
          <a:xfrm flipV="1">
            <a:off x="4646246" y="5834188"/>
            <a:ext cx="2509716" cy="315632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err="1"/>
              <a:t>Encapsulation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14041" cy="3417917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Logically connected data and operations working on them are handled as one closed unit. Only a surface is provided to utilize its services by </a:t>
            </a:r>
            <a:r>
              <a:rPr lang="en-US" i="1" dirty="0"/>
              <a:t>semi-explicit </a:t>
            </a:r>
            <a:r>
              <a:rPr lang="en-US" dirty="0"/>
              <a:t>interface definition. </a:t>
            </a:r>
          </a:p>
          <a:p>
            <a:pPr marL="0" indent="0">
              <a:buNone/>
            </a:pPr>
            <a:r>
              <a:rPr lang="en-US" b="1" dirty="0"/>
              <a:t>Benefits</a:t>
            </a:r>
            <a:endParaRPr lang="en-US" dirty="0"/>
          </a:p>
          <a:p>
            <a:r>
              <a:rPr lang="en-US" dirty="0"/>
              <a:t>Consistency </a:t>
            </a:r>
            <a:r>
              <a:rPr lang="en-US" sz="2100" dirty="0"/>
              <a:t>– No contradiction in internal state descriptors – controlled state transitions</a:t>
            </a:r>
          </a:p>
          <a:p>
            <a:r>
              <a:rPr lang="en-US" dirty="0"/>
              <a:t>Abstraction </a:t>
            </a:r>
            <a:r>
              <a:rPr lang="en-US" sz="2100" dirty="0"/>
              <a:t>– Usage thru an interface is independent from implementation</a:t>
            </a:r>
          </a:p>
          <a:p>
            <a:r>
              <a:rPr lang="en-US" dirty="0"/>
              <a:t>Secure reuse </a:t>
            </a:r>
            <a:r>
              <a:rPr lang="en-US" sz="2100" dirty="0"/>
              <a:t>– Objects of same class are expected to work the same way</a:t>
            </a:r>
          </a:p>
          <a:p>
            <a:r>
              <a:rPr lang="en-US" dirty="0"/>
              <a:t>Single responsibility </a:t>
            </a:r>
            <a:r>
              <a:rPr lang="en-US" sz="2100" dirty="0"/>
              <a:t>– On a given abstraction level, the object is responsible for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384690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encapsulation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Classic C structures (</a:t>
            </a:r>
            <a:r>
              <a:rPr lang="en-US" sz="2000" b="1" dirty="0" err="1"/>
              <a:t>struct</a:t>
            </a:r>
            <a:r>
              <a:rPr lang="en-US" sz="2000" b="1" dirty="0"/>
              <a:t>)</a:t>
            </a:r>
          </a:p>
          <a:p>
            <a:r>
              <a:rPr lang="en-US" sz="2000" dirty="0"/>
              <a:t>Logically related data encapsulated in a distinct unit.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Operation</a:t>
            </a:r>
          </a:p>
          <a:p>
            <a:r>
              <a:rPr lang="en-US" sz="2000" dirty="0"/>
              <a:t>Declaration – based on a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/>
              <a:t> type</a:t>
            </a:r>
          </a:p>
          <a:p>
            <a:r>
              <a:rPr lang="en-US" sz="2000" dirty="0"/>
              <a:t>Initialization – data members one-by-one</a:t>
            </a:r>
          </a:p>
          <a:p>
            <a:r>
              <a:rPr lang="en-US" sz="2000" dirty="0"/>
              <a:t>Uncontrolled state changes could result inconsistent internal state</a:t>
            </a:r>
          </a:p>
        </p:txBody>
      </p:sp>
    </p:spTree>
    <p:extLst>
      <p:ext uri="{BB962C8B-B14F-4D97-AF65-F5344CB8AC3E}">
        <p14:creationId xmlns:p14="http://schemas.microsoft.com/office/powerpoint/2010/main" val="844490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/>
              <a:t>C </a:t>
            </a:r>
            <a:r>
              <a:rPr lang="hu-HU" dirty="0" err="1"/>
              <a:t>struct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297722"/>
            <a:ext cx="4814890" cy="378264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appendLine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169920" y="6248399"/>
            <a:ext cx="833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dirty="0" err="1">
                <a:solidFill>
                  <a:srgbClr val="FF0000"/>
                </a:solidFill>
              </a:rPr>
              <a:t>Uncontrolled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 err="1">
                <a:solidFill>
                  <a:srgbClr val="FF0000"/>
                </a:solidFill>
              </a:rPr>
              <a:t>state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 err="1">
                <a:solidFill>
                  <a:srgbClr val="FF0000"/>
                </a:solidFill>
              </a:rPr>
              <a:t>change</a:t>
            </a:r>
            <a:endParaRPr lang="hu-HU" sz="2800" dirty="0">
              <a:solidFill>
                <a:srgbClr val="FF0000"/>
              </a:solidFill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7010401" y="2493108"/>
            <a:ext cx="4400062" cy="3587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Example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from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 a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medical</a:t>
            </a:r>
            <a:r>
              <a:rPr lang="hu-HU" sz="2000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Courier New" panose="02070309020205020404" pitchFamily="49" charset="0"/>
              </a:rPr>
              <a:t>experiment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numberOfPragnancy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diabetes;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behavior encapsulation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Class</a:t>
            </a:r>
          </a:p>
          <a:p>
            <a:pPr marL="0" indent="0">
              <a:buNone/>
            </a:pPr>
            <a:r>
              <a:rPr lang="en-US" sz="2000" dirty="0"/>
              <a:t>A template of objects with same descriptors and behaviors. Internal state of objects of the same class could differ, but descriptors match.</a:t>
            </a:r>
          </a:p>
          <a:p>
            <a:pPr marL="0" indent="0">
              <a:buNone/>
            </a:pPr>
            <a:r>
              <a:rPr lang="en-US" sz="2000" dirty="0"/>
              <a:t>The template contains:</a:t>
            </a:r>
          </a:p>
          <a:p>
            <a:pPr lvl="1"/>
            <a:r>
              <a:rPr lang="en-US" dirty="0"/>
              <a:t>Internal state descriptors (logically related data)</a:t>
            </a:r>
          </a:p>
          <a:p>
            <a:pPr lvl="1"/>
            <a:r>
              <a:rPr lang="en-US" dirty="0"/>
              <a:t>Predefined </a:t>
            </a:r>
            <a:r>
              <a:rPr lang="en-US" b="1" dirty="0"/>
              <a:t>initial state</a:t>
            </a:r>
          </a:p>
          <a:p>
            <a:pPr lvl="1"/>
            <a:r>
              <a:rPr lang="en-US" b="1" dirty="0"/>
              <a:t>Behaviors</a:t>
            </a:r>
            <a:r>
              <a:rPr lang="en-US" dirty="0"/>
              <a:t> (projectors or state transitions)</a:t>
            </a:r>
          </a:p>
        </p:txBody>
      </p:sp>
    </p:spTree>
    <p:extLst>
      <p:ext uri="{BB962C8B-B14F-4D97-AF65-F5344CB8AC3E}">
        <p14:creationId xmlns:p14="http://schemas.microsoft.com/office/powerpoint/2010/main" val="1604842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declaration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4721104" cy="34055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pubilc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) {…}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760307" y="2438399"/>
            <a:ext cx="5330092" cy="42437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numberOfPragnancy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setPragnancy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  <a:r>
              <a:rPr lang="hu-H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169920" y="6248399"/>
            <a:ext cx="8333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800" dirty="0" err="1">
                <a:solidFill>
                  <a:srgbClr val="FF0000"/>
                </a:solidFill>
              </a:rPr>
              <a:t>Controlled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 err="1">
                <a:solidFill>
                  <a:srgbClr val="FF0000"/>
                </a:solidFill>
              </a:rPr>
              <a:t>state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 err="1">
                <a:solidFill>
                  <a:srgbClr val="FF0000"/>
                </a:solidFill>
              </a:rPr>
              <a:t>change</a:t>
            </a:r>
            <a:endParaRPr lang="hu-H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Consistent internal state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41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internal?</a:t>
            </a:r>
          </a:p>
          <a:p>
            <a:pPr lvl="1"/>
            <a:r>
              <a:rPr lang="en-US" dirty="0"/>
              <a:t>The state is object specific, exactly not known by the environment, because state descriptors are not accessible</a:t>
            </a:r>
          </a:p>
          <a:p>
            <a:r>
              <a:rPr lang="en-US" dirty="0"/>
              <a:t>Why consistent?</a:t>
            </a:r>
          </a:p>
          <a:p>
            <a:pPr lvl="1"/>
            <a:r>
              <a:rPr lang="en-US" dirty="0"/>
              <a:t>State descriptors always depict a valid state</a:t>
            </a:r>
          </a:p>
          <a:p>
            <a:r>
              <a:rPr lang="en-US" dirty="0"/>
              <a:t>How to provide consistency?</a:t>
            </a:r>
          </a:p>
          <a:p>
            <a:pPr lvl="1"/>
            <a:r>
              <a:rPr lang="en-US" dirty="0"/>
              <a:t>Predefined initial state</a:t>
            </a:r>
          </a:p>
          <a:p>
            <a:pPr lvl="1"/>
            <a:r>
              <a:rPr lang="en-US" dirty="0"/>
              <a:t>Controlled state transitions – controlled state descriptor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730705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– Special methods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Handlers of lifecycle events:</a:t>
            </a:r>
          </a:p>
          <a:p>
            <a:r>
              <a:rPr lang="en-US" dirty="0"/>
              <a:t>Creation – Constructor – A</a:t>
            </a:r>
            <a:r>
              <a:rPr lang="hu-HU" dirty="0"/>
              <a:t> </a:t>
            </a:r>
            <a:r>
              <a:rPr lang="en-US" dirty="0"/>
              <a:t>method for object initialization</a:t>
            </a:r>
          </a:p>
          <a:p>
            <a:r>
              <a:rPr lang="en-US" dirty="0"/>
              <a:t>Termination – Destructor – there is no destructor in Java</a:t>
            </a:r>
          </a:p>
        </p:txBody>
      </p:sp>
    </p:spTree>
    <p:extLst>
      <p:ext uri="{BB962C8B-B14F-4D97-AF65-F5344CB8AC3E}">
        <p14:creationId xmlns:p14="http://schemas.microsoft.com/office/powerpoint/2010/main" val="237013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motivation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407920" y="1976190"/>
            <a:ext cx="9555480" cy="4165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uman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endParaRPr lang="hu-H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hu-HU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Interesting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hu-HU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burnout</a:t>
            </a:r>
            <a:endParaRPr lang="hu-HU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</a:t>
            </a:r>
            <a:r>
              <a:rPr lang="hu-HU" sz="2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effort</a:t>
            </a:r>
            <a:r>
              <a:rPr lang="hu-HU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Laziness – do not work too much…</a:t>
            </a:r>
          </a:p>
          <a:p>
            <a:pPr lvl="1"/>
            <a:r>
              <a:rPr lang="en-US" sz="2800" dirty="0"/>
              <a:t>business:</a:t>
            </a:r>
          </a:p>
          <a:p>
            <a:pPr lvl="2"/>
            <a:r>
              <a:rPr lang="en-US" sz="2600" dirty="0"/>
              <a:t>employer – quick work</a:t>
            </a:r>
          </a:p>
          <a:p>
            <a:pPr lvl="2"/>
            <a:r>
              <a:rPr lang="en-US" sz="2600" dirty="0"/>
              <a:t>employee – </a:t>
            </a:r>
            <a:r>
              <a:rPr lang="hu-HU" sz="2600" dirty="0"/>
              <a:t>human</a:t>
            </a:r>
            <a:endParaRPr lang="en-US" sz="2600" dirty="0"/>
          </a:p>
          <a:p>
            <a:pPr lvl="2"/>
            <a:r>
              <a:rPr lang="en-US" sz="2600" dirty="0"/>
              <a:t>customer – accurate solution (errorless)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5231482" y="5960012"/>
            <a:ext cx="252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 err="1">
                <a:solidFill>
                  <a:srgbClr val="C00000"/>
                </a:solidFill>
              </a:rPr>
              <a:t>Efficiency</a:t>
            </a:r>
            <a:endParaRPr lang="en-GB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Constructor</a:t>
            </a:r>
            <a:endParaRPr lang="en-GB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496672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pubilc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””;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””;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””;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379694" y="5414682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/>
              <a:t>Same</a:t>
            </a:r>
            <a:r>
              <a:rPr lang="hu-HU" sz="2400" dirty="0"/>
              <a:t> </a:t>
            </a:r>
            <a:r>
              <a:rPr lang="hu-HU" sz="2400" dirty="0" err="1"/>
              <a:t>name</a:t>
            </a:r>
            <a:r>
              <a:rPr lang="hu-HU" sz="2400" dirty="0"/>
              <a:t> </a:t>
            </a:r>
            <a:r>
              <a:rPr lang="hu-HU" sz="2400" dirty="0" err="1"/>
              <a:t>as</a:t>
            </a:r>
            <a:r>
              <a:rPr lang="hu-HU" sz="2400" dirty="0"/>
              <a:t> </a:t>
            </a:r>
            <a:r>
              <a:rPr lang="hu-HU" sz="2400" dirty="0" err="1"/>
              <a:t>the</a:t>
            </a:r>
            <a:r>
              <a:rPr lang="hu-HU" sz="2400" dirty="0"/>
              <a:t> </a:t>
            </a:r>
            <a:r>
              <a:rPr lang="hu-HU" sz="2400" dirty="0" err="1"/>
              <a:t>class</a:t>
            </a:r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No </a:t>
            </a:r>
            <a:r>
              <a:rPr lang="hu-HU" sz="2400" dirty="0" err="1"/>
              <a:t>return</a:t>
            </a:r>
            <a:r>
              <a:rPr lang="hu-HU" sz="2400" dirty="0"/>
              <a:t> </a:t>
            </a:r>
            <a:r>
              <a:rPr lang="hu-HU" sz="2400" dirty="0" err="1"/>
              <a:t>type</a:t>
            </a:r>
            <a:endParaRPr lang="en-GB" sz="2400" dirty="0"/>
          </a:p>
        </p:txBody>
      </p:sp>
      <p:sp>
        <p:nvSpPr>
          <p:cNvPr id="6" name="Jobbra nyíl 5"/>
          <p:cNvSpPr/>
          <p:nvPr/>
        </p:nvSpPr>
        <p:spPr>
          <a:xfrm rot="9746694" flipV="1">
            <a:off x="4271819" y="4032308"/>
            <a:ext cx="2627252" cy="86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411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JVM requires constructor for object creation</a:t>
            </a:r>
          </a:p>
          <a:p>
            <a:r>
              <a:rPr lang="en-US" dirty="0"/>
              <a:t>Programmer can define constructor explicitly</a:t>
            </a:r>
          </a:p>
          <a:p>
            <a:r>
              <a:rPr lang="en-US" dirty="0"/>
              <a:t>A default constructor is added implicitly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5710518" y="4536140"/>
            <a:ext cx="4742330" cy="156882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Document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Document() {}</a:t>
            </a:r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95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Consistency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Data hiding: Which state descriptors should be hidden from environment?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Hide all to keep the access really abstract. (independent from implementation)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Use the resource via this abstract interface in a controlled way.</a:t>
            </a:r>
          </a:p>
        </p:txBody>
      </p:sp>
    </p:spTree>
    <p:extLst>
      <p:ext uri="{BB962C8B-B14F-4D97-AF65-F5344CB8AC3E}">
        <p14:creationId xmlns:p14="http://schemas.microsoft.com/office/powerpoint/2010/main" val="2389033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hiding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How to hide data?</a:t>
            </a:r>
          </a:p>
          <a:p>
            <a:r>
              <a:rPr lang="en-US" dirty="0"/>
              <a:t>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modifier to define a component available only inside the object</a:t>
            </a:r>
          </a:p>
          <a:p>
            <a:r>
              <a:rPr lang="en-US" dirty="0"/>
              <a:t>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modifier to define a component available both inside and outside the object</a:t>
            </a:r>
          </a:p>
        </p:txBody>
      </p:sp>
    </p:spTree>
    <p:extLst>
      <p:ext uri="{BB962C8B-B14F-4D97-AF65-F5344CB8AC3E}">
        <p14:creationId xmlns:p14="http://schemas.microsoft.com/office/powerpoint/2010/main" val="527445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state descriptors are hidden – called: data members</a:t>
            </a:r>
          </a:p>
          <a:p>
            <a:r>
              <a:rPr lang="en-US" dirty="0"/>
              <a:t>Properties available via methods – no direct data property</a:t>
            </a:r>
          </a:p>
          <a:p>
            <a:r>
              <a:rPr lang="en-US" dirty="0"/>
              <a:t>Public getter methods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&lt;property type&gt;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&lt;property name&gt;()</a:t>
            </a:r>
          </a:p>
          <a:p>
            <a:r>
              <a:rPr lang="en-US" dirty="0"/>
              <a:t>Public setter methods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&lt;property name&gt;(&lt;property type&gt;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314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Getters</a:t>
            </a:r>
            <a:r>
              <a:rPr lang="hu-HU" dirty="0"/>
              <a:t> and </a:t>
            </a:r>
            <a:r>
              <a:rPr lang="hu-HU" dirty="0" err="1"/>
              <a:t>setters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352800" y="2666999"/>
            <a:ext cx="8150223" cy="35903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955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Implicit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cs typeface="Courier New" panose="02070309020205020404" pitchFamily="49" charset="0"/>
              </a:rPr>
              <a:t>Access </a:t>
            </a:r>
            <a:r>
              <a:rPr lang="hu-HU" dirty="0" err="1">
                <a:cs typeface="Courier New" panose="02070309020205020404" pitchFamily="49" charset="0"/>
              </a:rPr>
              <a:t>from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outside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the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class</a:t>
            </a:r>
            <a:r>
              <a:rPr lang="hu-HU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770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5089018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Depends </a:t>
            </a:r>
            <a:r>
              <a:rPr lang="hu-HU" dirty="0" err="1"/>
              <a:t>on</a:t>
            </a:r>
            <a:r>
              <a:rPr lang="en-US" dirty="0"/>
              <a:t> implementation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double X;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 double Y;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getAngle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978770" y="2251494"/>
            <a:ext cx="4778468" cy="4209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dirty="0"/>
              <a:t>Ind</a:t>
            </a:r>
            <a:r>
              <a:rPr lang="en-US" dirty="0" err="1"/>
              <a:t>epend</a:t>
            </a:r>
            <a:r>
              <a:rPr lang="hu-HU" dirty="0" err="1"/>
              <a:t>ent</a:t>
            </a:r>
            <a:r>
              <a:rPr lang="en-US" dirty="0"/>
              <a:t> from implementation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X;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Y;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double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getAngle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7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I – Classes and objects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Classes are templates for objects of same type (same properties and behaviors).</a:t>
            </a:r>
          </a:p>
          <a:p>
            <a:pPr marL="0" indent="0">
              <a:buNone/>
            </a:pPr>
            <a:r>
              <a:rPr lang="en-US" dirty="0"/>
              <a:t>This is the first level of code reuse.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Objects are </a:t>
            </a:r>
            <a:r>
              <a:rPr lang="en-US" b="1" dirty="0"/>
              <a:t>instance</a:t>
            </a:r>
            <a:r>
              <a:rPr lang="en-US" dirty="0"/>
              <a:t>s of classes</a:t>
            </a:r>
          </a:p>
          <a:p>
            <a:pPr marL="0" indent="0">
              <a:buNone/>
            </a:pPr>
            <a:r>
              <a:rPr lang="en-US" dirty="0"/>
              <a:t>All objects of the same type have:</a:t>
            </a:r>
          </a:p>
          <a:p>
            <a:pPr lvl="1"/>
            <a:r>
              <a:rPr lang="en-US" dirty="0"/>
              <a:t>Custom values of common properties </a:t>
            </a:r>
            <a:r>
              <a:rPr lang="en-US" dirty="0">
                <a:sym typeface="Wingdings" panose="05000000000000000000" pitchFamily="2" charset="2"/>
              </a:rPr>
              <a:t>– instance data, instance</a:t>
            </a:r>
            <a:r>
              <a:rPr lang="en-US" dirty="0"/>
              <a:t> state</a:t>
            </a:r>
          </a:p>
          <a:p>
            <a:pPr lvl="1"/>
            <a:r>
              <a:rPr lang="en-US" dirty="0"/>
              <a:t>Shared methods, working on instance data</a:t>
            </a:r>
          </a:p>
          <a:p>
            <a:pPr lvl="1"/>
            <a:r>
              <a:rPr lang="en-US" dirty="0"/>
              <a:t>Controlled state transitions – consistent internal state descriptors</a:t>
            </a:r>
          </a:p>
        </p:txBody>
      </p:sp>
    </p:spTree>
    <p:extLst>
      <p:ext uri="{BB962C8B-B14F-4D97-AF65-F5344CB8AC3E}">
        <p14:creationId xmlns:p14="http://schemas.microsoft.com/office/powerpoint/2010/main" val="2777629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600114" cy="312420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Lekerekített téglalapbuborék 4"/>
          <p:cNvSpPr/>
          <p:nvPr/>
        </p:nvSpPr>
        <p:spPr>
          <a:xfrm>
            <a:off x="5925670" y="2532531"/>
            <a:ext cx="2043953" cy="596149"/>
          </a:xfrm>
          <a:prstGeom prst="wedgeRoundRectCallout">
            <a:avLst>
              <a:gd name="adj1" fmla="val 19957"/>
              <a:gd name="adj2" fmla="val 1302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en-GB" dirty="0"/>
          </a:p>
        </p:txBody>
      </p:sp>
      <p:sp>
        <p:nvSpPr>
          <p:cNvPr id="6" name="Lekerekített téglalapbuborék 5"/>
          <p:cNvSpPr/>
          <p:nvPr/>
        </p:nvSpPr>
        <p:spPr>
          <a:xfrm>
            <a:off x="6678706" y="4383741"/>
            <a:ext cx="2034987" cy="654424"/>
          </a:xfrm>
          <a:prstGeom prst="wedgeRoundRectCallout">
            <a:avLst>
              <a:gd name="adj1" fmla="val 32033"/>
              <a:gd name="adj2" fmla="val -1251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Name</a:t>
            </a:r>
            <a:r>
              <a:rPr lang="hu-HU" dirty="0"/>
              <a:t> of 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en-GB" dirty="0"/>
          </a:p>
        </p:txBody>
      </p:sp>
      <p:sp>
        <p:nvSpPr>
          <p:cNvPr id="7" name="Lekerekített téglalapbuborék 6"/>
          <p:cNvSpPr/>
          <p:nvPr/>
        </p:nvSpPr>
        <p:spPr>
          <a:xfrm>
            <a:off x="8068233" y="2532531"/>
            <a:ext cx="1766047" cy="549082"/>
          </a:xfrm>
          <a:prstGeom prst="wedgeRoundRectCallout">
            <a:avLst>
              <a:gd name="adj1" fmla="val 19654"/>
              <a:gd name="adj2" fmla="val 1456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Operator </a:t>
            </a:r>
            <a:r>
              <a:rPr lang="hu-HU" dirty="0" err="1"/>
              <a:t>to</a:t>
            </a:r>
            <a:r>
              <a:rPr lang="hu-HU" dirty="0"/>
              <a:t> </a:t>
            </a:r>
          </a:p>
          <a:p>
            <a:pPr algn="ctr"/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instance</a:t>
            </a:r>
            <a:endParaRPr lang="en-GB" dirty="0"/>
          </a:p>
        </p:txBody>
      </p:sp>
      <p:sp>
        <p:nvSpPr>
          <p:cNvPr id="8" name="Lekerekített téglalapbuborék 7"/>
          <p:cNvSpPr/>
          <p:nvPr/>
        </p:nvSpPr>
        <p:spPr>
          <a:xfrm>
            <a:off x="9180554" y="4333113"/>
            <a:ext cx="1794248" cy="654424"/>
          </a:xfrm>
          <a:prstGeom prst="wedgeRoundRectCallout">
            <a:avLst>
              <a:gd name="adj1" fmla="val 20137"/>
              <a:gd name="adj2" fmla="val -11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Instance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en-GB" dirty="0"/>
          </a:p>
        </p:txBody>
      </p:sp>
      <p:sp>
        <p:nvSpPr>
          <p:cNvPr id="9" name="Lekerekített téglalapbuborék 8"/>
          <p:cNvSpPr/>
          <p:nvPr/>
        </p:nvSpPr>
        <p:spPr>
          <a:xfrm>
            <a:off x="10650728" y="2532531"/>
            <a:ext cx="1390843" cy="549082"/>
          </a:xfrm>
          <a:prstGeom prst="wedgeRoundRectCallout">
            <a:avLst>
              <a:gd name="adj1" fmla="val -21373"/>
              <a:gd name="adj2" fmla="val 1374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Constructor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en-GB" dirty="0"/>
          </a:p>
        </p:txBody>
      </p:sp>
      <p:sp>
        <p:nvSpPr>
          <p:cNvPr id="4" name="Lekerekített téglalapbuborék 3"/>
          <p:cNvSpPr/>
          <p:nvPr/>
        </p:nvSpPr>
        <p:spPr>
          <a:xfrm>
            <a:off x="7823814" y="5437554"/>
            <a:ext cx="1585910" cy="1164492"/>
          </a:xfrm>
          <a:prstGeom prst="wedgeRoundRectCallout">
            <a:avLst>
              <a:gd name="adj1" fmla="val 15886"/>
              <a:gd name="adj2" fmla="val -184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 is </a:t>
            </a:r>
            <a:r>
              <a:rPr lang="hu-HU" dirty="0" err="1"/>
              <a:t>assigned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variable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4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err="1"/>
              <a:t>Interesting</a:t>
            </a:r>
            <a:r>
              <a:rPr lang="hu-HU" dirty="0"/>
              <a:t> – flow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Burn-out</a:t>
            </a:r>
          </a:p>
          <a:p>
            <a:r>
              <a:rPr lang="en-US" dirty="0"/>
              <a:t>Repeated tasks</a:t>
            </a:r>
          </a:p>
          <a:p>
            <a:r>
              <a:rPr lang="en-US" dirty="0"/>
              <a:t>Same level of complexity</a:t>
            </a:r>
          </a:p>
          <a:p>
            <a:r>
              <a:rPr lang="en-US" dirty="0"/>
              <a:t>No joy</a:t>
            </a:r>
          </a:p>
          <a:p>
            <a:endParaRPr lang="en-US" dirty="0"/>
          </a:p>
          <a:p>
            <a:r>
              <a:rPr lang="en-US" dirty="0"/>
              <a:t>No measure of performance</a:t>
            </a:r>
          </a:p>
          <a:p>
            <a:r>
              <a:rPr lang="en-US" dirty="0"/>
              <a:t>No progress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0" y="3225873"/>
            <a:ext cx="4172350" cy="329906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9277350" y="39624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C00000"/>
                </a:solidFill>
              </a:rPr>
              <a:t>Efficiency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59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responsibility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196702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On a </a:t>
            </a:r>
            <a:r>
              <a:rPr lang="en-US" b="1" dirty="0">
                <a:solidFill>
                  <a:srgbClr val="C00000"/>
                </a:solidFill>
              </a:rPr>
              <a:t>certain level </a:t>
            </a:r>
            <a:r>
              <a:rPr lang="en-US" dirty="0"/>
              <a:t>of abstraction, the object is responsible for only a </a:t>
            </a:r>
            <a:r>
              <a:rPr lang="en-US" b="1" dirty="0">
                <a:solidFill>
                  <a:srgbClr val="C00000"/>
                </a:solidFill>
              </a:rPr>
              <a:t>single thing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dirty="0"/>
              <a:t>–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has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changed</a:t>
            </a:r>
            <a:r>
              <a:rPr lang="hu-HU" dirty="0"/>
              <a:t>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One of the most challenging parts of OOP!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Store users: User, User collection, Serialization, Storage management</a:t>
            </a:r>
          </a:p>
        </p:txBody>
      </p:sp>
    </p:spTree>
    <p:extLst>
      <p:ext uri="{BB962C8B-B14F-4D97-AF65-F5344CB8AC3E}">
        <p14:creationId xmlns:p14="http://schemas.microsoft.com/office/powerpoint/2010/main" val="3365477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Coherence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 err="1"/>
              <a:t>Class</a:t>
            </a:r>
            <a:endParaRPr lang="hu-HU" b="1" dirty="0"/>
          </a:p>
          <a:p>
            <a:r>
              <a:rPr lang="hu-HU" i="1" dirty="0">
                <a:solidFill>
                  <a:srgbClr val="C00000"/>
                </a:solidFill>
              </a:rPr>
              <a:t>prop_1, prop_2</a:t>
            </a:r>
            <a:r>
              <a:rPr lang="hu-HU" i="1" dirty="0"/>
              <a:t>, </a:t>
            </a:r>
            <a:r>
              <a:rPr lang="hu-HU" i="1" dirty="0">
                <a:solidFill>
                  <a:srgbClr val="0070C0"/>
                </a:solidFill>
              </a:rPr>
              <a:t>prop_3</a:t>
            </a:r>
          </a:p>
          <a:p>
            <a:r>
              <a:rPr lang="hu-HU" dirty="0">
                <a:solidFill>
                  <a:srgbClr val="C00000"/>
                </a:solidFill>
              </a:rPr>
              <a:t>method_1 – </a:t>
            </a:r>
            <a:r>
              <a:rPr lang="hu-HU" i="1" dirty="0">
                <a:solidFill>
                  <a:srgbClr val="C00000"/>
                </a:solidFill>
              </a:rPr>
              <a:t>prop_1, prop_2</a:t>
            </a:r>
          </a:p>
          <a:p>
            <a:r>
              <a:rPr lang="hu-HU" dirty="0">
                <a:solidFill>
                  <a:srgbClr val="C00000"/>
                </a:solidFill>
              </a:rPr>
              <a:t>method_2 – </a:t>
            </a:r>
            <a:r>
              <a:rPr lang="hu-HU" i="1" dirty="0">
                <a:solidFill>
                  <a:srgbClr val="C00000"/>
                </a:solidFill>
              </a:rPr>
              <a:t>prop_2</a:t>
            </a:r>
          </a:p>
          <a:p>
            <a:r>
              <a:rPr lang="hu-HU" dirty="0">
                <a:solidFill>
                  <a:srgbClr val="0070C0"/>
                </a:solidFill>
              </a:rPr>
              <a:t>method_3 – </a:t>
            </a:r>
            <a:r>
              <a:rPr lang="hu-HU" i="1" dirty="0">
                <a:solidFill>
                  <a:srgbClr val="0070C0"/>
                </a:solidFill>
              </a:rPr>
              <a:t>prop_3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/>
              <a:t>Class_1</a:t>
            </a:r>
          </a:p>
          <a:p>
            <a:r>
              <a:rPr lang="hu-HU" i="1" dirty="0"/>
              <a:t>prop_1, prop_2</a:t>
            </a:r>
          </a:p>
          <a:p>
            <a:r>
              <a:rPr lang="hu-HU" dirty="0"/>
              <a:t>Method_1 – </a:t>
            </a:r>
            <a:r>
              <a:rPr lang="hu-HU" i="1" dirty="0"/>
              <a:t>prop_1, prop_2</a:t>
            </a:r>
          </a:p>
          <a:p>
            <a:r>
              <a:rPr lang="hu-HU" dirty="0"/>
              <a:t>Method_2 – </a:t>
            </a:r>
            <a:r>
              <a:rPr lang="hu-HU" i="1" dirty="0"/>
              <a:t>prop_2</a:t>
            </a:r>
          </a:p>
          <a:p>
            <a:pPr marL="0" indent="0">
              <a:buNone/>
            </a:pPr>
            <a:r>
              <a:rPr lang="hu-HU" b="1" dirty="0"/>
              <a:t>Class_2</a:t>
            </a:r>
          </a:p>
          <a:p>
            <a:r>
              <a:rPr lang="hu-HU" i="1" dirty="0"/>
              <a:t>prop_3</a:t>
            </a:r>
          </a:p>
          <a:p>
            <a:r>
              <a:rPr lang="hu-HU" dirty="0"/>
              <a:t>Method_3 – </a:t>
            </a:r>
            <a:r>
              <a:rPr lang="hu-HU" i="1" dirty="0"/>
              <a:t>prop_3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3837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err="1"/>
              <a:t>struct</a:t>
            </a:r>
            <a:r>
              <a:rPr lang="hu-HU" dirty="0"/>
              <a:t> vs. </a:t>
            </a:r>
            <a:r>
              <a:rPr lang="hu-HU"/>
              <a:t>class</a:t>
            </a:r>
            <a:endParaRPr lang="en-GB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struct</a:t>
            </a:r>
            <a:endParaRPr lang="en-GB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5123656" cy="2455862"/>
          </a:xfrm>
        </p:spPr>
        <p:txBody>
          <a:bodyPr>
            <a:normAutofit/>
          </a:bodyPr>
          <a:lstStyle/>
          <a:p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hu-HU" dirty="0"/>
          </a:p>
          <a:p>
            <a:r>
              <a:rPr lang="hu-HU" dirty="0"/>
              <a:t>Limited </a:t>
            </a:r>
            <a:r>
              <a:rPr lang="hu-HU" dirty="0" err="1"/>
              <a:t>functionality</a:t>
            </a:r>
            <a:endParaRPr lang="hu-HU" dirty="0"/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assignment</a:t>
            </a:r>
            <a:r>
              <a:rPr lang="hu-HU" dirty="0"/>
              <a:t>, </a:t>
            </a:r>
            <a:r>
              <a:rPr lang="hu-HU" dirty="0" err="1"/>
              <a:t>value</a:t>
            </a:r>
            <a:r>
              <a:rPr lang="hu-HU" dirty="0"/>
              <a:t> is </a:t>
            </a:r>
            <a:r>
              <a:rPr lang="hu-HU" dirty="0" err="1"/>
              <a:t>duplicated</a:t>
            </a:r>
            <a:endParaRPr lang="hu-HU" dirty="0"/>
          </a:p>
          <a:p>
            <a:r>
              <a:rPr lang="hu-HU" dirty="0" err="1"/>
              <a:t>Requires</a:t>
            </a:r>
            <a:r>
              <a:rPr lang="hu-HU" dirty="0"/>
              <a:t> </a:t>
            </a:r>
            <a:r>
              <a:rPr lang="hu-HU" dirty="0" err="1"/>
              <a:t>space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storing</a:t>
            </a:r>
            <a:r>
              <a:rPr lang="hu-HU" dirty="0"/>
              <a:t> </a:t>
            </a:r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space-saving</a:t>
            </a:r>
            <a:endParaRPr lang="hu-HU" dirty="0"/>
          </a:p>
          <a:p>
            <a:r>
              <a:rPr lang="hu-HU" dirty="0">
                <a:solidFill>
                  <a:srgbClr val="C00000"/>
                </a:solidFill>
              </a:rPr>
              <a:t>Java has no </a:t>
            </a:r>
            <a:r>
              <a:rPr lang="hu-HU" dirty="0" err="1">
                <a:solidFill>
                  <a:srgbClr val="C00000"/>
                </a:solidFill>
              </a:rPr>
              <a:t>struct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endParaRPr lang="en-GB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5419910" cy="2455862"/>
          </a:xfrm>
        </p:spPr>
        <p:txBody>
          <a:bodyPr>
            <a:normAutofit/>
          </a:bodyPr>
          <a:lstStyle/>
          <a:p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hu-HU" dirty="0"/>
          </a:p>
          <a:p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endParaRPr lang="hu-HU" dirty="0"/>
          </a:p>
          <a:p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assignment</a:t>
            </a:r>
            <a:r>
              <a:rPr lang="hu-HU" dirty="0"/>
              <a:t>, </a:t>
            </a:r>
            <a:r>
              <a:rPr lang="hu-HU" dirty="0" err="1"/>
              <a:t>value</a:t>
            </a:r>
            <a:r>
              <a:rPr lang="hu-HU" dirty="0"/>
              <a:t> is NOT </a:t>
            </a:r>
            <a:r>
              <a:rPr lang="hu-HU" dirty="0" err="1"/>
              <a:t>duplicated</a:t>
            </a:r>
            <a:endParaRPr lang="hu-HU" dirty="0"/>
          </a:p>
          <a:p>
            <a:r>
              <a:rPr lang="hu-HU" dirty="0" err="1"/>
              <a:t>Requires</a:t>
            </a:r>
            <a:r>
              <a:rPr lang="hu-HU" dirty="0"/>
              <a:t> </a:t>
            </a:r>
            <a:r>
              <a:rPr lang="hu-HU" dirty="0" err="1"/>
              <a:t>space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also</a:t>
            </a:r>
            <a:endParaRPr lang="hu-HU" dirty="0"/>
          </a:p>
          <a:p>
            <a:r>
              <a:rPr lang="hu-HU" dirty="0" err="1"/>
              <a:t>Reorder</a:t>
            </a:r>
            <a:r>
              <a:rPr lang="hu-HU" dirty="0"/>
              <a:t> is </a:t>
            </a:r>
            <a:r>
              <a:rPr lang="hu-HU" dirty="0" err="1"/>
              <a:t>quicker</a:t>
            </a:r>
            <a:endParaRPr lang="hu-HU" dirty="0"/>
          </a:p>
          <a:p>
            <a:r>
              <a:rPr lang="hu-HU" b="1" dirty="0">
                <a:solidFill>
                  <a:schemeClr val="accent2">
                    <a:lumMod val="50000"/>
                  </a:schemeClr>
                </a:solidFill>
              </a:rPr>
              <a:t>Java has </a:t>
            </a:r>
            <a:r>
              <a:rPr lang="hu-HU" b="1" dirty="0" err="1">
                <a:solidFill>
                  <a:schemeClr val="accent2">
                    <a:lumMod val="50000"/>
                  </a:schemeClr>
                </a:solidFill>
              </a:rPr>
              <a:t>class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865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OOP – Summary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454684" y="2478573"/>
            <a:ext cx="91798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Target</a:t>
            </a:r>
          </a:p>
          <a:p>
            <a:r>
              <a:rPr lang="en-US" sz="2400" dirty="0"/>
              <a:t>	Only developers by source code organization</a:t>
            </a:r>
          </a:p>
          <a:p>
            <a:r>
              <a:rPr lang="en-US" sz="2400" b="1" dirty="0"/>
              <a:t>Tools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secure template – Encapsulation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Extend functionality –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Specialize functionality – P</a:t>
            </a:r>
            <a:r>
              <a:rPr lang="hu-HU" sz="2400" dirty="0"/>
              <a:t>o</a:t>
            </a:r>
            <a:r>
              <a:rPr lang="en-US" sz="2400" dirty="0"/>
              <a:t>l</a:t>
            </a:r>
            <a:r>
              <a:rPr lang="hu-HU" sz="2400" dirty="0"/>
              <a:t>y</a:t>
            </a:r>
            <a:r>
              <a:rPr lang="en-US" sz="2400" dirty="0"/>
              <a:t>morphism</a:t>
            </a:r>
          </a:p>
          <a:p>
            <a:r>
              <a:rPr lang="en-US" sz="2400" b="1" dirty="0"/>
              <a:t>Aim</a:t>
            </a:r>
          </a:p>
          <a:p>
            <a:pPr lvl="1"/>
            <a:r>
              <a:rPr lang="en-US" sz="2400" dirty="0"/>
              <a:t>Preparation of readable, maintainable, testable code </a:t>
            </a:r>
          </a:p>
          <a:p>
            <a:pPr lvl="1"/>
            <a:r>
              <a:rPr lang="en-US" sz="2400" dirty="0"/>
              <a:t>which is reliable and safely reusable</a:t>
            </a:r>
          </a:p>
        </p:txBody>
      </p:sp>
    </p:spTree>
    <p:extLst>
      <p:ext uri="{BB962C8B-B14F-4D97-AF65-F5344CB8AC3E}">
        <p14:creationId xmlns:p14="http://schemas.microsoft.com/office/powerpoint/2010/main" val="131607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programming - perspectives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886200" y="2242198"/>
            <a:ext cx="8109890" cy="3560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is efficient programming?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Using minimal number of instructions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Quickest execution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Lowest memory consumption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Maximum security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Continuous availability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Shortest development time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Sustainable source code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0470502" y="3192465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Compiler</a:t>
            </a:r>
            <a:endParaRPr lang="en-GB" sz="24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0470502" y="4117073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API</a:t>
            </a:r>
            <a:endParaRPr lang="en-GB" sz="2400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335564" y="5180363"/>
            <a:ext cx="166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err="1"/>
              <a:t>Developer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507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programming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20389" y="2666999"/>
            <a:ext cx="9482634" cy="3124201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Aim</a:t>
            </a:r>
            <a:r>
              <a:rPr lang="hu-HU" dirty="0"/>
              <a:t>: </a:t>
            </a:r>
            <a:r>
              <a:rPr lang="en-US" dirty="0"/>
              <a:t>optimal resource utilization</a:t>
            </a:r>
            <a:endParaRPr lang="hu-HU" dirty="0"/>
          </a:p>
          <a:p>
            <a:pPr marL="0" indent="0">
              <a:buNone/>
            </a:pPr>
            <a:endParaRPr lang="hu-HU" sz="400" dirty="0"/>
          </a:p>
          <a:p>
            <a:pPr marL="0" indent="0">
              <a:buNone/>
            </a:pPr>
            <a:r>
              <a:rPr lang="en-US" dirty="0"/>
              <a:t>What is the resource bottleneck?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dirty="0"/>
              <a:t>From examination of projects with different size and complexity, considering solution quality and, project sustainability,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dirty="0"/>
              <a:t>development bottleneck is the </a:t>
            </a:r>
            <a:r>
              <a:rPr lang="en-US" b="1" dirty="0">
                <a:solidFill>
                  <a:srgbClr val="C00000"/>
                </a:solidFill>
              </a:rPr>
              <a:t>developer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worktime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738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tasks of developers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new from scratch</a:t>
            </a:r>
          </a:p>
          <a:p>
            <a:pPr lvl="1"/>
            <a:r>
              <a:rPr lang="en-US" dirty="0"/>
              <a:t>Design and implementation</a:t>
            </a:r>
          </a:p>
          <a:p>
            <a:r>
              <a:rPr lang="en-US" dirty="0"/>
              <a:t>Modifying an existing solution – usually part of a framework</a:t>
            </a:r>
          </a:p>
          <a:p>
            <a:pPr lvl="1"/>
            <a:r>
              <a:rPr lang="en-US" dirty="0"/>
              <a:t>Find and fix errors – error reports</a:t>
            </a:r>
          </a:p>
          <a:p>
            <a:pPr lvl="1"/>
            <a:r>
              <a:rPr lang="en-US" dirty="0"/>
              <a:t>Modify existing operation – requirement changes</a:t>
            </a:r>
          </a:p>
          <a:p>
            <a:pPr lvl="1"/>
            <a:r>
              <a:rPr lang="en-US" dirty="0"/>
              <a:t>Extend functionality – new requirements</a:t>
            </a:r>
          </a:p>
          <a:p>
            <a:pPr marL="0" indent="0">
              <a:buNone/>
            </a:pPr>
            <a:r>
              <a:rPr lang="en-US" dirty="0"/>
              <a:t>Understand requirements, find solution, implement, test, deliver</a:t>
            </a:r>
          </a:p>
        </p:txBody>
      </p:sp>
    </p:spTree>
    <p:extLst>
      <p:ext uri="{BB962C8B-B14F-4D97-AF65-F5344CB8AC3E}">
        <p14:creationId xmlns:p14="http://schemas.microsoft.com/office/powerpoint/2010/main" val="237357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programming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program efficiently, use </a:t>
            </a:r>
            <a:r>
              <a:rPr lang="en-US" b="1" dirty="0">
                <a:solidFill>
                  <a:srgbClr val="C00000"/>
                </a:solidFill>
              </a:rPr>
              <a:t>as little </a:t>
            </a:r>
            <a:r>
              <a:rPr lang="en-US" dirty="0"/>
              <a:t>developer resource, as possible for</a:t>
            </a:r>
          </a:p>
          <a:p>
            <a:r>
              <a:rPr lang="en-US" dirty="0"/>
              <a:t>understanding task domain knowledge</a:t>
            </a:r>
          </a:p>
          <a:p>
            <a:r>
              <a:rPr lang="en-US" dirty="0"/>
              <a:t>interpreting of </a:t>
            </a:r>
            <a:r>
              <a:rPr lang="en-US" b="1" dirty="0"/>
              <a:t>previous implementations</a:t>
            </a:r>
          </a:p>
          <a:p>
            <a:r>
              <a:rPr lang="en-US" dirty="0"/>
              <a:t>writing </a:t>
            </a:r>
            <a:r>
              <a:rPr lang="en-US" b="1" dirty="0"/>
              <a:t>boilerplates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updating documentations</a:t>
            </a:r>
          </a:p>
        </p:txBody>
      </p:sp>
    </p:spTree>
    <p:extLst>
      <p:ext uri="{BB962C8B-B14F-4D97-AF65-F5344CB8AC3E}">
        <p14:creationId xmlns:p14="http://schemas.microsoft.com/office/powerpoint/2010/main" val="85767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Efficient</a:t>
            </a:r>
            <a:r>
              <a:rPr lang="hu-HU" dirty="0"/>
              <a:t> </a:t>
            </a:r>
            <a:r>
              <a:rPr lang="hu-HU" dirty="0" err="1"/>
              <a:t>programming</a:t>
            </a:r>
            <a:r>
              <a:rPr lang="hu-HU" dirty="0"/>
              <a:t> – </a:t>
            </a:r>
            <a:r>
              <a:rPr lang="hu-HU" dirty="0" err="1"/>
              <a:t>coding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755136" y="2438399"/>
            <a:ext cx="63645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err="1">
                <a:solidFill>
                  <a:schemeClr val="accent1">
                    <a:lumMod val="50000"/>
                  </a:schemeClr>
                </a:solidFill>
              </a:rPr>
              <a:t>Rate</a:t>
            </a: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</a:rPr>
              <a:t> of </a:t>
            </a:r>
            <a:r>
              <a:rPr lang="hu-HU" sz="2800" b="1" dirty="0" err="1">
                <a:solidFill>
                  <a:srgbClr val="C00000"/>
                </a:solidFill>
              </a:rPr>
              <a:t>reading</a:t>
            </a:r>
            <a:r>
              <a:rPr lang="hu-HU" sz="2800" b="1" dirty="0">
                <a:solidFill>
                  <a:srgbClr val="C00000"/>
                </a:solidFill>
              </a:rPr>
              <a:t> : </a:t>
            </a:r>
            <a:r>
              <a:rPr lang="hu-HU" sz="2800" b="1" dirty="0" err="1">
                <a:solidFill>
                  <a:srgbClr val="C00000"/>
                </a:solidFill>
              </a:rPr>
              <a:t>writing</a:t>
            </a: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u-HU" sz="2800" b="1" dirty="0" err="1">
                <a:solidFill>
                  <a:schemeClr val="accent1">
                    <a:lumMod val="50000"/>
                  </a:schemeClr>
                </a:solidFill>
              </a:rPr>
              <a:t>code</a:t>
            </a: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u-HU" sz="2800" b="1" dirty="0" err="1">
                <a:solidFill>
                  <a:schemeClr val="accent1">
                    <a:lumMod val="50000"/>
                  </a:schemeClr>
                </a:solidFill>
              </a:rPr>
              <a:t>when</a:t>
            </a: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u-HU" sz="2800" b="1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endParaRPr lang="hu-HU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5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10:1</a:t>
            </a:r>
            <a:endParaRPr lang="hu-HU" sz="5400" b="1" dirty="0">
              <a:solidFill>
                <a:srgbClr val="C00000"/>
              </a:solidFill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436498" y="4535396"/>
            <a:ext cx="9001870" cy="150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 err="1"/>
              <a:t>Structure</a:t>
            </a:r>
            <a:r>
              <a:rPr lang="hu-HU" dirty="0"/>
              <a:t> and </a:t>
            </a:r>
            <a:r>
              <a:rPr lang="hu-HU" dirty="0" err="1"/>
              <a:t>names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/>
              <a:t>Readable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</a:p>
          <a:p>
            <a:pPr marL="0" indent="0" algn="ctr">
              <a:buNone/>
            </a:pP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languge</a:t>
            </a:r>
            <a:r>
              <a:rPr lang="hu-HU" dirty="0"/>
              <a:t> and </a:t>
            </a:r>
            <a:r>
              <a:rPr lang="hu-HU" dirty="0" err="1"/>
              <a:t>thinking</a:t>
            </a:r>
            <a:r>
              <a:rPr lang="hu-HU" dirty="0"/>
              <a:t> </a:t>
            </a:r>
            <a:r>
              <a:rPr lang="hu-HU" dirty="0" err="1"/>
              <a:t>schema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GOOD </a:t>
            </a:r>
            <a:r>
              <a:rPr lang="hu-HU" dirty="0" err="1"/>
              <a:t>names</a:t>
            </a:r>
            <a:endParaRPr lang="hu-HU" dirty="0"/>
          </a:p>
          <a:p>
            <a:pPr marL="0" indent="0" algn="ctr">
              <a:buNone/>
            </a:pPr>
            <a:r>
              <a:rPr lang="hu-HU" b="1" dirty="0" err="1"/>
              <a:t>Safe</a:t>
            </a:r>
            <a:r>
              <a:rPr lang="hu-HU" b="1" dirty="0"/>
              <a:t> </a:t>
            </a:r>
            <a:r>
              <a:rPr lang="hu-HU" b="1" dirty="0" err="1"/>
              <a:t>reuse</a:t>
            </a:r>
            <a:r>
              <a:rPr lang="hu-HU" b="1" dirty="0"/>
              <a:t> of </a:t>
            </a:r>
            <a:r>
              <a:rPr lang="hu-HU" b="1" dirty="0" err="1"/>
              <a:t>components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05790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4424</TotalTime>
  <Words>2040</Words>
  <Application>Microsoft Office PowerPoint</Application>
  <PresentationFormat>Szélesvásznú</PresentationFormat>
  <Paragraphs>373</Paragraphs>
  <Slides>43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43</vt:i4>
      </vt:variant>
    </vt:vector>
  </HeadingPairs>
  <TitlesOfParts>
    <vt:vector size="48" baseType="lpstr">
      <vt:lpstr>Arial</vt:lpstr>
      <vt:lpstr>Calibri</vt:lpstr>
      <vt:lpstr>Corbel</vt:lpstr>
      <vt:lpstr>Courier New</vt:lpstr>
      <vt:lpstr>Parallaxis</vt:lpstr>
      <vt:lpstr>Object oriented programming</vt:lpstr>
      <vt:lpstr>OOP motivation Business structure</vt:lpstr>
      <vt:lpstr>OOP motivation</vt:lpstr>
      <vt:lpstr>Interesting – flow</vt:lpstr>
      <vt:lpstr>Efficient programming - perspectives</vt:lpstr>
      <vt:lpstr>Efficient programming</vt:lpstr>
      <vt:lpstr>Main tasks of developers</vt:lpstr>
      <vt:lpstr>Efficient programming</vt:lpstr>
      <vt:lpstr>Efficient programming – coding</vt:lpstr>
      <vt:lpstr>Readable code – Monolithic</vt:lpstr>
      <vt:lpstr>Readable code – Modular + names</vt:lpstr>
      <vt:lpstr>Modelling</vt:lpstr>
      <vt:lpstr>Objects and Classification</vt:lpstr>
      <vt:lpstr>Abstraction</vt:lpstr>
      <vt:lpstr>Abstraction – example</vt:lpstr>
      <vt:lpstr>Object oriented programming</vt:lpstr>
      <vt:lpstr>Object oriented programming – for who?</vt:lpstr>
      <vt:lpstr>Message in OOP</vt:lpstr>
      <vt:lpstr>OOP principals – meaning</vt:lpstr>
      <vt:lpstr>OOP principals - benefits</vt:lpstr>
      <vt:lpstr>OOP principles</vt:lpstr>
      <vt:lpstr>Interface</vt:lpstr>
      <vt:lpstr>Encapsulation</vt:lpstr>
      <vt:lpstr>Data encapsulation</vt:lpstr>
      <vt:lpstr>C struct</vt:lpstr>
      <vt:lpstr>Data &amp; behavior encapsulation</vt:lpstr>
      <vt:lpstr>Class declaration</vt:lpstr>
      <vt:lpstr>Consistent internal state</vt:lpstr>
      <vt:lpstr>Initialization – Special methods</vt:lpstr>
      <vt:lpstr>Constructor</vt:lpstr>
      <vt:lpstr>Default constructor</vt:lpstr>
      <vt:lpstr>Encapsulation – Consistency</vt:lpstr>
      <vt:lpstr>Data hiding</vt:lpstr>
      <vt:lpstr>Data access</vt:lpstr>
      <vt:lpstr>Getters and setters</vt:lpstr>
      <vt:lpstr>Implicit class interface</vt:lpstr>
      <vt:lpstr>Abstract interface</vt:lpstr>
      <vt:lpstr>Reuse I – Classes and objects</vt:lpstr>
      <vt:lpstr>Instantiation</vt:lpstr>
      <vt:lpstr>Single responsibility</vt:lpstr>
      <vt:lpstr>Coherence</vt:lpstr>
      <vt:lpstr>struct vs. class</vt:lpstr>
      <vt:lpstr>OOP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</dc:title>
  <dc:creator>tamas.storcz@crosssec.com</dc:creator>
  <cp:lastModifiedBy>Storcz Tamás László</cp:lastModifiedBy>
  <cp:revision>291</cp:revision>
  <dcterms:created xsi:type="dcterms:W3CDTF">2016-02-12T08:06:28Z</dcterms:created>
  <dcterms:modified xsi:type="dcterms:W3CDTF">2023-09-18T05:37:31Z</dcterms:modified>
</cp:coreProperties>
</file>