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345" r:id="rId3"/>
    <p:sldId id="297" r:id="rId4"/>
    <p:sldId id="298" r:id="rId5"/>
    <p:sldId id="300" r:id="rId6"/>
    <p:sldId id="307" r:id="rId7"/>
    <p:sldId id="301" r:id="rId8"/>
    <p:sldId id="304" r:id="rId9"/>
    <p:sldId id="303" r:id="rId10"/>
    <p:sldId id="306" r:id="rId11"/>
    <p:sldId id="311" r:id="rId12"/>
    <p:sldId id="317" r:id="rId13"/>
    <p:sldId id="318" r:id="rId14"/>
    <p:sldId id="324" r:id="rId15"/>
    <p:sldId id="319" r:id="rId16"/>
    <p:sldId id="320" r:id="rId17"/>
    <p:sldId id="322" r:id="rId18"/>
    <p:sldId id="323" r:id="rId19"/>
    <p:sldId id="339" r:id="rId20"/>
    <p:sldId id="308" r:id="rId21"/>
    <p:sldId id="310" r:id="rId22"/>
    <p:sldId id="314" r:id="rId23"/>
    <p:sldId id="299" r:id="rId24"/>
    <p:sldId id="313" r:id="rId25"/>
    <p:sldId id="305" r:id="rId26"/>
    <p:sldId id="315" r:id="rId27"/>
    <p:sldId id="357" r:id="rId28"/>
    <p:sldId id="309" r:id="rId29"/>
    <p:sldId id="316" r:id="rId30"/>
    <p:sldId id="341" r:id="rId31"/>
    <p:sldId id="330" r:id="rId32"/>
    <p:sldId id="331" r:id="rId33"/>
    <p:sldId id="342" r:id="rId34"/>
    <p:sldId id="333" r:id="rId35"/>
    <p:sldId id="332" r:id="rId36"/>
    <p:sldId id="356" r:id="rId37"/>
    <p:sldId id="343" r:id="rId38"/>
    <p:sldId id="344" r:id="rId39"/>
    <p:sldId id="353" r:id="rId40"/>
    <p:sldId id="354" r:id="rId41"/>
    <p:sldId id="327" r:id="rId42"/>
    <p:sldId id="335" r:id="rId43"/>
    <p:sldId id="328" r:id="rId44"/>
    <p:sldId id="334" r:id="rId45"/>
    <p:sldId id="329" r:id="rId46"/>
    <p:sldId id="336" r:id="rId47"/>
    <p:sldId id="325" r:id="rId48"/>
    <p:sldId id="337" r:id="rId49"/>
    <p:sldId id="326" r:id="rId50"/>
    <p:sldId id="338" r:id="rId51"/>
    <p:sldId id="350" r:id="rId52"/>
    <p:sldId id="351" r:id="rId53"/>
    <p:sldId id="352" r:id="rId54"/>
    <p:sldId id="35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8007E-7072-4034-956A-6E758A00668C}" v="53" dt="2023-03-13T08:18:27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s Storcz" userId="7ab5403fe009f921" providerId="LiveId" clId="{4518007E-7072-4034-956A-6E758A00668C}"/>
    <pc:docChg chg="addSld delSld modSld sldOrd">
      <pc:chgData name="Tamas Storcz" userId="7ab5403fe009f921" providerId="LiveId" clId="{4518007E-7072-4034-956A-6E758A00668C}" dt="2023-03-13T08:19:07.405" v="60" actId="47"/>
      <pc:docMkLst>
        <pc:docMk/>
      </pc:docMkLst>
      <pc:sldChg chg="modAnim">
        <pc:chgData name="Tamas Storcz" userId="7ab5403fe009f921" providerId="LiveId" clId="{4518007E-7072-4034-956A-6E758A00668C}" dt="2023-03-13T08:15:59.808" v="0"/>
        <pc:sldMkLst>
          <pc:docMk/>
          <pc:sldMk cId="4081737686" sldId="319"/>
        </pc:sldMkLst>
      </pc:sldChg>
      <pc:sldChg chg="del">
        <pc:chgData name="Tamas Storcz" userId="7ab5403fe009f921" providerId="LiveId" clId="{4518007E-7072-4034-956A-6E758A00668C}" dt="2023-03-13T08:19:01.073" v="57" actId="47"/>
        <pc:sldMkLst>
          <pc:docMk/>
          <pc:sldMk cId="2211366068" sldId="346"/>
        </pc:sldMkLst>
      </pc:sldChg>
      <pc:sldChg chg="del">
        <pc:chgData name="Tamas Storcz" userId="7ab5403fe009f921" providerId="LiveId" clId="{4518007E-7072-4034-956A-6E758A00668C}" dt="2023-03-13T08:19:02.473" v="58" actId="47"/>
        <pc:sldMkLst>
          <pc:docMk/>
          <pc:sldMk cId="3017728369" sldId="347"/>
        </pc:sldMkLst>
      </pc:sldChg>
      <pc:sldChg chg="del">
        <pc:chgData name="Tamas Storcz" userId="7ab5403fe009f921" providerId="LiveId" clId="{4518007E-7072-4034-956A-6E758A00668C}" dt="2023-03-13T08:19:03.390" v="59" actId="47"/>
        <pc:sldMkLst>
          <pc:docMk/>
          <pc:sldMk cId="1676726888" sldId="348"/>
        </pc:sldMkLst>
      </pc:sldChg>
      <pc:sldChg chg="del">
        <pc:chgData name="Tamas Storcz" userId="7ab5403fe009f921" providerId="LiveId" clId="{4518007E-7072-4034-956A-6E758A00668C}" dt="2023-03-13T08:19:07.405" v="60" actId="47"/>
        <pc:sldMkLst>
          <pc:docMk/>
          <pc:sldMk cId="1846456245" sldId="349"/>
        </pc:sldMkLst>
      </pc:sldChg>
      <pc:sldChg chg="modSp add mod ord">
        <pc:chgData name="Tamas Storcz" userId="7ab5403fe009f921" providerId="LiveId" clId="{4518007E-7072-4034-956A-6E758A00668C}" dt="2023-03-13T08:18:27.014" v="56" actId="20577"/>
        <pc:sldMkLst>
          <pc:docMk/>
          <pc:sldMk cId="3408887119" sldId="357"/>
        </pc:sldMkLst>
        <pc:spChg chg="mod">
          <ac:chgData name="Tamas Storcz" userId="7ab5403fe009f921" providerId="LiveId" clId="{4518007E-7072-4034-956A-6E758A00668C}" dt="2023-03-13T08:18:27.014" v="56" actId="20577"/>
          <ac:spMkLst>
            <pc:docMk/>
            <pc:sldMk cId="3408887119" sldId="357"/>
            <ac:spMk id="2" creationId="{00000000-0000-0000-0000-000000000000}"/>
          </ac:spMkLst>
        </pc:spChg>
        <pc:spChg chg="mod">
          <ac:chgData name="Tamas Storcz" userId="7ab5403fe009f921" providerId="LiveId" clId="{4518007E-7072-4034-956A-6E758A00668C}" dt="2023-03-13T08:17:41.177" v="3" actId="6549"/>
          <ac:spMkLst>
            <pc:docMk/>
            <pc:sldMk cId="3408887119" sldId="357"/>
            <ac:spMk id="3" creationId="{00000000-0000-0000-0000-000000000000}"/>
          </ac:spMkLst>
        </pc:spChg>
        <pc:spChg chg="mod">
          <ac:chgData name="Tamas Storcz" userId="7ab5403fe009f921" providerId="LiveId" clId="{4518007E-7072-4034-956A-6E758A00668C}" dt="2023-03-13T08:18:14.831" v="48" actId="20577"/>
          <ac:spMkLst>
            <pc:docMk/>
            <pc:sldMk cId="3408887119" sldId="357"/>
            <ac:spMk id="4" creationId="{00000000-0000-0000-0000-000000000000}"/>
          </ac:spMkLst>
        </pc:spChg>
      </pc:sldChg>
    </pc:docChg>
  </pc:docChgLst>
  <pc:docChgLst>
    <pc:chgData name="Tamas Storcz" userId="7ab5403fe009f921" providerId="LiveId" clId="{572D3C09-6120-42DE-8C38-6DFE2FBE522E}"/>
    <pc:docChg chg="custSel addSld modSld">
      <pc:chgData name="Tamas Storcz" userId="7ab5403fe009f921" providerId="LiveId" clId="{572D3C09-6120-42DE-8C38-6DFE2FBE522E}" dt="2021-02-28T15:24:35.324" v="436" actId="790"/>
      <pc:docMkLst>
        <pc:docMk/>
      </pc:docMkLst>
      <pc:sldChg chg="modSp">
        <pc:chgData name="Tamas Storcz" userId="7ab5403fe009f921" providerId="LiveId" clId="{572D3C09-6120-42DE-8C38-6DFE2FBE522E}" dt="2021-02-22T06:30:05.305" v="0" actId="207"/>
        <pc:sldMkLst>
          <pc:docMk/>
          <pc:sldMk cId="327092862" sldId="300"/>
        </pc:sldMkLst>
        <pc:spChg chg="mod">
          <ac:chgData name="Tamas Storcz" userId="7ab5403fe009f921" providerId="LiveId" clId="{572D3C09-6120-42DE-8C38-6DFE2FBE522E}" dt="2021-02-22T06:30:05.305" v="0" actId="207"/>
          <ac:spMkLst>
            <pc:docMk/>
            <pc:sldMk cId="327092862" sldId="300"/>
            <ac:spMk id="3" creationId="{00000000-0000-0000-0000-000000000000}"/>
          </ac:spMkLst>
        </pc:spChg>
      </pc:sldChg>
      <pc:sldChg chg="modSp mod">
        <pc:chgData name="Tamas Storcz" userId="7ab5403fe009f921" providerId="LiveId" clId="{572D3C09-6120-42DE-8C38-6DFE2FBE522E}" dt="2021-02-22T08:47:24.057" v="20" actId="20577"/>
        <pc:sldMkLst>
          <pc:docMk/>
          <pc:sldMk cId="1882423731" sldId="303"/>
        </pc:sldMkLst>
        <pc:spChg chg="mod">
          <ac:chgData name="Tamas Storcz" userId="7ab5403fe009f921" providerId="LiveId" clId="{572D3C09-6120-42DE-8C38-6DFE2FBE522E}" dt="2021-02-22T08:47:24.057" v="20" actId="20577"/>
          <ac:spMkLst>
            <pc:docMk/>
            <pc:sldMk cId="1882423731" sldId="303"/>
            <ac:spMk id="3" creationId="{00000000-0000-0000-0000-000000000000}"/>
          </ac:spMkLst>
        </pc:spChg>
      </pc:sldChg>
      <pc:sldChg chg="modSp mod">
        <pc:chgData name="Tamas Storcz" userId="7ab5403fe009f921" providerId="LiveId" clId="{572D3C09-6120-42DE-8C38-6DFE2FBE522E}" dt="2021-02-22T09:13:49.515" v="25" actId="20577"/>
        <pc:sldMkLst>
          <pc:docMk/>
          <pc:sldMk cId="931942219" sldId="310"/>
        </pc:sldMkLst>
        <pc:spChg chg="mod">
          <ac:chgData name="Tamas Storcz" userId="7ab5403fe009f921" providerId="LiveId" clId="{572D3C09-6120-42DE-8C38-6DFE2FBE522E}" dt="2021-02-22T09:13:49.515" v="25" actId="20577"/>
          <ac:spMkLst>
            <pc:docMk/>
            <pc:sldMk cId="931942219" sldId="310"/>
            <ac:spMk id="3" creationId="{00000000-0000-0000-0000-000000000000}"/>
          </ac:spMkLst>
        </pc:spChg>
      </pc:sldChg>
      <pc:sldChg chg="modSp mod">
        <pc:chgData name="Tamas Storcz" userId="7ab5403fe009f921" providerId="LiveId" clId="{572D3C09-6120-42DE-8C38-6DFE2FBE522E}" dt="2021-02-22T09:49:41.888" v="295" actId="6549"/>
        <pc:sldMkLst>
          <pc:docMk/>
          <pc:sldMk cId="2766560716" sldId="353"/>
        </pc:sldMkLst>
        <pc:spChg chg="mod">
          <ac:chgData name="Tamas Storcz" userId="7ab5403fe009f921" providerId="LiveId" clId="{572D3C09-6120-42DE-8C38-6DFE2FBE522E}" dt="2021-02-22T09:47:36.470" v="30" actId="20577"/>
          <ac:spMkLst>
            <pc:docMk/>
            <pc:sldMk cId="2766560716" sldId="353"/>
            <ac:spMk id="2" creationId="{00000000-0000-0000-0000-000000000000}"/>
          </ac:spMkLst>
        </pc:spChg>
        <pc:spChg chg="mod">
          <ac:chgData name="Tamas Storcz" userId="7ab5403fe009f921" providerId="LiveId" clId="{572D3C09-6120-42DE-8C38-6DFE2FBE522E}" dt="2021-02-22T09:49:41.888" v="295" actId="6549"/>
          <ac:spMkLst>
            <pc:docMk/>
            <pc:sldMk cId="2766560716" sldId="353"/>
            <ac:spMk id="3" creationId="{00000000-0000-0000-0000-000000000000}"/>
          </ac:spMkLst>
        </pc:spChg>
      </pc:sldChg>
      <pc:sldChg chg="modSp add mod">
        <pc:chgData name="Tamas Storcz" userId="7ab5403fe009f921" providerId="LiveId" clId="{572D3C09-6120-42DE-8C38-6DFE2FBE522E}" dt="2021-02-22T06:44:59.696" v="18" actId="20577"/>
        <pc:sldMkLst>
          <pc:docMk/>
          <pc:sldMk cId="1216233900" sldId="355"/>
        </pc:sldMkLst>
        <pc:spChg chg="mod">
          <ac:chgData name="Tamas Storcz" userId="7ab5403fe009f921" providerId="LiveId" clId="{572D3C09-6120-42DE-8C38-6DFE2FBE522E}" dt="2021-02-22T06:44:59.696" v="18" actId="20577"/>
          <ac:spMkLst>
            <pc:docMk/>
            <pc:sldMk cId="1216233900" sldId="355"/>
            <ac:spMk id="2" creationId="{4C2F0D3A-99BB-4FA9-B601-1F62A7965E97}"/>
          </ac:spMkLst>
        </pc:spChg>
      </pc:sldChg>
      <pc:sldChg chg="modSp add mod">
        <pc:chgData name="Tamas Storcz" userId="7ab5403fe009f921" providerId="LiveId" clId="{572D3C09-6120-42DE-8C38-6DFE2FBE522E}" dt="2021-02-28T15:24:35.324" v="436" actId="790"/>
        <pc:sldMkLst>
          <pc:docMk/>
          <pc:sldMk cId="1056624459" sldId="356"/>
        </pc:sldMkLst>
        <pc:spChg chg="mod">
          <ac:chgData name="Tamas Storcz" userId="7ab5403fe009f921" providerId="LiveId" clId="{572D3C09-6120-42DE-8C38-6DFE2FBE522E}" dt="2021-02-28T15:24:35.324" v="436" actId="790"/>
          <ac:spMkLst>
            <pc:docMk/>
            <pc:sldMk cId="1056624459" sldId="356"/>
            <ac:spMk id="2" creationId="{275DAC52-98F3-4D64-985F-E70081B413A0}"/>
          </ac:spMkLst>
        </pc:spChg>
        <pc:spChg chg="mod">
          <ac:chgData name="Tamas Storcz" userId="7ab5403fe009f921" providerId="LiveId" clId="{572D3C09-6120-42DE-8C38-6DFE2FBE522E}" dt="2021-02-28T15:24:35.324" v="436" actId="790"/>
          <ac:spMkLst>
            <pc:docMk/>
            <pc:sldMk cId="1056624459" sldId="356"/>
            <ac:spMk id="3" creationId="{D351C2C6-4223-4592-B897-B4EA9C6691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4DDB8-1250-AB4A-A9C7-E689661D9B03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F5E72-09C9-6B44-9B79-A1AD75DE0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(Static members, often used classes)</a:t>
            </a:r>
          </a:p>
        </p:txBody>
      </p:sp>
    </p:spTree>
    <p:extLst>
      <p:ext uri="{BB962C8B-B14F-4D97-AF65-F5344CB8AC3E}">
        <p14:creationId xmlns:p14="http://schemas.microsoft.com/office/powerpoint/2010/main" val="401528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 – </a:t>
            </a:r>
            <a:r>
              <a:rPr lang="hu-HU" dirty="0" err="1"/>
              <a:t>example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information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772179" y="3335337"/>
            <a:ext cx="4607188" cy="2455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Integer.MAX_VALUE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Integer.SIZE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65456" y="2667000"/>
            <a:ext cx="5037569" cy="576262"/>
          </a:xfrm>
        </p:spPr>
        <p:txBody>
          <a:bodyPr/>
          <a:lstStyle/>
          <a:p>
            <a:r>
              <a:rPr lang="hu-HU" dirty="0"/>
              <a:t>Business </a:t>
            </a:r>
            <a:r>
              <a:rPr lang="hu-HU" dirty="0" err="1"/>
              <a:t>information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65456" y="3335337"/>
            <a:ext cx="5412508" cy="24558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3500;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Could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Ticket.prize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4000;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537527" y="5957455"/>
            <a:ext cx="74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err="1">
                <a:solidFill>
                  <a:srgbClr val="C00000"/>
                </a:solidFill>
              </a:rPr>
              <a:t>Breaks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the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rule</a:t>
            </a:r>
            <a:r>
              <a:rPr lang="hu-HU" sz="2400" b="1" dirty="0">
                <a:solidFill>
                  <a:srgbClr val="C00000"/>
                </a:solidFill>
              </a:rPr>
              <a:t> of </a:t>
            </a:r>
            <a:r>
              <a:rPr lang="hu-HU" sz="2400" b="1" dirty="0" err="1">
                <a:solidFill>
                  <a:srgbClr val="C00000"/>
                </a:solidFill>
              </a:rPr>
              <a:t>encapsulation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with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abstract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interface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9" name="Egyenes összekötő nyíllal 8"/>
          <p:cNvCxnSpPr/>
          <p:nvPr/>
        </p:nvCxnSpPr>
        <p:spPr>
          <a:xfrm flipV="1">
            <a:off x="4581236" y="4045527"/>
            <a:ext cx="2216728" cy="19119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3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 – </a:t>
            </a:r>
            <a:r>
              <a:rPr lang="hu-HU" dirty="0" err="1"/>
              <a:t>getter</a:t>
            </a:r>
            <a:r>
              <a:rPr lang="hu-HU" dirty="0"/>
              <a:t>/</a:t>
            </a:r>
            <a:r>
              <a:rPr lang="hu-HU" dirty="0" err="1"/>
              <a:t>setter</a:t>
            </a:r>
            <a:endParaRPr lang="en-US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3260436" y="2438398"/>
            <a:ext cx="8617527" cy="35098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DEFAULT_PRICE = 3500;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prize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DEFAULT_PRICE;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setPrice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newPrice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Ticket.setPrice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( 4000 );</a:t>
            </a:r>
          </a:p>
        </p:txBody>
      </p:sp>
    </p:spTree>
    <p:extLst>
      <p:ext uri="{BB962C8B-B14F-4D97-AF65-F5344CB8AC3E}">
        <p14:creationId xmlns:p14="http://schemas.microsoft.com/office/powerpoint/2010/main" val="20286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reference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have components (data members, methods)</a:t>
            </a:r>
          </a:p>
          <a:p>
            <a:r>
              <a:rPr lang="en-US" dirty="0"/>
              <a:t>Components are declared in a block, that is their scope</a:t>
            </a:r>
          </a:p>
          <a:p>
            <a:r>
              <a:rPr lang="en-US" dirty="0"/>
              <a:t>Components are referred by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if more components </a:t>
            </a:r>
            <a:r>
              <a:rPr lang="hu-HU" b="1" dirty="0" err="1">
                <a:solidFill>
                  <a:srgbClr val="C00000"/>
                </a:solidFill>
              </a:rPr>
              <a:t>with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same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name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exist in </a:t>
            </a:r>
            <a:r>
              <a:rPr lang="hu-HU" b="1" dirty="0">
                <a:solidFill>
                  <a:srgbClr val="C00000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</a:rPr>
              <a:t>scope?</a:t>
            </a:r>
          </a:p>
        </p:txBody>
      </p:sp>
    </p:spTree>
    <p:extLst>
      <p:ext uri="{BB962C8B-B14F-4D97-AF65-F5344CB8AC3E}">
        <p14:creationId xmlns:p14="http://schemas.microsoft.com/office/powerpoint/2010/main" val="123586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Can</a:t>
            </a:r>
            <a:r>
              <a:rPr lang="hu-HU" dirty="0"/>
              <a:t> more </a:t>
            </a:r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</a:t>
            </a:r>
            <a:r>
              <a:rPr lang="hu-HU" dirty="0" err="1"/>
              <a:t>exist</a:t>
            </a:r>
            <a:r>
              <a:rPr lang="hu-HU" dirty="0"/>
              <a:t> in a </a:t>
            </a:r>
            <a:r>
              <a:rPr lang="hu-HU" dirty="0" err="1"/>
              <a:t>scope</a:t>
            </a:r>
            <a:r>
              <a:rPr lang="hu-HU" dirty="0"/>
              <a:t>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Variables with same name CAN NOT be declared in the same 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Blocks can be nested </a:t>
            </a:r>
            <a:r>
              <a:rPr lang="en-US" dirty="0">
                <a:sym typeface="Wingdings" panose="05000000000000000000" pitchFamily="2" charset="2"/>
              </a:rPr>
              <a:t> scopes can be nested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Scopes are extended </a:t>
            </a:r>
            <a:r>
              <a:rPr lang="hu-HU" dirty="0" err="1">
                <a:sym typeface="Wingdings" panose="05000000000000000000" pitchFamily="2" charset="2"/>
              </a:rPr>
              <a:t>by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sub-blocks  variable is accessible in sub-blocks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Variables with same name CAN NOT be declared in nested scopes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Can more components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with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same</a:t>
            </a:r>
            <a:r>
              <a:rPr lang="hu-HU" b="1" dirty="0">
                <a:solidFill>
                  <a:srgbClr val="C00000"/>
                </a:solidFill>
              </a:rPr>
              <a:t> </a:t>
            </a:r>
            <a:r>
              <a:rPr lang="hu-HU" b="1" dirty="0" err="1">
                <a:solidFill>
                  <a:srgbClr val="C00000"/>
                </a:solidFill>
              </a:rPr>
              <a:t>name</a:t>
            </a:r>
            <a:r>
              <a:rPr lang="en-US" b="1" dirty="0">
                <a:solidFill>
                  <a:srgbClr val="C00000"/>
                </a:solidFill>
              </a:rPr>
              <a:t> exist in </a:t>
            </a:r>
            <a:r>
              <a:rPr lang="hu-HU" b="1" dirty="0">
                <a:solidFill>
                  <a:srgbClr val="C00000"/>
                </a:solidFill>
              </a:rPr>
              <a:t>a </a:t>
            </a:r>
            <a:r>
              <a:rPr lang="en-US" b="1" dirty="0">
                <a:solidFill>
                  <a:srgbClr val="C00000"/>
                </a:solidFill>
              </a:rPr>
              <a:t>scope?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8863340" y="5470374"/>
            <a:ext cx="2639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8000" b="1" dirty="0">
                <a:solidFill>
                  <a:schemeClr val="accent2">
                    <a:lumMod val="50000"/>
                  </a:schemeClr>
                </a:solidFill>
                <a:latin typeface="Kristen ITC" panose="03050502040202030202" pitchFamily="66" charset="0"/>
              </a:rPr>
              <a:t>YES</a:t>
            </a:r>
            <a:endParaRPr lang="en-US" sz="8000" b="1" dirty="0">
              <a:solidFill>
                <a:schemeClr val="accent2">
                  <a:lumMod val="50000"/>
                </a:schemeClr>
              </a:solidFill>
              <a:latin typeface="Kristen ITC" panose="03050502040202030202" pitchFamily="66" charset="0"/>
            </a:endParaRPr>
          </a:p>
        </p:txBody>
      </p:sp>
      <p:pic>
        <p:nvPicPr>
          <p:cNvPr id="2050" name="Picture 2" descr="KapcsolÃ³dÃ³ kÃ©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400" y="5754327"/>
            <a:ext cx="698021" cy="69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7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scope</a:t>
            </a:r>
            <a:r>
              <a:rPr lang="hu-HU" dirty="0"/>
              <a:t> vs.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scope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endParaRPr lang="en-US" dirty="0"/>
          </a:p>
          <a:p>
            <a:r>
              <a:rPr lang="en-US" dirty="0"/>
              <a:t>Method scope is always </a:t>
            </a:r>
            <a:r>
              <a:rPr lang="en-US" b="1" dirty="0"/>
              <a:t>inside</a:t>
            </a:r>
            <a:r>
              <a:rPr lang="en-US" dirty="0"/>
              <a:t> a class scope</a:t>
            </a:r>
          </a:p>
          <a:p>
            <a:r>
              <a:rPr lang="en-US" dirty="0"/>
              <a:t>Method scope </a:t>
            </a:r>
            <a:r>
              <a:rPr lang="en-US" b="1" dirty="0"/>
              <a:t>extends</a:t>
            </a:r>
            <a:r>
              <a:rPr lang="en-US" dirty="0"/>
              <a:t> the parent class scope</a:t>
            </a:r>
          </a:p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BUT r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edeclaration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of name is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3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Lekerekített téglalapbuborék 3"/>
          <p:cNvSpPr/>
          <p:nvPr/>
        </p:nvSpPr>
        <p:spPr>
          <a:xfrm>
            <a:off x="2879829" y="5255491"/>
            <a:ext cx="3500581" cy="535709"/>
          </a:xfrm>
          <a:prstGeom prst="wedgeRoundRectCallout">
            <a:avLst>
              <a:gd name="adj1" fmla="val -25736"/>
              <a:gd name="adj2" fmla="val -1261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Name</a:t>
            </a:r>
            <a:r>
              <a:rPr lang="hu-HU" dirty="0"/>
              <a:t> is </a:t>
            </a:r>
            <a:r>
              <a:rPr lang="hu-HU" dirty="0" err="1"/>
              <a:t>ambigous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3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reference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Components of objects or classes are </a:t>
            </a:r>
            <a:r>
              <a:rPr lang="en-US" b="1" dirty="0"/>
              <a:t>referenced by name</a:t>
            </a:r>
          </a:p>
          <a:p>
            <a:endParaRPr lang="en-US" sz="400" dirty="0"/>
          </a:p>
          <a:p>
            <a:r>
              <a:rPr lang="en-US" dirty="0"/>
              <a:t>Compiler tries to resolve reference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Inside current context – current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Parent contexts – nearest scope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still ambiguous, requires </a:t>
            </a:r>
            <a:r>
              <a:rPr lang="en-US" b="1" dirty="0"/>
              <a:t>context descriptors</a:t>
            </a:r>
          </a:p>
          <a:p>
            <a:r>
              <a:rPr lang="en-US" dirty="0"/>
              <a:t>Context is the unit the component belongs to</a:t>
            </a:r>
          </a:p>
          <a:p>
            <a:endParaRPr lang="en-US" sz="400" dirty="0"/>
          </a:p>
          <a:p>
            <a:r>
              <a:rPr lang="en-US" dirty="0"/>
              <a:t>Context descriptors are delimited by dot ”.”</a:t>
            </a:r>
          </a:p>
        </p:txBody>
      </p:sp>
    </p:spTree>
    <p:extLst>
      <p:ext uri="{BB962C8B-B14F-4D97-AF65-F5344CB8AC3E}">
        <p14:creationId xmlns:p14="http://schemas.microsoft.com/office/powerpoint/2010/main" val="38499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Components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Lekerekített téglalapbuborék 3"/>
          <p:cNvSpPr/>
          <p:nvPr/>
        </p:nvSpPr>
        <p:spPr>
          <a:xfrm>
            <a:off x="1040751" y="5784578"/>
            <a:ext cx="4588225" cy="535709"/>
          </a:xfrm>
          <a:prstGeom prst="wedgeRoundRectCallout">
            <a:avLst>
              <a:gd name="adj1" fmla="val -277"/>
              <a:gd name="adj2" fmla="val -2581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Reference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en-US" dirty="0"/>
              <a:t>data member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en-US" dirty="0"/>
          </a:p>
        </p:txBody>
      </p:sp>
      <p:sp>
        <p:nvSpPr>
          <p:cNvPr id="5" name="Lekerekített téglalapbuborék 4"/>
          <p:cNvSpPr/>
          <p:nvPr/>
        </p:nvSpPr>
        <p:spPr>
          <a:xfrm>
            <a:off x="6271887" y="5255491"/>
            <a:ext cx="4588225" cy="535709"/>
          </a:xfrm>
          <a:prstGeom prst="wedgeRoundRectCallout">
            <a:avLst>
              <a:gd name="adj1" fmla="val -67586"/>
              <a:gd name="adj2" fmla="val -171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Reference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local </a:t>
            </a:r>
            <a:r>
              <a:rPr lang="hu-HU" dirty="0" err="1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9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reference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62909" y="2666999"/>
            <a:ext cx="9240114" cy="35028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 = 5;</a:t>
            </a:r>
            <a:r>
              <a:rPr lang="en-US" dirty="0"/>
              <a:t>								</a:t>
            </a:r>
            <a:r>
              <a:rPr lang="hu-HU" dirty="0"/>
              <a:t>	</a:t>
            </a:r>
            <a:r>
              <a:rPr lang="en-US" dirty="0"/>
              <a:t>// a </a:t>
            </a:r>
            <a:r>
              <a:rPr lang="hu-HU" dirty="0"/>
              <a:t>local </a:t>
            </a:r>
            <a:r>
              <a:rPr lang="en-US" dirty="0"/>
              <a:t>variable is set</a:t>
            </a:r>
            <a:r>
              <a:rPr lang="hu-HU" dirty="0"/>
              <a:t> </a:t>
            </a:r>
          </a:p>
          <a:p>
            <a:pPr marL="0" indent="0">
              <a:buNone/>
            </a:pPr>
            <a:r>
              <a:rPr lang="hu-HU" dirty="0"/>
              <a:t>												// </a:t>
            </a:r>
            <a:r>
              <a:rPr lang="hu-HU" dirty="0" err="1"/>
              <a:t>or</a:t>
            </a:r>
            <a:r>
              <a:rPr lang="hu-HU" dirty="0"/>
              <a:t> an </a:t>
            </a:r>
            <a:r>
              <a:rPr lang="hu-HU" dirty="0" err="1"/>
              <a:t>instance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member</a:t>
            </a:r>
            <a:r>
              <a:rPr lang="hu-HU" dirty="0"/>
              <a:t> 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/>
              <a:t>						</a:t>
            </a:r>
            <a:r>
              <a:rPr lang="hu-HU" dirty="0"/>
              <a:t>	</a:t>
            </a:r>
            <a:r>
              <a:rPr lang="en-US" dirty="0"/>
              <a:t>// a method is called</a:t>
            </a:r>
          </a:p>
          <a:p>
            <a:pPr marL="3657600" lvl="8" indent="0">
              <a:buNone/>
            </a:pPr>
            <a:r>
              <a:rPr lang="en-US" dirty="0"/>
              <a:t>		</a:t>
            </a:r>
            <a:r>
              <a:rPr lang="hu-HU" dirty="0"/>
              <a:t>		</a:t>
            </a:r>
            <a:r>
              <a:rPr lang="en-US" sz="2400" dirty="0"/>
              <a:t>// inside an object or a class</a:t>
            </a:r>
          </a:p>
          <a:p>
            <a:pPr marL="5715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DocumentFactory.createDocument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dirty="0"/>
              <a:t>	// a class method is called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document.addPage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newPage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/>
              <a:t>			</a:t>
            </a:r>
            <a:r>
              <a:rPr lang="hu-HU" dirty="0"/>
              <a:t>	</a:t>
            </a:r>
            <a:r>
              <a:rPr lang="en-US" dirty="0"/>
              <a:t>// an instance method is called</a:t>
            </a:r>
            <a:endParaRPr lang="hu-HU" dirty="0"/>
          </a:p>
          <a:p>
            <a:pPr marL="0" indent="0">
              <a:buNone/>
            </a:pPr>
            <a:endParaRPr lang="hu-HU" sz="1400" dirty="0"/>
          </a:p>
          <a:p>
            <a:pPr marL="0" indent="0">
              <a:buNone/>
            </a:pPr>
            <a:r>
              <a:rPr lang="hu-HU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(”Hello </a:t>
            </a:r>
            <a:r>
              <a:rPr lang="hu-HU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1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Context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declaration</a:t>
            </a:r>
            <a:r>
              <a:rPr lang="hu-HU" dirty="0"/>
              <a:t> – Valid?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Document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title;	// class context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String title;				// object context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Both declarations are in the same (class) scope </a:t>
            </a:r>
            <a:r>
              <a:rPr lang="en-US" sz="2800" b="1" dirty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C0000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NOT VALID</a:t>
            </a:r>
            <a:endParaRPr lang="en-US" sz="2800" b="1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practice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artalom helye 5"/>
          <p:cNvSpPr txBox="1">
            <a:spLocks/>
          </p:cNvSpPr>
          <p:nvPr/>
        </p:nvSpPr>
        <p:spPr>
          <a:xfrm>
            <a:off x="2881224" y="2438398"/>
            <a:ext cx="8996740" cy="3509819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 {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PersonArray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getPersons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numberOfPersons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sortArray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Lekerekített téglalapbuborék 4"/>
          <p:cNvSpPr/>
          <p:nvPr/>
        </p:nvSpPr>
        <p:spPr>
          <a:xfrm>
            <a:off x="3510951" y="3454904"/>
            <a:ext cx="5788324" cy="651270"/>
          </a:xfrm>
          <a:prstGeom prst="wedgeRoundRectCallout">
            <a:avLst>
              <a:gd name="adj1" fmla="val -23950"/>
              <a:gd name="adj2" fmla="val -858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chemeClr val="bg1"/>
                </a:solidFill>
              </a:rPr>
              <a:t>what</a:t>
            </a:r>
            <a:r>
              <a:rPr lang="hu-HU" sz="2800" dirty="0">
                <a:solidFill>
                  <a:schemeClr val="bg1"/>
                </a:solidFill>
              </a:rPr>
              <a:t> is </a:t>
            </a:r>
            <a:r>
              <a:rPr lang="hu-HU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hu-HU" sz="2800" dirty="0" err="1">
                <a:solidFill>
                  <a:schemeClr val="bg1"/>
                </a:solidFill>
                <a:cs typeface="Courier New" panose="02070309020205020404" pitchFamily="49" charset="0"/>
              </a:rPr>
              <a:t>What</a:t>
            </a:r>
            <a:r>
              <a:rPr lang="hu-HU" sz="2800" dirty="0">
                <a:solidFill>
                  <a:schemeClr val="bg1"/>
                </a:solidFill>
                <a:cs typeface="Courier New" panose="02070309020205020404" pitchFamily="49" charset="0"/>
              </a:rPr>
              <a:t> is it </a:t>
            </a:r>
            <a:r>
              <a:rPr lang="hu-HU" sz="2800" dirty="0" err="1">
                <a:solidFill>
                  <a:schemeClr val="bg1"/>
                </a:solidFill>
                <a:cs typeface="Courier New" panose="02070309020205020404" pitchFamily="49" charset="0"/>
              </a:rPr>
              <a:t>for</a:t>
            </a:r>
            <a:r>
              <a:rPr lang="hu-HU" sz="2800" dirty="0">
                <a:solidFill>
                  <a:schemeClr val="bg1"/>
                </a:solidFill>
                <a:cs typeface="Courier New" panose="02070309020205020404" pitchFamily="49" charset="0"/>
              </a:rPr>
              <a:t>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Lekerekített téglalapbuborék 5"/>
          <p:cNvSpPr/>
          <p:nvPr/>
        </p:nvSpPr>
        <p:spPr>
          <a:xfrm>
            <a:off x="3510951" y="5892333"/>
            <a:ext cx="5788324" cy="651270"/>
          </a:xfrm>
          <a:prstGeom prst="wedgeRoundRectCallout">
            <a:avLst>
              <a:gd name="adj1" fmla="val -34196"/>
              <a:gd name="adj2" fmla="val -1313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err="1">
                <a:solidFill>
                  <a:schemeClr val="bg1"/>
                </a:solidFill>
              </a:rPr>
              <a:t>Why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this</a:t>
            </a:r>
            <a:r>
              <a:rPr lang="hu-HU" sz="2800" dirty="0">
                <a:solidFill>
                  <a:schemeClr val="bg1"/>
                </a:solidFill>
              </a:rPr>
              <a:t> is </a:t>
            </a:r>
            <a:r>
              <a:rPr lang="hu-HU" sz="2800" dirty="0" err="1">
                <a:solidFill>
                  <a:schemeClr val="bg1"/>
                </a:solidFill>
              </a:rPr>
              <a:t>not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static</a:t>
            </a:r>
            <a:r>
              <a:rPr lang="hu-HU" sz="2800" dirty="0">
                <a:solidFill>
                  <a:schemeClr val="bg1"/>
                </a:solidFill>
              </a:rPr>
              <a:t>?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5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hu-HU" dirty="0" err="1"/>
              <a:t>Stateless</a:t>
            </a:r>
            <a:r>
              <a:rPr lang="hu-HU" dirty="0"/>
              <a:t> </a:t>
            </a:r>
            <a:r>
              <a:rPr lang="hu-HU" dirty="0" err="1"/>
              <a:t>behaviors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template of objects, representing a </a:t>
            </a:r>
            <a:r>
              <a:rPr lang="en-US" b="1" dirty="0"/>
              <a:t>logical units</a:t>
            </a:r>
          </a:p>
          <a:p>
            <a:r>
              <a:rPr lang="en-US" dirty="0"/>
              <a:t>Objects have states and </a:t>
            </a:r>
            <a:r>
              <a:rPr lang="en-US" b="1" dirty="0"/>
              <a:t>operations on these states</a:t>
            </a:r>
          </a:p>
          <a:p>
            <a:r>
              <a:rPr lang="en-US" dirty="0"/>
              <a:t>There could be </a:t>
            </a:r>
            <a:r>
              <a:rPr lang="en-US" b="1" dirty="0"/>
              <a:t>operations regardless of object states </a:t>
            </a:r>
            <a:r>
              <a:rPr lang="en-US" dirty="0"/>
              <a:t>– </a:t>
            </a:r>
            <a:r>
              <a:rPr lang="en-US" i="1" dirty="0"/>
              <a:t>stateless</a:t>
            </a:r>
          </a:p>
          <a:p>
            <a:r>
              <a:rPr lang="en-US" dirty="0"/>
              <a:t>Such operations are referred as </a:t>
            </a:r>
            <a:r>
              <a:rPr lang="en-US" b="1" dirty="0"/>
              <a:t>stateless behaviors </a:t>
            </a:r>
            <a:r>
              <a:rPr lang="en-US" dirty="0"/>
              <a:t>– class methods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Do not require instance but can create instance</a:t>
            </a:r>
          </a:p>
          <a:p>
            <a:r>
              <a:rPr lang="en-US" dirty="0"/>
              <a:t>Can call static methods and instance methods inside their scope</a:t>
            </a:r>
          </a:p>
        </p:txBody>
      </p:sp>
    </p:spTree>
    <p:extLst>
      <p:ext uri="{BB962C8B-B14F-4D97-AF65-F5344CB8AC3E}">
        <p14:creationId xmlns:p14="http://schemas.microsoft.com/office/powerpoint/2010/main" val="2933007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– </a:t>
            </a:r>
            <a:r>
              <a:rPr lang="hu-HU" dirty="0" err="1"/>
              <a:t>examples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89837" y="2750126"/>
            <a:ext cx="8675690" cy="3124201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hu-HU" b="1" dirty="0"/>
              <a:t>Integer</a:t>
            </a:r>
          </a:p>
          <a:p>
            <a:r>
              <a:rPr lang="hu-HU" dirty="0" err="1"/>
              <a:t>compare</a:t>
            </a:r>
            <a:endParaRPr lang="hu-HU" dirty="0"/>
          </a:p>
          <a:p>
            <a:r>
              <a:rPr lang="hu-HU" dirty="0" err="1"/>
              <a:t>getInteger</a:t>
            </a:r>
            <a:endParaRPr lang="hu-HU" dirty="0"/>
          </a:p>
          <a:p>
            <a:r>
              <a:rPr lang="hu-HU" dirty="0" err="1"/>
              <a:t>max</a:t>
            </a:r>
            <a:endParaRPr lang="hu-HU" dirty="0"/>
          </a:p>
          <a:p>
            <a:r>
              <a:rPr lang="hu-HU" dirty="0"/>
              <a:t>min</a:t>
            </a:r>
          </a:p>
          <a:p>
            <a:r>
              <a:rPr lang="hu-HU" dirty="0" err="1"/>
              <a:t>parseInt</a:t>
            </a:r>
            <a:endParaRPr lang="hu-HU" dirty="0"/>
          </a:p>
          <a:p>
            <a:pPr marL="0" indent="0">
              <a:buNone/>
            </a:pPr>
            <a:r>
              <a:rPr lang="hu-HU" b="1" dirty="0" err="1"/>
              <a:t>String</a:t>
            </a:r>
            <a:endParaRPr lang="hu-HU" b="1" dirty="0"/>
          </a:p>
          <a:p>
            <a:r>
              <a:rPr lang="hu-HU" dirty="0" err="1"/>
              <a:t>format</a:t>
            </a:r>
            <a:endParaRPr lang="hu-HU" dirty="0"/>
          </a:p>
          <a:p>
            <a:r>
              <a:rPr lang="hu-HU" dirty="0" err="1"/>
              <a:t>join</a:t>
            </a:r>
            <a:endParaRPr lang="hu-HU" dirty="0"/>
          </a:p>
          <a:p>
            <a:r>
              <a:rPr lang="hu-HU" dirty="0" err="1"/>
              <a:t>valueOf</a:t>
            </a:r>
            <a:endParaRPr lang="hu-HU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 err="1"/>
              <a:t>Math</a:t>
            </a:r>
            <a:endParaRPr lang="hu-HU" b="1" dirty="0"/>
          </a:p>
          <a:p>
            <a:r>
              <a:rPr lang="hu-HU" dirty="0" err="1"/>
              <a:t>abs</a:t>
            </a:r>
            <a:endParaRPr lang="hu-HU" dirty="0"/>
          </a:p>
          <a:p>
            <a:r>
              <a:rPr lang="hu-HU" dirty="0" err="1"/>
              <a:t>ceil</a:t>
            </a:r>
            <a:endParaRPr lang="hu-HU" dirty="0"/>
          </a:p>
          <a:p>
            <a:r>
              <a:rPr lang="hu-HU" dirty="0" err="1"/>
              <a:t>pow</a:t>
            </a:r>
            <a:endParaRPr lang="hu-HU" dirty="0"/>
          </a:p>
          <a:p>
            <a:r>
              <a:rPr lang="hu-HU" dirty="0" err="1"/>
              <a:t>signum</a:t>
            </a:r>
            <a:endParaRPr lang="hu-HU" dirty="0"/>
          </a:p>
          <a:p>
            <a:r>
              <a:rPr lang="hu-HU" dirty="0" err="1"/>
              <a:t>sqrt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194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- </a:t>
            </a:r>
            <a:r>
              <a:rPr lang="hu-HU" dirty="0" err="1"/>
              <a:t>example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oldest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Integer.max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yourAge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"The age of oldest is: 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+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oldest;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practice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 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age of oldest is: %d", oldest);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fourthPowerOf7 = 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(7.0, 4.0);</a:t>
            </a:r>
          </a:p>
        </p:txBody>
      </p:sp>
    </p:spTree>
    <p:extLst>
      <p:ext uri="{BB962C8B-B14F-4D97-AF65-F5344CB8AC3E}">
        <p14:creationId xmlns:p14="http://schemas.microsoft.com/office/powerpoint/2010/main" val="2836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Internal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state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is a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en-US" dirty="0"/>
              <a:t>of objects, can be </a:t>
            </a:r>
            <a:r>
              <a:rPr lang="en-US" b="1" dirty="0" err="1"/>
              <a:t>stateful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C00000"/>
                </a:solidFill>
              </a:rPr>
              <a:t>Usually represent business logic</a:t>
            </a:r>
          </a:p>
          <a:p>
            <a:r>
              <a:rPr lang="en-US" dirty="0"/>
              <a:t>state described by a combination of hidden data members (values)</a:t>
            </a:r>
          </a:p>
          <a:p>
            <a:r>
              <a:rPr lang="en-US" dirty="0"/>
              <a:t>initialized at declaration (no static constructor)</a:t>
            </a:r>
          </a:p>
          <a:p>
            <a:r>
              <a:rPr lang="en-US" dirty="0"/>
              <a:t>published via special methods (getter/setter)</a:t>
            </a:r>
          </a:p>
          <a:p>
            <a:r>
              <a:rPr lang="en-US" dirty="0"/>
              <a:t>modified in a controlled way, by public methods (state changes)</a:t>
            </a:r>
          </a:p>
        </p:txBody>
      </p:sp>
    </p:spTree>
    <p:extLst>
      <p:ext uri="{BB962C8B-B14F-4D97-AF65-F5344CB8AC3E}">
        <p14:creationId xmlns:p14="http://schemas.microsoft.com/office/powerpoint/2010/main" val="3403849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Internal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state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42835" y="2438399"/>
            <a:ext cx="9796123" cy="3749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hu-HU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documentsCreated</a:t>
            </a:r>
            <a:r>
              <a:rPr lang="hu-HU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pPr marL="457200" lvl="1" indent="0">
              <a:buNone/>
            </a:pPr>
            <a:endParaRPr lang="hu-HU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documentsCreated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3537527" y="5957455"/>
            <a:ext cx="74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err="1">
                <a:solidFill>
                  <a:srgbClr val="C00000"/>
                </a:solidFill>
              </a:rPr>
              <a:t>Breaks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the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single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responsibility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principal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Internal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state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2666999"/>
            <a:ext cx="10454648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.id =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zövegdoboz 4"/>
          <p:cNvSpPr txBox="1"/>
          <p:nvPr/>
        </p:nvSpPr>
        <p:spPr>
          <a:xfrm>
            <a:off x="3537527" y="5957455"/>
            <a:ext cx="74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rgbClr val="C00000"/>
                </a:solidFill>
              </a:rPr>
              <a:t>No </a:t>
            </a:r>
            <a:r>
              <a:rPr lang="hu-HU" sz="2400" b="1" dirty="0" err="1">
                <a:solidFill>
                  <a:srgbClr val="C00000"/>
                </a:solidFill>
              </a:rPr>
              <a:t>managed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state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for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id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creation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8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Stateful</a:t>
            </a:r>
            <a:r>
              <a:rPr lang="en-US" dirty="0"/>
              <a:t> behaviors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stateless class methods</a:t>
            </a:r>
            <a:endParaRPr lang="hu-HU" dirty="0"/>
          </a:p>
          <a:p>
            <a:r>
              <a:rPr lang="en-US" dirty="0"/>
              <a:t>Syntax similar to stateless class methods</a:t>
            </a:r>
          </a:p>
          <a:p>
            <a:endParaRPr lang="en-US" dirty="0"/>
          </a:p>
          <a:p>
            <a:r>
              <a:rPr lang="en-US" b="1" dirty="0"/>
              <a:t>Work on class state</a:t>
            </a:r>
            <a:r>
              <a:rPr lang="en-US" dirty="0"/>
              <a:t>, not on object state</a:t>
            </a:r>
          </a:p>
          <a:p>
            <a:r>
              <a:rPr lang="en-US" dirty="0"/>
              <a:t>Require class state descriptors</a:t>
            </a:r>
          </a:p>
        </p:txBody>
      </p:sp>
    </p:spTree>
    <p:extLst>
      <p:ext uri="{BB962C8B-B14F-4D97-AF65-F5344CB8AC3E}">
        <p14:creationId xmlns:p14="http://schemas.microsoft.com/office/powerpoint/2010/main" val="2838644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Stateful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2666999"/>
            <a:ext cx="10454648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DocumentFactory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documentsCreated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endParaRPr lang="hu-HU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createDocument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documentsCreated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documentsCreated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537527" y="5957455"/>
            <a:ext cx="74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rgbClr val="C00000"/>
                </a:solidFill>
              </a:rPr>
              <a:t>Will </a:t>
            </a:r>
            <a:r>
              <a:rPr lang="hu-HU" sz="2400" b="1" dirty="0" err="1">
                <a:solidFill>
                  <a:srgbClr val="C00000"/>
                </a:solidFill>
              </a:rPr>
              <a:t>ids</a:t>
            </a:r>
            <a:r>
              <a:rPr lang="hu-HU" sz="2400" b="1" dirty="0">
                <a:solidFill>
                  <a:srgbClr val="C00000"/>
                </a:solidFill>
              </a:rPr>
              <a:t> be </a:t>
            </a:r>
            <a:r>
              <a:rPr lang="hu-HU" sz="2400" b="1" dirty="0" err="1">
                <a:solidFill>
                  <a:srgbClr val="C00000"/>
                </a:solidFill>
              </a:rPr>
              <a:t>unique</a:t>
            </a:r>
            <a:r>
              <a:rPr lang="hu-HU" sz="2400" b="1" dirty="0">
                <a:solidFill>
                  <a:srgbClr val="C00000"/>
                </a:solidFill>
              </a:rPr>
              <a:t>?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8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Stateful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2666999"/>
            <a:ext cx="10454648" cy="31242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DocumentFactory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documentsCreated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endParaRPr lang="hu-HU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createDocument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documentsCreated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documentsCreated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3537527" y="5957455"/>
            <a:ext cx="745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 err="1">
                <a:solidFill>
                  <a:srgbClr val="C00000"/>
                </a:solidFill>
              </a:rPr>
              <a:t>Only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responsible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for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appropriate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document</a:t>
            </a:r>
            <a:r>
              <a:rPr lang="hu-HU" sz="2400" b="1" dirty="0">
                <a:solidFill>
                  <a:srgbClr val="C00000"/>
                </a:solidFill>
              </a:rPr>
              <a:t> </a:t>
            </a:r>
            <a:r>
              <a:rPr lang="hu-HU" sz="2400" b="1" dirty="0" err="1">
                <a:solidFill>
                  <a:srgbClr val="C00000"/>
                </a:solidFill>
              </a:rPr>
              <a:t>creation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6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Stateful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2666999"/>
            <a:ext cx="10454648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Document doc1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DocumentFactory.createDocument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Document doc2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DocumentFactory.createDocument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doc1.getId();	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doc2.getId();	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2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doc1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DocumentFactory.createDocument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doc1.getId();		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 3</a:t>
            </a:r>
          </a:p>
        </p:txBody>
      </p:sp>
    </p:spTree>
    <p:extLst>
      <p:ext uri="{BB962C8B-B14F-4D97-AF65-F5344CB8AC3E}">
        <p14:creationId xmlns:p14="http://schemas.microsoft.com/office/powerpoint/2010/main" val="55336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vs. </a:t>
            </a:r>
            <a:r>
              <a:rPr lang="hu-HU" dirty="0" err="1"/>
              <a:t>Object</a:t>
            </a:r>
            <a:r>
              <a:rPr lang="hu-HU" dirty="0"/>
              <a:t> – </a:t>
            </a:r>
            <a:r>
              <a:rPr lang="hu-HU" dirty="0" err="1"/>
              <a:t>reminder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</a:t>
            </a:r>
            <a:r>
              <a:rPr lang="en-US" dirty="0"/>
              <a:t>: a unit of a model identified by its place of existence, described by its interface (properties and behaviors), </a:t>
            </a:r>
            <a:r>
              <a:rPr lang="hu-HU" dirty="0"/>
              <a:t>has </a:t>
            </a:r>
            <a:r>
              <a:rPr lang="en-US" dirty="0"/>
              <a:t>internal states and internal structure</a:t>
            </a:r>
            <a:endParaRPr lang="hu-H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: template/type of objects with </a:t>
            </a:r>
            <a:r>
              <a:rPr lang="en-US" i="1" dirty="0"/>
              <a:t>same </a:t>
            </a:r>
            <a:r>
              <a:rPr lang="hu-HU" i="1" dirty="0" err="1"/>
              <a:t>structure</a:t>
            </a:r>
            <a:r>
              <a:rPr lang="hu-HU" i="1" dirty="0"/>
              <a:t> </a:t>
            </a:r>
            <a:r>
              <a:rPr lang="hu-HU" dirty="0"/>
              <a:t>(</a:t>
            </a:r>
            <a:r>
              <a:rPr lang="hu-HU" dirty="0" err="1"/>
              <a:t>properties</a:t>
            </a:r>
            <a:r>
              <a:rPr lang="hu-HU" dirty="0"/>
              <a:t> &amp; </a:t>
            </a:r>
            <a:r>
              <a:rPr lang="hu-HU" dirty="0" err="1"/>
              <a:t>methods</a:t>
            </a:r>
            <a:r>
              <a:rPr lang="hu-HU" dirty="0"/>
              <a:t>)</a:t>
            </a:r>
            <a:endParaRPr lang="en-US" dirty="0"/>
          </a:p>
          <a:p>
            <a:pPr marL="0" indent="0">
              <a:buNone/>
            </a:pPr>
            <a:r>
              <a:rPr lang="hu-HU" dirty="0" err="1"/>
              <a:t>Structure</a:t>
            </a:r>
            <a:r>
              <a:rPr lang="en-US" dirty="0"/>
              <a:t> could change over levels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957066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Oriented </a:t>
            </a:r>
            <a:r>
              <a:rPr lang="hu-HU" dirty="0" err="1"/>
              <a:t>Programming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Frequently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703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Array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Unmutable</a:t>
            </a:r>
            <a:r>
              <a:rPr lang="en-US" dirty="0"/>
              <a:t> collection of items of the same type</a:t>
            </a:r>
          </a:p>
          <a:p>
            <a:r>
              <a:rPr lang="en-US" dirty="0"/>
              <a:t>Array is not a primitive type </a:t>
            </a:r>
            <a:r>
              <a:rPr lang="en-US" dirty="0">
                <a:sym typeface="Wingdings" panose="05000000000000000000" pitchFamily="2" charset="2"/>
              </a:rPr>
              <a:t> object</a:t>
            </a:r>
          </a:p>
          <a:p>
            <a:r>
              <a:rPr lang="en-US" dirty="0">
                <a:sym typeface="Wingdings" panose="05000000000000000000" pitchFamily="2" charset="2"/>
              </a:rPr>
              <a:t>Instantiated by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new</a:t>
            </a:r>
            <a:r>
              <a:rPr lang="en-US" dirty="0">
                <a:sym typeface="Wingdings" panose="05000000000000000000" pitchFamily="2" charset="2"/>
              </a:rPr>
              <a:t> operator  creating the array</a:t>
            </a:r>
          </a:p>
          <a:p>
            <a:r>
              <a:rPr lang="en-US" dirty="0">
                <a:sym typeface="Wingdings" panose="05000000000000000000" pitchFamily="2" charset="2"/>
              </a:rPr>
              <a:t>Items – data stored by the array object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Primitive types – value of items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Objects – references of items  items have to be instantiated </a:t>
            </a:r>
            <a:r>
              <a:rPr lang="en-US" dirty="0" err="1">
                <a:sym typeface="Wingdings" panose="05000000000000000000" pitchFamily="2" charset="2"/>
              </a:rPr>
              <a:t>separatelly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43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methods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 </a:t>
            </a:r>
            <a:r>
              <a:rPr lang="en-US" dirty="0"/>
              <a:t>– number of items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 of original array&gt;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clone </a:t>
            </a:r>
            <a:r>
              <a:rPr lang="en-US" dirty="0"/>
              <a:t>– copy contents of array (not deep)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equals </a:t>
            </a:r>
            <a:r>
              <a:rPr lang="en-US" dirty="0"/>
              <a:t>– compares two arrays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converts array to string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gets a hash for the object (short content description)</a:t>
            </a:r>
          </a:p>
        </p:txBody>
      </p:sp>
    </p:spTree>
    <p:extLst>
      <p:ext uri="{BB962C8B-B14F-4D97-AF65-F5344CB8AC3E}">
        <p14:creationId xmlns:p14="http://schemas.microsoft.com/office/powerpoint/2010/main" val="377037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usage</a:t>
            </a:r>
            <a:r>
              <a:rPr lang="hu-HU" dirty="0"/>
              <a:t> - </a:t>
            </a:r>
            <a:r>
              <a:rPr lang="hu-HU" dirty="0" err="1"/>
              <a:t>foreach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[NUMBER_OF_DOCUMENTS];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documents.length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hu-H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			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hu-HU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doc.getTitle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654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to </a:t>
            </a:r>
            <a:r>
              <a:rPr lang="en-US" b="1" dirty="0"/>
              <a:t>help</a:t>
            </a:r>
            <a:r>
              <a:rPr lang="en-US" dirty="0"/>
              <a:t> managing and maintaining array</a:t>
            </a:r>
            <a:r>
              <a:rPr lang="hu-HU" dirty="0"/>
              <a:t>s</a:t>
            </a:r>
            <a:endParaRPr lang="en-US" dirty="0"/>
          </a:p>
          <a:p>
            <a:r>
              <a:rPr lang="en-US" dirty="0"/>
              <a:t>Does not contain data, has no data members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stateless</a:t>
            </a:r>
            <a:endParaRPr lang="en-US" b="1" dirty="0"/>
          </a:p>
          <a:p>
            <a:r>
              <a:rPr lang="en-US" dirty="0"/>
              <a:t>Has only static methods, which require parameters to work on</a:t>
            </a:r>
          </a:p>
          <a:p>
            <a:r>
              <a:rPr lang="en-US" dirty="0"/>
              <a:t>Can not be instantiated</a:t>
            </a:r>
          </a:p>
        </p:txBody>
      </p:sp>
    </p:spTree>
    <p:extLst>
      <p:ext uri="{BB962C8B-B14F-4D97-AF65-F5344CB8AC3E}">
        <p14:creationId xmlns:p14="http://schemas.microsoft.com/office/powerpoint/2010/main" val="3700317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asList</a:t>
            </a:r>
            <a:r>
              <a:rPr lang="en-US" dirty="0"/>
              <a:t> – convert to a mutable list – see them later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dirty="0"/>
              <a:t> – quick search in a sorted array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dirty="0"/>
              <a:t> – compare arrays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copyOf</a:t>
            </a:r>
            <a:r>
              <a:rPr lang="en-US" dirty="0"/>
              <a:t> – creates a copy of content (not deep)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deepEquals</a:t>
            </a:r>
            <a:r>
              <a:rPr lang="en-US" dirty="0"/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deepHashCode</a:t>
            </a:r>
            <a:r>
              <a:rPr lang="en-US" dirty="0"/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deepToString</a:t>
            </a:r>
            <a:r>
              <a:rPr lang="en-US" dirty="0"/>
              <a:t> – multidimensional arrays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/>
              <a:t> – quick sort of content</a:t>
            </a:r>
          </a:p>
        </p:txBody>
      </p:sp>
    </p:spTree>
    <p:extLst>
      <p:ext uri="{BB962C8B-B14F-4D97-AF65-F5344CB8AC3E}">
        <p14:creationId xmlns:p14="http://schemas.microsoft.com/office/powerpoint/2010/main" val="3987868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5DAC52-98F3-4D64-985F-E70081B413A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b="1"/>
              <a:t>ArrayList</a:t>
            </a:r>
            <a:r>
              <a:rPr lang="en-GB"/>
              <a:t> class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51C2C6-4223-4592-B897-B4EA9C66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b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GB">
                <a:cs typeface="Courier New" panose="02070309020205020404" pitchFamily="49" charset="0"/>
              </a:rPr>
              <a:t> class is designed to create and maintain dynamic lists.</a:t>
            </a:r>
          </a:p>
          <a:p>
            <a:pPr marL="0" indent="0">
              <a:buNone/>
            </a:pPr>
            <a:r>
              <a:rPr lang="en-GB">
                <a:cs typeface="Courier New" panose="02070309020205020404" pitchFamily="49" charset="0"/>
              </a:rPr>
              <a:t>Most often used methods:</a:t>
            </a:r>
          </a:p>
          <a:p>
            <a:pPr lvl="1"/>
            <a:r>
              <a:rPr lang="en-GB" sz="2400" b="1">
                <a:latin typeface="Courier New" panose="02070309020205020404" pitchFamily="49" charset="0"/>
                <a:cs typeface="Courier New" panose="02070309020205020404" pitchFamily="49" charset="0"/>
              </a:rPr>
              <a:t>add, get</a:t>
            </a:r>
          </a:p>
          <a:p>
            <a:pPr lvl="1"/>
            <a:r>
              <a:rPr lang="en-GB" sz="2400" b="1">
                <a:latin typeface="Courier New" panose="02070309020205020404" pitchFamily="49" charset="0"/>
                <a:cs typeface="Courier New" panose="02070309020205020404" pitchFamily="49" charset="0"/>
              </a:rPr>
              <a:t>remove, removeAll</a:t>
            </a:r>
          </a:p>
          <a:p>
            <a:pPr lvl="1"/>
            <a:r>
              <a:rPr lang="en-GB" sz="2400" b="1">
                <a:latin typeface="Courier New" panose="02070309020205020404" pitchFamily="49" charset="0"/>
                <a:cs typeface="Courier New" panose="02070309020205020404" pitchFamily="49" charset="0"/>
              </a:rPr>
              <a:t>size, clear</a:t>
            </a:r>
          </a:p>
          <a:p>
            <a:pPr lvl="1"/>
            <a:r>
              <a:rPr lang="en-GB" sz="2400" b="1">
                <a:latin typeface="Courier New" panose="02070309020205020404" pitchFamily="49" charset="0"/>
                <a:cs typeface="Courier New" panose="02070309020205020404" pitchFamily="49" charset="0"/>
              </a:rPr>
              <a:t>contains, toArray</a:t>
            </a:r>
          </a:p>
        </p:txBody>
      </p:sp>
    </p:spTree>
    <p:extLst>
      <p:ext uri="{BB962C8B-B14F-4D97-AF65-F5344CB8AC3E}">
        <p14:creationId xmlns:p14="http://schemas.microsoft.com/office/powerpoint/2010/main" val="1056624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for representing character strings</a:t>
            </a:r>
          </a:p>
          <a:p>
            <a:r>
              <a:rPr lang="en-US" dirty="0"/>
              <a:t>All literals are String instances</a:t>
            </a:r>
          </a:p>
          <a:p>
            <a:r>
              <a:rPr lang="en-US" dirty="0"/>
              <a:t>UTF-16 representation</a:t>
            </a:r>
          </a:p>
          <a:p>
            <a:r>
              <a:rPr lang="en-US" dirty="0"/>
              <a:t>Content is </a:t>
            </a:r>
            <a:r>
              <a:rPr lang="en-US" dirty="0" err="1"/>
              <a:t>unmutable</a:t>
            </a:r>
            <a:endParaRPr lang="en-US" dirty="0"/>
          </a:p>
          <a:p>
            <a:r>
              <a:rPr lang="en-US" dirty="0"/>
              <a:t>Contains methods to examine or modify content</a:t>
            </a:r>
            <a:r>
              <a:rPr lang="hu-HU" dirty="0"/>
              <a:t>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endParaRPr lang="en-US" b="1" dirty="0"/>
          </a:p>
          <a:p>
            <a:r>
              <a:rPr lang="en-US" dirty="0"/>
              <a:t>Special concatenation with ”+” operator</a:t>
            </a:r>
          </a:p>
        </p:txBody>
      </p:sp>
    </p:spTree>
    <p:extLst>
      <p:ext uri="{BB962C8B-B14F-4D97-AF65-F5344CB8AC3E}">
        <p14:creationId xmlns:p14="http://schemas.microsoft.com/office/powerpoint/2010/main" val="2659704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10000"/>
          </a:bodyPr>
          <a:lstStyle/>
          <a:p>
            <a:r>
              <a:rPr lang="hu-HU" dirty="0" err="1"/>
              <a:t>charAt</a:t>
            </a:r>
            <a:endParaRPr lang="hu-HU" dirty="0"/>
          </a:p>
          <a:p>
            <a:r>
              <a:rPr lang="hu-HU" dirty="0" err="1"/>
              <a:t>compareTo</a:t>
            </a:r>
            <a:endParaRPr lang="hu-HU" dirty="0"/>
          </a:p>
          <a:p>
            <a:r>
              <a:rPr lang="hu-HU" dirty="0" err="1"/>
              <a:t>compareToIgnoreCase</a:t>
            </a:r>
            <a:endParaRPr lang="hu-HU" dirty="0"/>
          </a:p>
          <a:p>
            <a:r>
              <a:rPr lang="hu-HU" dirty="0" err="1"/>
              <a:t>Concat</a:t>
            </a:r>
            <a:r>
              <a:rPr lang="hu-HU"/>
              <a:t> (+)</a:t>
            </a:r>
            <a:endParaRPr lang="hu-HU" dirty="0"/>
          </a:p>
          <a:p>
            <a:r>
              <a:rPr lang="hu-HU" dirty="0" err="1"/>
              <a:t>endsWith</a:t>
            </a:r>
            <a:endParaRPr lang="hu-HU" dirty="0"/>
          </a:p>
          <a:p>
            <a:r>
              <a:rPr lang="hu-HU" dirty="0" err="1"/>
              <a:t>getBytes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indexOf</a:t>
            </a:r>
            <a:endParaRPr lang="hu-HU" dirty="0"/>
          </a:p>
          <a:p>
            <a:r>
              <a:rPr lang="hu-HU" dirty="0" err="1"/>
              <a:t>isEmpty</a:t>
            </a:r>
            <a:endParaRPr lang="hu-HU" dirty="0"/>
          </a:p>
          <a:p>
            <a:r>
              <a:rPr lang="hu-HU" dirty="0" err="1"/>
              <a:t>lastIndexOf</a:t>
            </a:r>
            <a:endParaRPr lang="hu-HU" dirty="0"/>
          </a:p>
          <a:p>
            <a:r>
              <a:rPr lang="hu-HU" dirty="0" err="1"/>
              <a:t>length</a:t>
            </a:r>
            <a:endParaRPr lang="hu-HU" dirty="0"/>
          </a:p>
          <a:p>
            <a:r>
              <a:rPr lang="hu-HU" dirty="0" err="1"/>
              <a:t>replace</a:t>
            </a:r>
            <a:endParaRPr lang="hu-HU" dirty="0"/>
          </a:p>
          <a:p>
            <a:r>
              <a:rPr lang="hu-HU" dirty="0" err="1"/>
              <a:t>split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startsWith</a:t>
            </a:r>
            <a:endParaRPr lang="hu-HU" dirty="0"/>
          </a:p>
          <a:p>
            <a:r>
              <a:rPr lang="hu-HU" dirty="0" err="1"/>
              <a:t>substring</a:t>
            </a:r>
            <a:endParaRPr lang="hu-HU" dirty="0"/>
          </a:p>
          <a:p>
            <a:r>
              <a:rPr lang="hu-HU" dirty="0" err="1"/>
              <a:t>toLowerCase</a:t>
            </a:r>
            <a:endParaRPr lang="hu-HU" dirty="0"/>
          </a:p>
          <a:p>
            <a:r>
              <a:rPr lang="hu-HU" dirty="0" err="1"/>
              <a:t>toUpperCase</a:t>
            </a:r>
            <a:endParaRPr lang="hu-HU" dirty="0"/>
          </a:p>
          <a:p>
            <a:r>
              <a:rPr lang="hu-HU" dirty="0" err="1"/>
              <a:t>trim</a:t>
            </a:r>
            <a:endParaRPr lang="hu-HU" dirty="0"/>
          </a:p>
          <a:p>
            <a:r>
              <a:rPr lang="hu-HU" dirty="0" err="1"/>
              <a:t>valueOf</a:t>
            </a:r>
            <a:endParaRPr lang="hu-H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47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6424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hu-HU" dirty="0" err="1"/>
              <a:t>Drawbacks</a:t>
            </a:r>
            <a:r>
              <a:rPr lang="hu-HU" dirty="0"/>
              <a:t> of </a:t>
            </a:r>
            <a:r>
              <a:rPr lang="hu-HU" dirty="0" err="1"/>
              <a:t>application</a:t>
            </a:r>
            <a:r>
              <a:rPr lang="hu-HU" dirty="0"/>
              <a:t> of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hu-HU" dirty="0"/>
          </a:p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modifying</a:t>
            </a:r>
            <a:r>
              <a:rPr lang="hu-HU" dirty="0"/>
              <a:t>,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literals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created</a:t>
            </a:r>
            <a:endParaRPr lang="hu-HU" b="1" dirty="0">
              <a:cs typeface="Times New Roman" panose="02020603050405020304" pitchFamily="18" charset="0"/>
            </a:endParaRPr>
          </a:p>
          <a:p>
            <a:r>
              <a:rPr lang="hu-HU" dirty="0" err="1">
                <a:cs typeface="Times New Roman" panose="02020603050405020304" pitchFamily="18" charset="0"/>
              </a:rPr>
              <a:t>Many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modifications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will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take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time</a:t>
            </a:r>
            <a:r>
              <a:rPr lang="hu-HU" dirty="0">
                <a:cs typeface="Times New Roman" panose="02020603050405020304" pitchFamily="18" charset="0"/>
              </a:rPr>
              <a:t> and </a:t>
            </a:r>
            <a:r>
              <a:rPr lang="hu-HU" dirty="0" err="1">
                <a:cs typeface="Times New Roman" panose="02020603050405020304" pitchFamily="18" charset="0"/>
              </a:rPr>
              <a:t>memory</a:t>
            </a:r>
            <a:endParaRPr lang="hu-HU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class</a:t>
            </a:r>
            <a:r>
              <a:rPr lang="hu-HU" dirty="0"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hu-HU" dirty="0" err="1">
                <a:cs typeface="Times New Roman" panose="02020603050405020304" pitchFamily="18" charset="0"/>
              </a:rPr>
              <a:t>By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using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method</a:t>
            </a:r>
            <a:r>
              <a:rPr lang="hu-HU" dirty="0">
                <a:cs typeface="Times New Roman" panose="02020603050405020304" pitchFamily="18" charset="0"/>
              </a:rPr>
              <a:t>, </a:t>
            </a:r>
            <a:r>
              <a:rPr lang="hu-HU" dirty="0" err="1">
                <a:cs typeface="Times New Roman" panose="02020603050405020304" pitchFamily="18" charset="0"/>
              </a:rPr>
              <a:t>contents</a:t>
            </a:r>
            <a:r>
              <a:rPr lang="hu-HU" dirty="0">
                <a:cs typeface="Times New Roman" panose="02020603050405020304" pitchFamily="18" charset="0"/>
              </a:rPr>
              <a:t> of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can</a:t>
            </a:r>
            <a:r>
              <a:rPr lang="hu-HU" dirty="0">
                <a:cs typeface="Times New Roman" panose="02020603050405020304" pitchFamily="18" charset="0"/>
              </a:rPr>
              <a:t> be </a:t>
            </a:r>
            <a:r>
              <a:rPr lang="hu-HU" dirty="0" err="1">
                <a:cs typeface="Times New Roman" panose="02020603050405020304" pitchFamily="18" charset="0"/>
              </a:rPr>
              <a:t>built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step-by-step</a:t>
            </a:r>
            <a:r>
              <a:rPr lang="hu-HU" dirty="0">
                <a:cs typeface="Times New Roman" panose="02020603050405020304" pitchFamily="18" charset="0"/>
              </a:rPr>
              <a:t>, </a:t>
            </a:r>
            <a:r>
              <a:rPr lang="hu-HU" dirty="0" err="1">
                <a:cs typeface="Times New Roman" panose="02020603050405020304" pitchFamily="18" charset="0"/>
              </a:rPr>
              <a:t>without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copying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previous</a:t>
            </a:r>
            <a:r>
              <a:rPr lang="hu-HU" dirty="0">
                <a:cs typeface="Times New Roman" panose="02020603050405020304" pitchFamily="18" charset="0"/>
              </a:rPr>
              <a:t> </a:t>
            </a:r>
            <a:r>
              <a:rPr lang="hu-HU" dirty="0" err="1">
                <a:cs typeface="Times New Roman" panose="02020603050405020304" pitchFamily="18" charset="0"/>
              </a:rPr>
              <a:t>contents</a:t>
            </a:r>
            <a:r>
              <a:rPr lang="hu-HU" dirty="0"/>
              <a:t>.</a:t>
            </a:r>
            <a:endParaRPr lang="hu-H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– </a:t>
            </a:r>
            <a:r>
              <a:rPr lang="hu-HU" dirty="0" err="1"/>
              <a:t>reminder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Objects are identified by address, they have state</a:t>
            </a:r>
            <a:r>
              <a:rPr lang="hu-HU" dirty="0"/>
              <a:t> </a:t>
            </a:r>
            <a:r>
              <a:rPr lang="hu-HU" dirty="0" err="1"/>
              <a:t>descriptors</a:t>
            </a:r>
            <a:r>
              <a:rPr lang="en-US" dirty="0"/>
              <a:t> and methods.</a:t>
            </a:r>
          </a:p>
          <a:p>
            <a:pPr marL="0" indent="0">
              <a:buNone/>
            </a:pPr>
            <a:r>
              <a:rPr lang="en-US" b="1" dirty="0"/>
              <a:t>Object state</a:t>
            </a:r>
          </a:p>
          <a:p>
            <a:r>
              <a:rPr lang="en-US" dirty="0"/>
              <a:t>described by a combination of hidden data members (values)</a:t>
            </a:r>
          </a:p>
          <a:p>
            <a:r>
              <a:rPr lang="hu-HU" dirty="0"/>
              <a:t>i</a:t>
            </a:r>
            <a:r>
              <a:rPr lang="en-US" dirty="0" err="1"/>
              <a:t>nitialized</a:t>
            </a:r>
            <a:r>
              <a:rPr lang="en-US" dirty="0"/>
              <a:t> by special method (constructor)</a:t>
            </a:r>
          </a:p>
          <a:p>
            <a:r>
              <a:rPr lang="en-US" dirty="0"/>
              <a:t>published via special methods (getter/setter)</a:t>
            </a:r>
          </a:p>
          <a:p>
            <a:r>
              <a:rPr lang="en-US" dirty="0"/>
              <a:t>modified in a controlled way, by public methods (state changes)</a:t>
            </a:r>
          </a:p>
        </p:txBody>
      </p:sp>
    </p:spTree>
    <p:extLst>
      <p:ext uri="{BB962C8B-B14F-4D97-AF65-F5344CB8AC3E}">
        <p14:creationId xmlns:p14="http://schemas.microsoft.com/office/powerpoint/2010/main" val="17115483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hu-HU" dirty="0"/>
              <a:t> osztály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11859" y="2666998"/>
            <a:ext cx="9291164" cy="3733801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StringBuilder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hu-HU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asd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						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// Building 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content</a:t>
            </a:r>
            <a:endParaRPr lang="hu-HU" sz="2800" b="1" dirty="0">
              <a:solidFill>
                <a:schemeClr val="tx1">
                  <a:lumMod val="50000"/>
                  <a:lumOff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(4);							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// Building 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content</a:t>
            </a:r>
            <a:endParaRPr lang="hu-HU" sz="3200" b="1" dirty="0">
              <a:solidFill>
                <a:schemeClr val="tx1">
                  <a:lumMod val="50000"/>
                  <a:lumOff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sb.append</a:t>
            </a:r>
            <a:r>
              <a:rPr lang="hu-H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(8.2);							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// Building 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content</a:t>
            </a:r>
            <a:endParaRPr lang="hu-HU" sz="3200" b="1" dirty="0">
              <a:solidFill>
                <a:schemeClr val="tx1">
                  <a:lumMod val="50000"/>
                  <a:lumOff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sz="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sb.toString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// 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string</a:t>
            </a:r>
            <a:r>
              <a:rPr lang="hu-HU" b="1" dirty="0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hu-HU" b="1" dirty="0" err="1">
                <a:solidFill>
                  <a:schemeClr val="tx1">
                    <a:lumMod val="50000"/>
                    <a:lumOff val="50000"/>
                  </a:schemeClr>
                </a:solidFill>
                <a:cs typeface="Courier New" panose="02070309020205020404" pitchFamily="49" charset="0"/>
              </a:rPr>
              <a:t>content</a:t>
            </a:r>
            <a:endParaRPr lang="hu-HU" sz="1800" b="1" dirty="0">
              <a:solidFill>
                <a:schemeClr val="tx1">
                  <a:lumMod val="50000"/>
                  <a:lumOff val="50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); </a:t>
            </a:r>
          </a:p>
        </p:txBody>
      </p:sp>
    </p:spTree>
    <p:extLst>
      <p:ext uri="{BB962C8B-B14F-4D97-AF65-F5344CB8AC3E}">
        <p14:creationId xmlns:p14="http://schemas.microsoft.com/office/powerpoint/2010/main" val="1253843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n-US" dirty="0"/>
              <a:t> class </a:t>
            </a:r>
          </a:p>
          <a:p>
            <a:r>
              <a:rPr lang="en-US" dirty="0"/>
              <a:t>A collection of methods to support basic mathematical operations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operands as parameters</a:t>
            </a:r>
            <a:endParaRPr lang="hu-HU" dirty="0"/>
          </a:p>
          <a:p>
            <a:pPr lvl="1"/>
            <a:r>
              <a:rPr lang="hu-HU" dirty="0" err="1"/>
              <a:t>Detailed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depends</a:t>
            </a:r>
            <a:r>
              <a:rPr lang="hu-HU" dirty="0"/>
              <a:t> of </a:t>
            </a:r>
            <a:r>
              <a:rPr lang="hu-HU" dirty="0" err="1"/>
              <a:t>value</a:t>
            </a:r>
            <a:r>
              <a:rPr lang="hu-HU" dirty="0"/>
              <a:t> </a:t>
            </a:r>
            <a:r>
              <a:rPr lang="hu-HU" dirty="0" err="1"/>
              <a:t>representation</a:t>
            </a:r>
            <a:endParaRPr lang="en-US" dirty="0"/>
          </a:p>
          <a:p>
            <a:pPr lvl="2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monotonic</a:t>
            </a:r>
          </a:p>
          <a:p>
            <a:pPr lvl="2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 (max. 1-2 ULP – Units in the Last Place)</a:t>
            </a:r>
          </a:p>
        </p:txBody>
      </p:sp>
    </p:spTree>
    <p:extLst>
      <p:ext uri="{BB962C8B-B14F-4D97-AF65-F5344CB8AC3E}">
        <p14:creationId xmlns:p14="http://schemas.microsoft.com/office/powerpoint/2010/main" val="37869018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43726" y="2666999"/>
            <a:ext cx="8559297" cy="3124201"/>
          </a:xfrm>
        </p:spPr>
        <p:txBody>
          <a:bodyPr numCol="2">
            <a:normAutofit/>
          </a:bodyPr>
          <a:lstStyle/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sin, cos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[0..1[</a:t>
            </a: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toRadians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toDegrees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427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73494" cy="3124201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instance</a:t>
            </a:r>
            <a:r>
              <a:rPr lang="en-US" dirty="0"/>
              <a:t> of this class is used to create stream of pseudo random numbers</a:t>
            </a:r>
          </a:p>
          <a:p>
            <a:r>
              <a:rPr lang="en-US" dirty="0"/>
              <a:t>Pseudo random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instances use the same algorithm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output depends on seed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same seed results same output stream</a:t>
            </a:r>
          </a:p>
          <a:p>
            <a:r>
              <a:rPr lang="en-US" dirty="0">
                <a:sym typeface="Wingdings" panose="05000000000000000000" pitchFamily="2" charset="2"/>
              </a:rPr>
              <a:t>Seed is a parameter of constructor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18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99373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rnd2 = new Random(100);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rnd1 and rnd2 will return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 rnd1 = new Random(100);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same random sequence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(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baseline="30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values will be equal)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rnd.nextInt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random integer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number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rnd.nextInt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(100);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get a random integer [0..100[</a:t>
            </a:r>
          </a:p>
        </p:txBody>
      </p:sp>
    </p:spTree>
    <p:extLst>
      <p:ext uri="{BB962C8B-B14F-4D97-AF65-F5344CB8AC3E}">
        <p14:creationId xmlns:p14="http://schemas.microsoft.com/office/powerpoint/2010/main" val="2197848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Console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b="1" dirty="0" err="1"/>
              <a:t>character-based</a:t>
            </a:r>
            <a:r>
              <a:rPr lang="hu-HU" b="1" dirty="0"/>
              <a:t> </a:t>
            </a:r>
            <a:r>
              <a:rPr lang="hu-HU" b="1" dirty="0" err="1"/>
              <a:t>console</a:t>
            </a:r>
            <a:r>
              <a:rPr lang="hu-HU" b="1" dirty="0"/>
              <a:t> </a:t>
            </a:r>
            <a:r>
              <a:rPr lang="hu-HU" dirty="0" err="1"/>
              <a:t>device</a:t>
            </a:r>
            <a:r>
              <a:rPr lang="hu-HU" dirty="0"/>
              <a:t> </a:t>
            </a:r>
            <a:r>
              <a:rPr lang="hu-HU" dirty="0" err="1"/>
              <a:t>associated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JVM</a:t>
            </a:r>
          </a:p>
          <a:p>
            <a:r>
              <a:rPr lang="hu-HU" dirty="0" err="1">
                <a:cs typeface="Courier New" panose="02070309020205020404" pitchFamily="49" charset="0"/>
              </a:rPr>
              <a:t>Class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declaration</a:t>
            </a:r>
            <a:r>
              <a:rPr lang="hu-HU" dirty="0">
                <a:cs typeface="Courier New" panose="02070309020205020404" pitchFamily="49" charset="0"/>
              </a:rPr>
              <a:t>: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java.io.Console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 err="1">
                <a:cs typeface="Courier New" panose="02070309020205020404" pitchFamily="49" charset="0"/>
              </a:rPr>
              <a:t>Get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instance</a:t>
            </a:r>
            <a:r>
              <a:rPr lang="hu-HU" dirty="0">
                <a:cs typeface="Courier New" panose="02070309020205020404" pitchFamily="49" charset="0"/>
              </a:rPr>
              <a:t>: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hu-HU" dirty="0" err="1"/>
              <a:t>If</a:t>
            </a:r>
            <a:r>
              <a:rPr lang="hu-HU" dirty="0"/>
              <a:t> no </a:t>
            </a:r>
            <a:r>
              <a:rPr lang="hu-HU" dirty="0" err="1"/>
              <a:t>console</a:t>
            </a:r>
            <a:r>
              <a:rPr lang="hu-HU" dirty="0"/>
              <a:t> </a:t>
            </a:r>
            <a:r>
              <a:rPr lang="hu-HU" dirty="0" err="1"/>
              <a:t>associated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JVM, </a:t>
            </a:r>
            <a:r>
              <a:rPr lang="hu-HU" dirty="0" err="1"/>
              <a:t>returns</a:t>
            </a:r>
            <a:r>
              <a:rPr lang="hu-HU" dirty="0"/>
              <a:t> 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hu-HU" dirty="0" err="1">
                <a:cs typeface="Courier New" panose="02070309020205020404" pitchFamily="49" charset="0"/>
              </a:rPr>
              <a:t>Using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without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check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could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cause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runtime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exception</a:t>
            </a:r>
            <a:endParaRPr lang="hu-HU" dirty="0"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809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Console</a:t>
            </a:r>
            <a:endParaRPr lang="en-US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480" y="2140538"/>
            <a:ext cx="9748582" cy="43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System.out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gets Console instance </a:t>
            </a:r>
            <a:r>
              <a:rPr lang="en-US" b="1" dirty="0">
                <a:solidFill>
                  <a:srgbClr val="C00000"/>
                </a:solidFill>
              </a:rPr>
              <a:t>if exists</a:t>
            </a:r>
          </a:p>
          <a:p>
            <a:r>
              <a:rPr lang="en-US" dirty="0"/>
              <a:t>When using IDE (like IntelliJ IDEA), </a:t>
            </a:r>
            <a:r>
              <a:rPr lang="en-US" b="1" dirty="0"/>
              <a:t>no console </a:t>
            </a:r>
            <a:r>
              <a:rPr lang="en-US" dirty="0"/>
              <a:t>for JVM</a:t>
            </a:r>
            <a:endParaRPr lang="hu-HU" dirty="0"/>
          </a:p>
          <a:p>
            <a:endParaRPr lang="en-US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i="1" dirty="0">
                <a:cs typeface="Courier New" panose="02070309020205020404" pitchFamily="49" charset="0"/>
              </a:rPr>
              <a:t>proxy</a:t>
            </a:r>
            <a:r>
              <a:rPr lang="en-US" dirty="0">
                <a:cs typeface="Courier New" panose="02070309020205020404" pitchFamily="49" charset="0"/>
              </a:rPr>
              <a:t> for streaming data out</a:t>
            </a:r>
          </a:p>
        </p:txBody>
      </p:sp>
    </p:spTree>
    <p:extLst>
      <p:ext uri="{BB962C8B-B14F-4D97-AF65-F5344CB8AC3E}">
        <p14:creationId xmlns:p14="http://schemas.microsoft.com/office/powerpoint/2010/main" val="2779476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System.out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sz="2000" dirty="0"/>
              <a:t> </a:t>
            </a:r>
            <a:r>
              <a:rPr lang="en-US" dirty="0"/>
              <a:t>– appends the specified character to output stream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dirty="0"/>
              <a:t> – writes a formatted string to output stream print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– prints values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– writes a formatted string to output stream print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/>
              <a:t> – prints values and terminates the current line by separator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 – writes byte(s) to the stream</a:t>
            </a:r>
          </a:p>
        </p:txBody>
      </p:sp>
    </p:spTree>
    <p:extLst>
      <p:ext uri="{BB962C8B-B14F-4D97-AF65-F5344CB8AC3E}">
        <p14:creationId xmlns:p14="http://schemas.microsoft.com/office/powerpoint/2010/main" val="2074969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System.in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System.console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gets Console instance </a:t>
            </a:r>
            <a:r>
              <a:rPr lang="en-US" b="1" dirty="0">
                <a:solidFill>
                  <a:srgbClr val="C00000"/>
                </a:solidFill>
              </a:rPr>
              <a:t>if exists</a:t>
            </a:r>
          </a:p>
          <a:p>
            <a:r>
              <a:rPr lang="en-US" dirty="0"/>
              <a:t>When using IDE (like IntelliJ IDEA), </a:t>
            </a:r>
            <a:r>
              <a:rPr lang="en-US" b="1" dirty="0"/>
              <a:t>no console </a:t>
            </a:r>
            <a:r>
              <a:rPr lang="en-US" dirty="0"/>
              <a:t>for JVM</a:t>
            </a:r>
            <a:endParaRPr lang="hu-HU" dirty="0"/>
          </a:p>
          <a:p>
            <a:endParaRPr lang="en-US" dirty="0"/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i="1" dirty="0">
                <a:cs typeface="Courier New" panose="02070309020205020404" pitchFamily="49" charset="0"/>
              </a:rPr>
              <a:t>proxy</a:t>
            </a:r>
            <a:r>
              <a:rPr lang="en-US" dirty="0">
                <a:cs typeface="Courier New" panose="02070309020205020404" pitchFamily="49" charset="0"/>
              </a:rPr>
              <a:t> for streaming data input</a:t>
            </a:r>
          </a:p>
        </p:txBody>
      </p:sp>
    </p:spTree>
    <p:extLst>
      <p:ext uri="{BB962C8B-B14F-4D97-AF65-F5344CB8AC3E}">
        <p14:creationId xmlns:p14="http://schemas.microsoft.com/office/powerpoint/2010/main" val="263942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properties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47273" y="2666999"/>
            <a:ext cx="9655750" cy="36906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is a template of objects. This template can have properties:</a:t>
            </a:r>
          </a:p>
          <a:p>
            <a:r>
              <a:rPr lang="en-US" dirty="0"/>
              <a:t>Help </a:t>
            </a:r>
            <a:r>
              <a:rPr lang="en-US" b="1" dirty="0"/>
              <a:t>describing the functionality </a:t>
            </a:r>
            <a:r>
              <a:rPr lang="en-US" dirty="0"/>
              <a:t>of the class,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values do not change</a:t>
            </a:r>
            <a:r>
              <a:rPr lang="hu-HU" dirty="0"/>
              <a:t> – </a:t>
            </a:r>
            <a:r>
              <a:rPr lang="hu-HU" dirty="0" err="1"/>
              <a:t>constant</a:t>
            </a:r>
            <a:endParaRPr lang="en-US" dirty="0"/>
          </a:p>
          <a:p>
            <a:r>
              <a:rPr lang="en-US" dirty="0"/>
              <a:t>Can store </a:t>
            </a:r>
            <a:r>
              <a:rPr lang="en-US" b="1" dirty="0"/>
              <a:t>business/task domain information</a:t>
            </a:r>
            <a:r>
              <a:rPr lang="en-US" dirty="0"/>
              <a:t>,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values could change</a:t>
            </a:r>
          </a:p>
          <a:p>
            <a:r>
              <a:rPr lang="en-US" dirty="0">
                <a:solidFill>
                  <a:srgbClr val="C00000"/>
                </a:solidFill>
              </a:rPr>
              <a:t>Logically related to </a:t>
            </a:r>
            <a:r>
              <a:rPr lang="en-US" b="1" dirty="0">
                <a:solidFill>
                  <a:srgbClr val="C00000"/>
                </a:solidFill>
              </a:rPr>
              <a:t>all instances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Variables declared in the </a:t>
            </a:r>
            <a:r>
              <a:rPr lang="en-US" i="1" dirty="0"/>
              <a:t>class</a:t>
            </a:r>
            <a:r>
              <a:rPr lang="en-US" dirty="0"/>
              <a:t> scope, </a:t>
            </a:r>
            <a:r>
              <a:rPr lang="en-US" b="1" dirty="0"/>
              <a:t>available for all instances</a:t>
            </a:r>
          </a:p>
          <a:p>
            <a:r>
              <a:rPr lang="en-US" dirty="0"/>
              <a:t>Only </a:t>
            </a:r>
            <a:r>
              <a:rPr lang="en-US" b="1" dirty="0"/>
              <a:t>one instance </a:t>
            </a:r>
            <a:r>
              <a:rPr lang="en-US" dirty="0"/>
              <a:t>of variables exist in the class</a:t>
            </a:r>
          </a:p>
          <a:p>
            <a:endParaRPr lang="en-US" sz="500" dirty="0">
              <a:sym typeface="Wingdings" panose="05000000000000000000" pitchFamily="2" charset="2"/>
            </a:endParaRPr>
          </a:p>
          <a:p>
            <a:r>
              <a:rPr lang="hu-HU" dirty="0" err="1">
                <a:sym typeface="Wingdings" panose="05000000000000000000" pitchFamily="2" charset="2"/>
              </a:rPr>
              <a:t>Declared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with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static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modifier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R</a:t>
            </a:r>
            <a:r>
              <a:rPr lang="en-US" dirty="0" err="1">
                <a:sym typeface="Wingdings" panose="05000000000000000000" pitchFamily="2" charset="2"/>
              </a:rPr>
              <a:t>eferenced</a:t>
            </a:r>
            <a:r>
              <a:rPr lang="en-US" dirty="0">
                <a:sym typeface="Wingdings" panose="05000000000000000000" pitchFamily="2" charset="2"/>
              </a:rPr>
              <a:t> by the </a:t>
            </a:r>
            <a:r>
              <a:rPr lang="en-US" b="1" dirty="0">
                <a:sym typeface="Wingdings" panose="05000000000000000000" pitchFamily="2" charset="2"/>
              </a:rPr>
              <a:t>class itself</a:t>
            </a:r>
            <a:endParaRPr lang="hu-HU" b="1" dirty="0">
              <a:sym typeface="Wingdings" panose="05000000000000000000" pitchFamily="2" charset="2"/>
            </a:endParaRPr>
          </a:p>
          <a:p>
            <a:r>
              <a:rPr lang="hu-HU" b="1" dirty="0" err="1">
                <a:sym typeface="Wingdings" panose="05000000000000000000" pitchFamily="2" charset="2"/>
              </a:rPr>
              <a:t>Does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not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require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any</a:t>
            </a:r>
            <a:r>
              <a:rPr lang="hu-HU" b="1" dirty="0">
                <a:sym typeface="Wingdings" panose="05000000000000000000" pitchFamily="2" charset="2"/>
              </a:rPr>
              <a:t> </a:t>
            </a:r>
            <a:r>
              <a:rPr lang="hu-HU" b="1" dirty="0" err="1">
                <a:sym typeface="Wingdings" panose="05000000000000000000" pitchFamily="2" charset="2"/>
              </a:rPr>
              <a:t>instances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09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System.in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available </a:t>
            </a:r>
            <a:r>
              <a:rPr lang="en-US" dirty="0"/>
              <a:t>– returns estimated available bytes of stream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en-US" dirty="0"/>
              <a:t> – marks the current position in the stream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markSupported</a:t>
            </a:r>
            <a:r>
              <a:rPr lang="en-US" dirty="0"/>
              <a:t> – Tests if input stream supports marking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 – reads byte(s) from the stream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  <a:r>
              <a:rPr lang="en-US" dirty="0"/>
              <a:t> – repositions stream to the last mark (if supported)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US" dirty="0"/>
              <a:t> – skips and discards bytes from the stream</a:t>
            </a:r>
          </a:p>
        </p:txBody>
      </p:sp>
    </p:spTree>
    <p:extLst>
      <p:ext uri="{BB962C8B-B14F-4D97-AF65-F5344CB8AC3E}">
        <p14:creationId xmlns:p14="http://schemas.microsoft.com/office/powerpoint/2010/main" val="2645454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Scanner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Class</a:t>
            </a:r>
            <a:r>
              <a:rPr lang="hu-HU" dirty="0"/>
              <a:t>: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A simple text scanner which can parse primitive types and strings using regular expressions</a:t>
            </a:r>
            <a:endParaRPr lang="hu-HU" dirty="0"/>
          </a:p>
          <a:p>
            <a:r>
              <a:rPr lang="hu-HU" dirty="0"/>
              <a:t>B</a:t>
            </a:r>
            <a:r>
              <a:rPr lang="en-GB" dirty="0" err="1"/>
              <a:t>reaks</a:t>
            </a:r>
            <a:r>
              <a:rPr lang="en-GB" dirty="0"/>
              <a:t> its input into tokens using a delimiter pattern, which by default matches whitespace</a:t>
            </a:r>
            <a:endParaRPr lang="hu-HU" dirty="0"/>
          </a:p>
          <a:p>
            <a:r>
              <a:rPr lang="en-GB" dirty="0"/>
              <a:t>The resulting tokens may then be converted into values of different types using the various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GB" dirty="0"/>
              <a:t> methods.</a:t>
            </a:r>
            <a:endParaRPr lang="hu-HU" dirty="0"/>
          </a:p>
          <a:p>
            <a:r>
              <a:rPr lang="hu-HU" sz="2200" dirty="0" err="1">
                <a:cs typeface="Courier New" panose="02070309020205020404" pitchFamily="49" charset="0"/>
              </a:rPr>
              <a:t>Its</a:t>
            </a:r>
            <a:r>
              <a:rPr lang="hu-HU" sz="2200" dirty="0">
                <a:cs typeface="Courier New" panose="02070309020205020404" pitchFamily="49" charset="0"/>
              </a:rPr>
              <a:t> </a:t>
            </a:r>
            <a:r>
              <a:rPr lang="hu-HU" sz="2200" dirty="0" err="1">
                <a:cs typeface="Courier New" panose="02070309020205020404" pitchFamily="49" charset="0"/>
              </a:rPr>
              <a:t>sources</a:t>
            </a:r>
            <a:r>
              <a:rPr lang="hu-HU" sz="2200" dirty="0">
                <a:cs typeface="Courier New" panose="02070309020205020404" pitchFamily="49" charset="0"/>
              </a:rPr>
              <a:t> </a:t>
            </a:r>
            <a:r>
              <a:rPr lang="hu-HU" sz="2200" dirty="0" err="1">
                <a:cs typeface="Courier New" panose="02070309020205020404" pitchFamily="49" charset="0"/>
              </a:rPr>
              <a:t>can</a:t>
            </a:r>
            <a:r>
              <a:rPr lang="hu-HU" sz="2200" dirty="0">
                <a:cs typeface="Courier New" panose="02070309020205020404" pitchFamily="49" charset="0"/>
              </a:rPr>
              <a:t> be </a:t>
            </a:r>
            <a:r>
              <a:rPr lang="hu-HU" sz="2200" dirty="0" err="1">
                <a:cs typeface="Courier New" panose="02070309020205020404" pitchFamily="49" charset="0"/>
              </a:rPr>
              <a:t>instances</a:t>
            </a:r>
            <a:r>
              <a:rPr lang="hu-HU" sz="2200" dirty="0">
                <a:cs typeface="Courier New" panose="02070309020205020404" pitchFamily="49" charset="0"/>
              </a:rPr>
              <a:t> of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42288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Scanner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000" dirty="0"/>
              <a:t> </a:t>
            </a:r>
            <a:r>
              <a:rPr lang="en-US" dirty="0"/>
              <a:t>– returns the delimiter pattern used to split input</a:t>
            </a: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useDelimiter</a:t>
            </a:r>
            <a:r>
              <a:rPr lang="en-US" sz="2000" dirty="0"/>
              <a:t> – sets the scanner’s delimiter pattern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findInLine</a:t>
            </a:r>
            <a:r>
              <a:rPr lang="en-US" dirty="0"/>
              <a:t> – Attempts to find a pattern (reg. exp.) in a line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hasNext</a:t>
            </a:r>
            <a:r>
              <a:rPr lang="en-US" dirty="0"/>
              <a:t> – returns true if scanner has token on input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– returns next complete token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US" dirty="0"/>
              <a:t> – skips input that matches specified pattern</a:t>
            </a:r>
          </a:p>
        </p:txBody>
      </p:sp>
    </p:spTree>
    <p:extLst>
      <p:ext uri="{BB962C8B-B14F-4D97-AF65-F5344CB8AC3E}">
        <p14:creationId xmlns:p14="http://schemas.microsoft.com/office/powerpoint/2010/main" val="1865707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console example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consoleScanner</a:t>
            </a: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nextNumber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consoleScanner.nextInt</a:t>
            </a:r>
            <a:r>
              <a:rPr lang="hu-HU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nextNumber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nextNumber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* 2) + 14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” +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nextNumber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System.out.format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nextNumber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666348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2F0D3A-99BB-4FA9-B601-1F62A796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Reading </a:t>
            </a:r>
            <a:r>
              <a:rPr lang="hu-HU"/>
              <a:t>text file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E17541-5660-439A-B72B-D3E14EBA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File("filename.txt");</a:t>
            </a: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myReader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myReader.hasNextLine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myReader.nextLine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myReader.close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162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constants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err="1"/>
              <a:t>Class</a:t>
            </a:r>
            <a:r>
              <a:rPr lang="hu-HU" i="1" dirty="0"/>
              <a:t> </a:t>
            </a:r>
            <a:r>
              <a:rPr lang="hu-HU" i="1" dirty="0" err="1"/>
              <a:t>properties</a:t>
            </a:r>
            <a:r>
              <a:rPr lang="en-US" i="1" dirty="0"/>
              <a:t> </a:t>
            </a:r>
            <a:r>
              <a:rPr lang="en-US" dirty="0"/>
              <a:t>which values are </a:t>
            </a:r>
            <a:r>
              <a:rPr lang="en-US" b="1" dirty="0"/>
              <a:t>not subject of change</a:t>
            </a:r>
          </a:p>
          <a:p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a </a:t>
            </a:r>
            <a:r>
              <a:rPr lang="hu-HU" dirty="0" err="1"/>
              <a:t>logical</a:t>
            </a:r>
            <a:r>
              <a:rPr lang="hu-HU" dirty="0"/>
              <a:t> unit –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class</a:t>
            </a:r>
            <a:endParaRPr lang="en-US" dirty="0"/>
          </a:p>
          <a:p>
            <a:r>
              <a:rPr lang="en-US" dirty="0"/>
              <a:t>Declared by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dirty="0"/>
              <a:t> modifier</a:t>
            </a:r>
          </a:p>
          <a:p>
            <a:r>
              <a:rPr lang="en-US" dirty="0"/>
              <a:t>Avoid hardwiring by using constants and good names</a:t>
            </a:r>
            <a:endParaRPr lang="hu-HU" dirty="0"/>
          </a:p>
          <a:p>
            <a:r>
              <a:rPr lang="en-US" dirty="0"/>
              <a:t>Written in capitals, words delimited by underscores ”_”</a:t>
            </a:r>
          </a:p>
        </p:txBody>
      </p:sp>
    </p:spTree>
    <p:extLst>
      <p:ext uri="{BB962C8B-B14F-4D97-AF65-F5344CB8AC3E}">
        <p14:creationId xmlns:p14="http://schemas.microsoft.com/office/powerpoint/2010/main" val="354456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constant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17964" y="2666999"/>
            <a:ext cx="10150763" cy="3558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Declared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dirty="0"/>
              <a:t> </a:t>
            </a:r>
            <a:r>
              <a:rPr lang="hu-HU" dirty="0" err="1"/>
              <a:t>modifier</a:t>
            </a:r>
            <a:r>
              <a:rPr lang="hu-HU" dirty="0"/>
              <a:t>:</a:t>
            </a:r>
          </a:p>
          <a:p>
            <a:pPr marL="0" indent="0">
              <a:buNone/>
            </a:pPr>
            <a:endParaRPr lang="hu-HU" sz="400" dirty="0"/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hu-H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MAX_NUMBER_OF_PAGES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numberOfPages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getNumberOfPages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setNumberOfPages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newPageCount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94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constant –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scope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1" y="2666999"/>
            <a:ext cx="1045464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addPage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newPageContent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numberOfPages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hu-HU" sz="2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MAX_NUMBER_OF_PAGES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numberOfPages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457200" lvl="1" indent="0">
              <a:buNone/>
            </a:pP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hu-HU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&lt;ERROR&gt;</a:t>
            </a: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5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constant –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scope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75143" y="2396653"/>
            <a:ext cx="10454648" cy="38968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doc.getNumberOfPages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Document.MAX_NUMBER_OF_PAGES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getNewPageFromConsole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doc.AddPage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pageContent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doc.setNumberOfPages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doc.getNumberOfPages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hu-HU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&lt;ERROR&gt;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1882423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5670</TotalTime>
  <Words>2509</Words>
  <Application>Microsoft Office PowerPoint</Application>
  <PresentationFormat>Szélesvásznú</PresentationFormat>
  <Paragraphs>431</Paragraphs>
  <Slides>54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54</vt:i4>
      </vt:variant>
    </vt:vector>
  </HeadingPairs>
  <TitlesOfParts>
    <vt:vector size="61" baseType="lpstr">
      <vt:lpstr>Arial</vt:lpstr>
      <vt:lpstr>Calibri</vt:lpstr>
      <vt:lpstr>Corbel</vt:lpstr>
      <vt:lpstr>Courier New</vt:lpstr>
      <vt:lpstr>Kristen ITC</vt:lpstr>
      <vt:lpstr>Times New Roman</vt:lpstr>
      <vt:lpstr>Parallaxis</vt:lpstr>
      <vt:lpstr>Object oriented programming</vt:lpstr>
      <vt:lpstr>From practice</vt:lpstr>
      <vt:lpstr>Class vs. Object – reminder</vt:lpstr>
      <vt:lpstr>Object state – reminder</vt:lpstr>
      <vt:lpstr>Class properties</vt:lpstr>
      <vt:lpstr>Class constants</vt:lpstr>
      <vt:lpstr>Class constant</vt:lpstr>
      <vt:lpstr>Class constant – access from inside scope</vt:lpstr>
      <vt:lpstr>Class constant – access from outside scope</vt:lpstr>
      <vt:lpstr>Class properties – example</vt:lpstr>
      <vt:lpstr>Class properties – getter/setter</vt:lpstr>
      <vt:lpstr>Component reference</vt:lpstr>
      <vt:lpstr>Can more components with same name exist in a scope?</vt:lpstr>
      <vt:lpstr>Class scope vs. Method scope</vt:lpstr>
      <vt:lpstr>Components with same name</vt:lpstr>
      <vt:lpstr>Component reference</vt:lpstr>
      <vt:lpstr>Components with same name</vt:lpstr>
      <vt:lpstr>Component reference</vt:lpstr>
      <vt:lpstr>Context by declaration – Valid?</vt:lpstr>
      <vt:lpstr>Stateless behaviors</vt:lpstr>
      <vt:lpstr>Class methods – examples</vt:lpstr>
      <vt:lpstr>Class methods - example</vt:lpstr>
      <vt:lpstr>Internal class state</vt:lpstr>
      <vt:lpstr>Internal class state</vt:lpstr>
      <vt:lpstr>Internal class state</vt:lpstr>
      <vt:lpstr>Stateful behaviors</vt:lpstr>
      <vt:lpstr>Stateful instance method</vt:lpstr>
      <vt:lpstr>Stateful class method</vt:lpstr>
      <vt:lpstr>Stateful class method</vt:lpstr>
      <vt:lpstr>Object Oriented Programming</vt:lpstr>
      <vt:lpstr>Array</vt:lpstr>
      <vt:lpstr>Array methods</vt:lpstr>
      <vt:lpstr>Array usage - foreach</vt:lpstr>
      <vt:lpstr>Arrays class</vt:lpstr>
      <vt:lpstr>Arrays class</vt:lpstr>
      <vt:lpstr>ArrayList class</vt:lpstr>
      <vt:lpstr>String class</vt:lpstr>
      <vt:lpstr>String class</vt:lpstr>
      <vt:lpstr>StringBuilder class</vt:lpstr>
      <vt:lpstr>StringBuilder osztály</vt:lpstr>
      <vt:lpstr>Math class</vt:lpstr>
      <vt:lpstr>Math class</vt:lpstr>
      <vt:lpstr>Random class</vt:lpstr>
      <vt:lpstr>Random class</vt:lpstr>
      <vt:lpstr>Console</vt:lpstr>
      <vt:lpstr>Console</vt:lpstr>
      <vt:lpstr>System.out</vt:lpstr>
      <vt:lpstr>System.out</vt:lpstr>
      <vt:lpstr>System.in</vt:lpstr>
      <vt:lpstr>System.in</vt:lpstr>
      <vt:lpstr>Scanner</vt:lpstr>
      <vt:lpstr>Scanner</vt:lpstr>
      <vt:lpstr>IDE console example</vt:lpstr>
      <vt:lpstr>Reading text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Tomi</dc:creator>
  <cp:lastModifiedBy>Storcz Tamás László</cp:lastModifiedBy>
  <cp:revision>45</cp:revision>
  <dcterms:modified xsi:type="dcterms:W3CDTF">2023-09-25T05:30:29Z</dcterms:modified>
</cp:coreProperties>
</file>