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90" r:id="rId3"/>
    <p:sldId id="296" r:id="rId4"/>
    <p:sldId id="297" r:id="rId5"/>
    <p:sldId id="292" r:id="rId6"/>
    <p:sldId id="293" r:id="rId7"/>
    <p:sldId id="299" r:id="rId8"/>
    <p:sldId id="300" r:id="rId9"/>
    <p:sldId id="294" r:id="rId10"/>
    <p:sldId id="318" r:id="rId11"/>
    <p:sldId id="298" r:id="rId12"/>
    <p:sldId id="335" r:id="rId13"/>
    <p:sldId id="301" r:id="rId14"/>
    <p:sldId id="260" r:id="rId15"/>
    <p:sldId id="339" r:id="rId16"/>
    <p:sldId id="304" r:id="rId17"/>
    <p:sldId id="302" r:id="rId18"/>
    <p:sldId id="303" r:id="rId19"/>
    <p:sldId id="305" r:id="rId20"/>
    <p:sldId id="336" r:id="rId21"/>
    <p:sldId id="306" r:id="rId22"/>
    <p:sldId id="307" r:id="rId23"/>
    <p:sldId id="308" r:id="rId24"/>
    <p:sldId id="309" r:id="rId25"/>
    <p:sldId id="310" r:id="rId26"/>
    <p:sldId id="311" r:id="rId27"/>
    <p:sldId id="261" r:id="rId28"/>
    <p:sldId id="338" r:id="rId29"/>
    <p:sldId id="332" r:id="rId30"/>
    <p:sldId id="320" r:id="rId31"/>
    <p:sldId id="323" r:id="rId32"/>
    <p:sldId id="321" r:id="rId33"/>
    <p:sldId id="313" r:id="rId34"/>
    <p:sldId id="319" r:id="rId35"/>
    <p:sldId id="271" r:id="rId36"/>
    <p:sldId id="322" r:id="rId37"/>
    <p:sldId id="282" r:id="rId38"/>
    <p:sldId id="315" r:id="rId39"/>
    <p:sldId id="324" r:id="rId40"/>
    <p:sldId id="334" r:id="rId41"/>
    <p:sldId id="326" r:id="rId42"/>
    <p:sldId id="328" r:id="rId43"/>
    <p:sldId id="329" r:id="rId44"/>
    <p:sldId id="330" r:id="rId45"/>
    <p:sldId id="331" r:id="rId46"/>
    <p:sldId id="28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D901D-1CAF-45FA-A177-155A3FF79F06}" v="8" dt="2023-03-20T08:14:38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0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s Storcz" userId="7ab5403fe009f921" providerId="LiveId" clId="{012DBC82-0014-4274-8720-FA7893CF2592}"/>
    <pc:docChg chg="custSel addSld delSld modSld">
      <pc:chgData name="Tamas Storcz" userId="7ab5403fe009f921" providerId="LiveId" clId="{012DBC82-0014-4274-8720-FA7893CF2592}" dt="2021-03-01T08:21:14.370" v="75" actId="47"/>
      <pc:docMkLst>
        <pc:docMk/>
      </pc:docMkLst>
      <pc:sldChg chg="modSp mod">
        <pc:chgData name="Tamas Storcz" userId="7ab5403fe009f921" providerId="LiveId" clId="{012DBC82-0014-4274-8720-FA7893CF2592}" dt="2021-03-01T08:20:19.346" v="72" actId="207"/>
        <pc:sldMkLst>
          <pc:docMk/>
          <pc:sldMk cId="3952953534" sldId="292"/>
        </pc:sldMkLst>
        <pc:spChg chg="mod">
          <ac:chgData name="Tamas Storcz" userId="7ab5403fe009f921" providerId="LiveId" clId="{012DBC82-0014-4274-8720-FA7893CF2592}" dt="2021-03-01T08:20:19.346" v="72" actId="207"/>
          <ac:spMkLst>
            <pc:docMk/>
            <pc:sldMk cId="3952953534" sldId="292"/>
            <ac:spMk id="3" creationId="{00000000-0000-0000-0000-000000000000}"/>
          </ac:spMkLst>
        </pc:spChg>
      </pc:sldChg>
      <pc:sldChg chg="delSp mod delAnim">
        <pc:chgData name="Tamas Storcz" userId="7ab5403fe009f921" providerId="LiveId" clId="{012DBC82-0014-4274-8720-FA7893CF2592}" dt="2021-03-01T08:21:02.945" v="74" actId="478"/>
        <pc:sldMkLst>
          <pc:docMk/>
          <pc:sldMk cId="1539438537" sldId="328"/>
        </pc:sldMkLst>
        <pc:spChg chg="del">
          <ac:chgData name="Tamas Storcz" userId="7ab5403fe009f921" providerId="LiveId" clId="{012DBC82-0014-4274-8720-FA7893CF2592}" dt="2021-03-01T08:21:02.945" v="74" actId="478"/>
          <ac:spMkLst>
            <pc:docMk/>
            <pc:sldMk cId="1539438537" sldId="328"/>
            <ac:spMk id="5" creationId="{00000000-0000-0000-0000-000000000000}"/>
          </ac:spMkLst>
        </pc:spChg>
      </pc:sldChg>
      <pc:sldChg chg="delSp mod delAnim">
        <pc:chgData name="Tamas Storcz" userId="7ab5403fe009f921" providerId="LiveId" clId="{012DBC82-0014-4274-8720-FA7893CF2592}" dt="2021-03-01T08:20:59.653" v="73" actId="478"/>
        <pc:sldMkLst>
          <pc:docMk/>
          <pc:sldMk cId="1271987231" sldId="331"/>
        </pc:sldMkLst>
        <pc:spChg chg="del">
          <ac:chgData name="Tamas Storcz" userId="7ab5403fe009f921" providerId="LiveId" clId="{012DBC82-0014-4274-8720-FA7893CF2592}" dt="2021-03-01T08:20:59.653" v="73" actId="478"/>
          <ac:spMkLst>
            <pc:docMk/>
            <pc:sldMk cId="1271987231" sldId="331"/>
            <ac:spMk id="5" creationId="{00000000-0000-0000-0000-000000000000}"/>
          </ac:spMkLst>
        </pc:spChg>
      </pc:sldChg>
      <pc:sldChg chg="del">
        <pc:chgData name="Tamas Storcz" userId="7ab5403fe009f921" providerId="LiveId" clId="{012DBC82-0014-4274-8720-FA7893CF2592}" dt="2021-03-01T08:21:14.370" v="75" actId="47"/>
        <pc:sldMkLst>
          <pc:docMk/>
          <pc:sldMk cId="542921523" sldId="333"/>
        </pc:sldMkLst>
      </pc:sldChg>
      <pc:sldChg chg="modSp add mod">
        <pc:chgData name="Tamas Storcz" userId="7ab5403fe009f921" providerId="LiveId" clId="{012DBC82-0014-4274-8720-FA7893CF2592}" dt="2021-03-01T08:19:53.802" v="71" actId="20577"/>
        <pc:sldMkLst>
          <pc:docMk/>
          <pc:sldMk cId="2642907938" sldId="335"/>
        </pc:sldMkLst>
        <pc:spChg chg="mod">
          <ac:chgData name="Tamas Storcz" userId="7ab5403fe009f921" providerId="LiveId" clId="{012DBC82-0014-4274-8720-FA7893CF2592}" dt="2021-03-01T08:19:44.544" v="43" actId="20577"/>
          <ac:spMkLst>
            <pc:docMk/>
            <pc:sldMk cId="2642907938" sldId="335"/>
            <ac:spMk id="2" creationId="{60F26BAB-F37E-4FF3-92EE-82598EB76AFC}"/>
          </ac:spMkLst>
        </pc:spChg>
        <pc:spChg chg="mod">
          <ac:chgData name="Tamas Storcz" userId="7ab5403fe009f921" providerId="LiveId" clId="{012DBC82-0014-4274-8720-FA7893CF2592}" dt="2021-03-01T08:19:53.802" v="71" actId="20577"/>
          <ac:spMkLst>
            <pc:docMk/>
            <pc:sldMk cId="2642907938" sldId="335"/>
            <ac:spMk id="3" creationId="{1102EF20-41C2-4C73-8F67-11B317FBA48D}"/>
          </ac:spMkLst>
        </pc:spChg>
      </pc:sldChg>
    </pc:docChg>
  </pc:docChgLst>
  <pc:docChgLst>
    <pc:chgData name="Tamas Storcz" userId="7ab5403fe009f921" providerId="LiveId" clId="{D13D901D-1CAF-45FA-A177-155A3FF79F06}"/>
    <pc:docChg chg="custSel addSld delSld modSld">
      <pc:chgData name="Tamas Storcz" userId="7ab5403fe009f921" providerId="LiveId" clId="{D13D901D-1CAF-45FA-A177-155A3FF79F06}" dt="2023-03-20T08:18:48.138" v="167" actId="403"/>
      <pc:docMkLst>
        <pc:docMk/>
      </pc:docMkLst>
      <pc:sldChg chg="modSp add mod">
        <pc:chgData name="Tamas Storcz" userId="7ab5403fe009f921" providerId="LiveId" clId="{D13D901D-1CAF-45FA-A177-155A3FF79F06}" dt="2023-03-20T06:33:17.760" v="1"/>
        <pc:sldMkLst>
          <pc:docMk/>
          <pc:sldMk cId="989523705" sldId="336"/>
        </pc:sldMkLst>
        <pc:spChg chg="mod">
          <ac:chgData name="Tamas Storcz" userId="7ab5403fe009f921" providerId="LiveId" clId="{D13D901D-1CAF-45FA-A177-155A3FF79F06}" dt="2023-03-20T06:33:17.760" v="1"/>
          <ac:spMkLst>
            <pc:docMk/>
            <pc:sldMk cId="989523705" sldId="336"/>
            <ac:spMk id="2" creationId="{E8F502EB-C7EA-14BA-52DF-82FE114BBCCA}"/>
          </ac:spMkLst>
        </pc:spChg>
      </pc:sldChg>
      <pc:sldChg chg="new del">
        <pc:chgData name="Tamas Storcz" userId="7ab5403fe009f921" providerId="LiveId" clId="{D13D901D-1CAF-45FA-A177-155A3FF79F06}" dt="2023-03-20T06:41:46.489" v="4" actId="47"/>
        <pc:sldMkLst>
          <pc:docMk/>
          <pc:sldMk cId="1911883938" sldId="337"/>
        </pc:sldMkLst>
      </pc:sldChg>
      <pc:sldChg chg="addSp delSp modSp add mod">
        <pc:chgData name="Tamas Storcz" userId="7ab5403fe009f921" providerId="LiveId" clId="{D13D901D-1CAF-45FA-A177-155A3FF79F06}" dt="2023-03-20T08:18:39.642" v="166" actId="403"/>
        <pc:sldMkLst>
          <pc:docMk/>
          <pc:sldMk cId="4208725817" sldId="338"/>
        </pc:sldMkLst>
        <pc:spChg chg="mod">
          <ac:chgData name="Tamas Storcz" userId="7ab5403fe009f921" providerId="LiveId" clId="{D13D901D-1CAF-45FA-A177-155A3FF79F06}" dt="2023-03-20T08:16:33.143" v="105" actId="13926"/>
          <ac:spMkLst>
            <pc:docMk/>
            <pc:sldMk cId="4208725817" sldId="338"/>
            <ac:spMk id="2" creationId="{0256CD54-7AF3-8C9B-908B-C01AA80665D7}"/>
          </ac:spMkLst>
        </pc:spChg>
        <pc:spChg chg="mod">
          <ac:chgData name="Tamas Storcz" userId="7ab5403fe009f921" providerId="LiveId" clId="{D13D901D-1CAF-45FA-A177-155A3FF79F06}" dt="2023-03-20T08:18:39.642" v="166" actId="403"/>
          <ac:spMkLst>
            <pc:docMk/>
            <pc:sldMk cId="4208725817" sldId="338"/>
            <ac:spMk id="3" creationId="{5856ACA6-C2E0-EB44-2D8C-BB60DDB67A0C}"/>
          </ac:spMkLst>
        </pc:spChg>
        <pc:spChg chg="add del">
          <ac:chgData name="Tamas Storcz" userId="7ab5403fe009f921" providerId="LiveId" clId="{D13D901D-1CAF-45FA-A177-155A3FF79F06}" dt="2023-03-20T08:13:45.221" v="43"/>
          <ac:spMkLst>
            <pc:docMk/>
            <pc:sldMk cId="4208725817" sldId="338"/>
            <ac:spMk id="4" creationId="{2D9E95E7-4634-7D12-F618-9280BC744F1D}"/>
          </ac:spMkLst>
        </pc:spChg>
        <pc:spChg chg="add del">
          <ac:chgData name="Tamas Storcz" userId="7ab5403fe009f921" providerId="LiveId" clId="{D13D901D-1CAF-45FA-A177-155A3FF79F06}" dt="2023-03-20T08:13:45.221" v="43"/>
          <ac:spMkLst>
            <pc:docMk/>
            <pc:sldMk cId="4208725817" sldId="338"/>
            <ac:spMk id="5" creationId="{87971B35-A14B-859D-58A2-7E5F5B910B4D}"/>
          </ac:spMkLst>
        </pc:spChg>
        <pc:spChg chg="add del">
          <ac:chgData name="Tamas Storcz" userId="7ab5403fe009f921" providerId="LiveId" clId="{D13D901D-1CAF-45FA-A177-155A3FF79F06}" dt="2023-03-20T08:13:45.221" v="43"/>
          <ac:spMkLst>
            <pc:docMk/>
            <pc:sldMk cId="4208725817" sldId="338"/>
            <ac:spMk id="6" creationId="{849ABBAF-BD20-E9F6-C78D-4097B198E1FE}"/>
          </ac:spMkLst>
        </pc:spChg>
        <pc:spChg chg="add del">
          <ac:chgData name="Tamas Storcz" userId="7ab5403fe009f921" providerId="LiveId" clId="{D13D901D-1CAF-45FA-A177-155A3FF79F06}" dt="2023-03-20T08:13:45.221" v="43"/>
          <ac:spMkLst>
            <pc:docMk/>
            <pc:sldMk cId="4208725817" sldId="338"/>
            <ac:spMk id="7" creationId="{4DD2C9B4-FB1C-4B4D-545D-73FB30C1F8CB}"/>
          </ac:spMkLst>
        </pc:spChg>
        <pc:spChg chg="add del">
          <ac:chgData name="Tamas Storcz" userId="7ab5403fe009f921" providerId="LiveId" clId="{D13D901D-1CAF-45FA-A177-155A3FF79F06}" dt="2023-03-20T08:13:45.221" v="43"/>
          <ac:spMkLst>
            <pc:docMk/>
            <pc:sldMk cId="4208725817" sldId="338"/>
            <ac:spMk id="8" creationId="{22652C0E-74A6-2753-7F1F-1C18F39C1F4A}"/>
          </ac:spMkLst>
        </pc:spChg>
        <pc:spChg chg="add del">
          <ac:chgData name="Tamas Storcz" userId="7ab5403fe009f921" providerId="LiveId" clId="{D13D901D-1CAF-45FA-A177-155A3FF79F06}" dt="2023-03-20T08:13:51.132" v="45"/>
          <ac:spMkLst>
            <pc:docMk/>
            <pc:sldMk cId="4208725817" sldId="338"/>
            <ac:spMk id="9" creationId="{95316277-F408-792F-9E20-BBEC7D803486}"/>
          </ac:spMkLst>
        </pc:spChg>
        <pc:spChg chg="add del">
          <ac:chgData name="Tamas Storcz" userId="7ab5403fe009f921" providerId="LiveId" clId="{D13D901D-1CAF-45FA-A177-155A3FF79F06}" dt="2023-03-20T08:13:51.132" v="45"/>
          <ac:spMkLst>
            <pc:docMk/>
            <pc:sldMk cId="4208725817" sldId="338"/>
            <ac:spMk id="10" creationId="{10201797-9032-D96D-4907-0F7CE16C4657}"/>
          </ac:spMkLst>
        </pc:spChg>
        <pc:spChg chg="add del">
          <ac:chgData name="Tamas Storcz" userId="7ab5403fe009f921" providerId="LiveId" clId="{D13D901D-1CAF-45FA-A177-155A3FF79F06}" dt="2023-03-20T08:13:51.132" v="45"/>
          <ac:spMkLst>
            <pc:docMk/>
            <pc:sldMk cId="4208725817" sldId="338"/>
            <ac:spMk id="11" creationId="{A011FF8F-C17C-78F5-4D0C-B4B557053BB2}"/>
          </ac:spMkLst>
        </pc:spChg>
        <pc:spChg chg="add del">
          <ac:chgData name="Tamas Storcz" userId="7ab5403fe009f921" providerId="LiveId" clId="{D13D901D-1CAF-45FA-A177-155A3FF79F06}" dt="2023-03-20T08:13:51.132" v="45"/>
          <ac:spMkLst>
            <pc:docMk/>
            <pc:sldMk cId="4208725817" sldId="338"/>
            <ac:spMk id="12" creationId="{673BE439-781B-002E-7D60-9F982D5D0DB9}"/>
          </ac:spMkLst>
        </pc:spChg>
        <pc:spChg chg="add del">
          <ac:chgData name="Tamas Storcz" userId="7ab5403fe009f921" providerId="LiveId" clId="{D13D901D-1CAF-45FA-A177-155A3FF79F06}" dt="2023-03-20T08:13:51.132" v="45"/>
          <ac:spMkLst>
            <pc:docMk/>
            <pc:sldMk cId="4208725817" sldId="338"/>
            <ac:spMk id="13" creationId="{BFFE67CF-41A4-DCB4-A6F4-7EE75ACDF985}"/>
          </ac:spMkLst>
        </pc:spChg>
        <pc:spChg chg="add del">
          <ac:chgData name="Tamas Storcz" userId="7ab5403fe009f921" providerId="LiveId" clId="{D13D901D-1CAF-45FA-A177-155A3FF79F06}" dt="2023-03-20T08:14:38.163" v="49"/>
          <ac:spMkLst>
            <pc:docMk/>
            <pc:sldMk cId="4208725817" sldId="338"/>
            <ac:spMk id="14" creationId="{AD8D1EFB-4871-CA1C-610B-C8AD23717FF8}"/>
          </ac:spMkLst>
        </pc:spChg>
        <pc:spChg chg="add del">
          <ac:chgData name="Tamas Storcz" userId="7ab5403fe009f921" providerId="LiveId" clId="{D13D901D-1CAF-45FA-A177-155A3FF79F06}" dt="2023-03-20T08:14:38.163" v="49"/>
          <ac:spMkLst>
            <pc:docMk/>
            <pc:sldMk cId="4208725817" sldId="338"/>
            <ac:spMk id="15" creationId="{88EF000D-F171-1788-C9D6-85A5DCE2786C}"/>
          </ac:spMkLst>
        </pc:spChg>
      </pc:sldChg>
      <pc:sldChg chg="modSp new mod">
        <pc:chgData name="Tamas Storcz" userId="7ab5403fe009f921" providerId="LiveId" clId="{D13D901D-1CAF-45FA-A177-155A3FF79F06}" dt="2023-03-20T08:18:48.138" v="167" actId="403"/>
        <pc:sldMkLst>
          <pc:docMk/>
          <pc:sldMk cId="772120024" sldId="339"/>
        </pc:sldMkLst>
        <pc:spChg chg="mod">
          <ac:chgData name="Tamas Storcz" userId="7ab5403fe009f921" providerId="LiveId" clId="{D13D901D-1CAF-45FA-A177-155A3FF79F06}" dt="2023-03-20T08:16:59.707" v="126" actId="20577"/>
          <ac:spMkLst>
            <pc:docMk/>
            <pc:sldMk cId="772120024" sldId="339"/>
            <ac:spMk id="2" creationId="{CC59D56A-DA72-5247-7B11-FA9A4443DA65}"/>
          </ac:spMkLst>
        </pc:spChg>
        <pc:spChg chg="mod">
          <ac:chgData name="Tamas Storcz" userId="7ab5403fe009f921" providerId="LiveId" clId="{D13D901D-1CAF-45FA-A177-155A3FF79F06}" dt="2023-03-20T08:18:48.138" v="167" actId="403"/>
          <ac:spMkLst>
            <pc:docMk/>
            <pc:sldMk cId="772120024" sldId="339"/>
            <ac:spMk id="3" creationId="{D94D35B5-B263-6B7C-26D3-6A7AFE6842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4DDB8-1250-AB4A-A9C7-E689661D9B0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5E72-09C9-6B44-9B79-A1AD75DE0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(Methods in detail, Inheritance, Polymorphism)</a:t>
            </a:r>
          </a:p>
        </p:txBody>
      </p:sp>
    </p:spTree>
    <p:extLst>
      <p:ext uri="{BB962C8B-B14F-4D97-AF65-F5344CB8AC3E}">
        <p14:creationId xmlns:p14="http://schemas.microsoft.com/office/powerpoint/2010/main" val="401528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484311" y="2954668"/>
            <a:ext cx="6190398" cy="207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hu-HU" sz="2000" dirty="0" err="1">
                <a:cs typeface="Courier New" panose="02070309020205020404" pitchFamily="49" charset="0"/>
              </a:rPr>
              <a:t>method</a:t>
            </a:r>
            <a:r>
              <a:rPr lang="hu-HU" sz="2000" dirty="0">
                <a:cs typeface="Courier New" panose="02070309020205020404" pitchFamily="49" charset="0"/>
              </a:rPr>
              <a:t> of 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err="1">
                <a:cs typeface="Courier New" panose="02070309020205020404" pitchFamily="49" charset="0"/>
              </a:rPr>
              <a:t>class</a:t>
            </a:r>
            <a:endParaRPr lang="en-GB" sz="2000" dirty="0">
              <a:cs typeface="Courier New" panose="02070309020205020404" pitchFamily="49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61" y="2221763"/>
            <a:ext cx="5686034" cy="42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Constructor</a:t>
            </a:r>
            <a:r>
              <a:rPr lang="en-US" dirty="0"/>
              <a:t> overload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640619" y="2673314"/>
            <a:ext cx="6190398" cy="207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””;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””;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309571" y="4580265"/>
            <a:ext cx="7561997" cy="207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this.author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962769" y="2673313"/>
            <a:ext cx="6674338" cy="1703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>
                <a:cs typeface="Courier New" panose="02070309020205020404" pitchFamily="49" charset="0"/>
              </a:rPr>
              <a:t>Constructor</a:t>
            </a:r>
            <a:r>
              <a:rPr lang="hu-HU" dirty="0">
                <a:cs typeface="Courier New" panose="02070309020205020404" pitchFamily="49" charset="0"/>
              </a:rPr>
              <a:t> is a </a:t>
            </a:r>
            <a:r>
              <a:rPr lang="hu-HU" dirty="0" err="1">
                <a:cs typeface="Courier New" panose="02070309020205020404" pitchFamily="49" charset="0"/>
              </a:rPr>
              <a:t>method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for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initialization</a:t>
            </a:r>
            <a:endParaRPr lang="hu-H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sz="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cs typeface="Courier New" panose="02070309020205020404" pitchFamily="49" charset="0"/>
              </a:rPr>
              <a:t>Such</a:t>
            </a:r>
            <a:r>
              <a:rPr lang="hu-HU" dirty="0">
                <a:cs typeface="Courier New" panose="02070309020205020404" pitchFamily="49" charset="0"/>
              </a:rPr>
              <a:t> a </a:t>
            </a:r>
            <a:r>
              <a:rPr lang="hu-HU" dirty="0" err="1">
                <a:cs typeface="Courier New" panose="02070309020205020404" pitchFamily="49" charset="0"/>
              </a:rPr>
              <a:t>method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also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can</a:t>
            </a:r>
            <a:r>
              <a:rPr lang="hu-HU" dirty="0">
                <a:cs typeface="Courier New" panose="02070309020205020404" pitchFamily="49" charset="0"/>
              </a:rPr>
              <a:t> be </a:t>
            </a:r>
            <a:r>
              <a:rPr lang="hu-HU" dirty="0" err="1">
                <a:cs typeface="Courier New" panose="02070309020205020404" pitchFamily="49" charset="0"/>
              </a:rPr>
              <a:t>overloaded</a:t>
            </a:r>
            <a:endParaRPr lang="hu-HU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cs typeface="Courier New" panose="02070309020205020404" pitchFamily="49" charset="0"/>
              </a:rPr>
              <a:t>The </a:t>
            </a:r>
            <a:r>
              <a:rPr lang="hu-HU" dirty="0" err="1">
                <a:cs typeface="Courier New" panose="02070309020205020404" pitchFamily="49" charset="0"/>
              </a:rPr>
              <a:t>class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could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have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b="1" dirty="0">
                <a:cs typeface="Courier New" panose="02070309020205020404" pitchFamily="49" charset="0"/>
              </a:rPr>
              <a:t>more </a:t>
            </a:r>
            <a:r>
              <a:rPr lang="hu-HU" b="1" dirty="0" err="1">
                <a:cs typeface="Courier New" panose="02070309020205020404" pitchFamily="49" charset="0"/>
              </a:rPr>
              <a:t>constructors</a:t>
            </a:r>
            <a:endParaRPr lang="en-GB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F26BAB-F37E-4FF3-92EE-82598EB7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02EF20-41C2-4C73-8F67-11B317FBA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Inheritance</a:t>
            </a:r>
            <a:r>
              <a:rPr lang="hu-HU" dirty="0"/>
              <a:t> and </a:t>
            </a:r>
            <a:r>
              <a:rPr lang="hu-HU" dirty="0" err="1"/>
              <a:t>polymorphism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290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I – Classes and objects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Creating more of similar things: </a:t>
            </a:r>
          </a:p>
          <a:p>
            <a:r>
              <a:rPr lang="en-US" dirty="0"/>
              <a:t>Declare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  <a:p>
            <a:r>
              <a:rPr lang="en-US" dirty="0"/>
              <a:t>Create instances of </a:t>
            </a:r>
            <a:r>
              <a:rPr lang="hu-HU" dirty="0" err="1"/>
              <a:t>class</a:t>
            </a:r>
            <a:r>
              <a:rPr lang="hu-HU" dirty="0"/>
              <a:t> - </a:t>
            </a:r>
            <a:r>
              <a:rPr lang="hu-HU" dirty="0" err="1"/>
              <a:t>objects</a:t>
            </a:r>
            <a:endParaRPr lang="en-US" dirty="0"/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dirty="0"/>
              <a:t>All objects of the same type have:</a:t>
            </a:r>
          </a:p>
          <a:p>
            <a:r>
              <a:rPr lang="en-US" dirty="0"/>
              <a:t>Same state descriptors</a:t>
            </a:r>
          </a:p>
          <a:p>
            <a:r>
              <a:rPr lang="en-US" dirty="0"/>
              <a:t>Same behaviors – Shared methods, working on instance data</a:t>
            </a:r>
          </a:p>
          <a:p>
            <a:r>
              <a:rPr lang="en-US" dirty="0"/>
              <a:t>Custom values </a:t>
            </a:r>
            <a:r>
              <a:rPr lang="en-US" dirty="0">
                <a:sym typeface="Wingdings" panose="05000000000000000000" pitchFamily="2" charset="2"/>
              </a:rPr>
              <a:t>– instance data, instance</a:t>
            </a:r>
            <a:r>
              <a:rPr lang="en-US" dirty="0"/>
              <a:t>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5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Reuse</a:t>
            </a:r>
            <a:r>
              <a:rPr lang="hu-HU" dirty="0"/>
              <a:t> II – </a:t>
            </a:r>
            <a:r>
              <a:rPr lang="hu-HU" dirty="0" err="1"/>
              <a:t>Inheritance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hu-HU" dirty="0" err="1"/>
              <a:t>Special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b="1" dirty="0" err="1"/>
              <a:t>declaration</a:t>
            </a:r>
            <a:r>
              <a:rPr lang="hu-HU" dirty="0"/>
              <a:t> – </a:t>
            </a:r>
            <a:r>
              <a:rPr lang="hu-HU" dirty="0" err="1"/>
              <a:t>result</a:t>
            </a:r>
            <a:r>
              <a:rPr lang="hu-HU" dirty="0"/>
              <a:t> of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design</a:t>
            </a:r>
          </a:p>
          <a:p>
            <a:r>
              <a:rPr lang="hu-HU" b="1" dirty="0" err="1"/>
              <a:t>Based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dirty="0"/>
              <a:t>an </a:t>
            </a:r>
            <a:r>
              <a:rPr lang="hu-HU" dirty="0" err="1"/>
              <a:t>existing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(</a:t>
            </a:r>
            <a:r>
              <a:rPr lang="hu-HU" dirty="0" err="1"/>
              <a:t>ancestor</a:t>
            </a:r>
            <a:r>
              <a:rPr lang="hu-HU" dirty="0"/>
              <a:t>/</a:t>
            </a:r>
            <a:r>
              <a:rPr lang="hu-HU" dirty="0" err="1"/>
              <a:t>parent</a:t>
            </a:r>
            <a:r>
              <a:rPr lang="hu-HU" dirty="0"/>
              <a:t>)</a:t>
            </a:r>
          </a:p>
          <a:p>
            <a:r>
              <a:rPr lang="hu-HU" dirty="0"/>
              <a:t>New </a:t>
            </a:r>
            <a:r>
              <a:rPr lang="hu-HU" dirty="0" err="1"/>
              <a:t>class</a:t>
            </a:r>
            <a:r>
              <a:rPr lang="hu-HU" dirty="0"/>
              <a:t> (</a:t>
            </a:r>
            <a:r>
              <a:rPr lang="hu-HU" dirty="0" err="1"/>
              <a:t>descendant</a:t>
            </a:r>
            <a:r>
              <a:rPr lang="hu-HU" dirty="0"/>
              <a:t>/</a:t>
            </a:r>
            <a:r>
              <a:rPr lang="hu-HU" dirty="0" err="1"/>
              <a:t>child</a:t>
            </a:r>
            <a:r>
              <a:rPr lang="hu-HU" dirty="0"/>
              <a:t>)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b="1" dirty="0" err="1"/>
              <a:t>all</a:t>
            </a:r>
            <a:r>
              <a:rPr lang="hu-HU" b="1" dirty="0"/>
              <a:t> </a:t>
            </a:r>
            <a:r>
              <a:rPr lang="hu-HU" b="1" dirty="0" err="1"/>
              <a:t>components</a:t>
            </a:r>
            <a:r>
              <a:rPr lang="hu-HU" b="1" dirty="0"/>
              <a:t> </a:t>
            </a:r>
            <a:r>
              <a:rPr lang="hu-HU" dirty="0"/>
              <a:t>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  <a:p>
            <a:pPr lvl="1"/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members</a:t>
            </a:r>
            <a:endParaRPr lang="hu-HU" dirty="0"/>
          </a:p>
          <a:p>
            <a:pPr lvl="1"/>
            <a:r>
              <a:rPr lang="hu-HU" dirty="0" err="1"/>
              <a:t>properties</a:t>
            </a:r>
            <a:endParaRPr lang="hu-HU" dirty="0"/>
          </a:p>
          <a:p>
            <a:pPr lvl="1"/>
            <a:r>
              <a:rPr lang="hu-HU" dirty="0" err="1"/>
              <a:t>behaviors</a:t>
            </a:r>
            <a:r>
              <a:rPr lang="hu-HU" dirty="0"/>
              <a:t> </a:t>
            </a:r>
          </a:p>
          <a:p>
            <a:r>
              <a:rPr lang="hu-HU" dirty="0"/>
              <a:t>New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contain</a:t>
            </a:r>
            <a:r>
              <a:rPr lang="hu-HU" dirty="0"/>
              <a:t> 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/>
              <a:t>components</a:t>
            </a:r>
            <a:endParaRPr lang="hu-HU" b="1" dirty="0"/>
          </a:p>
          <a:p>
            <a:r>
              <a:rPr lang="hu-HU" dirty="0"/>
              <a:t>New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b="1" dirty="0" err="1"/>
              <a:t>extends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ancestor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27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59D56A-DA72-5247-7B11-FA9A4443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Open/</a:t>
            </a:r>
            <a:r>
              <a:rPr lang="hu-HU" dirty="0" err="1"/>
              <a:t>Close</a:t>
            </a:r>
            <a:r>
              <a:rPr lang="hu-HU" dirty="0"/>
              <a:t> </a:t>
            </a:r>
            <a:r>
              <a:rPr lang="hu-HU" dirty="0" err="1"/>
              <a:t>principal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4D35B5-B263-6B7C-26D3-6A7AFE68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dirty="0"/>
              <a:t>S</a:t>
            </a:r>
            <a:r>
              <a:rPr lang="hu-HU" sz="2800" b="1" dirty="0">
                <a:solidFill>
                  <a:srgbClr val="0070C0"/>
                </a:solidFill>
              </a:rPr>
              <a:t>O</a:t>
            </a:r>
            <a:r>
              <a:rPr lang="hu-HU" sz="2800" dirty="0"/>
              <a:t>LID</a:t>
            </a:r>
          </a:p>
          <a:p>
            <a:pPr marL="0" indent="0">
              <a:buNone/>
            </a:pPr>
            <a:r>
              <a:rPr lang="hu-HU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oftware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entities (classes) should be open for extension, but closed for modification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212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application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Inheritance is a tool of specialization of an abstract class, to </a:t>
            </a:r>
          </a:p>
          <a:p>
            <a:r>
              <a:rPr lang="en-US" dirty="0"/>
              <a:t>based on a </a:t>
            </a:r>
            <a:r>
              <a:rPr lang="en-US" b="1" dirty="0"/>
              <a:t>template</a:t>
            </a:r>
            <a:r>
              <a:rPr lang="en-US" dirty="0"/>
              <a:t> or its ancestor</a:t>
            </a:r>
          </a:p>
          <a:p>
            <a:r>
              <a:rPr lang="en-US" dirty="0"/>
              <a:t>maintain more </a:t>
            </a:r>
            <a:r>
              <a:rPr lang="en-US" b="1" dirty="0"/>
              <a:t>specialized</a:t>
            </a:r>
            <a:r>
              <a:rPr lang="en-US" dirty="0"/>
              <a:t> states</a:t>
            </a:r>
          </a:p>
          <a:p>
            <a:pPr marL="457200" lvl="1" indent="0">
              <a:buNone/>
            </a:pPr>
            <a:r>
              <a:rPr lang="en-US" sz="2400" dirty="0"/>
              <a:t>described by more data members</a:t>
            </a:r>
          </a:p>
          <a:p>
            <a:r>
              <a:rPr lang="en-US" dirty="0"/>
              <a:t>contain more behaviors connected to specialized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3887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Inheritance</a:t>
            </a:r>
            <a:r>
              <a:rPr lang="hu-HU" dirty="0"/>
              <a:t> and </a:t>
            </a:r>
            <a:r>
              <a:rPr lang="hu-HU" dirty="0" err="1"/>
              <a:t>visibility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Visibility descriptors are</a:t>
            </a:r>
          </a:p>
          <a:p>
            <a:r>
              <a:rPr lang="en-US" dirty="0"/>
              <a:t>public – available from any scopes</a:t>
            </a:r>
          </a:p>
          <a:p>
            <a:r>
              <a:rPr lang="en-US" dirty="0"/>
              <a:t>package private – available in declaring package, not from outside</a:t>
            </a:r>
            <a:r>
              <a:rPr lang="hu-HU" dirty="0"/>
              <a:t> (</a:t>
            </a:r>
            <a:r>
              <a:rPr lang="en-US" i="1" dirty="0"/>
              <a:t>default</a:t>
            </a:r>
            <a:r>
              <a:rPr lang="hu-HU" dirty="0"/>
              <a:t>)</a:t>
            </a:r>
            <a:endParaRPr lang="en-US" dirty="0"/>
          </a:p>
          <a:p>
            <a:r>
              <a:rPr lang="en-US" dirty="0"/>
              <a:t>protected – private + subclasses of declaring class</a:t>
            </a:r>
          </a:p>
          <a:p>
            <a:r>
              <a:rPr lang="en-US" dirty="0"/>
              <a:t>private – available in scope in which component was declared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7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Inherited</a:t>
            </a:r>
            <a:r>
              <a:rPr lang="hu-HU" dirty="0"/>
              <a:t> </a:t>
            </a:r>
            <a:r>
              <a:rPr lang="hu-HU" dirty="0" err="1"/>
              <a:t>components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Descendant class inherits </a:t>
            </a:r>
            <a:r>
              <a:rPr lang="en-US" b="1" dirty="0"/>
              <a:t>all public </a:t>
            </a:r>
            <a:r>
              <a:rPr lang="en-US" dirty="0"/>
              <a:t>states and behaviors of its ancestor</a:t>
            </a:r>
            <a:endParaRPr lang="hu-HU" dirty="0"/>
          </a:p>
          <a:p>
            <a:r>
              <a:rPr lang="en-US" dirty="0"/>
              <a:t>Descendant class inherits </a:t>
            </a:r>
            <a:r>
              <a:rPr lang="en-US" b="1" dirty="0"/>
              <a:t>all </a:t>
            </a:r>
            <a:r>
              <a:rPr lang="hu-HU" b="1" dirty="0" err="1"/>
              <a:t>protected</a:t>
            </a:r>
            <a:r>
              <a:rPr lang="hu-HU" b="1" dirty="0"/>
              <a:t> </a:t>
            </a:r>
            <a:r>
              <a:rPr lang="en-US" dirty="0"/>
              <a:t>states and behaviors of its ancestor</a:t>
            </a:r>
          </a:p>
          <a:p>
            <a:r>
              <a:rPr lang="en-US" b="1" dirty="0"/>
              <a:t>All </a:t>
            </a:r>
            <a:r>
              <a:rPr lang="hu-HU" b="1" dirty="0" err="1"/>
              <a:t>private</a:t>
            </a:r>
            <a:r>
              <a:rPr lang="hu-HU" b="1" dirty="0"/>
              <a:t> </a:t>
            </a:r>
            <a:r>
              <a:rPr lang="en-US" dirty="0"/>
              <a:t>state descriptors and private behaviors also have to be inherited</a:t>
            </a:r>
          </a:p>
          <a:p>
            <a:r>
              <a:rPr lang="en-US" dirty="0"/>
              <a:t>But from descendant, private components are </a:t>
            </a:r>
            <a:r>
              <a:rPr lang="en-US" b="1" dirty="0"/>
              <a:t>not available</a:t>
            </a:r>
            <a:endParaRPr lang="hu-HU" b="1" dirty="0"/>
          </a:p>
          <a:p>
            <a:endParaRPr lang="hu-HU" b="1" dirty="0"/>
          </a:p>
          <a:p>
            <a:r>
              <a:rPr lang="hu-HU" dirty="0" err="1"/>
              <a:t>Descendant</a:t>
            </a:r>
            <a:r>
              <a:rPr lang="hu-HU" dirty="0"/>
              <a:t> </a:t>
            </a:r>
            <a:r>
              <a:rPr lang="hu-HU" dirty="0" err="1"/>
              <a:t>inherits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b="1" dirty="0" err="1"/>
              <a:t>abstract</a:t>
            </a:r>
            <a:r>
              <a:rPr lang="hu-HU" dirty="0"/>
              <a:t> </a:t>
            </a:r>
            <a:r>
              <a:rPr lang="hu-HU" b="1" dirty="0" err="1"/>
              <a:t>interface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ancestor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9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Inheritance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practice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7000"/>
            <a:ext cx="3775444" cy="13344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716341" y="3030415"/>
            <a:ext cx="4756273" cy="1334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pageNumber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992310" y="4464538"/>
            <a:ext cx="4756273" cy="1334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FolkTale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7107479" y="4726353"/>
            <a:ext cx="4756273" cy="1334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Methods</a:t>
            </a:r>
            <a:r>
              <a:rPr lang="hu-HU" dirty="0"/>
              <a:t> - </a:t>
            </a:r>
            <a:r>
              <a:rPr lang="hu-HU" dirty="0" err="1"/>
              <a:t>review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 methods are blocks of code which only run when they are </a:t>
            </a:r>
            <a:r>
              <a:rPr lang="en-US" b="1" dirty="0"/>
              <a:t>called</a:t>
            </a:r>
          </a:p>
          <a:p>
            <a:r>
              <a:rPr lang="en-US" dirty="0"/>
              <a:t>Collection of logically related instructions</a:t>
            </a:r>
          </a:p>
          <a:p>
            <a:r>
              <a:rPr lang="en-US" dirty="0"/>
              <a:t>Methods are used to perform certain </a:t>
            </a:r>
            <a:r>
              <a:rPr lang="en-US" b="1" dirty="0"/>
              <a:t>actions</a:t>
            </a:r>
          </a:p>
          <a:p>
            <a:r>
              <a:rPr lang="en-US" dirty="0"/>
              <a:t>Methods are referenced by </a:t>
            </a:r>
            <a:r>
              <a:rPr lang="en-US" b="1" dirty="0"/>
              <a:t>name</a:t>
            </a:r>
            <a:r>
              <a:rPr lang="en-US" dirty="0"/>
              <a:t> – message identifier</a:t>
            </a:r>
          </a:p>
          <a:p>
            <a:r>
              <a:rPr lang="en-US" dirty="0"/>
              <a:t>Data can be passed to methods – known as </a:t>
            </a:r>
            <a:r>
              <a:rPr lang="en-US" b="1" dirty="0"/>
              <a:t>parameters</a:t>
            </a:r>
          </a:p>
          <a:p>
            <a:r>
              <a:rPr lang="en-US" dirty="0"/>
              <a:t>Can have return value</a:t>
            </a:r>
          </a:p>
          <a:p>
            <a:r>
              <a:rPr lang="en-US" dirty="0"/>
              <a:t>Not independent components, </a:t>
            </a:r>
            <a:r>
              <a:rPr lang="en-US" b="1" dirty="0"/>
              <a:t>parts of objects</a:t>
            </a:r>
          </a:p>
        </p:txBody>
      </p:sp>
    </p:spTree>
    <p:extLst>
      <p:ext uri="{BB962C8B-B14F-4D97-AF65-F5344CB8AC3E}">
        <p14:creationId xmlns:p14="http://schemas.microsoft.com/office/powerpoint/2010/main" val="2968643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F502EB-C7EA-14BA-52DF-82FE114B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Inheritance</a:t>
            </a:r>
            <a:r>
              <a:rPr lang="hu-HU" dirty="0"/>
              <a:t> in </a:t>
            </a:r>
            <a:r>
              <a:rPr lang="hu-HU" dirty="0" err="1"/>
              <a:t>practice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3EEA50-1225-2B7A-41DA-55F646000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8152" y="2438399"/>
            <a:ext cx="1737859" cy="111687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Document</a:t>
            </a:r>
            <a:endParaRPr lang="hu-HU" b="1" dirty="0"/>
          </a:p>
          <a:p>
            <a:r>
              <a:rPr lang="hu-HU" dirty="0" err="1"/>
              <a:t>title</a:t>
            </a: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70A5A4BC-389A-8B51-0DF9-3B375BB55860}"/>
              </a:ext>
            </a:extLst>
          </p:cNvPr>
          <p:cNvSpPr txBox="1">
            <a:spLocks/>
          </p:cNvSpPr>
          <p:nvPr/>
        </p:nvSpPr>
        <p:spPr>
          <a:xfrm>
            <a:off x="5399358" y="3979817"/>
            <a:ext cx="2015445" cy="1116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b="1" dirty="0" err="1"/>
              <a:t>Book</a:t>
            </a:r>
            <a:endParaRPr lang="hu-HU" b="1" dirty="0"/>
          </a:p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u-HU" dirty="0" err="1"/>
              <a:t>pageNumber</a:t>
            </a:r>
            <a:endParaRPr lang="hu-HU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12D8E8DC-CDAA-7978-F070-5438E32BFAA4}"/>
              </a:ext>
            </a:extLst>
          </p:cNvPr>
          <p:cNvSpPr txBox="1">
            <a:spLocks/>
          </p:cNvSpPr>
          <p:nvPr/>
        </p:nvSpPr>
        <p:spPr>
          <a:xfrm>
            <a:off x="3244532" y="5268685"/>
            <a:ext cx="2015445" cy="1380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b="1" dirty="0" err="1"/>
              <a:t>FolkTale</a:t>
            </a:r>
            <a:endParaRPr lang="hu-HU" b="1" dirty="0"/>
          </a:p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pageNumber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u-HU" dirty="0" err="1"/>
              <a:t>area</a:t>
            </a:r>
            <a:endParaRPr lang="hu-HU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8D082B62-17DA-DFDF-770C-EF155C51C798}"/>
              </a:ext>
            </a:extLst>
          </p:cNvPr>
          <p:cNvSpPr txBox="1">
            <a:spLocks/>
          </p:cNvSpPr>
          <p:nvPr/>
        </p:nvSpPr>
        <p:spPr>
          <a:xfrm>
            <a:off x="7955869" y="5268684"/>
            <a:ext cx="2015445" cy="13803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b="1" dirty="0" err="1"/>
              <a:t>Novel</a:t>
            </a:r>
            <a:endParaRPr lang="hu-HU" b="1" dirty="0"/>
          </a:p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</a:rPr>
              <a:t>pageNumber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u-HU" dirty="0" err="1"/>
              <a:t>author</a:t>
            </a:r>
            <a:endParaRPr lang="hu-HU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034926D4-92F7-3480-0519-840844FA184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6407081" y="3555274"/>
            <a:ext cx="1" cy="4245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610C294D-C874-1890-4390-205B30C6C6A1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4252255" y="4538255"/>
            <a:ext cx="1147103" cy="7304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E7AF7D70-C4EF-E427-D1F5-C99954BD12A3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414803" y="4538255"/>
            <a:ext cx="1548789" cy="73042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2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hierarchy</a:t>
            </a:r>
            <a:endParaRPr lang="en-GB" dirty="0"/>
          </a:p>
        </p:txBody>
      </p:sp>
      <p:sp>
        <p:nvSpPr>
          <p:cNvPr id="16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described</a:t>
            </a:r>
            <a:r>
              <a:rPr lang="hu-HU" dirty="0"/>
              <a:t> </a:t>
            </a:r>
            <a:r>
              <a:rPr lang="hu-HU" dirty="0" err="1"/>
              <a:t>by</a:t>
            </a:r>
            <a:endParaRPr lang="hu-HU" dirty="0"/>
          </a:p>
          <a:p>
            <a:r>
              <a:rPr lang="hu-HU" dirty="0" err="1"/>
              <a:t>Block</a:t>
            </a:r>
            <a:r>
              <a:rPr lang="hu-HU" dirty="0"/>
              <a:t> diagram</a:t>
            </a:r>
          </a:p>
          <a:p>
            <a:r>
              <a:rPr lang="hu-HU" dirty="0"/>
              <a:t>UML diagram</a:t>
            </a:r>
          </a:p>
          <a:p>
            <a:r>
              <a:rPr lang="hu-HU" dirty="0"/>
              <a:t>… </a:t>
            </a:r>
          </a:p>
        </p:txBody>
      </p:sp>
      <p:pic>
        <p:nvPicPr>
          <p:cNvPr id="1026" name="Picture 2" descr="KÃ©ptalÃ¡lat a kÃ¶vetkezÅre: âUML oop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438399"/>
            <a:ext cx="6707694" cy="399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9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inheritance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classes have </a:t>
            </a:r>
            <a:r>
              <a:rPr lang="en-US" b="1" dirty="0"/>
              <a:t>exactly one </a:t>
            </a:r>
            <a:r>
              <a:rPr lang="hu-HU" dirty="0" err="1"/>
              <a:t>ancestor</a:t>
            </a:r>
            <a:endParaRPr lang="en-US" dirty="0"/>
          </a:p>
          <a:p>
            <a:r>
              <a:rPr lang="en-US" dirty="0"/>
              <a:t>If no one is specified, Object is rendered by the compiler</a:t>
            </a:r>
          </a:p>
          <a:p>
            <a:r>
              <a:rPr lang="en-US" dirty="0"/>
              <a:t>The </a:t>
            </a:r>
            <a:r>
              <a:rPr lang="en-US" b="1" dirty="0"/>
              <a:t>root</a:t>
            </a:r>
            <a:r>
              <a:rPr lang="en-US" dirty="0"/>
              <a:t> is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 </a:t>
            </a:r>
            <a:r>
              <a:rPr lang="en-US" dirty="0"/>
              <a:t>class</a:t>
            </a:r>
          </a:p>
          <a:p>
            <a:r>
              <a:rPr lang="en-US" dirty="0"/>
              <a:t>Many methods are inherited by default</a:t>
            </a:r>
          </a:p>
        </p:txBody>
      </p:sp>
    </p:spTree>
    <p:extLst>
      <p:ext uri="{BB962C8B-B14F-4D97-AF65-F5344CB8AC3E}">
        <p14:creationId xmlns:p14="http://schemas.microsoft.com/office/powerpoint/2010/main" val="296459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inherited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837" y="1900053"/>
            <a:ext cx="9403383" cy="48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9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constructor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inherited</a:t>
            </a:r>
          </a:p>
          <a:p>
            <a:endParaRPr lang="en-US" dirty="0"/>
          </a:p>
          <a:p>
            <a:r>
              <a:rPr lang="en-US" dirty="0"/>
              <a:t>On initialization, descendant class first calls constructor of ancestor class.</a:t>
            </a:r>
          </a:p>
          <a:p>
            <a:pPr lvl="1"/>
            <a:r>
              <a:rPr lang="en-US" dirty="0"/>
              <a:t>If other is not set explicitly, by default tries to call default constructor</a:t>
            </a:r>
          </a:p>
          <a:p>
            <a:pPr lvl="1"/>
            <a:r>
              <a:rPr lang="en-US" dirty="0"/>
              <a:t>If there is no default constructor in ancestor, descendant has to contain explicit constructor to specify what to call in ancestor</a:t>
            </a:r>
          </a:p>
        </p:txBody>
      </p:sp>
    </p:spTree>
    <p:extLst>
      <p:ext uri="{BB962C8B-B14F-4D97-AF65-F5344CB8AC3E}">
        <p14:creationId xmlns:p14="http://schemas.microsoft.com/office/powerpoint/2010/main" val="200573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Calling</a:t>
            </a:r>
            <a:r>
              <a:rPr lang="hu-HU" dirty="0"/>
              <a:t> </a:t>
            </a:r>
            <a:r>
              <a:rPr lang="hu-HU" dirty="0" err="1"/>
              <a:t>constructor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extends Parent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Child(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someArg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someArg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4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of behavior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113721" cy="3124201"/>
          </a:xfrm>
        </p:spPr>
        <p:txBody>
          <a:bodyPr/>
          <a:lstStyle/>
          <a:p>
            <a:r>
              <a:rPr lang="en-US" dirty="0"/>
              <a:t>Specialization is when declaring a descendant class based on an existing one, to handle a more special task, with </a:t>
            </a:r>
            <a:r>
              <a:rPr lang="en-US" b="1" dirty="0"/>
              <a:t>single responsibility</a:t>
            </a:r>
          </a:p>
          <a:p>
            <a:r>
              <a:rPr lang="en-US" dirty="0"/>
              <a:t>Interface of ancestor is inherited</a:t>
            </a:r>
          </a:p>
          <a:p>
            <a:r>
              <a:rPr lang="en-US" dirty="0"/>
              <a:t>Ancestor extended</a:t>
            </a:r>
          </a:p>
          <a:p>
            <a:r>
              <a:rPr lang="en-US" i="1" dirty="0">
                <a:solidFill>
                  <a:srgbClr val="0070C0"/>
                </a:solidFill>
              </a:rPr>
              <a:t>What if an existing behavior has to be specialized/modified?</a:t>
            </a:r>
          </a:p>
        </p:txBody>
      </p:sp>
    </p:spTree>
    <p:extLst>
      <p:ext uri="{BB962C8B-B14F-4D97-AF65-F5344CB8AC3E}">
        <p14:creationId xmlns:p14="http://schemas.microsoft.com/office/powerpoint/2010/main" val="34021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method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4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When modifying a behavior declared in an (direct or indirect) ancestor class .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dirty="0"/>
              <a:t>In a lower level of abstraction, a more specialized behavior is required, therefore the descendant class declares a custom behavior, but does not modify behavior declaration of the ancestor.</a:t>
            </a:r>
            <a:endParaRPr lang="hu-HU" dirty="0"/>
          </a:p>
          <a:p>
            <a:pPr marL="0" indent="0">
              <a:buNone/>
            </a:pPr>
            <a:endParaRPr lang="hu-HU" sz="400" dirty="0"/>
          </a:p>
          <a:p>
            <a:pPr marL="0" indent="0">
              <a:buNone/>
            </a:pPr>
            <a:r>
              <a:rPr lang="hu-HU" dirty="0"/>
              <a:t>The </a:t>
            </a:r>
            <a:r>
              <a:rPr lang="hu-HU" dirty="0" err="1"/>
              <a:t>newly</a:t>
            </a:r>
            <a:r>
              <a:rPr lang="hu-HU" dirty="0"/>
              <a:t> </a:t>
            </a:r>
            <a:r>
              <a:rPr lang="hu-HU" dirty="0" err="1"/>
              <a:t>declared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has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b="1" dirty="0" err="1"/>
              <a:t>declaration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old </a:t>
            </a:r>
            <a:r>
              <a:rPr lang="hu-HU" dirty="0" err="1"/>
              <a:t>one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690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56CD54-7AF3-8C9B-908B-C01AA806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Liskov</a:t>
            </a:r>
            <a:r>
              <a:rPr lang="hu-HU" dirty="0"/>
              <a:t> </a:t>
            </a:r>
            <a:r>
              <a:rPr lang="hu-HU" dirty="0" err="1"/>
              <a:t>substitution</a:t>
            </a:r>
            <a:r>
              <a:rPr lang="hu-HU" dirty="0"/>
              <a:t> </a:t>
            </a:r>
            <a:r>
              <a:rPr lang="hu-HU" dirty="0" err="1"/>
              <a:t>principal</a:t>
            </a:r>
            <a:r>
              <a:rPr lang="hu-HU" dirty="0"/>
              <a:t> (1988)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56ACA6-C2E0-EB44-2D8C-BB60DDB6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3000" dirty="0"/>
              <a:t>SO</a:t>
            </a:r>
            <a:r>
              <a:rPr lang="hu-HU" sz="3000" b="1" dirty="0">
                <a:solidFill>
                  <a:srgbClr val="0070C0"/>
                </a:solidFill>
              </a:rPr>
              <a:t>L</a:t>
            </a:r>
            <a:r>
              <a:rPr lang="hu-HU" sz="3000" dirty="0"/>
              <a:t>ID</a:t>
            </a:r>
          </a:p>
          <a:p>
            <a:pPr marL="0" indent="0">
              <a:buNone/>
            </a:pP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Subtype</a:t>
            </a:r>
            <a:r>
              <a:rPr lang="hu-H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Requirement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Let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Φ(Χ)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 a property provable about objects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x of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b="0" i="0" dirty="0">
                <a:solidFill>
                  <a:srgbClr val="202122"/>
                </a:solidFill>
                <a:effectLst/>
                <a:latin typeface="Nimbus Roman No9 L"/>
              </a:rPr>
              <a:t>T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Φ(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y)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should be true for objects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y of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 is a </a:t>
            </a:r>
            <a:r>
              <a:rPr lang="hu-H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subtype</a:t>
            </a: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of T.</a:t>
            </a:r>
          </a:p>
          <a:p>
            <a:pPr marL="0" indent="0">
              <a:buNone/>
            </a:pPr>
            <a:endParaRPr lang="hu-H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subtype of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then objects of type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a program may be replaced with objects of type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without altering any of the desirable properties of that program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725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Polymorphi</a:t>
            </a:r>
            <a:r>
              <a:rPr lang="hu-HU" dirty="0"/>
              <a:t>c </a:t>
            </a:r>
            <a:r>
              <a:rPr lang="hu-HU" dirty="0" err="1"/>
              <a:t>declaration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Polymorphic method declaration </a:t>
            </a:r>
            <a:r>
              <a:rPr lang="hu-HU" dirty="0"/>
              <a:t>is </a:t>
            </a:r>
            <a:r>
              <a:rPr lang="en-US" dirty="0"/>
              <a:t>to override an inherited</a:t>
            </a:r>
            <a:r>
              <a:rPr lang="hu-HU" dirty="0"/>
              <a:t> </a:t>
            </a:r>
            <a:r>
              <a:rPr lang="hu-HU" dirty="0" err="1"/>
              <a:t>component</a:t>
            </a:r>
            <a:endParaRPr lang="en-US" dirty="0"/>
          </a:p>
          <a:p>
            <a:r>
              <a:rPr lang="en-US" dirty="0"/>
              <a:t>Visibility modifier can be </a:t>
            </a:r>
            <a:r>
              <a:rPr lang="en-US" b="1" dirty="0"/>
              <a:t>extended</a:t>
            </a:r>
          </a:p>
          <a:p>
            <a:r>
              <a:rPr lang="en-US" dirty="0"/>
              <a:t>Return type can </a:t>
            </a:r>
            <a:r>
              <a:rPr lang="en-US" b="1" dirty="0"/>
              <a:t>not</a:t>
            </a:r>
            <a:r>
              <a:rPr lang="en-US" dirty="0"/>
              <a:t> be changed</a:t>
            </a:r>
          </a:p>
          <a:p>
            <a:r>
              <a:rPr lang="en-US" dirty="0"/>
              <a:t>Same signature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Parameter types</a:t>
            </a:r>
          </a:p>
          <a:p>
            <a:r>
              <a:rPr lang="en-US" dirty="0"/>
              <a:t>Parameter names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3319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declaration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47293" y="4418447"/>
            <a:ext cx="5461435" cy="1637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hu-HU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artalom helye 2"/>
          <p:cNvSpPr txBox="1">
            <a:spLocks/>
          </p:cNvSpPr>
          <p:nvPr/>
        </p:nvSpPr>
        <p:spPr>
          <a:xfrm>
            <a:off x="1484310" y="2666999"/>
            <a:ext cx="10643035" cy="2570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visiblity</a:t>
            </a:r>
            <a:r>
              <a:rPr lang="hu-HU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formal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20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sz="20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body&gt;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override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5698028" cy="259275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Parent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getClassName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"Parent";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493972" y="3725983"/>
            <a:ext cx="5698028" cy="2592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extends Parent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getClassName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"Child";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67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Override</a:t>
            </a:r>
            <a:r>
              <a:rPr lang="hu-HU" dirty="0"/>
              <a:t> in </a:t>
            </a:r>
            <a:r>
              <a:rPr lang="hu-HU" dirty="0" err="1"/>
              <a:t>practice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0957" y="2301592"/>
            <a:ext cx="7073094" cy="134428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„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Noise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5502497" y="3320205"/>
            <a:ext cx="6817743" cy="12074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hu-HU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hu-HU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hu-H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„</a:t>
            </a:r>
            <a:r>
              <a:rPr lang="hu-HU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Meow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630957" y="4527683"/>
            <a:ext cx="6817743" cy="11244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hu-HU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hu-HU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hu-H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„</a:t>
            </a:r>
            <a:r>
              <a:rPr lang="hu-HU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Bark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3035364" y="5565840"/>
            <a:ext cx="9061750" cy="1205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hu-HU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hu-HU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hu-H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„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Ring-ding-ding-ding-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dingeringeding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0190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overridden methods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Parent();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Child();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parent.getClassName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out: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child.getClassName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// out: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Resolve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reference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calling a method, reference has to be resolved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Compiler resolves the method reference by </a:t>
            </a:r>
          </a:p>
          <a:p>
            <a:r>
              <a:rPr lang="en-US" dirty="0"/>
              <a:t>walking up on the class hierarchy</a:t>
            </a:r>
          </a:p>
          <a:p>
            <a:r>
              <a:rPr lang="en-US" dirty="0"/>
              <a:t>using the method closest to the caller context</a:t>
            </a:r>
          </a:p>
        </p:txBody>
      </p:sp>
    </p:spTree>
    <p:extLst>
      <p:ext uri="{BB962C8B-B14F-4D97-AF65-F5344CB8AC3E}">
        <p14:creationId xmlns:p14="http://schemas.microsoft.com/office/powerpoint/2010/main" val="765681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Polymorphism</a:t>
            </a:r>
            <a:r>
              <a:rPr lang="hu-HU" dirty="0"/>
              <a:t> –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override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of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overridden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default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disable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override</a:t>
            </a:r>
            <a:r>
              <a:rPr lang="hu-HU" dirty="0"/>
              <a:t>,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hu-HU" sz="2000" dirty="0"/>
              <a:t> </a:t>
            </a:r>
            <a:r>
              <a:rPr lang="hu-HU" dirty="0" err="1"/>
              <a:t>keyword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457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Plymorphism</a:t>
            </a:r>
            <a:r>
              <a:rPr lang="en-US" dirty="0"/>
              <a:t> – operator override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04164" y="2666999"/>
            <a:ext cx="9498859" cy="3124201"/>
          </a:xfrm>
        </p:spPr>
        <p:txBody>
          <a:bodyPr anchor="t"/>
          <a:lstStyle/>
          <a:p>
            <a:r>
              <a:rPr lang="hu-HU" dirty="0"/>
              <a:t>Java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operator </a:t>
            </a:r>
            <a:r>
              <a:rPr lang="hu-HU" dirty="0" err="1"/>
              <a:t>override</a:t>
            </a:r>
            <a:endParaRPr lang="hu-HU" dirty="0"/>
          </a:p>
          <a:p>
            <a:pPr marL="457200" lvl="1" indent="0">
              <a:buNone/>
            </a:pPr>
            <a:r>
              <a:rPr lang="hu-HU" dirty="0"/>
              <a:t>(</a:t>
            </a:r>
            <a:r>
              <a:rPr lang="hu-HU" sz="2400" dirty="0" err="1"/>
              <a:t>Other</a:t>
            </a:r>
            <a:r>
              <a:rPr lang="hu-HU" dirty="0"/>
              <a:t> </a:t>
            </a:r>
            <a:r>
              <a:rPr lang="hu-HU" dirty="0" err="1"/>
              <a:t>languages</a:t>
            </a:r>
            <a:r>
              <a:rPr lang="hu-HU" dirty="0"/>
              <a:t>, </a:t>
            </a:r>
            <a:r>
              <a:rPr lang="hu-HU" dirty="0" err="1"/>
              <a:t>like</a:t>
            </a:r>
            <a:r>
              <a:rPr lang="hu-HU" dirty="0"/>
              <a:t> C#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)</a:t>
            </a:r>
          </a:p>
          <a:p>
            <a:endParaRPr lang="hu-HU" sz="800" dirty="0"/>
          </a:p>
          <a:p>
            <a:r>
              <a:rPr lang="hu-HU" dirty="0"/>
              <a:t>Operators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be </a:t>
            </a:r>
            <a:r>
              <a:rPr lang="hu-HU" dirty="0" err="1"/>
              <a:t>defined</a:t>
            </a:r>
            <a:endParaRPr lang="hu-HU" dirty="0"/>
          </a:p>
          <a:p>
            <a:endParaRPr lang="hu-HU" sz="800" dirty="0"/>
          </a:p>
          <a:p>
            <a:r>
              <a:rPr lang="hu-HU" dirty="0" err="1"/>
              <a:t>Exception</a:t>
            </a:r>
            <a:r>
              <a:rPr lang="hu-HU" dirty="0"/>
              <a:t> is </a:t>
            </a:r>
            <a:r>
              <a:rPr lang="hu-HU" dirty="0" err="1"/>
              <a:t>concatenation</a:t>
            </a:r>
            <a:r>
              <a:rPr lang="hu-HU" dirty="0"/>
              <a:t> operator (+)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  <a:p>
            <a:pPr marL="0" indent="0">
              <a:buNone/>
            </a:pP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72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casts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473228" cy="3561863"/>
          </a:xfrm>
        </p:spPr>
        <p:txBody>
          <a:bodyPr anchor="t">
            <a:normAutofit/>
          </a:bodyPr>
          <a:lstStyle/>
          <a:p>
            <a:r>
              <a:rPr lang="en-US" dirty="0"/>
              <a:t>Implicit type cast</a:t>
            </a:r>
          </a:p>
          <a:p>
            <a:pPr lvl="1"/>
            <a:r>
              <a:rPr lang="en-US" dirty="0"/>
              <a:t>Compatible type to bigger storage space</a:t>
            </a:r>
          </a:p>
          <a:p>
            <a:pPr lvl="1"/>
            <a:r>
              <a:rPr lang="en-US" dirty="0"/>
              <a:t>Compatible type to smaller storage space is </a:t>
            </a:r>
            <a:r>
              <a:rPr lang="en-US" b="1" dirty="0">
                <a:solidFill>
                  <a:srgbClr val="FF0000"/>
                </a:solidFill>
              </a:rPr>
              <a:t>NOT ALLOWED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Objects can be casted to classes which are higher in the hierarchy</a:t>
            </a:r>
          </a:p>
          <a:p>
            <a:pPr lvl="1"/>
            <a:endParaRPr lang="en-US" sz="900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Parent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Child();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Child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Parent();			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//Incompatible types</a:t>
            </a:r>
          </a:p>
        </p:txBody>
      </p:sp>
    </p:spTree>
    <p:extLst>
      <p:ext uri="{BB962C8B-B14F-4D97-AF65-F5344CB8AC3E}">
        <p14:creationId xmlns:p14="http://schemas.microsoft.com/office/powerpoint/2010/main" val="341328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Implicit </a:t>
            </a:r>
            <a:r>
              <a:rPr lang="hu-HU" dirty="0" err="1"/>
              <a:t>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Type cast is enabled to higher class in class hierarchy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 parent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Communicate with the object on an interface of its parent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Not converting the allocated area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For cases when inspection or collection is required on higher abstraction level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(Driving rules: vehicle – car, truck, bus, motorbike)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683" y="5130141"/>
            <a:ext cx="1547340" cy="15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4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cast example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24355" y="2667000"/>
            <a:ext cx="8578668" cy="3914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Vehicle[] vehicles = new Vehicle[4];</a:t>
            </a:r>
          </a:p>
          <a:p>
            <a:pPr marL="0" indent="0">
              <a:buNone/>
            </a:pP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vehicles[0] = new Car();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vehicles[1] = new Truck();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vehicles[2] = new Bus();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vehicles[3] = new Motorbike();</a:t>
            </a:r>
          </a:p>
          <a:p>
            <a:pPr marL="0" indent="0">
              <a:buNone/>
            </a:pP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(Vehicle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vehicles)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vehicle.accelerate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095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2272937" y="5085806"/>
            <a:ext cx="8473440" cy="870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//Valid		    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473228" cy="356186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Objects can be casted to any class</a:t>
            </a:r>
          </a:p>
          <a:p>
            <a:pPr marL="0" indent="0">
              <a:buNone/>
            </a:pPr>
            <a:r>
              <a:rPr lang="en-US" dirty="0"/>
              <a:t>	Type matching done runtime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Child child1 = new Parent();			 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//Incompatible types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child2 = (Child)(new Parent());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Parent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(Parent)new Child();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Child child3 = (Child)(parent); 	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casts</a:t>
            </a:r>
          </a:p>
        </p:txBody>
      </p:sp>
    </p:spTree>
    <p:extLst>
      <p:ext uri="{BB962C8B-B14F-4D97-AF65-F5344CB8AC3E}">
        <p14:creationId xmlns:p14="http://schemas.microsoft.com/office/powerpoint/2010/main" val="341087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parameters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dirty="0" err="1"/>
              <a:t>Parameters</a:t>
            </a:r>
            <a:r>
              <a:rPr lang="hu-HU" dirty="0"/>
              <a:t> </a:t>
            </a:r>
            <a:r>
              <a:rPr lang="hu-HU" b="1" dirty="0" err="1"/>
              <a:t>declared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b="1" dirty="0" err="1"/>
              <a:t>referred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body.</a:t>
            </a:r>
          </a:p>
          <a:p>
            <a:pPr marL="0" indent="0">
              <a:buNone/>
            </a:pPr>
            <a:endParaRPr lang="hu-HU" sz="900" dirty="0"/>
          </a:p>
          <a:p>
            <a:pPr marL="0" indent="0">
              <a:buNone/>
            </a:pPr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parameters</a:t>
            </a:r>
            <a:r>
              <a:rPr lang="hu-HU" dirty="0"/>
              <a:t>:</a:t>
            </a:r>
          </a:p>
          <a:p>
            <a:r>
              <a:rPr lang="hu-HU" sz="2000" dirty="0" err="1"/>
              <a:t>Given</a:t>
            </a:r>
            <a:r>
              <a:rPr lang="hu-HU" sz="2000" dirty="0"/>
              <a:t> </a:t>
            </a:r>
            <a:r>
              <a:rPr lang="hu-HU" sz="2000" dirty="0" err="1"/>
              <a:t>in</a:t>
            </a:r>
            <a:r>
              <a:rPr lang="hu-HU" sz="2000" dirty="0"/>
              <a:t> </a:t>
            </a:r>
            <a:r>
              <a:rPr lang="hu-HU" sz="2000" dirty="0" err="1"/>
              <a:t>compile</a:t>
            </a:r>
            <a:r>
              <a:rPr lang="hu-HU" sz="2000" dirty="0"/>
              <a:t> </a:t>
            </a:r>
            <a:r>
              <a:rPr lang="hu-HU" sz="2000" dirty="0" err="1"/>
              <a:t>type</a:t>
            </a:r>
            <a:r>
              <a:rPr lang="hu-HU" sz="2000" dirty="0"/>
              <a:t>	</a:t>
            </a:r>
            <a:endParaRPr lang="hu-HU" sz="800" dirty="0"/>
          </a:p>
          <a:p>
            <a:pPr marL="0" indent="0">
              <a:buNone/>
            </a:pPr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parameters</a:t>
            </a:r>
            <a:r>
              <a:rPr lang="hu-HU" dirty="0"/>
              <a:t>:</a:t>
            </a:r>
          </a:p>
          <a:p>
            <a:r>
              <a:rPr lang="hu-HU" sz="2000" dirty="0" err="1"/>
              <a:t>Given</a:t>
            </a:r>
            <a:r>
              <a:rPr lang="hu-HU" sz="2000" dirty="0"/>
              <a:t> </a:t>
            </a:r>
            <a:r>
              <a:rPr lang="hu-HU" sz="2000" dirty="0" err="1"/>
              <a:t>in</a:t>
            </a:r>
            <a:r>
              <a:rPr lang="hu-HU" sz="2000" dirty="0"/>
              <a:t> </a:t>
            </a:r>
            <a:r>
              <a:rPr lang="hu-HU" sz="2000" dirty="0" err="1"/>
              <a:t>run</a:t>
            </a:r>
            <a:r>
              <a:rPr lang="hu-HU" sz="2000" dirty="0"/>
              <a:t> </a:t>
            </a:r>
            <a:r>
              <a:rPr lang="hu-HU" sz="2000" dirty="0" err="1"/>
              <a:t>time</a:t>
            </a:r>
            <a:endParaRPr lang="hu-HU" sz="20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634893" y="3740138"/>
            <a:ext cx="6477764" cy="276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1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Font typeface="Arial"/>
              <a:buNone/>
            </a:pPr>
            <a:r>
              <a:rPr lang="hu-HU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hu-HU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/>
              <a:buNone/>
            </a:pP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hu-HU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Font typeface="Arial"/>
              <a:buNone/>
            </a:pP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hu-HU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hu-HU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8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hu-HU" sz="18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Lekerekített téglalapbuborék 4"/>
          <p:cNvSpPr/>
          <p:nvPr/>
        </p:nvSpPr>
        <p:spPr>
          <a:xfrm>
            <a:off x="9089492" y="3207105"/>
            <a:ext cx="2225962" cy="327891"/>
          </a:xfrm>
          <a:prstGeom prst="wedgeRoundRectCallout">
            <a:avLst>
              <a:gd name="adj1" fmla="val -21994"/>
              <a:gd name="adj2" fmla="val 119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Formal</a:t>
            </a:r>
            <a:r>
              <a:rPr lang="hu-HU" dirty="0"/>
              <a:t> </a:t>
            </a:r>
            <a:r>
              <a:rPr lang="hu-HU" dirty="0" err="1"/>
              <a:t>parameter</a:t>
            </a:r>
            <a:endParaRPr lang="hu-HU" dirty="0"/>
          </a:p>
        </p:txBody>
      </p:sp>
      <p:sp>
        <p:nvSpPr>
          <p:cNvPr id="6" name="Lekerekített téglalapbuborék 5"/>
          <p:cNvSpPr/>
          <p:nvPr/>
        </p:nvSpPr>
        <p:spPr>
          <a:xfrm>
            <a:off x="8452079" y="6258182"/>
            <a:ext cx="2225962" cy="327891"/>
          </a:xfrm>
          <a:prstGeom prst="wedgeRoundRectCallout">
            <a:avLst>
              <a:gd name="adj1" fmla="val -22409"/>
              <a:gd name="adj2" fmla="val -113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parameter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30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Kép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41" y="2885799"/>
            <a:ext cx="2832516" cy="24926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7695314" cy="1752599"/>
          </a:xfrm>
        </p:spPr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casts</a:t>
            </a:r>
            <a:r>
              <a:rPr lang="hu-HU" dirty="0"/>
              <a:t> of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6083939" y="320108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ClassA</a:t>
            </a:r>
            <a:endParaRPr lang="hu-HU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5335793" y="419741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ClassB</a:t>
            </a:r>
            <a:endParaRPr lang="en-GB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6903394" y="419741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ClassC</a:t>
            </a:r>
            <a:endParaRPr lang="en-GB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4611399" y="51937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ClassD</a:t>
            </a:r>
            <a:endParaRPr lang="en-GB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6083939" y="5193747"/>
            <a:ext cx="80021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 err="1"/>
              <a:t>ClassE</a:t>
            </a:r>
            <a:endParaRPr lang="en-GB" dirty="0"/>
          </a:p>
        </p:txBody>
      </p:sp>
      <p:cxnSp>
        <p:nvCxnSpPr>
          <p:cNvPr id="25" name="Egyenes összekötő nyíllal 24"/>
          <p:cNvCxnSpPr>
            <a:stCxn id="20" idx="2"/>
            <a:endCxn id="21" idx="0"/>
          </p:cNvCxnSpPr>
          <p:nvPr/>
        </p:nvCxnSpPr>
        <p:spPr>
          <a:xfrm flipH="1">
            <a:off x="5740712" y="3570417"/>
            <a:ext cx="752955" cy="6269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20" idx="2"/>
            <a:endCxn id="22" idx="0"/>
          </p:cNvCxnSpPr>
          <p:nvPr/>
        </p:nvCxnSpPr>
        <p:spPr>
          <a:xfrm>
            <a:off x="6493667" y="3570417"/>
            <a:ext cx="814646" cy="6269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/>
          <p:cNvCxnSpPr>
            <a:stCxn id="21" idx="2"/>
            <a:endCxn id="23" idx="0"/>
          </p:cNvCxnSpPr>
          <p:nvPr/>
        </p:nvCxnSpPr>
        <p:spPr>
          <a:xfrm flipH="1">
            <a:off x="5025936" y="4566748"/>
            <a:ext cx="714776" cy="6269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21" idx="2"/>
            <a:endCxn id="24" idx="0"/>
          </p:cNvCxnSpPr>
          <p:nvPr/>
        </p:nvCxnSpPr>
        <p:spPr>
          <a:xfrm>
            <a:off x="5740712" y="4566748"/>
            <a:ext cx="743337" cy="6269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/>
          <p:cNvSpPr txBox="1"/>
          <p:nvPr/>
        </p:nvSpPr>
        <p:spPr>
          <a:xfrm>
            <a:off x="5283720" y="619007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ClassF</a:t>
            </a:r>
            <a:endParaRPr lang="hu-HU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6884158" y="61900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ClassG</a:t>
            </a:r>
            <a:endParaRPr lang="en-GB" dirty="0"/>
          </a:p>
        </p:txBody>
      </p:sp>
      <p:cxnSp>
        <p:nvCxnSpPr>
          <p:cNvPr id="31" name="Egyenes összekötő nyíllal 30"/>
          <p:cNvCxnSpPr>
            <a:stCxn id="24" idx="2"/>
            <a:endCxn id="30" idx="0"/>
          </p:cNvCxnSpPr>
          <p:nvPr/>
        </p:nvCxnSpPr>
        <p:spPr>
          <a:xfrm>
            <a:off x="6484049" y="5563079"/>
            <a:ext cx="813845" cy="6269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>
            <a:stCxn id="24" idx="2"/>
            <a:endCxn id="29" idx="0"/>
          </p:cNvCxnSpPr>
          <p:nvPr/>
        </p:nvCxnSpPr>
        <p:spPr>
          <a:xfrm flipH="1">
            <a:off x="5679021" y="5563079"/>
            <a:ext cx="805028" cy="6269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>
            <a:stCxn id="24" idx="1"/>
            <a:endCxn id="23" idx="3"/>
          </p:cNvCxnSpPr>
          <p:nvPr/>
        </p:nvCxnSpPr>
        <p:spPr>
          <a:xfrm flipH="1">
            <a:off x="5440472" y="5378413"/>
            <a:ext cx="64346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24" idx="0"/>
            <a:endCxn id="22" idx="2"/>
          </p:cNvCxnSpPr>
          <p:nvPr/>
        </p:nvCxnSpPr>
        <p:spPr>
          <a:xfrm flipV="1">
            <a:off x="6484049" y="4566748"/>
            <a:ext cx="824264" cy="6269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>
            <a:stCxn id="24" idx="0"/>
            <a:endCxn id="20" idx="2"/>
          </p:cNvCxnSpPr>
          <p:nvPr/>
        </p:nvCxnSpPr>
        <p:spPr>
          <a:xfrm flipV="1">
            <a:off x="6484049" y="3570417"/>
            <a:ext cx="9618" cy="16233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Kép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56" y="221041"/>
            <a:ext cx="3801005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4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Override</a:t>
            </a:r>
            <a:r>
              <a:rPr lang="hu-HU" dirty="0"/>
              <a:t> </a:t>
            </a:r>
            <a:r>
              <a:rPr lang="hu-HU" dirty="0" err="1"/>
              <a:t>inherited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member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5698028" cy="259275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Parent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getClassName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"Parent";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493972" y="3725983"/>
            <a:ext cx="5698028" cy="2592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extends Parent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getClassName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"Child";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150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Override</a:t>
            </a:r>
            <a:r>
              <a:rPr lang="hu-HU" dirty="0"/>
              <a:t> </a:t>
            </a:r>
            <a:r>
              <a:rPr lang="hu-HU" dirty="0" err="1"/>
              <a:t>inherited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member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930215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Parent();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Child();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parent2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child2 = 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)parent2;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484310" y="3825816"/>
            <a:ext cx="10018713" cy="20487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.getClassName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out: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.getClassName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out: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endParaRPr lang="hu-HU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out: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out: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38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override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 can </a:t>
            </a:r>
            <a:r>
              <a:rPr lang="en-US" b="1" dirty="0"/>
              <a:t>not</a:t>
            </a:r>
            <a:r>
              <a:rPr lang="en-US" dirty="0"/>
              <a:t> be overridden</a:t>
            </a:r>
          </a:p>
          <a:p>
            <a:endParaRPr lang="en-US" sz="800" dirty="0"/>
          </a:p>
          <a:p>
            <a:r>
              <a:rPr lang="en-US" dirty="0" err="1"/>
              <a:t>Redeclaration</a:t>
            </a:r>
            <a:r>
              <a:rPr lang="en-US" dirty="0"/>
              <a:t> of static method in an inherited class is allowed</a:t>
            </a:r>
          </a:p>
          <a:p>
            <a:r>
              <a:rPr lang="en-US" dirty="0"/>
              <a:t>Will create a new behavior for the successor</a:t>
            </a:r>
          </a:p>
          <a:p>
            <a:r>
              <a:rPr lang="en-US" dirty="0"/>
              <a:t>Will not override behavior of ancestor, just </a:t>
            </a:r>
            <a:r>
              <a:rPr lang="en-US" b="1" dirty="0"/>
              <a:t>hide</a:t>
            </a:r>
            <a:r>
              <a:rPr lang="en-US" dirty="0"/>
              <a:t> it</a:t>
            </a:r>
          </a:p>
          <a:p>
            <a:r>
              <a:rPr lang="en-US" dirty="0"/>
              <a:t>Used method </a:t>
            </a:r>
            <a:r>
              <a:rPr lang="en-US" b="1" dirty="0"/>
              <a:t>depends on interfaces </a:t>
            </a:r>
            <a:r>
              <a:rPr lang="en-US" dirty="0"/>
              <a:t>used for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03117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Hide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6995455" cy="259275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Parent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get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StaticName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"Parent";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947530" y="4379545"/>
            <a:ext cx="6878128" cy="22176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Child extends Parent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get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Name()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"Child";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637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Hide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930215"/>
          </a:xfrm>
        </p:spPr>
        <p:txBody>
          <a:bodyPr numCol="3" anchor="t"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Child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Child();</a:t>
            </a:r>
            <a:endParaRPr 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c2 = (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 down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484310" y="3398808"/>
            <a:ext cx="10018713" cy="2475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getStaticName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getStaticName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.getStaticName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.getStaticName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.getStaticName());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87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Disable</a:t>
            </a:r>
            <a:r>
              <a:rPr lang="hu-HU" dirty="0"/>
              <a:t> </a:t>
            </a:r>
            <a:r>
              <a:rPr lang="hu-HU" dirty="0" err="1"/>
              <a:t>inheritance</a:t>
            </a:r>
            <a:r>
              <a:rPr lang="hu-HU" dirty="0"/>
              <a:t> –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To exclude class from inheritance, 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/>
              <a:t> </a:t>
            </a:r>
            <a:r>
              <a:rPr lang="en-US" dirty="0"/>
              <a:t>keyword</a:t>
            </a:r>
          </a:p>
          <a:p>
            <a:pPr marL="0" indent="0">
              <a:buNone/>
            </a:pPr>
            <a:r>
              <a:rPr lang="en-US" dirty="0"/>
              <a:t>	Such a class can not be extended/</a:t>
            </a:r>
            <a:r>
              <a:rPr lang="en-US" dirty="0" err="1"/>
              <a:t>subclassed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disable method to be overridden, use final keyword</a:t>
            </a:r>
          </a:p>
          <a:p>
            <a:pPr marL="0" indent="0">
              <a:buNone/>
            </a:pPr>
            <a:r>
              <a:rPr lang="en-US" dirty="0"/>
              <a:t>	Such a method can not be </a:t>
            </a:r>
            <a:r>
              <a:rPr lang="en-US" dirty="0" err="1"/>
              <a:t>redeclar</a:t>
            </a:r>
            <a:r>
              <a:rPr lang="hu-HU" dirty="0"/>
              <a:t>e</a:t>
            </a:r>
            <a:r>
              <a:rPr lang="en-US" dirty="0"/>
              <a:t>d in a descendant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parameters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parameters and actual parameters are matched in run time</a:t>
            </a:r>
          </a:p>
          <a:p>
            <a:r>
              <a:rPr lang="en-US" dirty="0"/>
              <a:t>All parameters are passed by value</a:t>
            </a:r>
          </a:p>
          <a:p>
            <a:r>
              <a:rPr lang="en-US" dirty="0"/>
              <a:t>Also reference type variables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Value of reference is the address of referenced region, therefore caller and method work on the same allocated area.</a:t>
            </a:r>
          </a:p>
        </p:txBody>
      </p:sp>
    </p:spTree>
    <p:extLst>
      <p:ext uri="{BB962C8B-B14F-4D97-AF65-F5344CB8AC3E}">
        <p14:creationId xmlns:p14="http://schemas.microsoft.com/office/powerpoint/2010/main" val="395295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Combination of</a:t>
            </a:r>
          </a:p>
          <a:p>
            <a:r>
              <a:rPr lang="en-US" dirty="0"/>
              <a:t>Method name</a:t>
            </a:r>
          </a:p>
          <a:p>
            <a:r>
              <a:rPr lang="en-US" dirty="0"/>
              <a:t>Method parameter type list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dirty="0"/>
              <a:t>Not part</a:t>
            </a:r>
          </a:p>
          <a:p>
            <a:r>
              <a:rPr lang="en-US" dirty="0"/>
              <a:t>Visibility modifier</a:t>
            </a:r>
          </a:p>
          <a:p>
            <a:r>
              <a:rPr lang="en-US" dirty="0"/>
              <a:t>Return type</a:t>
            </a:r>
          </a:p>
          <a:p>
            <a:r>
              <a:rPr lang="en-US" dirty="0"/>
              <a:t>Parameter name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454527" y="4470852"/>
            <a:ext cx="6190398" cy="207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calcAnswer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op1, 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op2)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op1 + op2;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3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identification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Developer calls methods by sending message to the class/object (</a:t>
            </a:r>
            <a:r>
              <a:rPr lang="en-US" b="1" dirty="0"/>
              <a:t>name)</a:t>
            </a:r>
            <a:r>
              <a:rPr lang="en-US" dirty="0"/>
              <a:t>, but JVM identifies by </a:t>
            </a:r>
            <a:r>
              <a:rPr lang="en-US" b="1" dirty="0"/>
              <a:t>signature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dirty="0"/>
              <a:t>In different context</a:t>
            </a:r>
          </a:p>
          <a:p>
            <a:r>
              <a:rPr lang="en-US" dirty="0"/>
              <a:t>Methods can exist with same name – obvious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dirty="0"/>
              <a:t>In the same context</a:t>
            </a:r>
          </a:p>
          <a:p>
            <a:r>
              <a:rPr lang="en-US" dirty="0"/>
              <a:t>Methods also can exist with same name</a:t>
            </a:r>
          </a:p>
          <a:p>
            <a:r>
              <a:rPr lang="en-US" dirty="0"/>
              <a:t>Methods can NOT exist with the same signature – clear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49121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overload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object can execute different behaviors for the same message name, because methods to execute are identified by message name and parameter types.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dirty="0"/>
              <a:t>Defining methods in a class with same name, but different signature is called method </a:t>
            </a:r>
            <a:r>
              <a:rPr lang="en-US" b="1" dirty="0"/>
              <a:t>overload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dirty="0"/>
              <a:t>Helps developers to identify </a:t>
            </a:r>
            <a:r>
              <a:rPr lang="en-US" b="1" dirty="0"/>
              <a:t>logically equal </a:t>
            </a:r>
            <a:r>
              <a:rPr lang="en-US" dirty="0"/>
              <a:t>behaviors which differ by parameter types.</a:t>
            </a:r>
          </a:p>
        </p:txBody>
      </p:sp>
    </p:spTree>
    <p:extLst>
      <p:ext uri="{BB962C8B-B14F-4D97-AF65-F5344CB8AC3E}">
        <p14:creationId xmlns:p14="http://schemas.microsoft.com/office/powerpoint/2010/main" val="28992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484311" y="2954668"/>
            <a:ext cx="6190398" cy="207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calcAnswer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op1, 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op2)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op1 + op2;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481510" y="4435683"/>
            <a:ext cx="7561997" cy="207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calcAnswer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op1,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op2)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op1 + op2;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2046</Words>
  <Application>Microsoft Office PowerPoint</Application>
  <PresentationFormat>Szélesvásznú</PresentationFormat>
  <Paragraphs>365</Paragraphs>
  <Slides>46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46</vt:i4>
      </vt:variant>
    </vt:vector>
  </HeadingPairs>
  <TitlesOfParts>
    <vt:vector size="52" baseType="lpstr">
      <vt:lpstr>Arial</vt:lpstr>
      <vt:lpstr>Calibri</vt:lpstr>
      <vt:lpstr>Corbel</vt:lpstr>
      <vt:lpstr>Courier New</vt:lpstr>
      <vt:lpstr>Nimbus Roman No9 L</vt:lpstr>
      <vt:lpstr>Parallaxis</vt:lpstr>
      <vt:lpstr>Object Oriented Programming</vt:lpstr>
      <vt:lpstr>Methods - review</vt:lpstr>
      <vt:lpstr>Method declaration</vt:lpstr>
      <vt:lpstr>Method parameters</vt:lpstr>
      <vt:lpstr>Method parameters</vt:lpstr>
      <vt:lpstr>Method signature</vt:lpstr>
      <vt:lpstr>Method identification</vt:lpstr>
      <vt:lpstr>Method overload</vt:lpstr>
      <vt:lpstr>Method overload</vt:lpstr>
      <vt:lpstr>Method overload</vt:lpstr>
      <vt:lpstr>Constructor overload</vt:lpstr>
      <vt:lpstr>Object oriented programming</vt:lpstr>
      <vt:lpstr>Reuse I – Classes and objects</vt:lpstr>
      <vt:lpstr>Reuse II – Inheritance</vt:lpstr>
      <vt:lpstr>Open/Close principal</vt:lpstr>
      <vt:lpstr>Theoretical application</vt:lpstr>
      <vt:lpstr>Inheritance and visibility</vt:lpstr>
      <vt:lpstr>Inherited components</vt:lpstr>
      <vt:lpstr>Inheritance in practice</vt:lpstr>
      <vt:lpstr>Inheritance in practice</vt:lpstr>
      <vt:lpstr>Class hierarchy</vt:lpstr>
      <vt:lpstr>Single inheritance</vt:lpstr>
      <vt:lpstr>Methods inherited from Object</vt:lpstr>
      <vt:lpstr>Inheritance and constructor</vt:lpstr>
      <vt:lpstr>Calling constructor</vt:lpstr>
      <vt:lpstr>Specialization of behavior</vt:lpstr>
      <vt:lpstr>Polymorphism – method override</vt:lpstr>
      <vt:lpstr>Liskov substitution principal (1988)</vt:lpstr>
      <vt:lpstr>Polymorphic declaration</vt:lpstr>
      <vt:lpstr>Method override</vt:lpstr>
      <vt:lpstr>Override in practice</vt:lpstr>
      <vt:lpstr>Call overridden methods</vt:lpstr>
      <vt:lpstr>Resolve method reference</vt:lpstr>
      <vt:lpstr>Polymorphism – method override</vt:lpstr>
      <vt:lpstr>Plymorphism – operator override</vt:lpstr>
      <vt:lpstr>Type casts</vt:lpstr>
      <vt:lpstr>Implicit cast</vt:lpstr>
      <vt:lpstr>Implicit cast example</vt:lpstr>
      <vt:lpstr>Explicit type casts</vt:lpstr>
      <vt:lpstr>Type casts of ClassE</vt:lpstr>
      <vt:lpstr>Override inherited interface member</vt:lpstr>
      <vt:lpstr>Override inherited interface member</vt:lpstr>
      <vt:lpstr>Static override</vt:lpstr>
      <vt:lpstr>Hide static method</vt:lpstr>
      <vt:lpstr>Hide static method</vt:lpstr>
      <vt:lpstr>Disable inheritance –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 Orientált Programozás</dc:title>
  <dc:creator>tamas.storcz@crosssec.com</dc:creator>
  <cp:lastModifiedBy>Storcz Tamás László</cp:lastModifiedBy>
  <cp:revision>257</cp:revision>
  <dcterms:created xsi:type="dcterms:W3CDTF">2016-02-12T08:06:28Z</dcterms:created>
  <dcterms:modified xsi:type="dcterms:W3CDTF">2023-03-20T08:18:52Z</dcterms:modified>
</cp:coreProperties>
</file>