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4" r:id="rId4"/>
    <p:sldId id="270" r:id="rId5"/>
    <p:sldId id="314" r:id="rId6"/>
    <p:sldId id="272" r:id="rId7"/>
    <p:sldId id="273" r:id="rId8"/>
    <p:sldId id="275" r:id="rId9"/>
    <p:sldId id="271" r:id="rId10"/>
    <p:sldId id="299" r:id="rId11"/>
    <p:sldId id="313" r:id="rId12"/>
    <p:sldId id="274" r:id="rId13"/>
    <p:sldId id="301" r:id="rId14"/>
    <p:sldId id="300" r:id="rId15"/>
    <p:sldId id="277" r:id="rId16"/>
    <p:sldId id="278" r:id="rId17"/>
    <p:sldId id="279" r:id="rId18"/>
    <p:sldId id="269" r:id="rId19"/>
    <p:sldId id="258" r:id="rId20"/>
    <p:sldId id="266" r:id="rId21"/>
    <p:sldId id="259" r:id="rId22"/>
    <p:sldId id="267" r:id="rId23"/>
    <p:sldId id="304" r:id="rId24"/>
    <p:sldId id="302" r:id="rId25"/>
    <p:sldId id="261" r:id="rId26"/>
    <p:sldId id="280" r:id="rId27"/>
    <p:sldId id="281" r:id="rId28"/>
    <p:sldId id="305" r:id="rId29"/>
    <p:sldId id="262" r:id="rId30"/>
    <p:sldId id="282" r:id="rId31"/>
    <p:sldId id="283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7" r:id="rId44"/>
    <p:sldId id="328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as Storcz" userId="7ab5403fe009f921" providerId="LiveId" clId="{06AF3177-C545-4E73-B4D8-4D35C8FEDC3B}"/>
    <pc:docChg chg="modSld">
      <pc:chgData name="Tamas Storcz" userId="7ab5403fe009f921" providerId="LiveId" clId="{06AF3177-C545-4E73-B4D8-4D35C8FEDC3B}" dt="2020-10-12T05:12:29.833" v="1" actId="2711"/>
      <pc:docMkLst>
        <pc:docMk/>
      </pc:docMkLst>
      <pc:sldChg chg="modSp mod">
        <pc:chgData name="Tamas Storcz" userId="7ab5403fe009f921" providerId="LiveId" clId="{06AF3177-C545-4E73-B4D8-4D35C8FEDC3B}" dt="2020-10-12T05:12:29.833" v="1" actId="2711"/>
        <pc:sldMkLst>
          <pc:docMk/>
          <pc:sldMk cId="1098560252" sldId="304"/>
        </pc:sldMkLst>
        <pc:spChg chg="mod">
          <ac:chgData name="Tamas Storcz" userId="7ab5403fe009f921" providerId="LiveId" clId="{06AF3177-C545-4E73-B4D8-4D35C8FEDC3B}" dt="2020-10-12T05:12:29.833" v="1" actId="2711"/>
          <ac:spMkLst>
            <pc:docMk/>
            <pc:sldMk cId="1098560252" sldId="304"/>
            <ac:spMk id="25" creationId="{00000000-0000-0000-0000-000000000000}"/>
          </ac:spMkLst>
        </pc:spChg>
      </pc:sldChg>
    </pc:docChg>
  </pc:docChgLst>
  <pc:docChgLst>
    <pc:chgData name="Tamas Storcz" userId="7ab5403fe009f921" providerId="LiveId" clId="{DB63939A-067A-4584-928F-C4BECE0762E8}"/>
    <pc:docChg chg="modSld">
      <pc:chgData name="Tamas Storcz" userId="7ab5403fe009f921" providerId="LiveId" clId="{DB63939A-067A-4584-928F-C4BECE0762E8}" dt="2023-03-27T07:25:50.897" v="2" actId="14100"/>
      <pc:docMkLst>
        <pc:docMk/>
      </pc:docMkLst>
      <pc:sldChg chg="modSp mod">
        <pc:chgData name="Tamas Storcz" userId="7ab5403fe009f921" providerId="LiveId" clId="{DB63939A-067A-4584-928F-C4BECE0762E8}" dt="2023-03-27T07:25:50.897" v="2" actId="14100"/>
        <pc:sldMkLst>
          <pc:docMk/>
          <pc:sldMk cId="3909264247" sldId="280"/>
        </pc:sldMkLst>
        <pc:spChg chg="mod">
          <ac:chgData name="Tamas Storcz" userId="7ab5403fe009f921" providerId="LiveId" clId="{DB63939A-067A-4584-928F-C4BECE0762E8}" dt="2023-03-27T07:25:50.897" v="2" actId="14100"/>
          <ac:spMkLst>
            <pc:docMk/>
            <pc:sldMk cId="3909264247" sldId="280"/>
            <ac:spMk id="3" creationId="{500DBC90-A3CF-4B3F-B017-A800D2A8C7B3}"/>
          </ac:spMkLst>
        </pc:spChg>
      </pc:sldChg>
    </pc:docChg>
  </pc:docChgLst>
  <pc:docChgLst>
    <pc:chgData name="Tamas Storcz" userId="7ab5403fe009f921" providerId="LiveId" clId="{00EC4B59-E8A5-49A9-B845-2FEC10DAA805}"/>
    <pc:docChg chg="modSld">
      <pc:chgData name="Tamas Storcz" userId="7ab5403fe009f921" providerId="LiveId" clId="{00EC4B59-E8A5-49A9-B845-2FEC10DAA805}" dt="2021-03-22T09:45:32.825" v="10" actId="20577"/>
      <pc:docMkLst>
        <pc:docMk/>
      </pc:docMkLst>
      <pc:sldChg chg="modSp mod">
        <pc:chgData name="Tamas Storcz" userId="7ab5403fe009f921" providerId="LiveId" clId="{00EC4B59-E8A5-49A9-B845-2FEC10DAA805}" dt="2021-03-22T09:45:32.825" v="10" actId="20577"/>
        <pc:sldMkLst>
          <pc:docMk/>
          <pc:sldMk cId="2586048444" sldId="318"/>
        </pc:sldMkLst>
        <pc:spChg chg="mod">
          <ac:chgData name="Tamas Storcz" userId="7ab5403fe009f921" providerId="LiveId" clId="{00EC4B59-E8A5-49A9-B845-2FEC10DAA805}" dt="2021-03-22T09:45:32.825" v="10" actId="20577"/>
          <ac:spMkLst>
            <pc:docMk/>
            <pc:sldMk cId="2586048444" sldId="318"/>
            <ac:spMk id="5" creationId="{00000000-0000-0000-0000-000000000000}"/>
          </ac:spMkLst>
        </pc:spChg>
      </pc:sldChg>
      <pc:sldChg chg="modSp">
        <pc:chgData name="Tamas Storcz" userId="7ab5403fe009f921" providerId="LiveId" clId="{00EC4B59-E8A5-49A9-B845-2FEC10DAA805}" dt="2021-03-22T08:20:36.887" v="8" actId="207"/>
        <pc:sldMkLst>
          <pc:docMk/>
          <pc:sldMk cId="2425017191" sldId="324"/>
        </pc:sldMkLst>
        <pc:spChg chg="mod">
          <ac:chgData name="Tamas Storcz" userId="7ab5403fe009f921" providerId="LiveId" clId="{00EC4B59-E8A5-49A9-B845-2FEC10DAA805}" dt="2021-03-22T08:20:36.887" v="8" actId="207"/>
          <ac:spMkLst>
            <pc:docMk/>
            <pc:sldMk cId="2425017191" sldId="32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4DDB8-1250-AB4A-A9C7-E689661D9B03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F5E72-09C9-6B44-9B79-A1AD75DE0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5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ArrayLis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hu-HU" dirty="0" err="1"/>
              <a:t>type</a:t>
            </a:r>
            <a:r>
              <a:rPr lang="hu-HU" dirty="0"/>
              <a:t> </a:t>
            </a:r>
            <a:r>
              <a:rPr lang="hu-HU" dirty="0" err="1"/>
              <a:t>parameter</a:t>
            </a:r>
            <a:r>
              <a:rPr lang="en-US" dirty="0"/>
              <a:t>, </a:t>
            </a:r>
            <a:r>
              <a:rPr lang="hu-HU" dirty="0" err="1"/>
              <a:t>generics</a:t>
            </a:r>
            <a:r>
              <a:rPr lang="en-US" dirty="0"/>
              <a:t>, </a:t>
            </a:r>
            <a:r>
              <a:rPr lang="hu-HU" dirty="0" err="1"/>
              <a:t>ArrayList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528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EE7C16-75F9-4F9D-AC23-5E1267F6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storage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56933D-BAC3-441A-B175-B9318EE9A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4" cy="3542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trucks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[10];   </a:t>
            </a: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Could</a:t>
            </a: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endParaRPr lang="hu-HU" sz="20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trucks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Truck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trucks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Truck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456933D-BAC3-441A-B175-B9318EE9A833}"/>
              </a:ext>
            </a:extLst>
          </p:cNvPr>
          <p:cNvSpPr txBox="1">
            <a:spLocks/>
          </p:cNvSpPr>
          <p:nvPr/>
        </p:nvSpPr>
        <p:spPr>
          <a:xfrm>
            <a:off x="6139040" y="3211285"/>
            <a:ext cx="5456421" cy="1674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9214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EE7C16-75F9-4F9D-AC23-5E1267F6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storage</a:t>
            </a:r>
            <a:r>
              <a:rPr lang="hu-HU" dirty="0"/>
              <a:t> – </a:t>
            </a:r>
            <a:r>
              <a:rPr lang="hu-HU" dirty="0" err="1"/>
              <a:t>combined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56933D-BAC3-441A-B175-B9318EE9A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5848307" cy="193983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Truck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456933D-BAC3-441A-B175-B9318EE9A833}"/>
              </a:ext>
            </a:extLst>
          </p:cNvPr>
          <p:cNvSpPr txBox="1">
            <a:spLocks/>
          </p:cNvSpPr>
          <p:nvPr/>
        </p:nvSpPr>
        <p:spPr>
          <a:xfrm>
            <a:off x="5964870" y="4439193"/>
            <a:ext cx="5848307" cy="19093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Font typeface="Arial"/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[2];</a:t>
            </a:r>
          </a:p>
        </p:txBody>
      </p:sp>
    </p:spTree>
    <p:extLst>
      <p:ext uri="{BB962C8B-B14F-4D97-AF65-F5344CB8AC3E}">
        <p14:creationId xmlns:p14="http://schemas.microsoft.com/office/powerpoint/2010/main" val="335582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40CE41-37D6-4423-B3CE-D2995E9D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Downcast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B76FEE-3665-4BD6-9FE3-24EBEF3A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Implicit </a:t>
            </a:r>
            <a:r>
              <a:rPr lang="hu-HU" dirty="0" err="1"/>
              <a:t>cast</a:t>
            </a:r>
            <a:r>
              <a:rPr lang="hu-HU" dirty="0"/>
              <a:t> down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side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reference</a:t>
            </a:r>
            <a:r>
              <a:rPr lang="hu-HU" dirty="0"/>
              <a:t> in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hierarchy</a:t>
            </a:r>
            <a:r>
              <a:rPr lang="hu-HU" dirty="0"/>
              <a:t> </a:t>
            </a:r>
            <a:r>
              <a:rPr lang="hu-HU" dirty="0" err="1"/>
              <a:t>tree</a:t>
            </a:r>
            <a:r>
              <a:rPr lang="hu-HU" dirty="0"/>
              <a:t> is </a:t>
            </a:r>
            <a:r>
              <a:rPr lang="hu-HU" dirty="0">
                <a:solidFill>
                  <a:srgbClr val="FF0000"/>
                </a:solidFill>
              </a:rPr>
              <a:t>NOT </a:t>
            </a:r>
            <a:r>
              <a:rPr lang="hu-HU" dirty="0" err="1">
                <a:solidFill>
                  <a:srgbClr val="FF0000"/>
                </a:solidFill>
              </a:rPr>
              <a:t>valid</a:t>
            </a:r>
            <a:endParaRPr lang="hu-HU" dirty="0">
              <a:solidFill>
                <a:srgbClr val="FF0000"/>
              </a:solidFill>
            </a:endParaRPr>
          </a:p>
          <a:p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reference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casted</a:t>
            </a:r>
            <a:r>
              <a:rPr lang="hu-HU" dirty="0"/>
              <a:t> </a:t>
            </a:r>
            <a:r>
              <a:rPr lang="hu-HU" b="1" dirty="0" err="1"/>
              <a:t>explicitly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– </a:t>
            </a:r>
            <a:r>
              <a:rPr lang="hu-HU" dirty="0" err="1"/>
              <a:t>compile</a:t>
            </a:r>
            <a:r>
              <a:rPr lang="hu-HU" dirty="0"/>
              <a:t> </a:t>
            </a:r>
            <a:r>
              <a:rPr lang="hu-HU" dirty="0" err="1"/>
              <a:t>time</a:t>
            </a:r>
            <a:endParaRPr lang="hu-HU" dirty="0"/>
          </a:p>
          <a:p>
            <a:r>
              <a:rPr lang="hu-HU" dirty="0"/>
              <a:t>Explicit </a:t>
            </a:r>
            <a:r>
              <a:rPr lang="hu-HU" dirty="0" err="1"/>
              <a:t>cast</a:t>
            </a:r>
            <a:r>
              <a:rPr lang="hu-HU" dirty="0"/>
              <a:t> is </a:t>
            </a:r>
            <a:r>
              <a:rPr lang="hu-HU" dirty="0" err="1"/>
              <a:t>type</a:t>
            </a:r>
            <a:r>
              <a:rPr lang="hu-HU" dirty="0"/>
              <a:t> </a:t>
            </a:r>
            <a:r>
              <a:rPr lang="hu-HU" dirty="0" err="1"/>
              <a:t>checked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ClassCastException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b="1" dirty="0" err="1"/>
              <a:t>Cast</a:t>
            </a:r>
            <a:r>
              <a:rPr lang="hu-HU" b="1" dirty="0"/>
              <a:t> is </a:t>
            </a:r>
            <a:r>
              <a:rPr lang="hu-HU" b="1" dirty="0" err="1"/>
              <a:t>valid</a:t>
            </a:r>
            <a:r>
              <a:rPr lang="hu-HU" dirty="0"/>
              <a:t>, </a:t>
            </a:r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of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b="1" dirty="0" err="1"/>
              <a:t>contains</a:t>
            </a:r>
            <a:r>
              <a:rPr lang="hu-HU" dirty="0"/>
              <a:t> </a:t>
            </a:r>
            <a:r>
              <a:rPr lang="hu-HU" dirty="0" err="1"/>
              <a:t>required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Downcast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b="1" dirty="0" err="1"/>
              <a:t>same</a:t>
            </a:r>
            <a:r>
              <a:rPr lang="hu-HU" b="1" dirty="0"/>
              <a:t> </a:t>
            </a:r>
            <a:r>
              <a:rPr lang="hu-HU" b="1" dirty="0" err="1"/>
              <a:t>branch</a:t>
            </a:r>
            <a:endParaRPr lang="hu-HU" b="1" dirty="0"/>
          </a:p>
          <a:p>
            <a:pPr lvl="1"/>
            <a:r>
              <a:rPr lang="hu-HU" dirty="0" err="1"/>
              <a:t>Downcast</a:t>
            </a:r>
            <a:r>
              <a:rPr lang="hu-HU" dirty="0"/>
              <a:t> </a:t>
            </a:r>
            <a:r>
              <a:rPr lang="hu-HU" b="1" dirty="0" err="1"/>
              <a:t>until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type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allocated</a:t>
            </a:r>
            <a:r>
              <a:rPr lang="hu-HU" dirty="0"/>
              <a:t> </a:t>
            </a:r>
            <a:r>
              <a:rPr lang="hu-HU" b="1" dirty="0" err="1"/>
              <a:t>object</a:t>
            </a:r>
            <a:r>
              <a:rPr lang="hu-HU" dirty="0"/>
              <a:t> </a:t>
            </a:r>
            <a:r>
              <a:rPr lang="hu-HU" dirty="0" err="1"/>
              <a:t>type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043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EE7C16-75F9-4F9D-AC23-5E1267F6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Downcast</a:t>
            </a:r>
            <a:r>
              <a:rPr lang="hu-HU" dirty="0"/>
              <a:t> </a:t>
            </a:r>
            <a:r>
              <a:rPr lang="hu-HU" dirty="0" err="1"/>
              <a:t>example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56933D-BAC3-441A-B175-B9318EE9A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20389515-3C3B-4676-8A2F-9A48471BA991}"/>
              </a:ext>
            </a:extLst>
          </p:cNvPr>
          <p:cNvSpPr txBox="1">
            <a:spLocks/>
          </p:cNvSpPr>
          <p:nvPr/>
        </p:nvSpPr>
        <p:spPr>
          <a:xfrm>
            <a:off x="3617911" y="4572000"/>
            <a:ext cx="8180390" cy="1968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Font typeface="Arial"/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Font typeface="Arial"/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SportCar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SportCar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		//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SportCar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SportCar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[0];		//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838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6F673A-AB2F-4FE1-B627-0F1046B2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</a:t>
            </a:r>
            <a:r>
              <a:rPr lang="en-US" dirty="0"/>
              <a:t>s</a:t>
            </a:r>
            <a:r>
              <a:rPr lang="hu-HU" dirty="0"/>
              <a:t>e</a:t>
            </a:r>
            <a:r>
              <a:rPr lang="en-US" dirty="0"/>
              <a:t> of objects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E208A3-B132-412F-AB62-ACDFC2A64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if(objects[0]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Car)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(Car)objects[0];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if(objects[0]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Bus)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Bus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(Bus)objects[0];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663ACCF-95DB-4445-823A-E3475D9A3BA7}"/>
              </a:ext>
            </a:extLst>
          </p:cNvPr>
          <p:cNvSpPr txBox="1"/>
          <p:nvPr/>
        </p:nvSpPr>
        <p:spPr>
          <a:xfrm>
            <a:off x="4876800" y="5791200"/>
            <a:ext cx="646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&lt;type&gt;.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class.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isAssignableFrom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(&lt;object&gt;)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001692" y="3536602"/>
            <a:ext cx="4624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Check </a:t>
            </a:r>
            <a:r>
              <a:rPr lang="hu-HU" sz="2400" b="1" dirty="0" err="1">
                <a:solidFill>
                  <a:srgbClr val="FF0000"/>
                </a:solidFill>
              </a:rPr>
              <a:t>instantiated</a:t>
            </a:r>
            <a:r>
              <a:rPr lang="hu-HU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classes!</a:t>
            </a:r>
          </a:p>
        </p:txBody>
      </p:sp>
    </p:spTree>
    <p:extLst>
      <p:ext uri="{BB962C8B-B14F-4D97-AF65-F5344CB8AC3E}">
        <p14:creationId xmlns:p14="http://schemas.microsoft.com/office/powerpoint/2010/main" val="357131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8CB383-3462-41C2-ABC5-0512CF83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Really</a:t>
            </a:r>
            <a:r>
              <a:rPr lang="hu-HU" dirty="0"/>
              <a:t> </a:t>
            </a:r>
            <a:r>
              <a:rPr lang="hu-HU" dirty="0" err="1"/>
              <a:t>generic</a:t>
            </a:r>
            <a:r>
              <a:rPr lang="hu-HU" dirty="0"/>
              <a:t> </a:t>
            </a:r>
            <a:r>
              <a:rPr lang="hu-HU" dirty="0" err="1"/>
              <a:t>implementation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9AD65A-4F17-41A5-90F9-F5D73273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7978867" cy="3124201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create a really generic implementation programmer has to </a:t>
            </a:r>
          </a:p>
          <a:p>
            <a:r>
              <a:rPr lang="en-GB" dirty="0"/>
              <a:t>Create many implementations for different base classes</a:t>
            </a:r>
          </a:p>
          <a:p>
            <a:pPr marL="0" indent="0" algn="ctr">
              <a:buNone/>
            </a:pPr>
            <a:r>
              <a:rPr lang="en-GB" dirty="0"/>
              <a:t>Or</a:t>
            </a:r>
          </a:p>
          <a:p>
            <a:r>
              <a:rPr lang="en-GB" dirty="0"/>
              <a:t>Use the root class (Object) as storage type </a:t>
            </a:r>
          </a:p>
        </p:txBody>
      </p:sp>
    </p:spTree>
    <p:extLst>
      <p:ext uri="{BB962C8B-B14F-4D97-AF65-F5344CB8AC3E}">
        <p14:creationId xmlns:p14="http://schemas.microsoft.com/office/powerpoint/2010/main" val="1214315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0A5A54-233A-49B5-86C6-27282437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Generic</a:t>
            </a:r>
            <a:r>
              <a:rPr lang="hu-HU" dirty="0"/>
              <a:t> </a:t>
            </a:r>
            <a:r>
              <a:rPr lang="hu-HU" dirty="0" err="1"/>
              <a:t>implementations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5547A9C-585F-4706-B4BA-36536C5AF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Implementations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type</a:t>
            </a:r>
            <a:endParaRPr lang="en-GB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FED48F5-8352-42FA-A176-F3AC49D8AE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b="1" dirty="0" err="1">
                <a:solidFill>
                  <a:srgbClr val="00B050"/>
                </a:solidFill>
              </a:rPr>
              <a:t>Type</a:t>
            </a:r>
            <a:r>
              <a:rPr lang="hu-HU" b="1" dirty="0">
                <a:solidFill>
                  <a:srgbClr val="00B050"/>
                </a:solidFill>
              </a:rPr>
              <a:t> </a:t>
            </a:r>
            <a:r>
              <a:rPr lang="hu-HU" b="1" dirty="0" err="1">
                <a:solidFill>
                  <a:srgbClr val="00B050"/>
                </a:solidFill>
              </a:rPr>
              <a:t>safe</a:t>
            </a:r>
            <a:r>
              <a:rPr lang="hu-HU" b="1" dirty="0">
                <a:solidFill>
                  <a:srgbClr val="00B050"/>
                </a:solidFill>
              </a:rPr>
              <a:t> in </a:t>
            </a:r>
            <a:r>
              <a:rPr lang="hu-HU" b="1" dirty="0" err="1">
                <a:solidFill>
                  <a:srgbClr val="00B050"/>
                </a:solidFill>
              </a:rPr>
              <a:t>compile</a:t>
            </a:r>
            <a:r>
              <a:rPr lang="hu-HU" b="1" dirty="0">
                <a:solidFill>
                  <a:srgbClr val="00B050"/>
                </a:solidFill>
              </a:rPr>
              <a:t> </a:t>
            </a:r>
            <a:r>
              <a:rPr lang="hu-HU" b="1" dirty="0" err="1">
                <a:solidFill>
                  <a:srgbClr val="00B050"/>
                </a:solidFill>
              </a:rPr>
              <a:t>time</a:t>
            </a:r>
            <a:r>
              <a:rPr lang="hu-HU" b="1" dirty="0">
                <a:solidFill>
                  <a:srgbClr val="00B050"/>
                </a:solidFill>
              </a:rPr>
              <a:t>, </a:t>
            </a:r>
            <a:r>
              <a:rPr lang="hu-HU" b="1" dirty="0" err="1">
                <a:solidFill>
                  <a:srgbClr val="00B050"/>
                </a:solidFill>
              </a:rPr>
              <a:t>parameter</a:t>
            </a:r>
            <a:r>
              <a:rPr lang="hu-HU" b="1" dirty="0">
                <a:solidFill>
                  <a:srgbClr val="00B050"/>
                </a:solidFill>
              </a:rPr>
              <a:t> </a:t>
            </a:r>
            <a:r>
              <a:rPr lang="hu-HU" b="1" dirty="0" err="1">
                <a:solidFill>
                  <a:srgbClr val="00B050"/>
                </a:solidFill>
              </a:rPr>
              <a:t>types</a:t>
            </a:r>
            <a:r>
              <a:rPr lang="hu-HU" b="1" dirty="0">
                <a:solidFill>
                  <a:srgbClr val="00B050"/>
                </a:solidFill>
              </a:rPr>
              <a:t> </a:t>
            </a:r>
            <a:r>
              <a:rPr lang="hu-HU" b="1" dirty="0" err="1">
                <a:solidFill>
                  <a:srgbClr val="00B050"/>
                </a:solidFill>
              </a:rPr>
              <a:t>can</a:t>
            </a:r>
            <a:r>
              <a:rPr lang="hu-HU" b="1" dirty="0">
                <a:solidFill>
                  <a:srgbClr val="00B050"/>
                </a:solidFill>
              </a:rPr>
              <a:t> be </a:t>
            </a:r>
            <a:r>
              <a:rPr lang="hu-HU" b="1" dirty="0" err="1">
                <a:solidFill>
                  <a:srgbClr val="00B050"/>
                </a:solidFill>
              </a:rPr>
              <a:t>checked</a:t>
            </a:r>
            <a:endParaRPr lang="hu-HU" b="1" dirty="0">
              <a:solidFill>
                <a:srgbClr val="00B050"/>
              </a:solidFill>
            </a:endParaRPr>
          </a:p>
          <a:p>
            <a:endParaRPr lang="hu-HU" b="1" dirty="0">
              <a:solidFill>
                <a:srgbClr val="00B050"/>
              </a:solidFill>
            </a:endParaRPr>
          </a:p>
          <a:p>
            <a:r>
              <a:rPr lang="hu-HU" b="1" dirty="0" err="1">
                <a:solidFill>
                  <a:srgbClr val="00B050"/>
                </a:solidFill>
              </a:rPr>
              <a:t>Interface</a:t>
            </a:r>
            <a:r>
              <a:rPr lang="hu-HU" b="1" dirty="0">
                <a:solidFill>
                  <a:srgbClr val="00B050"/>
                </a:solidFill>
              </a:rPr>
              <a:t> of </a:t>
            </a:r>
            <a:r>
              <a:rPr lang="hu-HU" b="1" dirty="0" err="1">
                <a:solidFill>
                  <a:srgbClr val="00B050"/>
                </a:solidFill>
              </a:rPr>
              <a:t>stored</a:t>
            </a:r>
            <a:r>
              <a:rPr lang="hu-HU" b="1" dirty="0">
                <a:solidFill>
                  <a:srgbClr val="00B050"/>
                </a:solidFill>
              </a:rPr>
              <a:t> </a:t>
            </a:r>
            <a:r>
              <a:rPr lang="hu-HU" b="1" dirty="0" err="1">
                <a:solidFill>
                  <a:srgbClr val="00B050"/>
                </a:solidFill>
              </a:rPr>
              <a:t>objects</a:t>
            </a:r>
            <a:r>
              <a:rPr lang="hu-HU" b="1" dirty="0">
                <a:solidFill>
                  <a:srgbClr val="00B050"/>
                </a:solidFill>
              </a:rPr>
              <a:t> is </a:t>
            </a:r>
            <a:r>
              <a:rPr lang="hu-HU" b="1" dirty="0" err="1">
                <a:solidFill>
                  <a:srgbClr val="00B050"/>
                </a:solidFill>
              </a:rPr>
              <a:t>specified</a:t>
            </a:r>
            <a:endParaRPr lang="hu-HU" b="1" dirty="0">
              <a:solidFill>
                <a:srgbClr val="00B050"/>
              </a:solidFill>
            </a:endParaRPr>
          </a:p>
          <a:p>
            <a:endParaRPr lang="hu-HU" dirty="0"/>
          </a:p>
          <a:p>
            <a:r>
              <a:rPr lang="hu-HU" dirty="0" err="1">
                <a:solidFill>
                  <a:srgbClr val="FF0000"/>
                </a:solidFill>
              </a:rPr>
              <a:t>Multiple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implementations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3959545-D985-4B77-AB48-809C302BD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subject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en-GB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540A88A-F716-4309-92E9-1075E7B360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solidFill>
                  <a:srgbClr val="FF0000"/>
                </a:solidFill>
              </a:rPr>
              <a:t>Compile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time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type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safety</a:t>
            </a:r>
            <a:r>
              <a:rPr lang="hu-HU" dirty="0">
                <a:solidFill>
                  <a:srgbClr val="FF0000"/>
                </a:solidFill>
              </a:rPr>
              <a:t> is </a:t>
            </a:r>
            <a:r>
              <a:rPr lang="hu-HU" dirty="0" err="1">
                <a:solidFill>
                  <a:srgbClr val="FF0000"/>
                </a:solidFill>
              </a:rPr>
              <a:t>lost</a:t>
            </a:r>
            <a:r>
              <a:rPr lang="hu-HU" dirty="0">
                <a:solidFill>
                  <a:srgbClr val="FF0000"/>
                </a:solidFill>
              </a:rPr>
              <a:t>, </a:t>
            </a:r>
            <a:r>
              <a:rPr lang="hu-HU" dirty="0" err="1">
                <a:solidFill>
                  <a:srgbClr val="FF0000"/>
                </a:solidFill>
              </a:rPr>
              <a:t>everything</a:t>
            </a:r>
            <a:r>
              <a:rPr lang="hu-HU" dirty="0">
                <a:solidFill>
                  <a:srgbClr val="FF0000"/>
                </a:solidFill>
              </a:rPr>
              <a:t> is an </a:t>
            </a:r>
            <a:r>
              <a:rPr lang="hu-HU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dirty="0">
                <a:solidFill>
                  <a:srgbClr val="FF0000"/>
                </a:solidFill>
              </a:rPr>
              <a:t> </a:t>
            </a:r>
          </a:p>
          <a:p>
            <a:endParaRPr lang="hu-HU" dirty="0">
              <a:solidFill>
                <a:srgbClr val="FF0000"/>
              </a:solidFill>
            </a:endParaRPr>
          </a:p>
          <a:p>
            <a:r>
              <a:rPr lang="hu-HU" dirty="0" err="1">
                <a:solidFill>
                  <a:srgbClr val="FF0000"/>
                </a:solidFill>
              </a:rPr>
              <a:t>Interface</a:t>
            </a:r>
            <a:r>
              <a:rPr lang="hu-HU" dirty="0">
                <a:solidFill>
                  <a:srgbClr val="FF0000"/>
                </a:solidFill>
              </a:rPr>
              <a:t> of </a:t>
            </a:r>
            <a:r>
              <a:rPr lang="hu-HU" dirty="0" err="1">
                <a:solidFill>
                  <a:srgbClr val="FF0000"/>
                </a:solidFill>
              </a:rPr>
              <a:t>stored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objects</a:t>
            </a:r>
            <a:r>
              <a:rPr lang="hu-HU" dirty="0">
                <a:solidFill>
                  <a:srgbClr val="FF0000"/>
                </a:solidFill>
              </a:rPr>
              <a:t> is </a:t>
            </a:r>
            <a:r>
              <a:rPr lang="hu-HU" dirty="0" err="1">
                <a:solidFill>
                  <a:srgbClr val="FF0000"/>
                </a:solidFill>
              </a:rPr>
              <a:t>not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 err="1">
                <a:solidFill>
                  <a:srgbClr val="FF0000"/>
                </a:solidFill>
              </a:rPr>
              <a:t>specified</a:t>
            </a:r>
            <a:endParaRPr lang="hu-HU" dirty="0">
              <a:solidFill>
                <a:srgbClr val="FF0000"/>
              </a:solidFill>
            </a:endParaRPr>
          </a:p>
          <a:p>
            <a:endParaRPr lang="hu-HU" dirty="0"/>
          </a:p>
          <a:p>
            <a:r>
              <a:rPr lang="hu-HU" b="1" dirty="0" err="1">
                <a:solidFill>
                  <a:srgbClr val="00B050"/>
                </a:solidFill>
              </a:rPr>
              <a:t>Single</a:t>
            </a:r>
            <a:r>
              <a:rPr lang="hu-HU" b="1" dirty="0">
                <a:solidFill>
                  <a:srgbClr val="00B050"/>
                </a:solidFill>
              </a:rPr>
              <a:t> </a:t>
            </a:r>
            <a:r>
              <a:rPr lang="hu-HU" b="1" dirty="0" err="1">
                <a:solidFill>
                  <a:srgbClr val="00B050"/>
                </a:solidFill>
              </a:rPr>
              <a:t>implementation</a:t>
            </a:r>
            <a:endParaRPr lang="en-GB" b="1" dirty="0">
              <a:solidFill>
                <a:srgbClr val="00B05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131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D8A879-308B-43C3-8C3B-10C7B092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 with single implementation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9FF7F1-364A-4D6E-8240-15D055598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Combine benefits of pervious appearances</a:t>
            </a:r>
          </a:p>
          <a:p>
            <a:pPr lvl="1"/>
            <a:r>
              <a:rPr lang="en-US" dirty="0"/>
              <a:t>Type safe at compile time</a:t>
            </a:r>
          </a:p>
          <a:p>
            <a:pPr lvl="1"/>
            <a:r>
              <a:rPr lang="en-US" dirty="0"/>
              <a:t>Specification of subject interface at compile time</a:t>
            </a:r>
          </a:p>
          <a:p>
            <a:pPr lvl="1"/>
            <a:r>
              <a:rPr lang="en-US" dirty="0"/>
              <a:t>Single implementation to handle many types</a:t>
            </a:r>
          </a:p>
          <a:p>
            <a:pPr lvl="1"/>
            <a:r>
              <a:rPr lang="en-US" dirty="0"/>
              <a:t>Stored objects can participate in behavior</a:t>
            </a:r>
          </a:p>
          <a:p>
            <a:pPr lvl="1"/>
            <a:endParaRPr lang="en-US" dirty="0"/>
          </a:p>
          <a:p>
            <a:r>
              <a:rPr lang="en-US" b="1" dirty="0"/>
              <a:t>Type parameter </a:t>
            </a:r>
            <a:r>
              <a:rPr lang="en-US" dirty="0"/>
              <a:t>is introduced</a:t>
            </a:r>
          </a:p>
          <a:p>
            <a:pPr lvl="1"/>
            <a:r>
              <a:rPr lang="en-US" dirty="0"/>
              <a:t>Declared and checked in compile time</a:t>
            </a:r>
          </a:p>
        </p:txBody>
      </p:sp>
    </p:spTree>
    <p:extLst>
      <p:ext uri="{BB962C8B-B14F-4D97-AF65-F5344CB8AC3E}">
        <p14:creationId xmlns:p14="http://schemas.microsoft.com/office/powerpoint/2010/main" val="765423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Type parameter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07177" y="2666999"/>
            <a:ext cx="9595846" cy="355092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placeholder in declaration</a:t>
            </a:r>
          </a:p>
          <a:p>
            <a:r>
              <a:rPr lang="en-US" dirty="0"/>
              <a:t>Can be used in method declaration and body</a:t>
            </a:r>
          </a:p>
          <a:p>
            <a:r>
              <a:rPr lang="en-US" dirty="0"/>
              <a:t>Set at the call of a generic method but in </a:t>
            </a:r>
            <a:r>
              <a:rPr lang="en-US" b="1" dirty="0"/>
              <a:t>compile time</a:t>
            </a:r>
          </a:p>
          <a:p>
            <a:r>
              <a:rPr lang="en-US" dirty="0"/>
              <a:t>Evaluated/checked at compile time</a:t>
            </a:r>
          </a:p>
          <a:p>
            <a:r>
              <a:rPr lang="en-US" dirty="0"/>
              <a:t>Type safety is guaranteed at run time (by compile time check)</a:t>
            </a:r>
          </a:p>
          <a:p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be primitive type</a:t>
            </a:r>
          </a:p>
          <a:p>
            <a:r>
              <a:rPr lang="en-US" dirty="0"/>
              <a:t>Setting can be </a:t>
            </a:r>
            <a:r>
              <a:rPr lang="en-US" b="1" dirty="0"/>
              <a:t>inferenced</a:t>
            </a:r>
            <a:r>
              <a:rPr lang="en-US" dirty="0"/>
              <a:t> from method call</a:t>
            </a:r>
          </a:p>
          <a:p>
            <a:pPr marL="0" indent="0">
              <a:buNone/>
            </a:pPr>
            <a:r>
              <a:rPr lang="en-US" dirty="0"/>
              <a:t>The source</a:t>
            </a:r>
            <a:r>
              <a:rPr lang="hu-HU" dirty="0"/>
              <a:t> </a:t>
            </a:r>
            <a:r>
              <a:rPr lang="en-US" dirty="0"/>
              <a:t>code (implementation) of a method is generic for all types, but the instance does not work with any types. </a:t>
            </a:r>
          </a:p>
          <a:p>
            <a:pPr marL="0" indent="0">
              <a:buNone/>
            </a:pPr>
            <a:r>
              <a:rPr lang="en-US" dirty="0"/>
              <a:t>The subject type has to specified at compile time.</a:t>
            </a:r>
          </a:p>
        </p:txBody>
      </p:sp>
    </p:spTree>
    <p:extLst>
      <p:ext uri="{BB962C8B-B14F-4D97-AF65-F5344CB8AC3E}">
        <p14:creationId xmlns:p14="http://schemas.microsoft.com/office/powerpoint/2010/main" val="270231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Type</a:t>
            </a:r>
            <a:r>
              <a:rPr lang="hu-HU" dirty="0"/>
              <a:t> </a:t>
            </a:r>
            <a:r>
              <a:rPr lang="hu-HU" dirty="0" err="1"/>
              <a:t>parameter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Methods can have type parameters to make them generic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/>
              <a:t>Type parameter section</a:t>
            </a:r>
          </a:p>
          <a:p>
            <a:r>
              <a:rPr lang="en-US" dirty="0"/>
              <a:t>Precedes the return type</a:t>
            </a:r>
          </a:p>
          <a:p>
            <a:r>
              <a:rPr lang="en-US" dirty="0"/>
              <a:t>Delimited by angle brackets ”&lt;” and ”&gt;”</a:t>
            </a:r>
          </a:p>
          <a:p>
            <a:r>
              <a:rPr lang="en-US" dirty="0"/>
              <a:t>Contain one or more type parameter, separated by comas ”,”</a:t>
            </a:r>
          </a:p>
          <a:p>
            <a:r>
              <a:rPr lang="en-US" dirty="0"/>
              <a:t>Type parameters can be used anywhere in method declaration</a:t>
            </a:r>
          </a:p>
        </p:txBody>
      </p:sp>
    </p:spTree>
    <p:extLst>
      <p:ext uri="{BB962C8B-B14F-4D97-AF65-F5344CB8AC3E}">
        <p14:creationId xmlns:p14="http://schemas.microsoft.com/office/powerpoint/2010/main" val="355697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Type</a:t>
            </a:r>
            <a:r>
              <a:rPr lang="hu-HU" dirty="0"/>
              <a:t> </a:t>
            </a:r>
            <a:r>
              <a:rPr lang="hu-HU" dirty="0" err="1"/>
              <a:t>safe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call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298387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Method parameters – type safe, checks made by compiler and JVM</a:t>
            </a:r>
          </a:p>
          <a:p>
            <a:r>
              <a:rPr lang="en-US" dirty="0"/>
              <a:t>Return type specifies type of return value</a:t>
            </a:r>
          </a:p>
          <a:p>
            <a:r>
              <a:rPr lang="en-US" dirty="0"/>
              <a:t>Type check of return value is made in compile time</a:t>
            </a:r>
            <a:endParaRPr lang="hu-HU" dirty="0"/>
          </a:p>
          <a:p>
            <a:r>
              <a:rPr lang="en-US" dirty="0"/>
              <a:t>Type of formal parameters specify actual parameter types</a:t>
            </a:r>
          </a:p>
          <a:p>
            <a:r>
              <a:rPr lang="en-US" dirty="0"/>
              <a:t>Matching formal and actual parameters </a:t>
            </a:r>
            <a:r>
              <a:rPr lang="hu-HU" dirty="0" err="1"/>
              <a:t>are</a:t>
            </a:r>
            <a:r>
              <a:rPr lang="en-US" dirty="0"/>
              <a:t> made in </a:t>
            </a:r>
            <a:r>
              <a:rPr lang="hu-HU" dirty="0" err="1"/>
              <a:t>compile</a:t>
            </a:r>
            <a:r>
              <a:rPr lang="hu-HU" dirty="0"/>
              <a:t> and </a:t>
            </a:r>
            <a:r>
              <a:rPr lang="en-US" dirty="0"/>
              <a:t>run-time</a:t>
            </a:r>
          </a:p>
          <a:p>
            <a:pPr lvl="1"/>
            <a:r>
              <a:rPr lang="en-US" dirty="0"/>
              <a:t>Number</a:t>
            </a:r>
          </a:p>
          <a:p>
            <a:pPr lvl="1"/>
            <a:r>
              <a:rPr lang="en-US" dirty="0"/>
              <a:t>Type </a:t>
            </a:r>
          </a:p>
        </p:txBody>
      </p:sp>
    </p:spTree>
    <p:extLst>
      <p:ext uri="{BB962C8B-B14F-4D97-AF65-F5344CB8AC3E}">
        <p14:creationId xmlns:p14="http://schemas.microsoft.com/office/powerpoint/2010/main" val="4117183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Generic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declaration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247293" y="4418447"/>
            <a:ext cx="5461435" cy="1637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print(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artalom helye 2"/>
          <p:cNvSpPr txBox="1">
            <a:spLocks/>
          </p:cNvSpPr>
          <p:nvPr/>
        </p:nvSpPr>
        <p:spPr>
          <a:xfrm>
            <a:off x="1484310" y="2666999"/>
            <a:ext cx="10643035" cy="25700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visiblity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&gt;([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formal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body&gt;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1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Generic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– </a:t>
            </a:r>
            <a:r>
              <a:rPr lang="hu-HU" dirty="0" err="1"/>
              <a:t>example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		</a:t>
            </a: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effect</a:t>
            </a: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</a:t>
            </a: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endParaRPr lang="hu-HU" sz="2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inferred</a:t>
            </a: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</a:t>
            </a:r>
            <a:endParaRPr lang="hu-HU" sz="20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compile</a:t>
            </a:r>
            <a:r>
              <a:rPr lang="hu-HU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84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parameter constraints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handler class wants to </a:t>
            </a:r>
            <a:r>
              <a:rPr lang="en-US" b="1" dirty="0"/>
              <a:t>use</a:t>
            </a:r>
            <a:r>
              <a:rPr lang="en-US" dirty="0"/>
              <a:t> services/components of instance of subject class, accessing interface has to be known</a:t>
            </a:r>
          </a:p>
          <a:p>
            <a:r>
              <a:rPr lang="en-US" b="1" dirty="0"/>
              <a:t>Restrictions</a:t>
            </a:r>
            <a:r>
              <a:rPr lang="en-US" dirty="0"/>
              <a:t> have to be defined about subject class</a:t>
            </a:r>
          </a:p>
          <a:p>
            <a:r>
              <a:rPr lang="en-US" dirty="0"/>
              <a:t>Specification of </a:t>
            </a:r>
            <a:r>
              <a:rPr lang="en-US" b="1" dirty="0"/>
              <a:t>interface</a:t>
            </a:r>
            <a:r>
              <a:rPr lang="en-US" dirty="0"/>
              <a:t> (class) to use in class hierarchy</a:t>
            </a:r>
            <a:endParaRPr lang="hu-HU" dirty="0"/>
          </a:p>
          <a:p>
            <a:r>
              <a:rPr lang="hu-HU" dirty="0" err="1">
                <a:solidFill>
                  <a:srgbClr val="C00000"/>
                </a:solidFill>
              </a:rPr>
              <a:t>Type</a:t>
            </a:r>
            <a:r>
              <a:rPr lang="hu-HU" dirty="0">
                <a:solidFill>
                  <a:srgbClr val="C00000"/>
                </a:solidFill>
              </a:rPr>
              <a:t> </a:t>
            </a:r>
            <a:r>
              <a:rPr lang="hu-HU" dirty="0" err="1">
                <a:solidFill>
                  <a:srgbClr val="C00000"/>
                </a:solidFill>
              </a:rPr>
              <a:t>parameter</a:t>
            </a:r>
            <a:r>
              <a:rPr lang="hu-HU" dirty="0">
                <a:solidFill>
                  <a:srgbClr val="C00000"/>
                </a:solidFill>
              </a:rPr>
              <a:t> </a:t>
            </a:r>
            <a:r>
              <a:rPr lang="hu-HU" dirty="0" err="1">
                <a:solidFill>
                  <a:srgbClr val="C00000"/>
                </a:solidFill>
              </a:rPr>
              <a:t>can</a:t>
            </a:r>
            <a:r>
              <a:rPr lang="hu-HU" dirty="0">
                <a:solidFill>
                  <a:srgbClr val="C00000"/>
                </a:solidFill>
              </a:rPr>
              <a:t> </a:t>
            </a:r>
            <a:r>
              <a:rPr lang="hu-HU" dirty="0" err="1">
                <a:solidFill>
                  <a:srgbClr val="C00000"/>
                </a:solidFill>
              </a:rPr>
              <a:t>not</a:t>
            </a:r>
            <a:r>
              <a:rPr lang="hu-HU" dirty="0">
                <a:solidFill>
                  <a:srgbClr val="C00000"/>
                </a:solidFill>
              </a:rPr>
              <a:t> be </a:t>
            </a:r>
            <a:r>
              <a:rPr lang="hu-HU" dirty="0" err="1">
                <a:solidFill>
                  <a:srgbClr val="C00000"/>
                </a:solidFill>
              </a:rPr>
              <a:t>instantiated</a:t>
            </a:r>
            <a:r>
              <a:rPr lang="hu-HU" dirty="0">
                <a:solidFill>
                  <a:srgbClr val="C00000"/>
                </a:solidFill>
              </a:rPr>
              <a:t> </a:t>
            </a:r>
            <a:r>
              <a:rPr lang="hu-HU" dirty="0" err="1">
                <a:solidFill>
                  <a:srgbClr val="C00000"/>
                </a:solidFill>
              </a:rPr>
              <a:t>directly</a:t>
            </a:r>
            <a:r>
              <a:rPr lang="hu-HU" dirty="0">
                <a:solidFill>
                  <a:srgbClr val="C00000"/>
                </a:solidFill>
              </a:rPr>
              <a:t>!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92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Restricted</a:t>
            </a:r>
            <a:r>
              <a:rPr lang="hu-HU" dirty="0"/>
              <a:t> </a:t>
            </a:r>
            <a:r>
              <a:rPr lang="hu-HU" dirty="0" err="1"/>
              <a:t>Generic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</a:t>
            </a:r>
            <a:r>
              <a:rPr lang="hu-HU" dirty="0" err="1"/>
              <a:t>declaration</a:t>
            </a:r>
            <a:endParaRPr lang="hu-HU" dirty="0"/>
          </a:p>
        </p:txBody>
      </p:sp>
      <p:sp>
        <p:nvSpPr>
          <p:cNvPr id="25" name="Tartalom helye 2"/>
          <p:cNvSpPr txBox="1">
            <a:spLocks/>
          </p:cNvSpPr>
          <p:nvPr/>
        </p:nvSpPr>
        <p:spPr>
          <a:xfrm>
            <a:off x="1484310" y="2666999"/>
            <a:ext cx="10643035" cy="257001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visiblity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[&lt;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b="1" dirty="0" err="1">
                <a:solidFill>
                  <a:srgbClr val="0070C0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extends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superclass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&gt;] 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&gt;([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formal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body&gt;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60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Generic</a:t>
            </a:r>
            <a:r>
              <a:rPr lang="hu-HU" dirty="0"/>
              <a:t> </a:t>
            </a:r>
            <a:r>
              <a:rPr lang="hu-HU" dirty="0" err="1"/>
              <a:t>method</a:t>
            </a:r>
            <a:r>
              <a:rPr lang="hu-HU" dirty="0"/>
              <a:t> – </a:t>
            </a:r>
            <a:r>
              <a:rPr lang="hu-HU" dirty="0" err="1"/>
              <a:t>bounded</a:t>
            </a:r>
            <a:r>
              <a:rPr lang="hu-HU" dirty="0"/>
              <a:t> </a:t>
            </a:r>
            <a:r>
              <a:rPr lang="hu-HU" dirty="0" err="1"/>
              <a:t>type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35834" y="2666999"/>
            <a:ext cx="9467189" cy="3552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ClassWithValue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incrementValue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item.setValue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item.getValue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+ 1);</a:t>
            </a:r>
          </a:p>
          <a:p>
            <a:pPr marL="457200" lvl="1" indent="0"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ClassWithValue</a:t>
            </a: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endParaRPr lang="hu-HU" sz="20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incrementValue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 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ClassWithValue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1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Generic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Collection of generic methods can be encapsulated in a generic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Generic class</a:t>
            </a:r>
            <a:endParaRPr lang="en-US" dirty="0"/>
          </a:p>
          <a:p>
            <a:r>
              <a:rPr lang="en-US" dirty="0"/>
              <a:t>All methods work with same type(s) given as parameter(s)</a:t>
            </a:r>
          </a:p>
          <a:p>
            <a:r>
              <a:rPr lang="en-US" dirty="0"/>
              <a:t>Type parameters set for the whole class at compile time</a:t>
            </a:r>
          </a:p>
        </p:txBody>
      </p:sp>
    </p:spTree>
    <p:extLst>
      <p:ext uri="{BB962C8B-B14F-4D97-AF65-F5344CB8AC3E}">
        <p14:creationId xmlns:p14="http://schemas.microsoft.com/office/powerpoint/2010/main" val="3655137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3B87FD-09ED-4E2E-8B88-2DAAF26A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Generic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example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0DBC90-A3CF-4B3F-B017-A800D2A8C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07" y="2666999"/>
            <a:ext cx="10469309" cy="3649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Storage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T[]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			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instantiated</a:t>
            </a:r>
            <a:endParaRPr lang="hu-HU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Storage(</a:t>
            </a:r>
            <a:r>
              <a:rPr lang="hu-HU" sz="2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emptyArray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emptyArray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addItem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++]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index) {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[index]; }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264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DE250F-617B-43F0-A529-1DC2ED97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Generic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usage</a:t>
            </a:r>
            <a:r>
              <a:rPr lang="hu-HU" dirty="0"/>
              <a:t> – </a:t>
            </a:r>
            <a:r>
              <a:rPr lang="hu-HU" dirty="0" err="1"/>
              <a:t>example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C2F84E-FD15-45D2-8F7C-5EE4FD50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174" y="2666999"/>
            <a:ext cx="9682849" cy="3198963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Storage&lt;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carStorage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[5]);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carStorage.addItem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carStorage.addItem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Storage&lt;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busStorage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Storage&lt;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[5]);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busStorage.addItem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busStorage.addItem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133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DE250F-617B-43F0-A529-1DC2ED975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Generic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usage</a:t>
            </a:r>
            <a:r>
              <a:rPr lang="hu-HU" dirty="0"/>
              <a:t> </a:t>
            </a:r>
            <a:r>
              <a:rPr lang="hu-HU" dirty="0" err="1"/>
              <a:t>example</a:t>
            </a:r>
            <a:r>
              <a:rPr lang="hu-HU" dirty="0"/>
              <a:t> – </a:t>
            </a:r>
            <a:r>
              <a:rPr lang="hu-HU" dirty="0" err="1"/>
              <a:t>up</a:t>
            </a:r>
            <a:r>
              <a:rPr lang="hu-HU" dirty="0"/>
              <a:t>-/</a:t>
            </a:r>
            <a:r>
              <a:rPr lang="hu-HU" dirty="0" err="1"/>
              <a:t>downcast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C2F84E-FD15-45D2-8F7C-5EE4FD50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27660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Storage&lt;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vehicleStorage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	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Storage&lt;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[5]);</a:t>
            </a:r>
          </a:p>
          <a:p>
            <a:pPr marL="0" indent="0">
              <a:buNone/>
            </a:pP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vehicleStorage.addItem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				</a:t>
            </a: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index: 0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vehicleStorage.addItem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					</a:t>
            </a: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index: 1</a:t>
            </a:r>
          </a:p>
          <a:p>
            <a:pPr marL="0" indent="0">
              <a:buNone/>
            </a:pP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vehicleStorage.getItem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otherBus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vehicleStorage.getItem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!!!</a:t>
            </a:r>
            <a:endParaRPr lang="en-GB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46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List class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03253" y="2666999"/>
            <a:ext cx="9199770" cy="35353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{ … 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Generic storage class: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 storage space (increase, decrease)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 like indexing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Built-in sort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Developer documentations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(https://docs.oracle.com/javase/8/docs/api/java/util/ArrayList.html)</a:t>
            </a:r>
          </a:p>
        </p:txBody>
      </p:sp>
    </p:spTree>
    <p:extLst>
      <p:ext uri="{BB962C8B-B14F-4D97-AF65-F5344CB8AC3E}">
        <p14:creationId xmlns:p14="http://schemas.microsoft.com/office/powerpoint/2010/main" val="200623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for generic purpose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298387" cy="312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to do when same operation has to be executed on different types?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Generalization</a:t>
            </a:r>
          </a:p>
          <a:p>
            <a:r>
              <a:rPr lang="en-US" dirty="0"/>
              <a:t>Same behavior with type dependent operation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overload</a:t>
            </a:r>
          </a:p>
          <a:p>
            <a:r>
              <a:rPr lang="en-US" dirty="0"/>
              <a:t>Behavior with type independent operation</a:t>
            </a:r>
          </a:p>
          <a:p>
            <a:pPr lvl="1"/>
            <a:r>
              <a:rPr lang="en-US" dirty="0"/>
              <a:t>Independent on a given abstraction level: usage of base class – Object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Generic programming – usage of type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4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FCDA57-44F3-4490-8B79-BE7D2526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methods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35285D-1973-4F03-88D1-DAFEA5C29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clear – clear the list</a:t>
            </a:r>
          </a:p>
          <a:p>
            <a:r>
              <a:rPr lang="en-US" dirty="0"/>
              <a:t>add – add new item</a:t>
            </a:r>
          </a:p>
          <a:p>
            <a:r>
              <a:rPr lang="en-US" dirty="0"/>
              <a:t>contains – check if list contains item (by reference, not by value)</a:t>
            </a:r>
          </a:p>
          <a:p>
            <a:r>
              <a:rPr lang="en-US" dirty="0"/>
              <a:t>get – get item</a:t>
            </a:r>
          </a:p>
          <a:p>
            <a:r>
              <a:rPr lang="en-US" dirty="0" err="1"/>
              <a:t>isEmpty</a:t>
            </a:r>
            <a:r>
              <a:rPr lang="en-US" dirty="0"/>
              <a:t> – check if list is empty</a:t>
            </a:r>
          </a:p>
          <a:p>
            <a:r>
              <a:rPr lang="en-US" dirty="0"/>
              <a:t>remove – remove item</a:t>
            </a:r>
          </a:p>
          <a:p>
            <a:r>
              <a:rPr lang="en-US" dirty="0"/>
              <a:t>set – set item at a specified index</a:t>
            </a:r>
          </a:p>
          <a:p>
            <a:r>
              <a:rPr lang="en-US" dirty="0"/>
              <a:t>size – get list size</a:t>
            </a:r>
          </a:p>
        </p:txBody>
      </p:sp>
    </p:spTree>
    <p:extLst>
      <p:ext uri="{BB962C8B-B14F-4D97-AF65-F5344CB8AC3E}">
        <p14:creationId xmlns:p14="http://schemas.microsoft.com/office/powerpoint/2010/main" val="4085151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470E86-B0C4-4420-B052-EC791597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Usage</a:t>
            </a:r>
            <a:r>
              <a:rPr lang="hu-HU" dirty="0"/>
              <a:t> of </a:t>
            </a:r>
            <a:r>
              <a:rPr lang="hu-HU" dirty="0" err="1"/>
              <a:t>ArrayList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CEC855-4B2A-4CD2-B038-C65A9058B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 marL="0" indent="0">
              <a:buNone/>
            </a:pP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Upcasts</a:t>
            </a: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implicitly</a:t>
            </a:r>
            <a:endParaRPr lang="hu-HU" sz="20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vehicles.add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vehicles.add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vehicles.add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Truck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GB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Downcasts</a:t>
            </a: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have</a:t>
            </a: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hu-HU" sz="2000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programmer</a:t>
            </a:r>
            <a:endParaRPr lang="en-GB" sz="2000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804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sort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60294" y="2791427"/>
            <a:ext cx="7535119" cy="14622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=0;i&lt;100;i++) {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ints.add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getRandomInt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}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3773347" y="4606725"/>
            <a:ext cx="8171749" cy="1591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strings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new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Font typeface="Arial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=0;i&lt;100;i++) { </a:t>
            </a:r>
            <a:r>
              <a:rPr lang="hu-H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trings.add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getRandomString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}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(strings,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Collections.reverseOrder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25809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of items is required for appropriate operation of sorting algorithms</a:t>
            </a:r>
          </a:p>
          <a:p>
            <a:r>
              <a:rPr lang="en-US" dirty="0"/>
              <a:t>Done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</a:t>
            </a:r>
            <a:r>
              <a:rPr lang="en-US" dirty="0"/>
              <a:t> method</a:t>
            </a:r>
          </a:p>
          <a:p>
            <a:r>
              <a:rPr lang="en-US" dirty="0"/>
              <a:t>Declaration:</a:t>
            </a:r>
          </a:p>
          <a:p>
            <a:pPr marL="457200" lvl="1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&lt;method name&gt;(&lt;type&gt; o1, &lt;type&gt; o2)</a:t>
            </a:r>
          </a:p>
          <a:p>
            <a:pPr marL="457200" lvl="1" indent="0">
              <a:buNone/>
            </a:pPr>
            <a:r>
              <a:rPr lang="en-US" dirty="0">
                <a:cs typeface="Courier New" panose="02070309020205020404" pitchFamily="49" charset="0"/>
              </a:rPr>
              <a:t>Where return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&lt;0</a:t>
            </a:r>
            <a:r>
              <a:rPr lang="en-US" dirty="0">
                <a:cs typeface="Courier New" panose="02070309020205020404" pitchFamily="49" charset="0"/>
              </a:rPr>
              <a:t>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o1&lt;o2, =0</a:t>
            </a:r>
            <a:r>
              <a:rPr lang="en-US" dirty="0">
                <a:cs typeface="Courier New" panose="02070309020205020404" pitchFamily="49" charset="0"/>
              </a:rPr>
              <a:t>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o1=o2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&gt;0</a:t>
            </a:r>
            <a:r>
              <a:rPr lang="en-US" dirty="0">
                <a:cs typeface="Courier New" panose="02070309020205020404" pitchFamily="49" charset="0"/>
              </a:rPr>
              <a:t>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o1&gt;o2, </a:t>
            </a:r>
          </a:p>
        </p:txBody>
      </p:sp>
    </p:spTree>
    <p:extLst>
      <p:ext uri="{BB962C8B-B14F-4D97-AF65-F5344CB8AC3E}">
        <p14:creationId xmlns:p14="http://schemas.microsoft.com/office/powerpoint/2010/main" val="3266297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sort with comparator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(&lt;collection&gt;)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Sort items into ascending order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(&lt;collection&gt;, &lt;comparator&gt;)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Instead of </a:t>
            </a:r>
            <a:r>
              <a:rPr lang="en-US" b="1" dirty="0">
                <a:cs typeface="Courier New" panose="02070309020205020404" pitchFamily="49" charset="0"/>
              </a:rPr>
              <a:t>default comparer </a:t>
            </a:r>
            <a:r>
              <a:rPr lang="en-US" dirty="0">
                <a:cs typeface="Courier New" panose="02070309020205020404" pitchFamily="49" charset="0"/>
              </a:rPr>
              <a:t>other also can be used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Collections.reverseOrder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– reversed direction comparer</a:t>
            </a:r>
          </a:p>
        </p:txBody>
      </p:sp>
    </p:spTree>
    <p:extLst>
      <p:ext uri="{BB962C8B-B14F-4D97-AF65-F5344CB8AC3E}">
        <p14:creationId xmlns:p14="http://schemas.microsoft.com/office/powerpoint/2010/main" val="3879386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ArrayList.sort</a:t>
            </a:r>
            <a:r>
              <a:rPr lang="en-US" dirty="0"/>
              <a:t>()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ArrayList.sort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(&lt;comparator&gt;)</a:t>
            </a:r>
          </a:p>
          <a:p>
            <a:r>
              <a:rPr lang="en-US" sz="2000" dirty="0"/>
              <a:t>Sort elements with a given comparator</a:t>
            </a:r>
          </a:p>
          <a:p>
            <a:r>
              <a:rPr lang="en-US" sz="2000" dirty="0"/>
              <a:t>Always have to specify a comparator – </a:t>
            </a:r>
            <a:r>
              <a:rPr lang="en-US" sz="2000" b="1" i="1" dirty="0"/>
              <a:t>no default</a:t>
            </a:r>
          </a:p>
          <a:p>
            <a:r>
              <a:rPr lang="en-US" sz="2000" dirty="0"/>
              <a:t>Default</a:t>
            </a:r>
            <a:r>
              <a:rPr lang="hu-HU" sz="2000" dirty="0"/>
              <a:t> </a:t>
            </a:r>
            <a:r>
              <a:rPr lang="en-US" sz="2000" dirty="0"/>
              <a:t>reversed comparer can be applied (or its inverse)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3727049" y="4995441"/>
            <a:ext cx="8171749" cy="15915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strings = new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Font typeface="Arial"/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=0;i&lt;100;i++) { </a:t>
            </a: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trings.add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getRandomString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}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(strings, </a:t>
            </a:r>
            <a:r>
              <a:rPr lang="en-US" sz="18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Collections.reverseOrder</a:t>
            </a: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strings.sort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Collections.reverseOrder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5860484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comparator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354764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default comparators are not usable for custom classes, because exact specification of properties participating and the exact comparison method have to be specified.</a:t>
            </a:r>
          </a:p>
          <a:p>
            <a:r>
              <a:rPr lang="en-US" dirty="0"/>
              <a:t>Comparison of hidden state descriptors will be shown later</a:t>
            </a:r>
            <a:br>
              <a:rPr lang="en-US" dirty="0"/>
            </a:br>
            <a:r>
              <a:rPr lang="en-US" dirty="0"/>
              <a:t>(when explaining interfaces)</a:t>
            </a:r>
          </a:p>
          <a:p>
            <a:r>
              <a:rPr lang="en-US" dirty="0"/>
              <a:t>For comparison of public state descriptors, custom comparators can be written</a:t>
            </a:r>
          </a:p>
        </p:txBody>
      </p:sp>
    </p:spTree>
    <p:extLst>
      <p:ext uri="{BB962C8B-B14F-4D97-AF65-F5344CB8AC3E}">
        <p14:creationId xmlns:p14="http://schemas.microsoft.com/office/powerpoint/2010/main" val="1632452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comparator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comparator method</a:t>
            </a:r>
          </a:p>
          <a:p>
            <a:r>
              <a:rPr lang="en-US" dirty="0"/>
              <a:t>declaration as shown before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&lt;method name&gt;(&lt;type&gt; o1, &lt;type&gt; o2)</a:t>
            </a:r>
          </a:p>
          <a:p>
            <a:r>
              <a:rPr lang="en-US" dirty="0">
                <a:cs typeface="Courier New" panose="02070309020205020404" pitchFamily="49" charset="0"/>
              </a:rPr>
              <a:t>Name can be anything</a:t>
            </a:r>
          </a:p>
          <a:p>
            <a:r>
              <a:rPr lang="en-US" dirty="0">
                <a:cs typeface="Courier New" panose="02070309020205020404" pitchFamily="49" charset="0"/>
              </a:rPr>
              <a:t>Type is the type to compare</a:t>
            </a:r>
          </a:p>
          <a:p>
            <a:r>
              <a:rPr lang="en-US" dirty="0">
                <a:cs typeface="Courier New" panose="02070309020205020404" pitchFamily="49" charset="0"/>
              </a:rPr>
              <a:t>Stateless method </a:t>
            </a:r>
            <a:r>
              <a:rPr lang="en-US" dirty="0">
                <a:cs typeface="Times New Roman" panose="02020603050405020304" pitchFamily="18" charset="0"/>
              </a:rPr>
              <a:t>→ class method, static method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333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comparator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5994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Car {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carComparer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 c1, Car c2)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c1.getLicense().</a:t>
            </a:r>
            <a:r>
              <a:rPr lang="hu-HU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compareToIgnoreCase</a:t>
            </a:r>
            <a:r>
              <a:rPr lang="hu-HU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(c2.getLicense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4085863" y="4444678"/>
            <a:ext cx="7569560" cy="1498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&lt;Car&gt; cars = new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Font typeface="Arial"/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Font typeface="Arial"/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cars.sort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Car::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carComparer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05711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function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49661" y="2666999"/>
            <a:ext cx="9153362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anonymous function is</a:t>
            </a:r>
          </a:p>
          <a:p>
            <a:r>
              <a:rPr lang="en-US" dirty="0"/>
              <a:t>a function, which is not bound to any variable</a:t>
            </a:r>
            <a:br>
              <a:rPr lang="en-US" dirty="0"/>
            </a:br>
            <a:r>
              <a:rPr lang="en-US" dirty="0"/>
              <a:t>(no name or reference is given at declaration)</a:t>
            </a:r>
          </a:p>
          <a:p>
            <a:r>
              <a:rPr lang="en-US" dirty="0"/>
              <a:t>created in a code block, therefore it is an embedded function</a:t>
            </a:r>
          </a:p>
          <a:p>
            <a:r>
              <a:rPr lang="en-US" dirty="0"/>
              <a:t>has access to variables of containing code block</a:t>
            </a:r>
          </a:p>
          <a:p>
            <a:r>
              <a:rPr lang="en-US" dirty="0"/>
              <a:t>alternative name: </a:t>
            </a:r>
            <a:r>
              <a:rPr lang="en-US" b="1" dirty="0"/>
              <a:t>lambda function</a:t>
            </a:r>
          </a:p>
        </p:txBody>
      </p:sp>
    </p:spTree>
    <p:extLst>
      <p:ext uri="{BB962C8B-B14F-4D97-AF65-F5344CB8AC3E}">
        <p14:creationId xmlns:p14="http://schemas.microsoft.com/office/powerpoint/2010/main" val="218854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111520-2722-4F30-8D06-A0F9D56B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dependent operations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C8B3B8-61B0-4025-B956-07B3ADD4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1242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Handler method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does access </a:t>
            </a:r>
            <a:r>
              <a:rPr lang="en-US" dirty="0"/>
              <a:t>components of subject class</a:t>
            </a:r>
          </a:p>
          <a:p>
            <a:r>
              <a:rPr lang="en-US" dirty="0"/>
              <a:t>Type safe parameter is required to provide interface specification</a:t>
            </a:r>
          </a:p>
          <a:p>
            <a:r>
              <a:rPr lang="en-US" dirty="0"/>
              <a:t>Parameter type specified at compile time</a:t>
            </a:r>
          </a:p>
          <a:p>
            <a:r>
              <a:rPr lang="en-US" dirty="0"/>
              <a:t>Functionality:</a:t>
            </a:r>
          </a:p>
          <a:p>
            <a:pPr lvl="1"/>
            <a:r>
              <a:rPr lang="en-US" dirty="0"/>
              <a:t>Parameters of different types are used for the same logical operation – behavior</a:t>
            </a:r>
          </a:p>
          <a:p>
            <a:pPr lvl="1"/>
            <a:r>
              <a:rPr lang="en-US" dirty="0"/>
              <a:t>Parameter object participates in realization of behavior</a:t>
            </a:r>
          </a:p>
          <a:p>
            <a:r>
              <a:rPr lang="en-US" dirty="0"/>
              <a:t>Method: </a:t>
            </a:r>
            <a:r>
              <a:rPr lang="en-US" b="1" dirty="0"/>
              <a:t>Method overload</a:t>
            </a:r>
          </a:p>
        </p:txBody>
      </p:sp>
    </p:spTree>
    <p:extLst>
      <p:ext uri="{BB962C8B-B14F-4D97-AF65-F5344CB8AC3E}">
        <p14:creationId xmlns:p14="http://schemas.microsoft.com/office/powerpoint/2010/main" val="28853807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</a:t>
            </a:r>
          </a:p>
          <a:p>
            <a:pPr marL="0" indent="0" algn="ctr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&lt;parameters&gt; &lt;lambda operator ”-&gt;”&gt; &lt;function body&gt;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Return type, when method body:</a:t>
            </a:r>
          </a:p>
          <a:p>
            <a:r>
              <a:rPr lang="en-US" dirty="0">
                <a:cs typeface="Courier New" panose="02070309020205020404" pitchFamily="49" charset="0"/>
              </a:rPr>
              <a:t>an expression, the return value is that</a:t>
            </a:r>
          </a:p>
          <a:p>
            <a:r>
              <a:rPr lang="en-US" dirty="0">
                <a:cs typeface="Courier New" panose="02070309020205020404" pitchFamily="49" charset="0"/>
              </a:rPr>
              <a:t>a code block, then return value of the code block</a:t>
            </a:r>
          </a:p>
          <a:p>
            <a:r>
              <a:rPr lang="en-US" dirty="0">
                <a:cs typeface="Courier New" panose="02070309020205020404" pitchFamily="49" charset="0"/>
              </a:rPr>
              <a:t>if code block has no return value, returning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</p:txBody>
      </p:sp>
    </p:spTree>
    <p:extLst>
      <p:ext uri="{BB962C8B-B14F-4D97-AF65-F5344CB8AC3E}">
        <p14:creationId xmlns:p14="http://schemas.microsoft.com/office/powerpoint/2010/main" val="827514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345017" cy="3124201"/>
          </a:xfrm>
        </p:spPr>
        <p:txBody>
          <a:bodyPr>
            <a:normAutofit fontScale="92500"/>
          </a:bodyPr>
          <a:lstStyle/>
          <a:p>
            <a:r>
              <a:rPr lang="en-US" dirty="0"/>
              <a:t>No parameters</a:t>
            </a:r>
            <a:br>
              <a:rPr lang="en-US" dirty="0"/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-&gt;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("No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/>
              <a:t>Multiple parameters</a:t>
            </a:r>
            <a:br>
              <a:rPr lang="en-US" dirty="0"/>
            </a:br>
            <a:r>
              <a:rPr 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(param1, param2) -&gt; param1 + param2;</a:t>
            </a:r>
          </a:p>
          <a:p>
            <a:r>
              <a:rPr lang="en-US" dirty="0"/>
              <a:t>Multiple typed parameters</a:t>
            </a:r>
            <a:br>
              <a:rPr lang="en-US" dirty="0"/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String name) -&gt;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("id:" +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" name:" + name);</a:t>
            </a:r>
          </a:p>
          <a:p>
            <a:r>
              <a:rPr lang="en-US" dirty="0"/>
              <a:t>Code block with multiple parameters</a:t>
            </a:r>
            <a:br>
              <a:rPr lang="en-US" dirty="0"/>
            </a:b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param1, </a:t>
            </a:r>
            <a:r>
              <a:rPr lang="hu-HU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param2) -&gt; { return param1 + param2; }</a:t>
            </a:r>
          </a:p>
        </p:txBody>
      </p:sp>
    </p:spTree>
    <p:extLst>
      <p:ext uri="{BB962C8B-B14F-4D97-AF65-F5344CB8AC3E}">
        <p14:creationId xmlns:p14="http://schemas.microsoft.com/office/powerpoint/2010/main" val="242501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36CD7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36CD7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36CD7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36CD7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Lambda function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515432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Application of </a:t>
            </a:r>
            <a:r>
              <a:rPr lang="en-US" i="1" dirty="0">
                <a:cs typeface="Courier New" panose="02070309020205020404" pitchFamily="49" charset="0"/>
              </a:rPr>
              <a:t>lambda</a:t>
            </a:r>
            <a:r>
              <a:rPr lang="en-US" dirty="0">
                <a:cs typeface="Courier New" panose="02070309020205020404" pitchFamily="49" charset="0"/>
              </a:rPr>
              <a:t> function with two parameters: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Lambda function makes custom comparison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&lt;Car&gt; cars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cars.sort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(c1, c2) -&gt; c1.getLicense().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compareToIgnoreCase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(c2.getLicense())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29138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Lambda function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515432" cy="31242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Application of </a:t>
            </a:r>
            <a:r>
              <a:rPr lang="en-US" i="1" dirty="0">
                <a:cs typeface="Courier New" panose="02070309020205020404" pitchFamily="49" charset="0"/>
              </a:rPr>
              <a:t>lambda</a:t>
            </a:r>
            <a:r>
              <a:rPr lang="en-US" dirty="0">
                <a:cs typeface="Courier New" panose="02070309020205020404" pitchFamily="49" charset="0"/>
              </a:rPr>
              <a:t> function with one parameter: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The lambda function only returns the value to compare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&lt;Car&gt; cars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cars.sort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-&gt; c1.getComfortLevel()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89331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Lambda function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comparator with lambda having two parameters</a:t>
            </a:r>
          </a:p>
          <a:p>
            <a:pPr marL="457200" lvl="1" indent="0">
              <a:buNone/>
            </a:pPr>
            <a:r>
              <a:rPr lang="en-US" dirty="0"/>
              <a:t>Free to declare the comparison method, even complex conditions could be applied</a:t>
            </a:r>
          </a:p>
          <a:p>
            <a:r>
              <a:rPr lang="en-US" dirty="0"/>
              <a:t>Built-in (generic) comparator with lambda getter, having one parameter</a:t>
            </a:r>
          </a:p>
          <a:p>
            <a:pPr marL="457200" lvl="1" indent="0">
              <a:buNone/>
            </a:pPr>
            <a:r>
              <a:rPr lang="en-US" dirty="0"/>
              <a:t>With simple, generic comparison conditions, more simple to specify only the value to compare</a:t>
            </a:r>
          </a:p>
        </p:txBody>
      </p:sp>
    </p:spTree>
    <p:extLst>
      <p:ext uri="{BB962C8B-B14F-4D97-AF65-F5344CB8AC3E}">
        <p14:creationId xmlns:p14="http://schemas.microsoft.com/office/powerpoint/2010/main" val="315182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dependent implementations </a:t>
            </a:r>
            <a:br>
              <a:rPr lang="en-US" dirty="0"/>
            </a:br>
            <a:r>
              <a:rPr lang="en-US" dirty="0"/>
              <a:t>of a behavior</a:t>
            </a:r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1484311" y="2954668"/>
            <a:ext cx="6190398" cy="20798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dirty="0">
                <a:cs typeface="Courier New" panose="02070309020205020404" pitchFamily="49" charset="0"/>
              </a:rPr>
              <a:t>method </a:t>
            </a: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implementations of 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PrintStream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class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221763"/>
            <a:ext cx="6519333" cy="45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9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F3ED4C-0D2A-4721-9CA3-927CBA91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 – ancestor class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D09A44-64CC-43AB-A5C6-6AE13DCCE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Application of the base class</a:t>
            </a:r>
          </a:p>
          <a:p>
            <a:r>
              <a:rPr lang="en-US" dirty="0"/>
              <a:t>All subclasses can be casted to this</a:t>
            </a:r>
          </a:p>
          <a:p>
            <a:r>
              <a:rPr lang="en-US" dirty="0"/>
              <a:t>Interface of common type is accessible</a:t>
            </a:r>
          </a:p>
          <a:p>
            <a:r>
              <a:rPr lang="en-US" dirty="0"/>
              <a:t>Root of class hierarchy is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</p:txBody>
      </p:sp>
      <p:pic>
        <p:nvPicPr>
          <p:cNvPr id="1034" name="Picture 10" descr="KÃ©ptalÃ¡lat a kÃ¶vetkezÅre: âoop class hierarchy vehicleâ">
            <a:extLst>
              <a:ext uri="{FF2B5EF4-FFF2-40B4-BE49-F238E27FC236}">
                <a16:creationId xmlns:a16="http://schemas.microsoft.com/office/drawing/2014/main" id="{D5D233F2-2C60-4BF7-A81F-923531970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139" y="2887376"/>
            <a:ext cx="5079310" cy="381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706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40CE41-37D6-4423-B3CE-D2995E9D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Up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B76FEE-3665-4BD6-9FE3-24EBEF3AA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Casting up on class hierarchy tree until the root – valid</a:t>
            </a:r>
          </a:p>
          <a:p>
            <a:r>
              <a:rPr lang="en-US" dirty="0"/>
              <a:t>Any object can be casted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 implicitly </a:t>
            </a:r>
            <a:r>
              <a:rPr lang="hu-HU" dirty="0"/>
              <a:t>and</a:t>
            </a:r>
            <a:r>
              <a:rPr lang="en-US" dirty="0"/>
              <a:t> explicitly</a:t>
            </a:r>
          </a:p>
          <a:p>
            <a:endParaRPr lang="en-US" dirty="0"/>
          </a:p>
          <a:p>
            <a:r>
              <a:rPr lang="en-US" dirty="0"/>
              <a:t>This cast </a:t>
            </a:r>
            <a:r>
              <a:rPr lang="en-US" b="1" dirty="0"/>
              <a:t>does not </a:t>
            </a:r>
            <a:r>
              <a:rPr lang="en-US" dirty="0"/>
              <a:t>change type of referenced object</a:t>
            </a:r>
          </a:p>
          <a:p>
            <a:r>
              <a:rPr lang="en-US" dirty="0"/>
              <a:t>This cast creates a new reference with new type – base class</a:t>
            </a:r>
            <a:br>
              <a:rPr lang="en-US" dirty="0"/>
            </a:br>
            <a:r>
              <a:rPr lang="en-US" dirty="0"/>
              <a:t>Specifies the interface of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22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EE7C16-75F9-4F9D-AC23-5E1267F6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Casting Up – example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56933D-BAC3-441A-B175-B9318EE9A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car;				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Valid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vehicleObject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car;		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Valid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Reserved object is still a Car,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but can be accessed via Car, Vehicle and Object interfaces,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specified by references above</a:t>
            </a:r>
          </a:p>
        </p:txBody>
      </p:sp>
    </p:spTree>
    <p:extLst>
      <p:ext uri="{BB962C8B-B14F-4D97-AF65-F5344CB8AC3E}">
        <p14:creationId xmlns:p14="http://schemas.microsoft.com/office/powerpoint/2010/main" val="71902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23AA15-3367-4CDF-8D8D-4A78793C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independent operations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C514D1-5A8E-490F-9667-6AD8B2E9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Basically, handler class </a:t>
            </a:r>
            <a:r>
              <a:rPr lang="en-US" b="1" dirty="0">
                <a:solidFill>
                  <a:srgbClr val="C00000"/>
                </a:solidFill>
              </a:rPr>
              <a:t>does not access </a:t>
            </a:r>
            <a:r>
              <a:rPr lang="en-US" dirty="0"/>
              <a:t>components of subject class</a:t>
            </a:r>
          </a:p>
          <a:p>
            <a:r>
              <a:rPr lang="en-US" dirty="0"/>
              <a:t>For example: </a:t>
            </a:r>
            <a:r>
              <a:rPr lang="hu-HU" dirty="0" err="1"/>
              <a:t>array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en-US" dirty="0"/>
              <a:t> </a:t>
            </a:r>
            <a:r>
              <a:rPr lang="en-US" i="1" dirty="0"/>
              <a:t>general storage</a:t>
            </a:r>
            <a:endParaRPr lang="en-US" dirty="0"/>
          </a:p>
          <a:p>
            <a:r>
              <a:rPr lang="en-US" dirty="0"/>
              <a:t>Functionality:</a:t>
            </a:r>
          </a:p>
          <a:p>
            <a:pPr lvl="1"/>
            <a:r>
              <a:rPr lang="en-US" dirty="0"/>
              <a:t>Reusable for </a:t>
            </a:r>
            <a:r>
              <a:rPr lang="hu-HU" dirty="0"/>
              <a:t>more </a:t>
            </a:r>
            <a:r>
              <a:rPr lang="hu-HU" dirty="0" err="1"/>
              <a:t>classes</a:t>
            </a:r>
            <a:endParaRPr lang="hu-HU" dirty="0"/>
          </a:p>
          <a:p>
            <a:pPr lvl="1"/>
            <a:r>
              <a:rPr lang="en-US" dirty="0"/>
              <a:t>Parameter object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en-US" dirty="0"/>
              <a:t>participate in realization of behavior</a:t>
            </a:r>
          </a:p>
          <a:p>
            <a:r>
              <a:rPr lang="hu-HU" dirty="0" err="1"/>
              <a:t>Method</a:t>
            </a:r>
            <a:r>
              <a:rPr lang="hu-HU" dirty="0"/>
              <a:t>: </a:t>
            </a:r>
            <a:r>
              <a:rPr lang="hu-HU" dirty="0" err="1"/>
              <a:t>base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793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5446</TotalTime>
  <Words>2397</Words>
  <Application>Microsoft Office PowerPoint</Application>
  <PresentationFormat>Szélesvásznú</PresentationFormat>
  <Paragraphs>332</Paragraphs>
  <Slides>44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44</vt:i4>
      </vt:variant>
    </vt:vector>
  </HeadingPairs>
  <TitlesOfParts>
    <vt:vector size="50" baseType="lpstr">
      <vt:lpstr>Arial</vt:lpstr>
      <vt:lpstr>Arial Black</vt:lpstr>
      <vt:lpstr>Calibri</vt:lpstr>
      <vt:lpstr>Corbel</vt:lpstr>
      <vt:lpstr>Courier New</vt:lpstr>
      <vt:lpstr>Parallaxis</vt:lpstr>
      <vt:lpstr>Object Oriented Programming</vt:lpstr>
      <vt:lpstr>Type safe method call</vt:lpstr>
      <vt:lpstr>Method for generic purpose</vt:lpstr>
      <vt:lpstr>Type dependent operations</vt:lpstr>
      <vt:lpstr>Type dependent implementations  of a behavior</vt:lpstr>
      <vt:lpstr>Class hierarchy – ancestor class</vt:lpstr>
      <vt:lpstr>Casting Up</vt:lpstr>
      <vt:lpstr>Casting Up – example</vt:lpstr>
      <vt:lpstr>Type independent operations</vt:lpstr>
      <vt:lpstr>Base class storage</vt:lpstr>
      <vt:lpstr>Base class storage – combined</vt:lpstr>
      <vt:lpstr>Downcast</vt:lpstr>
      <vt:lpstr>Downcast example</vt:lpstr>
      <vt:lpstr>Use of objects</vt:lpstr>
      <vt:lpstr>Really generic implementation</vt:lpstr>
      <vt:lpstr>Generic implementations</vt:lpstr>
      <vt:lpstr>Type safety with single implementation</vt:lpstr>
      <vt:lpstr>Type parameter</vt:lpstr>
      <vt:lpstr>Type parameter</vt:lpstr>
      <vt:lpstr>Generic method declaration</vt:lpstr>
      <vt:lpstr>Generic method – example</vt:lpstr>
      <vt:lpstr>Type parameter constraints</vt:lpstr>
      <vt:lpstr>Restricted Generic method declaration</vt:lpstr>
      <vt:lpstr>Generic method – bounded type</vt:lpstr>
      <vt:lpstr>Generic class</vt:lpstr>
      <vt:lpstr>Generic class example</vt:lpstr>
      <vt:lpstr>Generic class usage – example</vt:lpstr>
      <vt:lpstr>Generic class usage example – up-/downcast</vt:lpstr>
      <vt:lpstr>Generic List class</vt:lpstr>
      <vt:lpstr>ArrayList methods</vt:lpstr>
      <vt:lpstr>Usage of ArrayList</vt:lpstr>
      <vt:lpstr>Built-in sort</vt:lpstr>
      <vt:lpstr>Comparator</vt:lpstr>
      <vt:lpstr>Built-in sort with comparator</vt:lpstr>
      <vt:lpstr>ArrayList.sort()</vt:lpstr>
      <vt:lpstr>Custom comparator</vt:lpstr>
      <vt:lpstr>Custom comparator</vt:lpstr>
      <vt:lpstr>Custom comparator</vt:lpstr>
      <vt:lpstr>Anonymous function</vt:lpstr>
      <vt:lpstr>Lambda function</vt:lpstr>
      <vt:lpstr>Lambda function</vt:lpstr>
      <vt:lpstr>Application of Lambda function</vt:lpstr>
      <vt:lpstr>Application of Lambda function</vt:lpstr>
      <vt:lpstr>Application of Lambda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 Orientált Programozás</dc:title>
  <dc:creator>tamas.storcz@crosssec.com</dc:creator>
  <cp:lastModifiedBy>Storcz Tamás László</cp:lastModifiedBy>
  <cp:revision>320</cp:revision>
  <dcterms:created xsi:type="dcterms:W3CDTF">2016-02-12T08:06:28Z</dcterms:created>
  <dcterms:modified xsi:type="dcterms:W3CDTF">2023-10-09T05:40:00Z</dcterms:modified>
</cp:coreProperties>
</file>