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360" r:id="rId3"/>
    <p:sldId id="361" r:id="rId4"/>
    <p:sldId id="323" r:id="rId5"/>
    <p:sldId id="324" r:id="rId6"/>
    <p:sldId id="325" r:id="rId7"/>
    <p:sldId id="326" r:id="rId8"/>
    <p:sldId id="303" r:id="rId9"/>
    <p:sldId id="327" r:id="rId10"/>
    <p:sldId id="264" r:id="rId11"/>
    <p:sldId id="304" r:id="rId12"/>
    <p:sldId id="328" r:id="rId13"/>
    <p:sldId id="329" r:id="rId14"/>
    <p:sldId id="359" r:id="rId15"/>
    <p:sldId id="331" r:id="rId16"/>
    <p:sldId id="318" r:id="rId17"/>
    <p:sldId id="319" r:id="rId18"/>
    <p:sldId id="333" r:id="rId19"/>
    <p:sldId id="332" r:id="rId20"/>
    <p:sldId id="345" r:id="rId21"/>
    <p:sldId id="334" r:id="rId22"/>
    <p:sldId id="343" r:id="rId23"/>
    <p:sldId id="344" r:id="rId24"/>
    <p:sldId id="321" r:id="rId25"/>
    <p:sldId id="346" r:id="rId26"/>
    <p:sldId id="320" r:id="rId27"/>
    <p:sldId id="354" r:id="rId28"/>
    <p:sldId id="353" r:id="rId29"/>
    <p:sldId id="355" r:id="rId30"/>
    <p:sldId id="357" r:id="rId31"/>
    <p:sldId id="356" r:id="rId32"/>
    <p:sldId id="358" r:id="rId33"/>
    <p:sldId id="362" r:id="rId34"/>
    <p:sldId id="281" r:id="rId35"/>
    <p:sldId id="288" r:id="rId36"/>
    <p:sldId id="363" r:id="rId37"/>
    <p:sldId id="306" r:id="rId38"/>
    <p:sldId id="307" r:id="rId39"/>
    <p:sldId id="339" r:id="rId40"/>
    <p:sldId id="364" r:id="rId41"/>
    <p:sldId id="295" r:id="rId42"/>
    <p:sldId id="347" r:id="rId43"/>
    <p:sldId id="348" r:id="rId44"/>
    <p:sldId id="349" r:id="rId45"/>
    <p:sldId id="350" r:id="rId46"/>
    <p:sldId id="287" r:id="rId47"/>
    <p:sldId id="341" r:id="rId48"/>
    <p:sldId id="340" r:id="rId49"/>
    <p:sldId id="351" r:id="rId50"/>
    <p:sldId id="352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86A9C0-95A7-44D4-9CE1-F25268352DF7}" v="97" dt="2021-03-29T08:51:01.7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228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as Storcz" userId="7ab5403fe009f921" providerId="LiveId" clId="{ED86A9C0-95A7-44D4-9CE1-F25268352DF7}"/>
    <pc:docChg chg="custSel addSld delSld modSld sldOrd">
      <pc:chgData name="Tamas Storcz" userId="7ab5403fe009f921" providerId="LiveId" clId="{ED86A9C0-95A7-44D4-9CE1-F25268352DF7}" dt="2021-03-29T08:51:01.758" v="384" actId="20577"/>
      <pc:docMkLst>
        <pc:docMk/>
      </pc:docMkLst>
      <pc:sldChg chg="modSp">
        <pc:chgData name="Tamas Storcz" userId="7ab5403fe009f921" providerId="LiveId" clId="{ED86A9C0-95A7-44D4-9CE1-F25268352DF7}" dt="2021-03-29T07:12:52.827" v="319" actId="20577"/>
        <pc:sldMkLst>
          <pc:docMk/>
          <pc:sldMk cId="2865325357" sldId="320"/>
        </pc:sldMkLst>
        <pc:spChg chg="mod">
          <ac:chgData name="Tamas Storcz" userId="7ab5403fe009f921" providerId="LiveId" clId="{ED86A9C0-95A7-44D4-9CE1-F25268352DF7}" dt="2021-03-29T07:12:52.827" v="319" actId="20577"/>
          <ac:spMkLst>
            <pc:docMk/>
            <pc:sldMk cId="2865325357" sldId="320"/>
            <ac:spMk id="4" creationId="{00000000-0000-0000-0000-000000000000}"/>
          </ac:spMkLst>
        </pc:spChg>
      </pc:sldChg>
      <pc:sldChg chg="del">
        <pc:chgData name="Tamas Storcz" userId="7ab5403fe009f921" providerId="LiveId" clId="{ED86A9C0-95A7-44D4-9CE1-F25268352DF7}" dt="2021-03-28T18:42:51.399" v="212" actId="47"/>
        <pc:sldMkLst>
          <pc:docMk/>
          <pc:sldMk cId="3286783523" sldId="337"/>
        </pc:sldMkLst>
      </pc:sldChg>
      <pc:sldChg chg="modAnim">
        <pc:chgData name="Tamas Storcz" userId="7ab5403fe009f921" providerId="LiveId" clId="{ED86A9C0-95A7-44D4-9CE1-F25268352DF7}" dt="2021-03-28T18:48:47.936" v="317"/>
        <pc:sldMkLst>
          <pc:docMk/>
          <pc:sldMk cId="1238985442" sldId="341"/>
        </pc:sldMkLst>
      </pc:sldChg>
      <pc:sldChg chg="modSp">
        <pc:chgData name="Tamas Storcz" userId="7ab5403fe009f921" providerId="LiveId" clId="{ED86A9C0-95A7-44D4-9CE1-F25268352DF7}" dt="2021-03-28T18:47:42.419" v="316" actId="20577"/>
        <pc:sldMkLst>
          <pc:docMk/>
          <pc:sldMk cId="1041572971" sldId="350"/>
        </pc:sldMkLst>
        <pc:spChg chg="mod">
          <ac:chgData name="Tamas Storcz" userId="7ab5403fe009f921" providerId="LiveId" clId="{ED86A9C0-95A7-44D4-9CE1-F25268352DF7}" dt="2021-03-28T18:47:42.419" v="316" actId="20577"/>
          <ac:spMkLst>
            <pc:docMk/>
            <pc:sldMk cId="1041572971" sldId="350"/>
            <ac:spMk id="80" creationId="{00000000-0000-0000-0000-000000000000}"/>
          </ac:spMkLst>
        </pc:spChg>
      </pc:sldChg>
      <pc:sldChg chg="modSp mod">
        <pc:chgData name="Tamas Storcz" userId="7ab5403fe009f921" providerId="LiveId" clId="{ED86A9C0-95A7-44D4-9CE1-F25268352DF7}" dt="2021-03-28T18:31:29.908" v="1" actId="27636"/>
        <pc:sldMkLst>
          <pc:docMk/>
          <pc:sldMk cId="3158967555" sldId="351"/>
        </pc:sldMkLst>
        <pc:spChg chg="mod">
          <ac:chgData name="Tamas Storcz" userId="7ab5403fe009f921" providerId="LiveId" clId="{ED86A9C0-95A7-44D4-9CE1-F25268352DF7}" dt="2021-03-28T18:31:29.908" v="1" actId="27636"/>
          <ac:spMkLst>
            <pc:docMk/>
            <pc:sldMk cId="3158967555" sldId="351"/>
            <ac:spMk id="3" creationId="{00000000-0000-0000-0000-000000000000}"/>
          </ac:spMkLst>
        </pc:spChg>
      </pc:sldChg>
      <pc:sldChg chg="modSp">
        <pc:chgData name="Tamas Storcz" userId="7ab5403fe009f921" providerId="LiveId" clId="{ED86A9C0-95A7-44D4-9CE1-F25268352DF7}" dt="2021-03-29T08:51:01.758" v="384" actId="20577"/>
        <pc:sldMkLst>
          <pc:docMk/>
          <pc:sldMk cId="2068180333" sldId="359"/>
        </pc:sldMkLst>
        <pc:spChg chg="mod">
          <ac:chgData name="Tamas Storcz" userId="7ab5403fe009f921" providerId="LiveId" clId="{ED86A9C0-95A7-44D4-9CE1-F25268352DF7}" dt="2021-03-29T08:51:01.758" v="384" actId="20577"/>
          <ac:spMkLst>
            <pc:docMk/>
            <pc:sldMk cId="2068180333" sldId="359"/>
            <ac:spMk id="28" creationId="{00000000-0000-0000-0000-000000000000}"/>
          </ac:spMkLst>
        </pc:spChg>
      </pc:sldChg>
      <pc:sldChg chg="modSp add mod">
        <pc:chgData name="Tamas Storcz" userId="7ab5403fe009f921" providerId="LiveId" clId="{ED86A9C0-95A7-44D4-9CE1-F25268352DF7}" dt="2021-03-29T07:41:12.598" v="321" actId="20577"/>
        <pc:sldMkLst>
          <pc:docMk/>
          <pc:sldMk cId="263382423" sldId="360"/>
        </pc:sldMkLst>
        <pc:spChg chg="mod">
          <ac:chgData name="Tamas Storcz" userId="7ab5403fe009f921" providerId="LiveId" clId="{ED86A9C0-95A7-44D4-9CE1-F25268352DF7}" dt="2021-03-28T18:33:43.510" v="158" actId="790"/>
          <ac:spMkLst>
            <pc:docMk/>
            <pc:sldMk cId="263382423" sldId="360"/>
            <ac:spMk id="2" creationId="{B5CA51F0-FB60-4FB5-BE94-B64BF8FF9867}"/>
          </ac:spMkLst>
        </pc:spChg>
        <pc:spChg chg="mod">
          <ac:chgData name="Tamas Storcz" userId="7ab5403fe009f921" providerId="LiveId" clId="{ED86A9C0-95A7-44D4-9CE1-F25268352DF7}" dt="2021-03-29T07:41:12.598" v="321" actId="20577"/>
          <ac:spMkLst>
            <pc:docMk/>
            <pc:sldMk cId="263382423" sldId="360"/>
            <ac:spMk id="3" creationId="{20CFFC27-186C-459E-9139-DE1C2C1CF72B}"/>
          </ac:spMkLst>
        </pc:spChg>
      </pc:sldChg>
      <pc:sldChg chg="modSp add mod">
        <pc:chgData name="Tamas Storcz" userId="7ab5403fe009f921" providerId="LiveId" clId="{ED86A9C0-95A7-44D4-9CE1-F25268352DF7}" dt="2021-03-28T18:34:14.623" v="184" actId="790"/>
        <pc:sldMkLst>
          <pc:docMk/>
          <pc:sldMk cId="1217976250" sldId="361"/>
        </pc:sldMkLst>
        <pc:spChg chg="mod">
          <ac:chgData name="Tamas Storcz" userId="7ab5403fe009f921" providerId="LiveId" clId="{ED86A9C0-95A7-44D4-9CE1-F25268352DF7}" dt="2021-03-28T18:34:14.623" v="184" actId="790"/>
          <ac:spMkLst>
            <pc:docMk/>
            <pc:sldMk cId="1217976250" sldId="361"/>
            <ac:spMk id="2" creationId="{54A3643A-9A57-49F3-A7F0-0F0B7F3F2BB1}"/>
          </ac:spMkLst>
        </pc:spChg>
        <pc:spChg chg="mod">
          <ac:chgData name="Tamas Storcz" userId="7ab5403fe009f921" providerId="LiveId" clId="{ED86A9C0-95A7-44D4-9CE1-F25268352DF7}" dt="2021-03-28T18:34:14.623" v="184" actId="790"/>
          <ac:spMkLst>
            <pc:docMk/>
            <pc:sldMk cId="1217976250" sldId="361"/>
            <ac:spMk id="3" creationId="{FF3FCDAD-D9C1-461C-81F0-74F488DAB926}"/>
          </ac:spMkLst>
        </pc:spChg>
      </pc:sldChg>
      <pc:sldChg chg="modSp add mod ord">
        <pc:chgData name="Tamas Storcz" userId="7ab5403fe009f921" providerId="LiveId" clId="{ED86A9C0-95A7-44D4-9CE1-F25268352DF7}" dt="2021-03-28T18:40:34.786" v="209"/>
        <pc:sldMkLst>
          <pc:docMk/>
          <pc:sldMk cId="273184822" sldId="362"/>
        </pc:sldMkLst>
        <pc:spChg chg="mod">
          <ac:chgData name="Tamas Storcz" userId="7ab5403fe009f921" providerId="LiveId" clId="{ED86A9C0-95A7-44D4-9CE1-F25268352DF7}" dt="2021-03-28T18:39:20.892" v="206" actId="20577"/>
          <ac:spMkLst>
            <pc:docMk/>
            <pc:sldMk cId="273184822" sldId="362"/>
            <ac:spMk id="2" creationId="{0E2C61C9-27B5-4797-906D-D52A08E41CF8}"/>
          </ac:spMkLst>
        </pc:spChg>
        <pc:spChg chg="mod">
          <ac:chgData name="Tamas Storcz" userId="7ab5403fe009f921" providerId="LiveId" clId="{ED86A9C0-95A7-44D4-9CE1-F25268352DF7}" dt="2021-03-28T18:39:29.900" v="207" actId="12"/>
          <ac:spMkLst>
            <pc:docMk/>
            <pc:sldMk cId="273184822" sldId="362"/>
            <ac:spMk id="3" creationId="{AAAE0098-3211-4278-91D1-F953052E4EF1}"/>
          </ac:spMkLst>
        </pc:spChg>
      </pc:sldChg>
      <pc:sldChg chg="modSp add mod">
        <pc:chgData name="Tamas Storcz" userId="7ab5403fe009f921" providerId="LiveId" clId="{ED86A9C0-95A7-44D4-9CE1-F25268352DF7}" dt="2021-03-28T18:43:02.446" v="216" actId="20577"/>
        <pc:sldMkLst>
          <pc:docMk/>
          <pc:sldMk cId="662675564" sldId="363"/>
        </pc:sldMkLst>
        <pc:spChg chg="mod">
          <ac:chgData name="Tamas Storcz" userId="7ab5403fe009f921" providerId="LiveId" clId="{ED86A9C0-95A7-44D4-9CE1-F25268352DF7}" dt="2021-03-28T18:42:47.325" v="211"/>
          <ac:spMkLst>
            <pc:docMk/>
            <pc:sldMk cId="662675564" sldId="363"/>
            <ac:spMk id="2" creationId="{00000000-0000-0000-0000-000000000000}"/>
          </ac:spMkLst>
        </pc:spChg>
        <pc:spChg chg="mod">
          <ac:chgData name="Tamas Storcz" userId="7ab5403fe009f921" providerId="LiveId" clId="{ED86A9C0-95A7-44D4-9CE1-F25268352DF7}" dt="2021-03-28T18:43:02.446" v="216" actId="20577"/>
          <ac:spMkLst>
            <pc:docMk/>
            <pc:sldMk cId="662675564" sldId="363"/>
            <ac:spMk id="36" creationId="{00000000-0000-0000-0000-000000000000}"/>
          </ac:spMkLst>
        </pc:spChg>
      </pc:sldChg>
      <pc:sldChg chg="modSp add mod">
        <pc:chgData name="Tamas Storcz" userId="7ab5403fe009f921" providerId="LiveId" clId="{ED86A9C0-95A7-44D4-9CE1-F25268352DF7}" dt="2021-03-28T18:45:39.457" v="291" actId="108"/>
        <pc:sldMkLst>
          <pc:docMk/>
          <pc:sldMk cId="186204940" sldId="364"/>
        </pc:sldMkLst>
        <pc:spChg chg="mod">
          <ac:chgData name="Tamas Storcz" userId="7ab5403fe009f921" providerId="LiveId" clId="{ED86A9C0-95A7-44D4-9CE1-F25268352DF7}" dt="2021-03-28T18:45:24.783" v="289" actId="790"/>
          <ac:spMkLst>
            <pc:docMk/>
            <pc:sldMk cId="186204940" sldId="364"/>
            <ac:spMk id="2" creationId="{54A6F85D-30BC-4A33-9599-B4A06FC8DD52}"/>
          </ac:spMkLst>
        </pc:spChg>
        <pc:spChg chg="mod">
          <ac:chgData name="Tamas Storcz" userId="7ab5403fe009f921" providerId="LiveId" clId="{ED86A9C0-95A7-44D4-9CE1-F25268352DF7}" dt="2021-03-28T18:45:39.457" v="291" actId="108"/>
          <ac:spMkLst>
            <pc:docMk/>
            <pc:sldMk cId="186204940" sldId="364"/>
            <ac:spMk id="3" creationId="{ABD711A6-08D5-4CDC-88C7-7865A73C2EE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4DDB8-1250-AB4A-A9C7-E689661D9B03}" type="datetimeFigureOut">
              <a:rPr lang="en-US" smtClean="0"/>
              <a:t>10/16/2023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F5E72-09C9-6B44-9B79-A1AD75DE0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56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Object</a:t>
            </a:r>
            <a:r>
              <a:rPr lang="hu-HU" dirty="0"/>
              <a:t> Oriented </a:t>
            </a:r>
            <a:r>
              <a:rPr lang="hu-HU" dirty="0" err="1"/>
              <a:t>Programming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Abstracts</a:t>
            </a:r>
            <a:r>
              <a:rPr lang="hu-HU" dirty="0"/>
              <a:t> and </a:t>
            </a:r>
            <a:r>
              <a:rPr lang="hu-HU" dirty="0" err="1"/>
              <a:t>interfaces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15288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069494"/>
          </a:xfrm>
        </p:spPr>
        <p:txBody>
          <a:bodyPr anchor="t">
            <a:normAutofit fontScale="85000" lnSpcReduction="10000"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2600" dirty="0"/>
              <a:t>A class which contains abstract methods, its </a:t>
            </a:r>
            <a:r>
              <a:rPr lang="en-US" sz="2600" b="1" dirty="0"/>
              <a:t>full implementation is not known.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3100" dirty="0"/>
              <a:t>Abstract class</a:t>
            </a:r>
          </a:p>
          <a:p>
            <a:pPr>
              <a:spcBef>
                <a:spcPts val="1200"/>
              </a:spcBef>
            </a:pPr>
            <a:r>
              <a:rPr lang="en-US" dirty="0"/>
              <a:t>Can </a:t>
            </a:r>
            <a:r>
              <a:rPr lang="en-US" b="1" dirty="0"/>
              <a:t>not</a:t>
            </a:r>
            <a:r>
              <a:rPr lang="en-US" dirty="0"/>
              <a:t> be </a:t>
            </a:r>
            <a:r>
              <a:rPr lang="en-US" b="1" dirty="0"/>
              <a:t>instantiated</a:t>
            </a:r>
            <a:r>
              <a:rPr lang="en-US" dirty="0"/>
              <a:t> – the implementation of a class is not defined</a:t>
            </a:r>
          </a:p>
          <a:p>
            <a:pPr>
              <a:spcBef>
                <a:spcPts val="1200"/>
              </a:spcBef>
            </a:pPr>
            <a:r>
              <a:rPr lang="en-US" dirty="0"/>
              <a:t>To make such a class </a:t>
            </a:r>
            <a:r>
              <a:rPr lang="en-US" b="1" dirty="0"/>
              <a:t>work</a:t>
            </a:r>
            <a:r>
              <a:rPr lang="en-US" dirty="0"/>
              <a:t>, abstract behaviors have to be specified – </a:t>
            </a:r>
            <a:r>
              <a:rPr lang="en-US" b="1" dirty="0"/>
              <a:t>override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/>
              <a:t>To give space to polymorphism, abstract class </a:t>
            </a:r>
            <a:r>
              <a:rPr lang="en-US" b="1" dirty="0"/>
              <a:t>has to be inherited</a:t>
            </a:r>
            <a:endParaRPr lang="en-US" dirty="0"/>
          </a:p>
          <a:p>
            <a:pPr>
              <a:spcBef>
                <a:spcPts val="1200"/>
              </a:spcBef>
            </a:pPr>
            <a:r>
              <a:rPr lang="en-US" dirty="0">
                <a:cs typeface="Courier New" panose="02070309020205020404" pitchFamily="49" charset="0"/>
              </a:rPr>
              <a:t>Has to be marked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dirty="0"/>
              <a:t> modifier</a:t>
            </a:r>
          </a:p>
        </p:txBody>
      </p:sp>
    </p:spTree>
    <p:extLst>
      <p:ext uri="{BB962C8B-B14F-4D97-AF65-F5344CB8AC3E}">
        <p14:creationId xmlns:p14="http://schemas.microsoft.com/office/powerpoint/2010/main" val="507463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 properties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069494"/>
          </a:xfrm>
        </p:spPr>
        <p:txBody>
          <a:bodyPr anchor="t">
            <a:normAutofit fontScale="92500" lnSpcReduction="10000"/>
          </a:bodyPr>
          <a:lstStyle/>
          <a:p>
            <a:pPr>
              <a:spcBef>
                <a:spcPts val="1200"/>
              </a:spcBef>
            </a:pPr>
            <a:r>
              <a:rPr lang="en-US" dirty="0"/>
              <a:t>Marked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dirty="0"/>
              <a:t> modifier</a:t>
            </a:r>
          </a:p>
          <a:p>
            <a:pPr>
              <a:spcBef>
                <a:spcPts val="1200"/>
              </a:spcBef>
            </a:pPr>
            <a:r>
              <a:rPr lang="en-US" dirty="0"/>
              <a:t>Can not be instantiated</a:t>
            </a:r>
          </a:p>
          <a:p>
            <a:pPr>
              <a:spcBef>
                <a:spcPts val="1200"/>
              </a:spcBef>
            </a:pPr>
            <a:r>
              <a:rPr lang="en-US" dirty="0"/>
              <a:t>As a class, a part of the class hierarchy – inheritance</a:t>
            </a:r>
          </a:p>
          <a:p>
            <a:pPr>
              <a:spcBef>
                <a:spcPts val="1200"/>
              </a:spcBef>
            </a:pPr>
            <a:r>
              <a:rPr lang="en-US" dirty="0"/>
              <a:t>Can be target type of cast</a:t>
            </a:r>
          </a:p>
          <a:p>
            <a:pPr>
              <a:spcBef>
                <a:spcPts val="1200"/>
              </a:spcBef>
            </a:pPr>
            <a:r>
              <a:rPr lang="en-US" dirty="0"/>
              <a:t>Can contain </a:t>
            </a:r>
            <a:r>
              <a:rPr lang="en-US" b="1" dirty="0"/>
              <a:t>abstract method </a:t>
            </a:r>
            <a:r>
              <a:rPr lang="en-US" dirty="0"/>
              <a:t>– but not necessary</a:t>
            </a:r>
          </a:p>
          <a:p>
            <a:pPr>
              <a:spcBef>
                <a:spcPts val="1200"/>
              </a:spcBef>
            </a:pPr>
            <a:r>
              <a:rPr lang="en-US" dirty="0"/>
              <a:t>Can contain implemented (</a:t>
            </a:r>
            <a:r>
              <a:rPr lang="en-US" b="1" dirty="0"/>
              <a:t>non-abstract</a:t>
            </a:r>
            <a:r>
              <a:rPr lang="en-US" dirty="0"/>
              <a:t>) method – but not necessary</a:t>
            </a:r>
          </a:p>
        </p:txBody>
      </p:sp>
    </p:spTree>
    <p:extLst>
      <p:ext uri="{BB962C8B-B14F-4D97-AF65-F5344CB8AC3E}">
        <p14:creationId xmlns:p14="http://schemas.microsoft.com/office/powerpoint/2010/main" val="711203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hierarchy</a:t>
            </a:r>
            <a:r>
              <a:rPr lang="hu-HU" dirty="0"/>
              <a:t> – </a:t>
            </a:r>
            <a:r>
              <a:rPr lang="hu-HU" dirty="0" err="1"/>
              <a:t>abstraction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132805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Mammal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artalom helye 2"/>
          <p:cNvSpPr txBox="1">
            <a:spLocks/>
          </p:cNvSpPr>
          <p:nvPr/>
        </p:nvSpPr>
        <p:spPr>
          <a:xfrm>
            <a:off x="5351916" y="3712031"/>
            <a:ext cx="6480856" cy="13280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Mammal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Arial"/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”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Meow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 }</a:t>
            </a:r>
          </a:p>
          <a:p>
            <a:pPr marL="0" indent="0">
              <a:buFont typeface="Arial"/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2793773" y="5268690"/>
            <a:ext cx="6480856" cy="13280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Dog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Mammal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Arial"/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”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Bark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 }</a:t>
            </a:r>
          </a:p>
          <a:p>
            <a:pPr marL="0" indent="0">
              <a:buFont typeface="Arial"/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156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Cast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abstract</a:t>
            </a:r>
            <a:r>
              <a:rPr lang="hu-HU" dirty="0"/>
              <a:t> </a:t>
            </a:r>
            <a:r>
              <a:rPr lang="hu-HU" dirty="0" err="1"/>
              <a:t>type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Dog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cat.say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		</a:t>
            </a:r>
            <a:r>
              <a:rPr lang="hu-HU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=&gt; ”</a:t>
            </a:r>
            <a:r>
              <a:rPr lang="hu-HU" sz="1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Meow</a:t>
            </a:r>
            <a:r>
              <a:rPr lang="hu-HU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dog.say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		</a:t>
            </a:r>
            <a:r>
              <a:rPr lang="hu-HU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=&gt; ”</a:t>
            </a:r>
            <a:r>
              <a:rPr lang="hu-HU" sz="1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Bark</a:t>
            </a:r>
            <a:r>
              <a:rPr lang="hu-HU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Mammal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mammal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Mammal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mammal.say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	</a:t>
            </a:r>
            <a:r>
              <a:rPr lang="hu-HU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=&gt; ”</a:t>
            </a:r>
            <a:r>
              <a:rPr lang="hu-HU" sz="1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Meow</a:t>
            </a:r>
            <a:r>
              <a:rPr lang="hu-HU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hu-HU" sz="1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hu-HU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hu-HU" sz="1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Mammal</a:t>
            </a:r>
            <a:r>
              <a:rPr lang="hu-HU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mammal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Mammal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)dog;</a:t>
            </a:r>
            <a:endParaRPr 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mammal.say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	</a:t>
            </a:r>
            <a:r>
              <a:rPr lang="hu-HU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=&gt; ”</a:t>
            </a:r>
            <a:r>
              <a:rPr lang="hu-HU" sz="1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Bark</a:t>
            </a:r>
            <a:r>
              <a:rPr lang="hu-HU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 </a:t>
            </a:r>
            <a:r>
              <a:rPr lang="hu-HU" sz="1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hu-HU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hu-HU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hu-HU" sz="1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Mammal</a:t>
            </a:r>
            <a:r>
              <a:rPr lang="hu-HU" sz="1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9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endParaRPr lang="hu-HU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546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hierarchy</a:t>
            </a:r>
            <a:r>
              <a:rPr lang="hu-HU" dirty="0"/>
              <a:t> –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sbstraction</a:t>
            </a:r>
            <a:endParaRPr lang="en-GB" dirty="0"/>
          </a:p>
        </p:txBody>
      </p:sp>
      <p:sp>
        <p:nvSpPr>
          <p:cNvPr id="3" name="Lekerekített téglalap 2"/>
          <p:cNvSpPr/>
          <p:nvPr/>
        </p:nvSpPr>
        <p:spPr>
          <a:xfrm>
            <a:off x="6425800" y="3215056"/>
            <a:ext cx="1138056" cy="343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Object</a:t>
            </a:r>
            <a:endParaRPr lang="en-GB" dirty="0"/>
          </a:p>
        </p:txBody>
      </p:sp>
      <p:sp>
        <p:nvSpPr>
          <p:cNvPr id="6" name="Lekerekített téglalap 5"/>
          <p:cNvSpPr/>
          <p:nvPr/>
        </p:nvSpPr>
        <p:spPr>
          <a:xfrm>
            <a:off x="6425800" y="4101126"/>
            <a:ext cx="1138056" cy="3438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Vehicle</a:t>
            </a:r>
            <a:endParaRPr lang="en-GB" dirty="0"/>
          </a:p>
        </p:txBody>
      </p:sp>
      <p:sp>
        <p:nvSpPr>
          <p:cNvPr id="9" name="Lekerekített téglalap 8"/>
          <p:cNvSpPr/>
          <p:nvPr/>
        </p:nvSpPr>
        <p:spPr>
          <a:xfrm>
            <a:off x="5281763" y="4987196"/>
            <a:ext cx="1138056" cy="343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Car</a:t>
            </a:r>
            <a:endParaRPr lang="en-GB" dirty="0"/>
          </a:p>
        </p:txBody>
      </p:sp>
      <p:sp>
        <p:nvSpPr>
          <p:cNvPr id="10" name="Lekerekített téglalap 9"/>
          <p:cNvSpPr/>
          <p:nvPr/>
        </p:nvSpPr>
        <p:spPr>
          <a:xfrm>
            <a:off x="7563856" y="4987196"/>
            <a:ext cx="1138056" cy="343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Bus</a:t>
            </a:r>
            <a:endParaRPr lang="en-GB" dirty="0"/>
          </a:p>
        </p:txBody>
      </p:sp>
      <p:cxnSp>
        <p:nvCxnSpPr>
          <p:cNvPr id="12" name="Egyenes összekötő nyíllal 11"/>
          <p:cNvCxnSpPr>
            <a:stCxn id="3" idx="2"/>
            <a:endCxn id="6" idx="0"/>
          </p:cNvCxnSpPr>
          <p:nvPr/>
        </p:nvCxnSpPr>
        <p:spPr>
          <a:xfrm>
            <a:off x="6994828" y="3558932"/>
            <a:ext cx="0" cy="54219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>
            <a:stCxn id="6" idx="2"/>
            <a:endCxn id="9" idx="0"/>
          </p:cNvCxnSpPr>
          <p:nvPr/>
        </p:nvCxnSpPr>
        <p:spPr>
          <a:xfrm flipH="1">
            <a:off x="5850791" y="4445002"/>
            <a:ext cx="1144037" cy="54219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>
            <a:stCxn id="6" idx="2"/>
            <a:endCxn id="10" idx="0"/>
          </p:cNvCxnSpPr>
          <p:nvPr/>
        </p:nvCxnSpPr>
        <p:spPr>
          <a:xfrm>
            <a:off x="6994828" y="4445002"/>
            <a:ext cx="1138056" cy="54219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Szövegdoboz 25"/>
          <p:cNvSpPr txBox="1"/>
          <p:nvPr/>
        </p:nvSpPr>
        <p:spPr>
          <a:xfrm>
            <a:off x="1843699" y="2857606"/>
            <a:ext cx="34380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cs typeface="Courier New" panose="02070309020205020404" pitchFamily="49" charset="0"/>
              </a:rPr>
              <a:t>In</a:t>
            </a:r>
            <a:r>
              <a:rPr lang="hu-HU" dirty="0">
                <a:cs typeface="Courier New" panose="02070309020205020404" pitchFamily="49" charset="0"/>
              </a:rPr>
              <a:t> </a:t>
            </a:r>
            <a:r>
              <a:rPr lang="hu-HU" dirty="0" err="1">
                <a:cs typeface="Courier New" panose="02070309020205020404" pitchFamily="49" charset="0"/>
              </a:rPr>
              <a:t>real</a:t>
            </a:r>
            <a:r>
              <a:rPr lang="hu-HU" dirty="0">
                <a:cs typeface="Courier New" panose="02070309020205020404" pitchFamily="49" charset="0"/>
              </a:rPr>
              <a:t> life, </a:t>
            </a:r>
            <a:r>
              <a:rPr lang="hu-HU" dirty="0" err="1">
                <a:cs typeface="Courier New" panose="02070309020205020404" pitchFamily="49" charset="0"/>
              </a:rPr>
              <a:t>instenace</a:t>
            </a:r>
            <a:r>
              <a:rPr lang="hu-HU" dirty="0">
                <a:cs typeface="Courier New" panose="02070309020205020404" pitchFamily="49" charset="0"/>
              </a:rPr>
              <a:t> of </a:t>
            </a:r>
            <a:r>
              <a:rPr lang="hu-HU" dirty="0" err="1">
                <a:cs typeface="Courier New" panose="02070309020205020404" pitchFamily="49" charset="0"/>
              </a:rPr>
              <a:t>vehicle</a:t>
            </a:r>
            <a:r>
              <a:rPr lang="hu-HU" dirty="0">
                <a:cs typeface="Courier New" panose="02070309020205020404" pitchFamily="49" charset="0"/>
              </a:rPr>
              <a:t> </a:t>
            </a:r>
            <a:r>
              <a:rPr lang="hu-HU" dirty="0" err="1">
                <a:cs typeface="Courier New" panose="02070309020205020404" pitchFamily="49" charset="0"/>
              </a:rPr>
              <a:t>does</a:t>
            </a:r>
            <a:r>
              <a:rPr lang="hu-HU" dirty="0">
                <a:cs typeface="Courier New" panose="02070309020205020404" pitchFamily="49" charset="0"/>
              </a:rPr>
              <a:t> </a:t>
            </a:r>
            <a:r>
              <a:rPr lang="hu-HU" dirty="0" err="1">
                <a:cs typeface="Courier New" panose="02070309020205020404" pitchFamily="49" charset="0"/>
              </a:rPr>
              <a:t>not</a:t>
            </a:r>
            <a:r>
              <a:rPr lang="hu-HU" dirty="0">
                <a:cs typeface="Courier New" panose="02070309020205020404" pitchFamily="49" charset="0"/>
              </a:rPr>
              <a:t> </a:t>
            </a:r>
            <a:r>
              <a:rPr lang="hu-HU" dirty="0" err="1">
                <a:cs typeface="Courier New" panose="02070309020205020404" pitchFamily="49" charset="0"/>
              </a:rPr>
              <a:t>exist</a:t>
            </a:r>
            <a:r>
              <a:rPr lang="hu-HU" dirty="0">
                <a:cs typeface="Courier New" panose="02070309020205020404" pitchFamily="49" charset="0"/>
              </a:rPr>
              <a:t> (</a:t>
            </a:r>
            <a:r>
              <a:rPr lang="hu-HU" dirty="0" err="1">
                <a:cs typeface="Courier New" panose="02070309020205020404" pitchFamily="49" charset="0"/>
              </a:rPr>
              <a:t>when</a:t>
            </a:r>
            <a:r>
              <a:rPr lang="hu-HU" dirty="0">
                <a:cs typeface="Courier New" panose="02070309020205020404" pitchFamily="49" charset="0"/>
              </a:rPr>
              <a:t> </a:t>
            </a:r>
            <a:r>
              <a:rPr lang="hu-HU" dirty="0" err="1">
                <a:cs typeface="Courier New" panose="02070309020205020404" pitchFamily="49" charset="0"/>
              </a:rPr>
              <a:t>examining</a:t>
            </a:r>
            <a:r>
              <a:rPr lang="hu-HU" dirty="0">
                <a:cs typeface="Courier New" panose="02070309020205020404" pitchFamily="49" charset="0"/>
              </a:rPr>
              <a:t> </a:t>
            </a:r>
            <a:r>
              <a:rPr lang="hu-HU" dirty="0" err="1">
                <a:cs typeface="Courier New" panose="02070309020205020404" pitchFamily="49" charset="0"/>
              </a:rPr>
              <a:t>cars</a:t>
            </a:r>
            <a:r>
              <a:rPr lang="hu-HU" dirty="0">
                <a:cs typeface="Courier New" panose="02070309020205020404" pitchFamily="49" charset="0"/>
              </a:rPr>
              <a:t> and </a:t>
            </a:r>
            <a:r>
              <a:rPr lang="hu-HU" dirty="0" err="1">
                <a:cs typeface="Courier New" panose="02070309020205020404" pitchFamily="49" charset="0"/>
              </a:rPr>
              <a:t>buses</a:t>
            </a:r>
            <a:r>
              <a:rPr lang="hu-HU" dirty="0">
                <a:cs typeface="Courier New" panose="02070309020205020404" pitchFamily="49" charset="0"/>
              </a:rPr>
              <a:t>)</a:t>
            </a:r>
          </a:p>
          <a:p>
            <a:r>
              <a:rPr lang="hu-HU" dirty="0" err="1">
                <a:cs typeface="Courier New" panose="02070309020205020404" pitchFamily="49" charset="0"/>
              </a:rPr>
              <a:t>therefore</a:t>
            </a:r>
            <a:r>
              <a:rPr lang="hu-HU" dirty="0"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</a:t>
            </a:r>
            <a:r>
              <a:rPr lang="hu-HU">
                <a:cs typeface="Courier New" panose="02070309020205020404" pitchFamily="49" charset="0"/>
              </a:rPr>
              <a:t> cannot</a:t>
            </a:r>
            <a:r>
              <a:rPr lang="hu-HU" dirty="0">
                <a:cs typeface="Courier New" panose="02070309020205020404" pitchFamily="49" charset="0"/>
              </a:rPr>
              <a:t> be </a:t>
            </a:r>
            <a:r>
              <a:rPr lang="hu-HU" dirty="0" err="1">
                <a:cs typeface="Courier New" panose="02070309020205020404" pitchFamily="49" charset="0"/>
              </a:rPr>
              <a:t>instantiated</a:t>
            </a:r>
            <a:r>
              <a:rPr lang="hu-HU" dirty="0">
                <a:cs typeface="Courier New" panose="02070309020205020404" pitchFamily="49" charset="0"/>
              </a:rPr>
              <a:t>.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Egyenes összekötő nyíllal 26"/>
          <p:cNvCxnSpPr>
            <a:stCxn id="26" idx="3"/>
            <a:endCxn id="6" idx="1"/>
          </p:cNvCxnSpPr>
          <p:nvPr/>
        </p:nvCxnSpPr>
        <p:spPr>
          <a:xfrm>
            <a:off x="5281762" y="3596270"/>
            <a:ext cx="1144038" cy="67679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Szövegdoboz 27"/>
          <p:cNvSpPr txBox="1"/>
          <p:nvPr/>
        </p:nvSpPr>
        <p:spPr>
          <a:xfrm>
            <a:off x="8364530" y="3251132"/>
            <a:ext cx="3438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cs typeface="Courier New" panose="02070309020205020404" pitchFamily="49" charset="0"/>
              </a:rPr>
              <a:t>Therefore</a:t>
            </a:r>
            <a:r>
              <a:rPr lang="hu-HU" dirty="0">
                <a:cs typeface="Courier New" panose="02070309020205020404" pitchFamily="49" charset="0"/>
              </a:rPr>
              <a:t>:</a:t>
            </a:r>
          </a:p>
          <a:p>
            <a:r>
              <a:rPr lang="hu-HU" dirty="0" err="1">
                <a:cs typeface="Courier New" panose="02070309020205020404" pitchFamily="49" charset="0"/>
              </a:rPr>
              <a:t>Even</a:t>
            </a:r>
            <a:r>
              <a:rPr lang="hu-HU" dirty="0">
                <a:cs typeface="Courier New" panose="02070309020205020404" pitchFamily="49" charset="0"/>
              </a:rPr>
              <a:t> </a:t>
            </a:r>
            <a:r>
              <a:rPr lang="hu-HU" dirty="0" err="1">
                <a:cs typeface="Courier New" panose="02070309020205020404" pitchFamily="49" charset="0"/>
              </a:rPr>
              <a:t>if</a:t>
            </a:r>
            <a:r>
              <a:rPr lang="hu-HU" dirty="0"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</a:t>
            </a:r>
            <a:r>
              <a:rPr lang="hu-HU" dirty="0">
                <a:cs typeface="Courier New" panose="02070309020205020404" pitchFamily="49" charset="0"/>
              </a:rPr>
              <a:t> has no </a:t>
            </a:r>
            <a:r>
              <a:rPr lang="hu-HU" dirty="0" err="1">
                <a:cs typeface="Courier New" panose="02070309020205020404" pitchFamily="49" charset="0"/>
              </a:rPr>
              <a:t>abstract</a:t>
            </a:r>
            <a:r>
              <a:rPr lang="hu-HU" dirty="0">
                <a:cs typeface="Courier New" panose="02070309020205020404" pitchFamily="49" charset="0"/>
              </a:rPr>
              <a:t> </a:t>
            </a:r>
            <a:r>
              <a:rPr lang="hu-HU" dirty="0" err="1">
                <a:cs typeface="Courier New" panose="02070309020205020404" pitchFamily="49" charset="0"/>
              </a:rPr>
              <a:t>methos</a:t>
            </a:r>
            <a:r>
              <a:rPr lang="hu-HU" dirty="0">
                <a:cs typeface="Courier New" panose="02070309020205020404" pitchFamily="49" charset="0"/>
              </a:rPr>
              <a:t>, </a:t>
            </a:r>
            <a:r>
              <a:rPr lang="hu-HU" dirty="0" err="1">
                <a:cs typeface="Courier New" panose="02070309020205020404" pitchFamily="49" charset="0"/>
              </a:rPr>
              <a:t>still</a:t>
            </a:r>
            <a:r>
              <a:rPr lang="hu-HU" dirty="0">
                <a:cs typeface="Courier New" panose="02070309020205020404" pitchFamily="49" charset="0"/>
              </a:rPr>
              <a:t> </a:t>
            </a:r>
            <a:r>
              <a:rPr lang="hu-HU" dirty="0" err="1">
                <a:cs typeface="Courier New" panose="02070309020205020404" pitchFamily="49" charset="0"/>
              </a:rPr>
              <a:t>marked</a:t>
            </a:r>
            <a:r>
              <a:rPr lang="hu-HU" dirty="0">
                <a:cs typeface="Courier New" panose="02070309020205020404" pitchFamily="49" charset="0"/>
              </a:rPr>
              <a:t> </a:t>
            </a:r>
            <a:r>
              <a:rPr lang="hu-HU" dirty="0" err="1">
                <a:cs typeface="Courier New" panose="02070309020205020404" pitchFamily="49" charset="0"/>
              </a:rPr>
              <a:t>as</a:t>
            </a:r>
            <a:endParaRPr lang="hu-HU" dirty="0">
              <a:cs typeface="Courier New" panose="02070309020205020404" pitchFamily="49" charset="0"/>
            </a:endParaRPr>
          </a:p>
          <a:p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hu-HU" dirty="0">
                <a:cs typeface="Courier New" panose="02070309020205020404" pitchFamily="49" charset="0"/>
              </a:rPr>
              <a:t> </a:t>
            </a:r>
            <a:r>
              <a:rPr lang="hu-HU">
                <a:cs typeface="Courier New" panose="02070309020205020404" pitchFamily="49" charset="0"/>
              </a:rPr>
              <a:t>class</a:t>
            </a:r>
            <a:endParaRPr lang="en-GB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18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hierarchy</a:t>
            </a:r>
            <a:r>
              <a:rPr lang="hu-HU" dirty="0"/>
              <a:t> – </a:t>
            </a:r>
            <a:r>
              <a:rPr lang="hu-HU" dirty="0" err="1"/>
              <a:t>multiple</a:t>
            </a:r>
            <a:r>
              <a:rPr lang="hu-HU" dirty="0"/>
              <a:t> </a:t>
            </a:r>
            <a:r>
              <a:rPr lang="hu-HU" dirty="0" err="1"/>
              <a:t>inheritance</a:t>
            </a:r>
            <a:endParaRPr lang="en-GB" dirty="0"/>
          </a:p>
        </p:txBody>
      </p:sp>
      <p:sp>
        <p:nvSpPr>
          <p:cNvPr id="3" name="Lekerekített téglalap 2"/>
          <p:cNvSpPr/>
          <p:nvPr/>
        </p:nvSpPr>
        <p:spPr>
          <a:xfrm>
            <a:off x="6425800" y="3215056"/>
            <a:ext cx="1138056" cy="343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Object</a:t>
            </a:r>
            <a:endParaRPr lang="en-GB" dirty="0"/>
          </a:p>
        </p:txBody>
      </p:sp>
      <p:sp>
        <p:nvSpPr>
          <p:cNvPr id="6" name="Lekerekített téglalap 5"/>
          <p:cNvSpPr/>
          <p:nvPr/>
        </p:nvSpPr>
        <p:spPr>
          <a:xfrm>
            <a:off x="6425800" y="4101126"/>
            <a:ext cx="1138056" cy="3438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Vehicle</a:t>
            </a:r>
            <a:endParaRPr lang="en-GB" dirty="0"/>
          </a:p>
        </p:txBody>
      </p:sp>
      <p:sp>
        <p:nvSpPr>
          <p:cNvPr id="7" name="Lekerekített téglalap 6"/>
          <p:cNvSpPr/>
          <p:nvPr/>
        </p:nvSpPr>
        <p:spPr>
          <a:xfrm>
            <a:off x="5287744" y="4967654"/>
            <a:ext cx="1227356" cy="5883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Personal</a:t>
            </a:r>
            <a:r>
              <a:rPr lang="hu-HU" dirty="0"/>
              <a:t> </a:t>
            </a:r>
            <a:r>
              <a:rPr lang="hu-HU" dirty="0" err="1"/>
              <a:t>Transport</a:t>
            </a:r>
            <a:endParaRPr lang="en-GB" dirty="0"/>
          </a:p>
        </p:txBody>
      </p:sp>
      <p:sp>
        <p:nvSpPr>
          <p:cNvPr id="8" name="Lekerekített téglalap 7"/>
          <p:cNvSpPr/>
          <p:nvPr/>
        </p:nvSpPr>
        <p:spPr>
          <a:xfrm>
            <a:off x="7563856" y="4967654"/>
            <a:ext cx="1138056" cy="343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Truck</a:t>
            </a:r>
            <a:endParaRPr lang="en-GB" dirty="0"/>
          </a:p>
        </p:txBody>
      </p:sp>
      <p:sp>
        <p:nvSpPr>
          <p:cNvPr id="9" name="Lekerekített téglalap 8"/>
          <p:cNvSpPr/>
          <p:nvPr/>
        </p:nvSpPr>
        <p:spPr>
          <a:xfrm>
            <a:off x="4509077" y="5988539"/>
            <a:ext cx="1138056" cy="343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Car</a:t>
            </a:r>
            <a:endParaRPr lang="en-GB" dirty="0"/>
          </a:p>
        </p:txBody>
      </p:sp>
      <p:sp>
        <p:nvSpPr>
          <p:cNvPr id="10" name="Lekerekített téglalap 9"/>
          <p:cNvSpPr/>
          <p:nvPr/>
        </p:nvSpPr>
        <p:spPr>
          <a:xfrm>
            <a:off x="6107901" y="5988540"/>
            <a:ext cx="1138056" cy="343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Bus</a:t>
            </a:r>
            <a:endParaRPr lang="en-GB" dirty="0"/>
          </a:p>
        </p:txBody>
      </p:sp>
      <p:cxnSp>
        <p:nvCxnSpPr>
          <p:cNvPr id="12" name="Egyenes összekötő nyíllal 11"/>
          <p:cNvCxnSpPr>
            <a:stCxn id="3" idx="2"/>
            <a:endCxn id="6" idx="0"/>
          </p:cNvCxnSpPr>
          <p:nvPr/>
        </p:nvCxnSpPr>
        <p:spPr>
          <a:xfrm>
            <a:off x="6994828" y="3558932"/>
            <a:ext cx="0" cy="54219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>
            <a:stCxn id="6" idx="2"/>
            <a:endCxn id="7" idx="0"/>
          </p:cNvCxnSpPr>
          <p:nvPr/>
        </p:nvCxnSpPr>
        <p:spPr>
          <a:xfrm flipH="1">
            <a:off x="5901422" y="4445002"/>
            <a:ext cx="1093406" cy="52265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>
            <a:stCxn id="6" idx="2"/>
            <a:endCxn id="8" idx="0"/>
          </p:cNvCxnSpPr>
          <p:nvPr/>
        </p:nvCxnSpPr>
        <p:spPr>
          <a:xfrm>
            <a:off x="6994828" y="4445002"/>
            <a:ext cx="1138056" cy="52265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/>
          <p:cNvCxnSpPr>
            <a:stCxn id="7" idx="2"/>
            <a:endCxn id="9" idx="0"/>
          </p:cNvCxnSpPr>
          <p:nvPr/>
        </p:nvCxnSpPr>
        <p:spPr>
          <a:xfrm flipH="1">
            <a:off x="5078105" y="5556006"/>
            <a:ext cx="823317" cy="43253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22"/>
          <p:cNvCxnSpPr>
            <a:stCxn id="7" idx="2"/>
            <a:endCxn id="10" idx="0"/>
          </p:cNvCxnSpPr>
          <p:nvPr/>
        </p:nvCxnSpPr>
        <p:spPr>
          <a:xfrm>
            <a:off x="5901422" y="5556006"/>
            <a:ext cx="775507" cy="4325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kerekített téglalap 13"/>
          <p:cNvSpPr/>
          <p:nvPr/>
        </p:nvSpPr>
        <p:spPr>
          <a:xfrm>
            <a:off x="9479662" y="4101126"/>
            <a:ext cx="1138056" cy="343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Elevator</a:t>
            </a:r>
            <a:endParaRPr lang="en-GB" dirty="0"/>
          </a:p>
        </p:txBody>
      </p:sp>
      <p:cxnSp>
        <p:nvCxnSpPr>
          <p:cNvPr id="15" name="Egyenes összekötő nyíllal 14"/>
          <p:cNvCxnSpPr>
            <a:stCxn id="3" idx="2"/>
            <a:endCxn id="14" idx="0"/>
          </p:cNvCxnSpPr>
          <p:nvPr/>
        </p:nvCxnSpPr>
        <p:spPr>
          <a:xfrm>
            <a:off x="6994828" y="3558932"/>
            <a:ext cx="3053862" cy="54219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övegdoboz 24"/>
          <p:cNvSpPr txBox="1"/>
          <p:nvPr/>
        </p:nvSpPr>
        <p:spPr>
          <a:xfrm>
            <a:off x="9030565" y="4661665"/>
            <a:ext cx="29957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Elevator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dirty="0" err="1"/>
              <a:t>also</a:t>
            </a:r>
            <a:r>
              <a:rPr lang="hu-HU" dirty="0"/>
              <a:t> </a:t>
            </a:r>
            <a:r>
              <a:rPr lang="hu-HU" dirty="0" err="1"/>
              <a:t>transport</a:t>
            </a:r>
            <a:r>
              <a:rPr lang="hu-HU" dirty="0"/>
              <a:t> </a:t>
            </a:r>
            <a:r>
              <a:rPr lang="hu-HU" dirty="0" err="1"/>
              <a:t>people</a:t>
            </a:r>
            <a:r>
              <a:rPr lang="hu-HU" dirty="0"/>
              <a:t>, </a:t>
            </a:r>
            <a:r>
              <a:rPr lang="hu-HU" dirty="0" err="1"/>
              <a:t>so</a:t>
            </a:r>
            <a:r>
              <a:rPr lang="hu-HU" dirty="0"/>
              <a:t> </a:t>
            </a:r>
            <a:r>
              <a:rPr lang="hu-HU" dirty="0" err="1"/>
              <a:t>behavior</a:t>
            </a:r>
            <a:br>
              <a:rPr lang="hu-HU" dirty="0"/>
            </a:b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getNumberOfPersons</a:t>
            </a:r>
            <a:br>
              <a:rPr lang="hu-HU" dirty="0"/>
            </a:br>
            <a:r>
              <a:rPr lang="hu-HU" dirty="0"/>
              <a:t>is </a:t>
            </a:r>
            <a:r>
              <a:rPr lang="hu-HU" dirty="0" err="1"/>
              <a:t>expected</a:t>
            </a:r>
            <a:endParaRPr lang="en-GB" dirty="0"/>
          </a:p>
        </p:txBody>
      </p:sp>
      <p:sp>
        <p:nvSpPr>
          <p:cNvPr id="26" name="Szövegdoboz 25"/>
          <p:cNvSpPr txBox="1"/>
          <p:nvPr/>
        </p:nvSpPr>
        <p:spPr>
          <a:xfrm>
            <a:off x="1880177" y="4711365"/>
            <a:ext cx="2751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behavior</a:t>
            </a:r>
            <a:br>
              <a:rPr lang="hu-HU" dirty="0"/>
            </a:b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getNumberOfPersons</a:t>
            </a:r>
            <a:br>
              <a:rPr lang="hu-HU" dirty="0"/>
            </a:br>
            <a:r>
              <a:rPr lang="hu-HU" dirty="0"/>
              <a:t>is </a:t>
            </a:r>
            <a:r>
              <a:rPr lang="hu-HU" dirty="0" err="1"/>
              <a:t>added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Vehicle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Egyenes összekötő nyíllal 26"/>
          <p:cNvCxnSpPr>
            <a:stCxn id="26" idx="3"/>
            <a:endCxn id="7" idx="1"/>
          </p:cNvCxnSpPr>
          <p:nvPr/>
        </p:nvCxnSpPr>
        <p:spPr>
          <a:xfrm>
            <a:off x="4632169" y="5173030"/>
            <a:ext cx="655575" cy="8880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zövegdoboz 29"/>
          <p:cNvSpPr txBox="1"/>
          <p:nvPr/>
        </p:nvSpPr>
        <p:spPr>
          <a:xfrm>
            <a:off x="9894818" y="3005858"/>
            <a:ext cx="202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>
                <a:solidFill>
                  <a:srgbClr val="0070C0"/>
                </a:solidFill>
              </a:rPr>
              <a:t>Elevator</a:t>
            </a:r>
            <a:r>
              <a:rPr lang="hu-HU" dirty="0">
                <a:solidFill>
                  <a:srgbClr val="0070C0"/>
                </a:solidFill>
              </a:rPr>
              <a:t> </a:t>
            </a:r>
            <a:r>
              <a:rPr lang="hu-HU" dirty="0" err="1">
                <a:solidFill>
                  <a:srgbClr val="0070C0"/>
                </a:solidFill>
              </a:rPr>
              <a:t>should</a:t>
            </a:r>
            <a:r>
              <a:rPr lang="hu-HU" dirty="0">
                <a:solidFill>
                  <a:srgbClr val="0070C0"/>
                </a:solidFill>
              </a:rPr>
              <a:t> </a:t>
            </a:r>
            <a:r>
              <a:rPr lang="hu-HU" dirty="0" err="1">
                <a:solidFill>
                  <a:srgbClr val="0070C0"/>
                </a:solidFill>
              </a:rPr>
              <a:t>inherit</a:t>
            </a:r>
            <a:r>
              <a:rPr lang="hu-HU" dirty="0">
                <a:solidFill>
                  <a:srgbClr val="0070C0"/>
                </a:solidFill>
              </a:rPr>
              <a:t> </a:t>
            </a:r>
            <a:r>
              <a:rPr lang="hu-HU" dirty="0" err="1">
                <a:solidFill>
                  <a:srgbClr val="0070C0"/>
                </a:solidFill>
              </a:rPr>
              <a:t>PersonalTransport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1" name="Tartalom helye 2"/>
          <p:cNvSpPr txBox="1">
            <a:spLocks/>
          </p:cNvSpPr>
          <p:nvPr/>
        </p:nvSpPr>
        <p:spPr>
          <a:xfrm>
            <a:off x="1880177" y="2553985"/>
            <a:ext cx="4021245" cy="1004947"/>
          </a:xfrm>
          <a:prstGeom prst="rect">
            <a:avLst/>
          </a:prstGeom>
        </p:spPr>
        <p:txBody>
          <a:bodyPr anchor="t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2800" b="1" dirty="0" err="1">
                <a:solidFill>
                  <a:srgbClr val="C00000"/>
                </a:solidFill>
              </a:rPr>
              <a:t>Multiple</a:t>
            </a:r>
            <a:r>
              <a:rPr lang="hu-HU" sz="2800" b="1" dirty="0">
                <a:solidFill>
                  <a:srgbClr val="C00000"/>
                </a:solidFill>
              </a:rPr>
              <a:t> </a:t>
            </a:r>
            <a:r>
              <a:rPr lang="hu-HU" sz="2800" b="1" dirty="0" err="1">
                <a:solidFill>
                  <a:srgbClr val="C00000"/>
                </a:solidFill>
              </a:rPr>
              <a:t>inheritance</a:t>
            </a:r>
            <a:r>
              <a:rPr lang="hu-HU" sz="2800" b="1" dirty="0">
                <a:solidFill>
                  <a:srgbClr val="C00000"/>
                </a:solidFill>
              </a:rPr>
              <a:t> is </a:t>
            </a:r>
            <a:r>
              <a:rPr lang="hu-HU" sz="2800" b="1" dirty="0" err="1">
                <a:solidFill>
                  <a:srgbClr val="C00000"/>
                </a:solidFill>
              </a:rPr>
              <a:t>not</a:t>
            </a:r>
            <a:r>
              <a:rPr lang="hu-HU" sz="2800" b="1" dirty="0">
                <a:solidFill>
                  <a:srgbClr val="C00000"/>
                </a:solidFill>
              </a:rPr>
              <a:t> </a:t>
            </a:r>
            <a:r>
              <a:rPr lang="hu-HU" sz="2800" b="1" dirty="0" err="1">
                <a:solidFill>
                  <a:srgbClr val="C00000"/>
                </a:solidFill>
              </a:rPr>
              <a:t>supported</a:t>
            </a:r>
            <a:r>
              <a:rPr lang="hu-HU" sz="2800" b="1" dirty="0">
                <a:solidFill>
                  <a:srgbClr val="C00000"/>
                </a:solidFill>
              </a:rPr>
              <a:t> </a:t>
            </a:r>
            <a:r>
              <a:rPr lang="hu-HU" sz="2800" b="1" dirty="0" err="1">
                <a:solidFill>
                  <a:srgbClr val="C00000"/>
                </a:solidFill>
              </a:rPr>
              <a:t>in</a:t>
            </a:r>
            <a:r>
              <a:rPr lang="hu-HU" sz="2800" b="1" dirty="0">
                <a:solidFill>
                  <a:srgbClr val="C00000"/>
                </a:solidFill>
              </a:rPr>
              <a:t> Java</a:t>
            </a:r>
            <a:endParaRPr lang="en-GB" sz="2800" dirty="0"/>
          </a:p>
        </p:txBody>
      </p:sp>
      <p:cxnSp>
        <p:nvCxnSpPr>
          <p:cNvPr id="37" name="Egyenes összekötő nyíllal 36"/>
          <p:cNvCxnSpPr>
            <a:stCxn id="7" idx="3"/>
            <a:endCxn id="14" idx="1"/>
          </p:cNvCxnSpPr>
          <p:nvPr/>
        </p:nvCxnSpPr>
        <p:spPr>
          <a:xfrm flipV="1">
            <a:off x="6515100" y="4273064"/>
            <a:ext cx="2964562" cy="988766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artalom helye 2"/>
          <p:cNvSpPr txBox="1">
            <a:spLocks/>
          </p:cNvSpPr>
          <p:nvPr/>
        </p:nvSpPr>
        <p:spPr>
          <a:xfrm>
            <a:off x="9893528" y="2330506"/>
            <a:ext cx="2026362" cy="684660"/>
          </a:xfrm>
          <a:prstGeom prst="rect">
            <a:avLst/>
          </a:prstGeom>
        </p:spPr>
        <p:txBody>
          <a:bodyPr anchor="t"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1800" b="1" dirty="0" err="1">
                <a:solidFill>
                  <a:srgbClr val="C00000"/>
                </a:solidFill>
              </a:rPr>
              <a:t>Elevator</a:t>
            </a:r>
            <a:r>
              <a:rPr lang="hu-HU" sz="1800" b="1" dirty="0">
                <a:solidFill>
                  <a:srgbClr val="C00000"/>
                </a:solidFill>
              </a:rPr>
              <a:t> is </a:t>
            </a:r>
            <a:r>
              <a:rPr lang="hu-HU" sz="1800" b="1" dirty="0" err="1">
                <a:solidFill>
                  <a:srgbClr val="C00000"/>
                </a:solidFill>
              </a:rPr>
              <a:t>not</a:t>
            </a:r>
            <a:r>
              <a:rPr lang="hu-HU" sz="1800" b="1" dirty="0">
                <a:solidFill>
                  <a:srgbClr val="C00000"/>
                </a:solidFill>
              </a:rPr>
              <a:t> a </a:t>
            </a:r>
            <a:r>
              <a:rPr lang="hu-HU" sz="1800" b="1" dirty="0" err="1">
                <a:solidFill>
                  <a:srgbClr val="C00000"/>
                </a:solidFill>
              </a:rPr>
              <a:t>Vehicle</a:t>
            </a:r>
            <a:endParaRPr lang="hu-HU" sz="1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27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/>
      <p:bldP spid="26" grpId="0"/>
      <p:bldP spid="30" grpId="0"/>
      <p:bldP spid="31" grpId="0"/>
      <p:bldP spid="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 4"/>
          <p:cNvSpPr/>
          <p:nvPr/>
        </p:nvSpPr>
        <p:spPr>
          <a:xfrm>
            <a:off x="7226300" y="4759570"/>
            <a:ext cx="2368062" cy="16334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églalap 8"/>
          <p:cNvSpPr/>
          <p:nvPr/>
        </p:nvSpPr>
        <p:spPr>
          <a:xfrm>
            <a:off x="7112978" y="5179651"/>
            <a:ext cx="230553" cy="8012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Interface – review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7001"/>
            <a:ext cx="10018713" cy="1759550"/>
          </a:xfrm>
        </p:spPr>
        <p:txBody>
          <a:bodyPr anchor="t"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dirty="0"/>
              <a:t>Abstract, structural definition of a one direction connection surface.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Declares the usage modes of the program component – object 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A contract about expected behaviors of a class.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7643505" y="4867031"/>
            <a:ext cx="136470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Property</a:t>
            </a:r>
            <a:r>
              <a:rPr lang="hu-HU" dirty="0"/>
              <a:t> 1</a:t>
            </a:r>
          </a:p>
        </p:txBody>
      </p:sp>
      <p:sp>
        <p:nvSpPr>
          <p:cNvPr id="6" name="Ellipszis 5"/>
          <p:cNvSpPr/>
          <p:nvPr/>
        </p:nvSpPr>
        <p:spPr>
          <a:xfrm>
            <a:off x="7155962" y="5244128"/>
            <a:ext cx="140676" cy="164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Ellipszis 6"/>
          <p:cNvSpPr/>
          <p:nvPr/>
        </p:nvSpPr>
        <p:spPr>
          <a:xfrm>
            <a:off x="7155962" y="5498127"/>
            <a:ext cx="140676" cy="164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Ellipszis 7"/>
          <p:cNvSpPr/>
          <p:nvPr/>
        </p:nvSpPr>
        <p:spPr>
          <a:xfrm>
            <a:off x="7155962" y="5752126"/>
            <a:ext cx="140676" cy="164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zövegdoboz 9"/>
          <p:cNvSpPr txBox="1"/>
          <p:nvPr/>
        </p:nvSpPr>
        <p:spPr>
          <a:xfrm>
            <a:off x="7643505" y="5148445"/>
            <a:ext cx="136470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Property</a:t>
            </a:r>
            <a:r>
              <a:rPr lang="hu-HU" dirty="0"/>
              <a:t> 2</a:t>
            </a:r>
          </a:p>
        </p:txBody>
      </p:sp>
      <p:sp>
        <p:nvSpPr>
          <p:cNvPr id="11" name="Szövegdoboz 10"/>
          <p:cNvSpPr txBox="1"/>
          <p:nvPr/>
        </p:nvSpPr>
        <p:spPr>
          <a:xfrm>
            <a:off x="7643505" y="5597768"/>
            <a:ext cx="136470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Behaviour</a:t>
            </a:r>
            <a:r>
              <a:rPr lang="hu-HU" dirty="0"/>
              <a:t> 1</a:t>
            </a:r>
          </a:p>
        </p:txBody>
      </p:sp>
      <p:sp>
        <p:nvSpPr>
          <p:cNvPr id="12" name="Szövegdoboz 11"/>
          <p:cNvSpPr txBox="1"/>
          <p:nvPr/>
        </p:nvSpPr>
        <p:spPr>
          <a:xfrm>
            <a:off x="7643505" y="5879182"/>
            <a:ext cx="136470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Behaviour</a:t>
            </a:r>
            <a:r>
              <a:rPr lang="hu-HU" dirty="0"/>
              <a:t> 2</a:t>
            </a:r>
          </a:p>
        </p:txBody>
      </p:sp>
      <p:cxnSp>
        <p:nvCxnSpPr>
          <p:cNvPr id="14" name="Egyenes összekötő nyíllal 13"/>
          <p:cNvCxnSpPr>
            <a:stCxn id="6" idx="6"/>
            <a:endCxn id="4" idx="1"/>
          </p:cNvCxnSpPr>
          <p:nvPr/>
        </p:nvCxnSpPr>
        <p:spPr>
          <a:xfrm flipV="1">
            <a:off x="7296638" y="5051697"/>
            <a:ext cx="346867" cy="274493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>
            <a:stCxn id="7" idx="6"/>
            <a:endCxn id="11" idx="1"/>
          </p:cNvCxnSpPr>
          <p:nvPr/>
        </p:nvCxnSpPr>
        <p:spPr>
          <a:xfrm>
            <a:off x="7296638" y="5580189"/>
            <a:ext cx="346867" cy="202245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/>
          <p:cNvCxnSpPr>
            <a:stCxn id="8" idx="6"/>
            <a:endCxn id="12" idx="1"/>
          </p:cNvCxnSpPr>
          <p:nvPr/>
        </p:nvCxnSpPr>
        <p:spPr>
          <a:xfrm>
            <a:off x="7296638" y="5834188"/>
            <a:ext cx="346867" cy="229660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>
            <a:stCxn id="7" idx="6"/>
            <a:endCxn id="10" idx="1"/>
          </p:cNvCxnSpPr>
          <p:nvPr/>
        </p:nvCxnSpPr>
        <p:spPr>
          <a:xfrm flipV="1">
            <a:off x="7296638" y="5333111"/>
            <a:ext cx="346867" cy="247078"/>
          </a:xfrm>
          <a:prstGeom prst="straightConnector1">
            <a:avLst/>
          </a:prstGeom>
          <a:ln w="2222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ekerekített téglalapbuborék 26"/>
          <p:cNvSpPr/>
          <p:nvPr/>
        </p:nvSpPr>
        <p:spPr>
          <a:xfrm>
            <a:off x="5695950" y="4867031"/>
            <a:ext cx="1066800" cy="377097"/>
          </a:xfrm>
          <a:prstGeom prst="wedgeRoundRectCallout">
            <a:avLst>
              <a:gd name="adj1" fmla="val 78274"/>
              <a:gd name="adj2" fmla="val 448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Interface</a:t>
            </a:r>
            <a:endParaRPr lang="en-GB" dirty="0"/>
          </a:p>
        </p:txBody>
      </p:sp>
      <p:sp>
        <p:nvSpPr>
          <p:cNvPr id="28" name="Lekerekített téglalap 27"/>
          <p:cNvSpPr/>
          <p:nvPr/>
        </p:nvSpPr>
        <p:spPr>
          <a:xfrm>
            <a:off x="7943479" y="4571021"/>
            <a:ext cx="824406" cy="296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Class</a:t>
            </a:r>
            <a:endParaRPr lang="en-GB" dirty="0"/>
          </a:p>
        </p:txBody>
      </p:sp>
      <p:sp>
        <p:nvSpPr>
          <p:cNvPr id="29" name="Téglalap 28"/>
          <p:cNvSpPr/>
          <p:nvPr/>
        </p:nvSpPr>
        <p:spPr>
          <a:xfrm>
            <a:off x="2864338" y="4845542"/>
            <a:ext cx="2368062" cy="16334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églalap 29"/>
          <p:cNvSpPr/>
          <p:nvPr/>
        </p:nvSpPr>
        <p:spPr>
          <a:xfrm>
            <a:off x="2751016" y="5265623"/>
            <a:ext cx="230553" cy="8012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zövegdoboz 30"/>
          <p:cNvSpPr txBox="1"/>
          <p:nvPr/>
        </p:nvSpPr>
        <p:spPr>
          <a:xfrm>
            <a:off x="3281543" y="4953003"/>
            <a:ext cx="136470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Property</a:t>
            </a:r>
            <a:r>
              <a:rPr lang="hu-HU" dirty="0"/>
              <a:t> A</a:t>
            </a:r>
          </a:p>
        </p:txBody>
      </p:sp>
      <p:sp>
        <p:nvSpPr>
          <p:cNvPr id="32" name="Ellipszis 31"/>
          <p:cNvSpPr/>
          <p:nvPr/>
        </p:nvSpPr>
        <p:spPr>
          <a:xfrm>
            <a:off x="2794000" y="5396202"/>
            <a:ext cx="140676" cy="164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Ellipszis 33"/>
          <p:cNvSpPr/>
          <p:nvPr/>
        </p:nvSpPr>
        <p:spPr>
          <a:xfrm>
            <a:off x="2794000" y="5760979"/>
            <a:ext cx="140676" cy="1641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Szövegdoboz 34"/>
          <p:cNvSpPr txBox="1"/>
          <p:nvPr/>
        </p:nvSpPr>
        <p:spPr>
          <a:xfrm>
            <a:off x="3281543" y="5234417"/>
            <a:ext cx="136470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Property</a:t>
            </a:r>
            <a:r>
              <a:rPr lang="hu-HU" dirty="0"/>
              <a:t> B</a:t>
            </a:r>
          </a:p>
        </p:txBody>
      </p:sp>
      <p:sp>
        <p:nvSpPr>
          <p:cNvPr id="36" name="Szövegdoboz 35"/>
          <p:cNvSpPr txBox="1"/>
          <p:nvPr/>
        </p:nvSpPr>
        <p:spPr>
          <a:xfrm>
            <a:off x="3281543" y="5683740"/>
            <a:ext cx="136470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Behaviour</a:t>
            </a:r>
            <a:r>
              <a:rPr lang="hu-HU" dirty="0"/>
              <a:t> A</a:t>
            </a:r>
          </a:p>
        </p:txBody>
      </p:sp>
      <p:sp>
        <p:nvSpPr>
          <p:cNvPr id="37" name="Szövegdoboz 36"/>
          <p:cNvSpPr txBox="1"/>
          <p:nvPr/>
        </p:nvSpPr>
        <p:spPr>
          <a:xfrm>
            <a:off x="3281543" y="5965154"/>
            <a:ext cx="1364703" cy="369332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hu-HU" dirty="0" err="1"/>
              <a:t>Behaviour</a:t>
            </a:r>
            <a:r>
              <a:rPr lang="hu-HU" dirty="0"/>
              <a:t> B</a:t>
            </a:r>
          </a:p>
        </p:txBody>
      </p:sp>
      <p:sp>
        <p:nvSpPr>
          <p:cNvPr id="42" name="Lekerekített téglalap 41"/>
          <p:cNvSpPr/>
          <p:nvPr/>
        </p:nvSpPr>
        <p:spPr>
          <a:xfrm>
            <a:off x="3041220" y="4656993"/>
            <a:ext cx="1987980" cy="296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Caller</a:t>
            </a:r>
            <a:r>
              <a:rPr lang="hu-HU" dirty="0"/>
              <a:t> </a:t>
            </a:r>
            <a:r>
              <a:rPr lang="hu-HU" dirty="0" err="1"/>
              <a:t>Class</a:t>
            </a:r>
            <a:endParaRPr lang="en-GB" dirty="0"/>
          </a:p>
        </p:txBody>
      </p:sp>
      <p:cxnSp>
        <p:nvCxnSpPr>
          <p:cNvPr id="43" name="Egyenes összekötő nyíllal 42"/>
          <p:cNvCxnSpPr>
            <a:stCxn id="36" idx="3"/>
            <a:endCxn id="6" idx="2"/>
          </p:cNvCxnSpPr>
          <p:nvPr/>
        </p:nvCxnSpPr>
        <p:spPr>
          <a:xfrm flipV="1">
            <a:off x="4646246" y="5326190"/>
            <a:ext cx="2509716" cy="542216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>
            <a:stCxn id="37" idx="3"/>
            <a:endCxn id="7" idx="2"/>
          </p:cNvCxnSpPr>
          <p:nvPr/>
        </p:nvCxnSpPr>
        <p:spPr>
          <a:xfrm flipV="1">
            <a:off x="4646246" y="5580189"/>
            <a:ext cx="2509716" cy="569631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/>
          <p:cNvCxnSpPr>
            <a:stCxn id="37" idx="3"/>
            <a:endCxn id="8" idx="2"/>
          </p:cNvCxnSpPr>
          <p:nvPr/>
        </p:nvCxnSpPr>
        <p:spPr>
          <a:xfrm flipV="1">
            <a:off x="4646246" y="5834188"/>
            <a:ext cx="2509716" cy="315632"/>
          </a:xfrm>
          <a:prstGeom prst="straightConnector1">
            <a:avLst/>
          </a:prstGeom>
          <a:ln w="222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146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012914-47BE-4EE2-A0C3-F6412BE44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definition</a:t>
            </a:r>
            <a:r>
              <a:rPr lang="hu-HU" dirty="0"/>
              <a:t> of a </a:t>
            </a:r>
            <a:r>
              <a:rPr lang="hu-HU" b="1" dirty="0" err="1"/>
              <a:t>class</a:t>
            </a:r>
            <a:endParaRPr lang="en-GB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3EBD9F-6F55-43D3-9BB6-B9D3E6842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developer</a:t>
            </a:r>
            <a:r>
              <a:rPr lang="hu-HU" dirty="0"/>
              <a:t> (</a:t>
            </a:r>
            <a:r>
              <a:rPr lang="hu-HU" dirty="0" err="1"/>
              <a:t>designer</a:t>
            </a:r>
            <a:r>
              <a:rPr lang="hu-HU" dirty="0"/>
              <a:t>)</a:t>
            </a:r>
          </a:p>
          <a:p>
            <a:r>
              <a:rPr lang="hu-HU" dirty="0" err="1"/>
              <a:t>Usage</a:t>
            </a:r>
            <a:r>
              <a:rPr lang="hu-HU" dirty="0"/>
              <a:t> of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instances</a:t>
            </a:r>
            <a:r>
              <a:rPr lang="hu-HU" dirty="0"/>
              <a:t> is </a:t>
            </a:r>
            <a:r>
              <a:rPr lang="hu-HU" dirty="0" err="1"/>
              <a:t>specified</a:t>
            </a:r>
            <a:endParaRPr lang="hu-HU" dirty="0"/>
          </a:p>
          <a:p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setting</a:t>
            </a:r>
            <a:r>
              <a:rPr lang="hu-HU" dirty="0"/>
              <a:t> </a:t>
            </a:r>
            <a:r>
              <a:rPr lang="hu-HU" dirty="0" err="1"/>
              <a:t>visibility</a:t>
            </a:r>
            <a:r>
              <a:rPr lang="hu-HU" dirty="0"/>
              <a:t> </a:t>
            </a:r>
            <a:r>
              <a:rPr lang="hu-HU" dirty="0" err="1"/>
              <a:t>modifiers</a:t>
            </a:r>
            <a:endParaRPr lang="hu-HU" dirty="0"/>
          </a:p>
          <a:p>
            <a:r>
              <a:rPr lang="hu-HU" dirty="0" err="1"/>
              <a:t>According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abstract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sub-principal</a:t>
            </a:r>
            <a:r>
              <a:rPr lang="hu-HU" dirty="0"/>
              <a:t>, </a:t>
            </a:r>
            <a:r>
              <a:rPr lang="hu-HU" dirty="0" err="1"/>
              <a:t>mainly</a:t>
            </a:r>
            <a:r>
              <a:rPr lang="hu-HU" dirty="0"/>
              <a:t> </a:t>
            </a:r>
            <a:r>
              <a:rPr lang="hu-HU" dirty="0" err="1"/>
              <a:t>methods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involved</a:t>
            </a:r>
            <a:endParaRPr lang="hu-HU" dirty="0"/>
          </a:p>
          <a:p>
            <a:endParaRPr lang="hu-HU" dirty="0"/>
          </a:p>
          <a:p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contains</a:t>
            </a:r>
            <a:r>
              <a:rPr lang="hu-HU" dirty="0"/>
              <a:t> </a:t>
            </a:r>
            <a:r>
              <a:rPr lang="hu-HU" dirty="0" err="1"/>
              <a:t>all</a:t>
            </a:r>
            <a:r>
              <a:rPr lang="hu-HU" dirty="0"/>
              <a:t> </a:t>
            </a:r>
            <a:r>
              <a:rPr lang="hu-HU" dirty="0" err="1"/>
              <a:t>public</a:t>
            </a:r>
            <a:r>
              <a:rPr lang="hu-HU" dirty="0"/>
              <a:t> </a:t>
            </a:r>
            <a:r>
              <a:rPr lang="hu-HU" dirty="0" err="1"/>
              <a:t>components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class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(</a:t>
            </a:r>
            <a:r>
              <a:rPr lang="hu-HU" dirty="0" err="1"/>
              <a:t>own</a:t>
            </a:r>
            <a:r>
              <a:rPr lang="hu-HU" dirty="0"/>
              <a:t> and </a:t>
            </a:r>
            <a:r>
              <a:rPr lang="hu-HU" dirty="0" err="1"/>
              <a:t>inherited</a:t>
            </a:r>
            <a:r>
              <a:rPr lang="hu-HU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2143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interface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t">
            <a:normAutofit fontScale="92500" lnSpcReduction="10000"/>
          </a:bodyPr>
          <a:lstStyle/>
          <a:p>
            <a:r>
              <a:rPr lang="en-US" dirty="0"/>
              <a:t>A collection of abstract method definitions</a:t>
            </a:r>
          </a:p>
          <a:p>
            <a:r>
              <a:rPr lang="en-US" dirty="0"/>
              <a:t>Can NOT be used to create objects – no instantiation</a:t>
            </a:r>
          </a:p>
          <a:p>
            <a:r>
              <a:rPr lang="en-US" dirty="0"/>
              <a:t>Can be defined separately</a:t>
            </a:r>
          </a:p>
          <a:p>
            <a:r>
              <a:rPr lang="en-US" dirty="0"/>
              <a:t>Not part of class hierarchy</a:t>
            </a:r>
          </a:p>
          <a:p>
            <a:r>
              <a:rPr lang="en-US" dirty="0"/>
              <a:t>Interface can be implemented by any classes –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000" dirty="0"/>
              <a:t> </a:t>
            </a:r>
            <a:r>
              <a:rPr lang="en-US" dirty="0"/>
              <a:t>keyword</a:t>
            </a:r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class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</a:t>
            </a:r>
            <a:r>
              <a:rPr lang="hu-HU" b="1" dirty="0" err="1">
                <a:solidFill>
                  <a:srgbClr val="0070C0"/>
                </a:solidFill>
              </a:rPr>
              <a:t>implement</a:t>
            </a:r>
            <a:r>
              <a:rPr lang="hu-HU" b="1" dirty="0">
                <a:solidFill>
                  <a:srgbClr val="0070C0"/>
                </a:solidFill>
              </a:rPr>
              <a:t> more </a:t>
            </a:r>
            <a:r>
              <a:rPr lang="hu-HU" b="1" dirty="0" err="1">
                <a:solidFill>
                  <a:srgbClr val="0070C0"/>
                </a:solidFill>
              </a:rPr>
              <a:t>interfaces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/>
              <a:t>Can be used as a type for cast</a:t>
            </a:r>
          </a:p>
        </p:txBody>
      </p:sp>
    </p:spTree>
    <p:extLst>
      <p:ext uri="{BB962C8B-B14F-4D97-AF65-F5344CB8AC3E}">
        <p14:creationId xmlns:p14="http://schemas.microsoft.com/office/powerpoint/2010/main" val="3947047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hierarchy – with interface</a:t>
            </a:r>
          </a:p>
        </p:txBody>
      </p:sp>
      <p:sp>
        <p:nvSpPr>
          <p:cNvPr id="3" name="Lekerekített téglalap 2"/>
          <p:cNvSpPr/>
          <p:nvPr/>
        </p:nvSpPr>
        <p:spPr>
          <a:xfrm>
            <a:off x="6425800" y="2937488"/>
            <a:ext cx="1138056" cy="343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6" name="Lekerekített téglalap 5"/>
          <p:cNvSpPr/>
          <p:nvPr/>
        </p:nvSpPr>
        <p:spPr>
          <a:xfrm>
            <a:off x="6425800" y="4101126"/>
            <a:ext cx="1138056" cy="3438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</a:t>
            </a:r>
          </a:p>
        </p:txBody>
      </p:sp>
      <p:sp>
        <p:nvSpPr>
          <p:cNvPr id="7" name="Lekerekített téglalap 6"/>
          <p:cNvSpPr/>
          <p:nvPr/>
        </p:nvSpPr>
        <p:spPr>
          <a:xfrm>
            <a:off x="3940966" y="3098006"/>
            <a:ext cx="1227356" cy="88607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Personal Transport</a:t>
            </a:r>
          </a:p>
          <a:p>
            <a:pPr algn="ctr"/>
            <a:r>
              <a:rPr lang="en-US" dirty="0"/>
              <a:t>Interface</a:t>
            </a:r>
          </a:p>
        </p:txBody>
      </p:sp>
      <p:sp>
        <p:nvSpPr>
          <p:cNvPr id="8" name="Lekerekített téglalap 7"/>
          <p:cNvSpPr/>
          <p:nvPr/>
        </p:nvSpPr>
        <p:spPr>
          <a:xfrm>
            <a:off x="7563856" y="4967654"/>
            <a:ext cx="1138056" cy="343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sp>
        <p:nvSpPr>
          <p:cNvPr id="9" name="Lekerekített téglalap 8"/>
          <p:cNvSpPr/>
          <p:nvPr/>
        </p:nvSpPr>
        <p:spPr>
          <a:xfrm>
            <a:off x="4509077" y="5988539"/>
            <a:ext cx="1138056" cy="343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</a:t>
            </a:r>
          </a:p>
        </p:txBody>
      </p:sp>
      <p:sp>
        <p:nvSpPr>
          <p:cNvPr id="10" name="Lekerekített téglalap 9"/>
          <p:cNvSpPr/>
          <p:nvPr/>
        </p:nvSpPr>
        <p:spPr>
          <a:xfrm>
            <a:off x="6107901" y="5988540"/>
            <a:ext cx="1138056" cy="343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</a:t>
            </a:r>
          </a:p>
        </p:txBody>
      </p:sp>
      <p:cxnSp>
        <p:nvCxnSpPr>
          <p:cNvPr id="12" name="Egyenes összekötő nyíllal 11"/>
          <p:cNvCxnSpPr>
            <a:stCxn id="3" idx="2"/>
            <a:endCxn id="6" idx="0"/>
          </p:cNvCxnSpPr>
          <p:nvPr/>
        </p:nvCxnSpPr>
        <p:spPr>
          <a:xfrm>
            <a:off x="6994828" y="3281364"/>
            <a:ext cx="0" cy="8197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>
            <a:stCxn id="7" idx="2"/>
            <a:endCxn id="10" idx="0"/>
          </p:cNvCxnSpPr>
          <p:nvPr/>
        </p:nvCxnSpPr>
        <p:spPr>
          <a:xfrm>
            <a:off x="4554644" y="3984076"/>
            <a:ext cx="2122285" cy="200446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>
            <a:stCxn id="6" idx="2"/>
            <a:endCxn id="8" idx="0"/>
          </p:cNvCxnSpPr>
          <p:nvPr/>
        </p:nvCxnSpPr>
        <p:spPr>
          <a:xfrm>
            <a:off x="6994828" y="4445002"/>
            <a:ext cx="1138056" cy="52265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/>
          <p:cNvCxnSpPr>
            <a:stCxn id="6" idx="2"/>
            <a:endCxn id="9" idx="0"/>
          </p:cNvCxnSpPr>
          <p:nvPr/>
        </p:nvCxnSpPr>
        <p:spPr>
          <a:xfrm flipH="1">
            <a:off x="5078105" y="4445002"/>
            <a:ext cx="1916723" cy="154353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22"/>
          <p:cNvCxnSpPr>
            <a:stCxn id="6" idx="2"/>
            <a:endCxn id="10" idx="0"/>
          </p:cNvCxnSpPr>
          <p:nvPr/>
        </p:nvCxnSpPr>
        <p:spPr>
          <a:xfrm flipH="1">
            <a:off x="6676929" y="4445002"/>
            <a:ext cx="317899" cy="154353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kerekített téglalap 13"/>
          <p:cNvSpPr/>
          <p:nvPr/>
        </p:nvSpPr>
        <p:spPr>
          <a:xfrm>
            <a:off x="9840462" y="4101126"/>
            <a:ext cx="1138056" cy="343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Elevator</a:t>
            </a:r>
          </a:p>
        </p:txBody>
      </p:sp>
      <p:cxnSp>
        <p:nvCxnSpPr>
          <p:cNvPr id="15" name="Egyenes összekötő nyíllal 14"/>
          <p:cNvCxnSpPr>
            <a:stCxn id="3" idx="2"/>
            <a:endCxn id="14" idx="0"/>
          </p:cNvCxnSpPr>
          <p:nvPr/>
        </p:nvCxnSpPr>
        <p:spPr>
          <a:xfrm>
            <a:off x="6994828" y="3281364"/>
            <a:ext cx="3414662" cy="8197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övegdoboz 24"/>
          <p:cNvSpPr txBox="1"/>
          <p:nvPr/>
        </p:nvSpPr>
        <p:spPr>
          <a:xfrm>
            <a:off x="8862097" y="4603603"/>
            <a:ext cx="3183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Elevator can transport people and materials, so behavior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getNumberOfPersons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getWeight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expected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1217275" y="4293440"/>
            <a:ext cx="2751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getNumberOfPersons</a:t>
            </a:r>
            <a:br>
              <a:rPr lang="en-US" dirty="0"/>
            </a:br>
            <a:r>
              <a:rPr lang="en-US" dirty="0"/>
              <a:t>is defined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Egyenes összekötő nyíllal 26"/>
          <p:cNvCxnSpPr>
            <a:stCxn id="26" idx="0"/>
            <a:endCxn id="7" idx="1"/>
          </p:cNvCxnSpPr>
          <p:nvPr/>
        </p:nvCxnSpPr>
        <p:spPr>
          <a:xfrm flipV="1">
            <a:off x="2593271" y="3541041"/>
            <a:ext cx="1347695" cy="75239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/>
          <p:cNvCxnSpPr>
            <a:stCxn id="7" idx="3"/>
            <a:endCxn id="14" idx="1"/>
          </p:cNvCxnSpPr>
          <p:nvPr/>
        </p:nvCxnSpPr>
        <p:spPr>
          <a:xfrm>
            <a:off x="5168322" y="3541041"/>
            <a:ext cx="4672140" cy="73202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>
            <a:stCxn id="7" idx="2"/>
            <a:endCxn id="9" idx="0"/>
          </p:cNvCxnSpPr>
          <p:nvPr/>
        </p:nvCxnSpPr>
        <p:spPr>
          <a:xfrm>
            <a:off x="4554644" y="3984076"/>
            <a:ext cx="523461" cy="200446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ekerekített téglalap 50"/>
          <p:cNvSpPr/>
          <p:nvPr/>
        </p:nvSpPr>
        <p:spPr>
          <a:xfrm>
            <a:off x="8701912" y="2977592"/>
            <a:ext cx="1227356" cy="57181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Cargo</a:t>
            </a:r>
          </a:p>
          <a:p>
            <a:pPr algn="ctr"/>
            <a:r>
              <a:rPr lang="en-US" dirty="0"/>
              <a:t>Interface</a:t>
            </a:r>
          </a:p>
        </p:txBody>
      </p:sp>
      <p:sp>
        <p:nvSpPr>
          <p:cNvPr id="52" name="Szövegdoboz 51"/>
          <p:cNvSpPr txBox="1"/>
          <p:nvPr/>
        </p:nvSpPr>
        <p:spPr>
          <a:xfrm>
            <a:off x="10222910" y="2798011"/>
            <a:ext cx="1778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getWeight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defined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3" name="Egyenes összekötő nyíllal 52"/>
          <p:cNvCxnSpPr>
            <a:stCxn id="52" idx="1"/>
            <a:endCxn id="51" idx="3"/>
          </p:cNvCxnSpPr>
          <p:nvPr/>
        </p:nvCxnSpPr>
        <p:spPr>
          <a:xfrm flipH="1">
            <a:off x="9929268" y="3259676"/>
            <a:ext cx="293642" cy="382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gyenes összekötő nyíllal 55"/>
          <p:cNvCxnSpPr>
            <a:stCxn id="51" idx="2"/>
            <a:endCxn id="14" idx="0"/>
          </p:cNvCxnSpPr>
          <p:nvPr/>
        </p:nvCxnSpPr>
        <p:spPr>
          <a:xfrm>
            <a:off x="9315590" y="3549403"/>
            <a:ext cx="1093900" cy="55172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gyenes összekötő nyíllal 64"/>
          <p:cNvCxnSpPr>
            <a:stCxn id="51" idx="2"/>
            <a:endCxn id="8" idx="0"/>
          </p:cNvCxnSpPr>
          <p:nvPr/>
        </p:nvCxnSpPr>
        <p:spPr>
          <a:xfrm flipH="1">
            <a:off x="8132884" y="3549403"/>
            <a:ext cx="1182706" cy="141825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Lekerekített téglalap 80"/>
          <p:cNvSpPr/>
          <p:nvPr/>
        </p:nvSpPr>
        <p:spPr>
          <a:xfrm>
            <a:off x="5287744" y="4967654"/>
            <a:ext cx="1227356" cy="5883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Personal Transport</a:t>
            </a:r>
          </a:p>
        </p:txBody>
      </p:sp>
      <p:cxnSp>
        <p:nvCxnSpPr>
          <p:cNvPr id="82" name="Egyenes összekötő nyíllal 81"/>
          <p:cNvCxnSpPr>
            <a:stCxn id="6" idx="2"/>
            <a:endCxn id="81" idx="0"/>
          </p:cNvCxnSpPr>
          <p:nvPr/>
        </p:nvCxnSpPr>
        <p:spPr>
          <a:xfrm flipH="1">
            <a:off x="5901422" y="4445002"/>
            <a:ext cx="1093406" cy="52265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gyenes összekötő nyíllal 82"/>
          <p:cNvCxnSpPr>
            <a:stCxn id="81" idx="2"/>
            <a:endCxn id="9" idx="0"/>
          </p:cNvCxnSpPr>
          <p:nvPr/>
        </p:nvCxnSpPr>
        <p:spPr>
          <a:xfrm flipH="1">
            <a:off x="5078105" y="5556006"/>
            <a:ext cx="823317" cy="43253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gyenes összekötő nyíllal 83"/>
          <p:cNvCxnSpPr>
            <a:stCxn id="81" idx="2"/>
            <a:endCxn id="10" idx="0"/>
          </p:cNvCxnSpPr>
          <p:nvPr/>
        </p:nvCxnSpPr>
        <p:spPr>
          <a:xfrm>
            <a:off x="5901422" y="5556006"/>
            <a:ext cx="775507" cy="4325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70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25" grpId="0"/>
      <p:bldP spid="26" grpId="0"/>
      <p:bldP spid="51" grpId="0" animBg="1"/>
      <p:bldP spid="52" grpId="0"/>
      <p:bldP spid="8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CA51F0-FB60-4FB5-BE94-B64BF8FF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SOLID principals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CFFC27-186C-459E-9139-DE1C2C1CF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707690" cy="3124201"/>
          </a:xfrm>
        </p:spPr>
        <p:txBody>
          <a:bodyPr/>
          <a:lstStyle/>
          <a:p>
            <a:r>
              <a:rPr lang="en-GB" b="1" dirty="0"/>
              <a:t>Single responsibility – encapsulation</a:t>
            </a:r>
          </a:p>
          <a:p>
            <a:r>
              <a:rPr lang="en-GB" b="1" dirty="0"/>
              <a:t>Open for extension, closed for modification – inheritance</a:t>
            </a:r>
          </a:p>
          <a:p>
            <a:r>
              <a:rPr lang="en-GB" b="1" dirty="0" err="1"/>
              <a:t>Liskov</a:t>
            </a:r>
            <a:r>
              <a:rPr lang="en-GB" b="1" dirty="0"/>
              <a:t> substitution – </a:t>
            </a:r>
            <a:r>
              <a:rPr lang="en-GB" b="1" dirty="0" err="1"/>
              <a:t>polimorphism</a:t>
            </a:r>
            <a:r>
              <a:rPr lang="en-GB" b="1" dirty="0"/>
              <a:t> is tool of </a:t>
            </a:r>
            <a:r>
              <a:rPr lang="en-GB" b="1" dirty="0" err="1"/>
              <a:t>sp</a:t>
            </a:r>
            <a:r>
              <a:rPr lang="hu-HU" b="1" dirty="0"/>
              <a:t>e</a:t>
            </a:r>
            <a:r>
              <a:rPr lang="en-GB" b="1" dirty="0" err="1"/>
              <a:t>cialization</a:t>
            </a:r>
            <a:endParaRPr lang="en-GB" b="1" dirty="0"/>
          </a:p>
          <a:p>
            <a:r>
              <a:rPr lang="en-GB" dirty="0"/>
              <a:t>Interface segregation – functional encapsulation</a:t>
            </a:r>
          </a:p>
          <a:p>
            <a:r>
              <a:rPr lang="en-GB" dirty="0"/>
              <a:t>Dependency inversion – Depend on </a:t>
            </a:r>
            <a:r>
              <a:rPr lang="en-GB" dirty="0" err="1"/>
              <a:t>absztraction</a:t>
            </a:r>
            <a:r>
              <a:rPr lang="en-GB" dirty="0"/>
              <a:t>, not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63382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hierarchy – with interface</a:t>
            </a:r>
          </a:p>
        </p:txBody>
      </p:sp>
      <p:sp>
        <p:nvSpPr>
          <p:cNvPr id="3" name="Lekerekített téglalap 2"/>
          <p:cNvSpPr/>
          <p:nvPr/>
        </p:nvSpPr>
        <p:spPr>
          <a:xfrm>
            <a:off x="6425800" y="2937488"/>
            <a:ext cx="1138056" cy="343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</a:t>
            </a:r>
          </a:p>
        </p:txBody>
      </p:sp>
      <p:sp>
        <p:nvSpPr>
          <p:cNvPr id="6" name="Lekerekített téglalap 5"/>
          <p:cNvSpPr/>
          <p:nvPr/>
        </p:nvSpPr>
        <p:spPr>
          <a:xfrm>
            <a:off x="6425800" y="4101126"/>
            <a:ext cx="1138056" cy="343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</a:t>
            </a:r>
          </a:p>
        </p:txBody>
      </p:sp>
      <p:sp>
        <p:nvSpPr>
          <p:cNvPr id="7" name="Lekerekített téglalap 6"/>
          <p:cNvSpPr/>
          <p:nvPr/>
        </p:nvSpPr>
        <p:spPr>
          <a:xfrm>
            <a:off x="3940966" y="3098006"/>
            <a:ext cx="1227356" cy="88607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Personal Transport</a:t>
            </a:r>
          </a:p>
          <a:p>
            <a:pPr algn="ctr"/>
            <a:r>
              <a:rPr lang="en-US" dirty="0"/>
              <a:t>Interface</a:t>
            </a:r>
          </a:p>
        </p:txBody>
      </p:sp>
      <p:sp>
        <p:nvSpPr>
          <p:cNvPr id="8" name="Lekerekített téglalap 7"/>
          <p:cNvSpPr/>
          <p:nvPr/>
        </p:nvSpPr>
        <p:spPr>
          <a:xfrm>
            <a:off x="7563856" y="4967654"/>
            <a:ext cx="1138056" cy="343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Truck</a:t>
            </a:r>
          </a:p>
        </p:txBody>
      </p:sp>
      <p:sp>
        <p:nvSpPr>
          <p:cNvPr id="9" name="Lekerekített téglalap 8"/>
          <p:cNvSpPr/>
          <p:nvPr/>
        </p:nvSpPr>
        <p:spPr>
          <a:xfrm>
            <a:off x="4509077" y="5988539"/>
            <a:ext cx="1138056" cy="343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</a:t>
            </a:r>
          </a:p>
        </p:txBody>
      </p:sp>
      <p:sp>
        <p:nvSpPr>
          <p:cNvPr id="10" name="Lekerekített téglalap 9"/>
          <p:cNvSpPr/>
          <p:nvPr/>
        </p:nvSpPr>
        <p:spPr>
          <a:xfrm>
            <a:off x="6107901" y="5988540"/>
            <a:ext cx="1138056" cy="343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Bus</a:t>
            </a:r>
          </a:p>
        </p:txBody>
      </p:sp>
      <p:cxnSp>
        <p:nvCxnSpPr>
          <p:cNvPr id="12" name="Egyenes összekötő nyíllal 11"/>
          <p:cNvCxnSpPr>
            <a:stCxn id="3" idx="2"/>
            <a:endCxn id="6" idx="0"/>
          </p:cNvCxnSpPr>
          <p:nvPr/>
        </p:nvCxnSpPr>
        <p:spPr>
          <a:xfrm>
            <a:off x="6994828" y="3281364"/>
            <a:ext cx="0" cy="8197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nyíllal 12"/>
          <p:cNvCxnSpPr>
            <a:stCxn id="7" idx="2"/>
            <a:endCxn id="10" idx="0"/>
          </p:cNvCxnSpPr>
          <p:nvPr/>
        </p:nvCxnSpPr>
        <p:spPr>
          <a:xfrm>
            <a:off x="4554644" y="3984076"/>
            <a:ext cx="2122285" cy="2004464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/>
          <p:cNvCxnSpPr>
            <a:stCxn id="6" idx="2"/>
            <a:endCxn id="8" idx="0"/>
          </p:cNvCxnSpPr>
          <p:nvPr/>
        </p:nvCxnSpPr>
        <p:spPr>
          <a:xfrm>
            <a:off x="6994828" y="4445002"/>
            <a:ext cx="1138056" cy="52265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/>
          <p:cNvCxnSpPr>
            <a:stCxn id="6" idx="2"/>
            <a:endCxn id="9" idx="0"/>
          </p:cNvCxnSpPr>
          <p:nvPr/>
        </p:nvCxnSpPr>
        <p:spPr>
          <a:xfrm flipH="1">
            <a:off x="5078105" y="4445002"/>
            <a:ext cx="1916723" cy="154353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22"/>
          <p:cNvCxnSpPr>
            <a:stCxn id="6" idx="2"/>
            <a:endCxn id="10" idx="0"/>
          </p:cNvCxnSpPr>
          <p:nvPr/>
        </p:nvCxnSpPr>
        <p:spPr>
          <a:xfrm flipH="1">
            <a:off x="6676929" y="4445002"/>
            <a:ext cx="317899" cy="154353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kerekített téglalap 13"/>
          <p:cNvSpPr/>
          <p:nvPr/>
        </p:nvSpPr>
        <p:spPr>
          <a:xfrm>
            <a:off x="9840462" y="4101126"/>
            <a:ext cx="1138056" cy="343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Elevator</a:t>
            </a:r>
          </a:p>
        </p:txBody>
      </p:sp>
      <p:cxnSp>
        <p:nvCxnSpPr>
          <p:cNvPr id="15" name="Egyenes összekötő nyíllal 14"/>
          <p:cNvCxnSpPr>
            <a:stCxn id="3" idx="2"/>
            <a:endCxn id="14" idx="0"/>
          </p:cNvCxnSpPr>
          <p:nvPr/>
        </p:nvCxnSpPr>
        <p:spPr>
          <a:xfrm>
            <a:off x="6994828" y="3281364"/>
            <a:ext cx="3414662" cy="81976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zövegdoboz 24"/>
          <p:cNvSpPr txBox="1"/>
          <p:nvPr/>
        </p:nvSpPr>
        <p:spPr>
          <a:xfrm>
            <a:off x="8862097" y="4603603"/>
            <a:ext cx="3183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Elevator can transport people and materials, so behavior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getNumberOfPersons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getWeight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expected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1217275" y="4293440"/>
            <a:ext cx="2751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</a:t>
            </a:r>
            <a:br>
              <a:rPr lang="en-US" dirty="0"/>
            </a:b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getNumberOfPersons</a:t>
            </a:r>
            <a:br>
              <a:rPr lang="en-US" dirty="0"/>
            </a:br>
            <a:r>
              <a:rPr lang="en-US" dirty="0"/>
              <a:t>is defined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Egyenes összekötő nyíllal 26"/>
          <p:cNvCxnSpPr>
            <a:stCxn id="26" idx="0"/>
            <a:endCxn id="7" idx="1"/>
          </p:cNvCxnSpPr>
          <p:nvPr/>
        </p:nvCxnSpPr>
        <p:spPr>
          <a:xfrm flipV="1">
            <a:off x="2593271" y="3541041"/>
            <a:ext cx="1347695" cy="75239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/>
          <p:cNvCxnSpPr>
            <a:stCxn id="7" idx="3"/>
            <a:endCxn id="14" idx="1"/>
          </p:cNvCxnSpPr>
          <p:nvPr/>
        </p:nvCxnSpPr>
        <p:spPr>
          <a:xfrm>
            <a:off x="5168322" y="3541041"/>
            <a:ext cx="4672140" cy="73202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>
            <a:stCxn id="7" idx="2"/>
            <a:endCxn id="9" idx="0"/>
          </p:cNvCxnSpPr>
          <p:nvPr/>
        </p:nvCxnSpPr>
        <p:spPr>
          <a:xfrm>
            <a:off x="4554644" y="3984076"/>
            <a:ext cx="523461" cy="200446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Lekerekített téglalap 50"/>
          <p:cNvSpPr/>
          <p:nvPr/>
        </p:nvSpPr>
        <p:spPr>
          <a:xfrm>
            <a:off x="8701912" y="2977592"/>
            <a:ext cx="1227356" cy="57181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Cargo</a:t>
            </a:r>
          </a:p>
          <a:p>
            <a:pPr algn="ctr"/>
            <a:r>
              <a:rPr lang="en-US" dirty="0"/>
              <a:t>Interface</a:t>
            </a:r>
          </a:p>
        </p:txBody>
      </p:sp>
      <p:sp>
        <p:nvSpPr>
          <p:cNvPr id="52" name="Szövegdoboz 51"/>
          <p:cNvSpPr txBox="1"/>
          <p:nvPr/>
        </p:nvSpPr>
        <p:spPr>
          <a:xfrm>
            <a:off x="10222910" y="2798011"/>
            <a:ext cx="1778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abstract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getWeight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is defined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3" name="Egyenes összekötő nyíllal 52"/>
          <p:cNvCxnSpPr>
            <a:stCxn id="52" idx="1"/>
            <a:endCxn id="51" idx="3"/>
          </p:cNvCxnSpPr>
          <p:nvPr/>
        </p:nvCxnSpPr>
        <p:spPr>
          <a:xfrm flipH="1">
            <a:off x="9929268" y="3259676"/>
            <a:ext cx="293642" cy="3822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gyenes összekötő nyíllal 55"/>
          <p:cNvCxnSpPr>
            <a:stCxn id="51" idx="2"/>
            <a:endCxn id="14" idx="0"/>
          </p:cNvCxnSpPr>
          <p:nvPr/>
        </p:nvCxnSpPr>
        <p:spPr>
          <a:xfrm>
            <a:off x="9315590" y="3549403"/>
            <a:ext cx="1093900" cy="551723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gyenes összekötő nyíllal 64"/>
          <p:cNvCxnSpPr>
            <a:stCxn id="51" idx="2"/>
            <a:endCxn id="8" idx="0"/>
          </p:cNvCxnSpPr>
          <p:nvPr/>
        </p:nvCxnSpPr>
        <p:spPr>
          <a:xfrm flipH="1">
            <a:off x="8132884" y="3549403"/>
            <a:ext cx="1182706" cy="141825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467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EE7C16-75F9-4F9D-AC23-5E1267F6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definition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56933D-BAC3-441A-B175-B9318EE9A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PersonalTransport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getNumberOfPersons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Car extends Vehicle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PersonalTransport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private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numberOfPersons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getNumberOfPersons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 return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numberOfPersons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74242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 class vs Interface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Can contain abstract and non-abstract methods</a:t>
            </a:r>
          </a:p>
          <a:p>
            <a:r>
              <a:rPr lang="en-US" dirty="0"/>
              <a:t>Can be empty</a:t>
            </a:r>
          </a:p>
          <a:p>
            <a:r>
              <a:rPr lang="en-US" dirty="0"/>
              <a:t>Can contain any kind of variables</a:t>
            </a:r>
          </a:p>
          <a:p>
            <a:r>
              <a:rPr lang="en-US" dirty="0"/>
              <a:t>Can contain any kind of implementation</a:t>
            </a:r>
          </a:p>
          <a:p>
            <a:r>
              <a:rPr lang="en-US" dirty="0"/>
              <a:t>Can have components of any visibility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Contains only abstract methods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be empty</a:t>
            </a:r>
          </a:p>
          <a:p>
            <a:r>
              <a:rPr lang="en-US" dirty="0"/>
              <a:t>Can contain static and final variables</a:t>
            </a:r>
          </a:p>
          <a:p>
            <a:r>
              <a:rPr lang="en-US" dirty="0"/>
              <a:t>Can not contain implementation</a:t>
            </a:r>
          </a:p>
          <a:p>
            <a:r>
              <a:rPr lang="en-US" dirty="0"/>
              <a:t>Can have only public components</a:t>
            </a:r>
          </a:p>
        </p:txBody>
      </p:sp>
    </p:spTree>
    <p:extLst>
      <p:ext uri="{BB962C8B-B14F-4D97-AF65-F5344CB8AC3E}">
        <p14:creationId xmlns:p14="http://schemas.microsoft.com/office/powerpoint/2010/main" val="2713917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Abstract class vs Interface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Abstract class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have one ancestor: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</a:p>
          <a:p>
            <a:r>
              <a:rPr lang="en-US" dirty="0">
                <a:cs typeface="Courier New" panose="02070309020205020404" pitchFamily="49" charset="0"/>
              </a:rPr>
              <a:t>Default ancestor: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</a:p>
          <a:p>
            <a:r>
              <a:rPr lang="en-US" dirty="0"/>
              <a:t>Can prescribe behaviors – but hot have to</a:t>
            </a:r>
          </a:p>
          <a:p>
            <a:r>
              <a:rPr lang="en-US" dirty="0"/>
              <a:t>Can be target of type cast</a:t>
            </a:r>
          </a:p>
          <a:p>
            <a:r>
              <a:rPr lang="en-US" dirty="0"/>
              <a:t>Part of class hierarchy</a:t>
            </a:r>
          </a:p>
          <a:p>
            <a:r>
              <a:rPr lang="en-US" dirty="0"/>
              <a:t>Usage: To derive –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</a:p>
          <a:p>
            <a:r>
              <a:rPr lang="en-US" dirty="0"/>
              <a:t>Can be used in single inheritance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607967" y="3335336"/>
            <a:ext cx="4895056" cy="2722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Can have many ancestor 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</a:p>
          <a:p>
            <a:r>
              <a:rPr lang="en-US" dirty="0">
                <a:cs typeface="Courier New" panose="02070309020205020404" pitchFamily="49" charset="0"/>
              </a:rPr>
              <a:t>Default ancestor: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has no default</a:t>
            </a:r>
          </a:p>
          <a:p>
            <a:r>
              <a:rPr lang="en-US" dirty="0"/>
              <a:t>Can prescribe behaviors – but not have to</a:t>
            </a:r>
          </a:p>
          <a:p>
            <a:r>
              <a:rPr lang="en-US" dirty="0"/>
              <a:t>Can be target of type cast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Not part of class hierarchy</a:t>
            </a:r>
          </a:p>
          <a:p>
            <a:r>
              <a:rPr lang="en-US" dirty="0"/>
              <a:t>Usage: To implement –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Can be used in many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1597013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40CE41-37D6-4423-B3CE-D2995E9D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 a reference – review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B76FEE-3665-4BD6-9FE3-24EBEF3AA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10270028" cy="3124201"/>
          </a:xfrm>
        </p:spPr>
        <p:txBody>
          <a:bodyPr anchor="t">
            <a:noAutofit/>
          </a:bodyPr>
          <a:lstStyle/>
          <a:p>
            <a:r>
              <a:rPr lang="en-US" sz="2200" dirty="0"/>
              <a:t>A reference of new type is created to the original object</a:t>
            </a:r>
          </a:p>
          <a:p>
            <a:r>
              <a:rPr lang="en-US" sz="2200" dirty="0"/>
              <a:t>Cast changes the type of reference, not the original object</a:t>
            </a:r>
          </a:p>
          <a:p>
            <a:r>
              <a:rPr lang="en-US" sz="2200" dirty="0"/>
              <a:t>Type of created reference specifies the access interface of the original object</a:t>
            </a:r>
          </a:p>
          <a:p>
            <a:r>
              <a:rPr lang="en-US" sz="2200" dirty="0"/>
              <a:t>Casting in class hierarchy tree </a:t>
            </a:r>
          </a:p>
          <a:p>
            <a:pPr lvl="1"/>
            <a:r>
              <a:rPr lang="en-US" dirty="0"/>
              <a:t>on the branch of object</a:t>
            </a:r>
          </a:p>
          <a:p>
            <a:pPr lvl="1"/>
            <a:r>
              <a:rPr lang="en-US" dirty="0"/>
              <a:t>from type of object</a:t>
            </a:r>
            <a:endParaRPr lang="hu-HU" dirty="0"/>
          </a:p>
          <a:p>
            <a:pPr lvl="1"/>
            <a:r>
              <a:rPr lang="en-US" b="1" dirty="0"/>
              <a:t>until the root</a:t>
            </a:r>
            <a:r>
              <a:rPr lang="hu-HU" b="1" dirty="0"/>
              <a:t> (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hu-HU" b="1" dirty="0"/>
              <a:t>) and back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3382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Cast a reference – interface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en-US" dirty="0"/>
              <a:t>Because</a:t>
            </a:r>
          </a:p>
          <a:p>
            <a:pPr marL="0" indent="0">
              <a:buNone/>
            </a:pPr>
            <a:r>
              <a:rPr lang="en-US" dirty="0"/>
              <a:t>	Type of new reference specifies the access interface of the original object</a:t>
            </a:r>
          </a:p>
          <a:p>
            <a:pPr marL="0" indent="0">
              <a:buNone/>
            </a:pPr>
            <a:r>
              <a:rPr lang="en-US" dirty="0"/>
              <a:t>Thus</a:t>
            </a:r>
          </a:p>
          <a:p>
            <a:pPr marL="457200" lvl="1" indent="0">
              <a:buNone/>
            </a:pPr>
            <a:r>
              <a:rPr lang="en-US" sz="2400" dirty="0"/>
              <a:t>When an object or its ancestor implements an interface, then the reference of the object can (implicitly) be casted to that interface,</a:t>
            </a:r>
          </a:p>
          <a:p>
            <a:pPr marL="457200" lvl="1" indent="0">
              <a:buNone/>
            </a:pPr>
            <a:r>
              <a:rPr lang="en-US" sz="2400" dirty="0"/>
              <a:t>independently from position in class hierarchy</a:t>
            </a:r>
          </a:p>
        </p:txBody>
      </p:sp>
    </p:spTree>
    <p:extLst>
      <p:ext uri="{BB962C8B-B14F-4D97-AF65-F5344CB8AC3E}">
        <p14:creationId xmlns:p14="http://schemas.microsoft.com/office/powerpoint/2010/main" val="3916528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EE7C16-75F9-4F9D-AC23-5E1267F63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Cast</a:t>
            </a:r>
            <a:r>
              <a:rPr lang="hu-HU" dirty="0"/>
              <a:t> </a:t>
            </a:r>
            <a:r>
              <a:rPr lang="hu-HU" dirty="0" err="1"/>
              <a:t>reference</a:t>
            </a:r>
            <a:endParaRPr lang="en-GB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56933D-BAC3-441A-B175-B9318EE9A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3518" y="2666999"/>
            <a:ext cx="8929505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PersonalTransport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transporter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transporter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PersonalTransport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transporter.getNumberOfPersons</a:t>
            </a:r>
            <a:r>
              <a:rPr lang="hu-HU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hu-HU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transporter</a:t>
            </a:r>
            <a:r>
              <a:rPr lang="hu-HU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hu-HU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PersonalTransport</a:t>
            </a:r>
            <a:r>
              <a:rPr lang="hu-HU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hu-HU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</a:t>
            </a:r>
            <a:r>
              <a:rPr lang="hu-HU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hu-HU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transporter.getNumberOfPersons</a:t>
            </a:r>
            <a:r>
              <a:rPr lang="hu-HU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7315201" y="2809875"/>
            <a:ext cx="4300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>
                <a:solidFill>
                  <a:srgbClr val="C00000"/>
                </a:solidFill>
              </a:rPr>
              <a:t>Both </a:t>
            </a: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hu-HU" sz="2000" dirty="0">
                <a:solidFill>
                  <a:srgbClr val="C00000"/>
                </a:solidFill>
              </a:rPr>
              <a:t> and </a:t>
            </a: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Bus</a:t>
            </a:r>
            <a:r>
              <a:rPr lang="hu-HU" sz="2000" dirty="0">
                <a:solidFill>
                  <a:srgbClr val="C00000"/>
                </a:solidFill>
              </a:rPr>
              <a:t> </a:t>
            </a:r>
            <a:r>
              <a:rPr lang="hu-HU" sz="2000" dirty="0" err="1">
                <a:solidFill>
                  <a:srgbClr val="C00000"/>
                </a:solidFill>
              </a:rPr>
              <a:t>implement</a:t>
            </a:r>
            <a:r>
              <a:rPr lang="hu-HU" sz="2000" dirty="0">
                <a:solidFill>
                  <a:srgbClr val="C00000"/>
                </a:solidFill>
              </a:rPr>
              <a:t> </a:t>
            </a: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PersonalTransport</a:t>
            </a:r>
            <a:r>
              <a:rPr lang="hu-HU" sz="2000" dirty="0">
                <a:solidFill>
                  <a:srgbClr val="C00000"/>
                </a:solidFill>
              </a:rPr>
              <a:t> </a:t>
            </a:r>
            <a:r>
              <a:rPr lang="hu-HU" sz="2000" dirty="0" err="1">
                <a:solidFill>
                  <a:srgbClr val="C00000"/>
                </a:solidFill>
              </a:rPr>
              <a:t>interface</a:t>
            </a:r>
            <a:endParaRPr lang="en-GB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32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Integer list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numbers = 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=0;i&lt;100;i++) {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numbers.add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rnd.nextInt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(100)); }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(numbers);</a:t>
            </a:r>
          </a:p>
        </p:txBody>
      </p:sp>
    </p:spTree>
    <p:extLst>
      <p:ext uri="{BB962C8B-B14F-4D97-AF65-F5344CB8AC3E}">
        <p14:creationId xmlns:p14="http://schemas.microsoft.com/office/powerpoint/2010/main" val="3445481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String list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strings = 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=0;i&lt;100;i++) {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Strings.add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getRandomString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 }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(strings);</a:t>
            </a:r>
          </a:p>
        </p:txBody>
      </p:sp>
    </p:spTree>
    <p:extLst>
      <p:ext uri="{BB962C8B-B14F-4D97-AF65-F5344CB8AC3E}">
        <p14:creationId xmlns:p14="http://schemas.microsoft.com/office/powerpoint/2010/main" val="40473567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list of custom objects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items = 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=0;i&lt;100;i++) {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items.add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 }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2958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A3643A-9A57-49F3-A7F0-0F0B7F3F2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Liskov substitution principal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3FCDAD-D9C1-461C-81F0-74F488DAB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0" i="0">
                <a:solidFill>
                  <a:srgbClr val="666666"/>
                </a:solidFill>
                <a:effectLst/>
                <a:latin typeface="Inter-Regular"/>
              </a:rPr>
              <a:t>Let q(x) be a property provable about objects of x of type T. Then q(y) should be provable for objects y of type S where S is a subtype of T.</a:t>
            </a:r>
          </a:p>
          <a:p>
            <a:pPr marL="0" indent="0">
              <a:buNone/>
            </a:pPr>
            <a:endParaRPr lang="en-GB">
              <a:solidFill>
                <a:srgbClr val="666666"/>
              </a:solidFill>
              <a:latin typeface="Inter-Regular"/>
            </a:endParaRPr>
          </a:p>
          <a:p>
            <a:pPr marL="0" indent="0">
              <a:buNone/>
            </a:pPr>
            <a:r>
              <a:rPr lang="en-GB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objects in a program should be replaceable with instances of their descendant classes without altering the correctness of that program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9762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sort of lists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Does work</a:t>
            </a:r>
            <a:r>
              <a:rPr lang="en-US" dirty="0">
                <a:cs typeface="Courier New" panose="02070309020205020404" pitchFamily="49" charset="0"/>
              </a:rPr>
              <a:t>, because Integer can be sorted in increasing order of value by default?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cs typeface="Courier New" panose="02070309020205020404" pitchFamily="49" charset="0"/>
              </a:rPr>
              <a:t>Does work</a:t>
            </a:r>
            <a:r>
              <a:rPr lang="en-US" dirty="0">
                <a:cs typeface="Courier New" panose="02070309020205020404" pitchFamily="49" charset="0"/>
              </a:rPr>
              <a:t>, because Strings can be sorted in alphabetical order by default?</a:t>
            </a:r>
          </a:p>
          <a:p>
            <a:r>
              <a:rPr lang="en-US" b="1" dirty="0">
                <a:solidFill>
                  <a:srgbClr val="C00000"/>
                </a:solidFill>
                <a:cs typeface="Courier New" panose="02070309020205020404" pitchFamily="49" charset="0"/>
              </a:rPr>
              <a:t>Does not work</a:t>
            </a:r>
            <a:r>
              <a:rPr lang="en-US" dirty="0">
                <a:cs typeface="Courier New" panose="02070309020205020404" pitchFamily="49" charset="0"/>
              </a:rPr>
              <a:t>, because no default sort criteria for </a:t>
            </a:r>
            <a:r>
              <a:rPr lang="en-US" dirty="0" err="1">
                <a:cs typeface="Courier New" panose="02070309020205020404" pitchFamily="49" charset="0"/>
              </a:rPr>
              <a:t>MyClass</a:t>
            </a:r>
            <a:r>
              <a:rPr lang="en-US" dirty="0"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978243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of list of custom objects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Comaparable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(Object o)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return 0; 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items = 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=0;i&lt;100;i++) {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items.add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 }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(items);</a:t>
            </a:r>
          </a:p>
        </p:txBody>
      </p:sp>
    </p:spTree>
    <p:extLst>
      <p:ext uri="{BB962C8B-B14F-4D97-AF65-F5344CB8AC3E}">
        <p14:creationId xmlns:p14="http://schemas.microsoft.com/office/powerpoint/2010/main" val="3890294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of list of custom objects</a:t>
            </a:r>
            <a:br>
              <a:rPr lang="hu-HU" dirty="0"/>
            </a:br>
            <a:r>
              <a:rPr lang="hu-HU" sz="2800" dirty="0" err="1"/>
              <a:t>type</a:t>
            </a:r>
            <a:r>
              <a:rPr lang="hu-HU" sz="2800" dirty="0"/>
              <a:t> </a:t>
            </a:r>
            <a:r>
              <a:rPr lang="hu-HU" sz="2800" dirty="0" err="1"/>
              <a:t>parameter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10018713" cy="3211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Comaparable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other) { return 0; }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items = 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=0;i&lt;100;i++) {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items.add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 }</a:t>
            </a:r>
          </a:p>
          <a:p>
            <a:pPr marL="0" indent="0">
              <a:buNone/>
            </a:pPr>
            <a:endParaRPr lang="en-US" sz="5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Collections.sort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(items);</a:t>
            </a:r>
          </a:p>
        </p:txBody>
      </p:sp>
    </p:spTree>
    <p:extLst>
      <p:ext uri="{BB962C8B-B14F-4D97-AF65-F5344CB8AC3E}">
        <p14:creationId xmlns:p14="http://schemas.microsoft.com/office/powerpoint/2010/main" val="822344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2C61C9-27B5-4797-906D-D52A08E4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Interface</a:t>
            </a:r>
            <a:r>
              <a:rPr lang="hu-HU" dirty="0"/>
              <a:t> </a:t>
            </a:r>
            <a:r>
              <a:rPr lang="hu-HU" dirty="0" err="1"/>
              <a:t>segregation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AAE0098-3211-4278-91D1-F953052E4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0" i="0" dirty="0">
                <a:solidFill>
                  <a:srgbClr val="666666"/>
                </a:solidFill>
                <a:effectLst/>
                <a:latin typeface="Inter-Regular"/>
              </a:rPr>
              <a:t>C</a:t>
            </a:r>
            <a:r>
              <a:rPr lang="en-US" b="0" i="0" dirty="0" err="1">
                <a:solidFill>
                  <a:srgbClr val="666666"/>
                </a:solidFill>
                <a:effectLst/>
                <a:latin typeface="Inter-Regular"/>
              </a:rPr>
              <a:t>lient</a:t>
            </a:r>
            <a:r>
              <a:rPr lang="hu-HU" b="0" i="0" dirty="0">
                <a:solidFill>
                  <a:srgbClr val="666666"/>
                </a:solidFill>
                <a:effectLst/>
                <a:latin typeface="Inter-Regular"/>
              </a:rPr>
              <a:t>s</a:t>
            </a:r>
            <a:r>
              <a:rPr lang="en-US" b="0" i="0" dirty="0">
                <a:solidFill>
                  <a:srgbClr val="666666"/>
                </a:solidFill>
                <a:effectLst/>
                <a:latin typeface="Inter-Regular"/>
              </a:rPr>
              <a:t> should never be forced to implement an interface that it doesn’t use</a:t>
            </a:r>
            <a:endParaRPr lang="hu-HU" b="0" i="0" dirty="0">
              <a:solidFill>
                <a:srgbClr val="666666"/>
              </a:solidFill>
              <a:effectLst/>
              <a:latin typeface="Inter-Regular"/>
            </a:endParaRPr>
          </a:p>
          <a:p>
            <a:r>
              <a:rPr lang="hu-HU" b="0" i="0" dirty="0">
                <a:solidFill>
                  <a:srgbClr val="666666"/>
                </a:solidFill>
                <a:effectLst/>
                <a:latin typeface="Inter-Regular"/>
              </a:rPr>
              <a:t>And</a:t>
            </a:r>
            <a:r>
              <a:rPr lang="en-US" b="0" i="0" dirty="0">
                <a:solidFill>
                  <a:srgbClr val="666666"/>
                </a:solidFill>
                <a:effectLst/>
                <a:latin typeface="Inter-Regular"/>
              </a:rPr>
              <a:t> clients shouldn’t be forced to depend on methods they do not use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3184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hierarchy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2666998"/>
            <a:ext cx="10018713" cy="3145080"/>
          </a:xfrm>
        </p:spPr>
        <p:txBody>
          <a:bodyPr anchor="t"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Single Responsibility Principal</a:t>
            </a:r>
          </a:p>
          <a:p>
            <a:pPr marL="457200" lvl="1" indent="0">
              <a:buNone/>
            </a:pPr>
            <a:r>
              <a:rPr lang="en-US" dirty="0"/>
              <a:t>Members of a class are encapsulated by the responsibility zone.</a:t>
            </a: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Cohesion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dirty="0"/>
              <a:t>– atomicity</a:t>
            </a:r>
          </a:p>
          <a:p>
            <a:pPr marL="457200" lvl="1" indent="0">
              <a:buNone/>
            </a:pPr>
            <a:r>
              <a:rPr lang="en-US" dirty="0"/>
              <a:t>Methods of a class are stick together by common data and internal references.</a:t>
            </a:r>
          </a:p>
          <a:p>
            <a:r>
              <a:rPr lang="en-US" b="1" dirty="0">
                <a:solidFill>
                  <a:srgbClr val="C00000"/>
                </a:solidFill>
              </a:rPr>
              <a:t>Optimal Coupling </a:t>
            </a:r>
            <a:r>
              <a:rPr lang="en-US" dirty="0"/>
              <a:t>– dependency of classes</a:t>
            </a:r>
          </a:p>
          <a:p>
            <a:pPr marL="457200" lvl="1" indent="0">
              <a:buNone/>
            </a:pPr>
            <a:r>
              <a:rPr lang="en-US" dirty="0"/>
              <a:t>Which part of the class hierarchy is affected by a change of a class</a:t>
            </a:r>
          </a:p>
        </p:txBody>
      </p:sp>
    </p:spTree>
    <p:extLst>
      <p:ext uri="{BB962C8B-B14F-4D97-AF65-F5344CB8AC3E}">
        <p14:creationId xmlns:p14="http://schemas.microsoft.com/office/powerpoint/2010/main" val="198657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Cohesion and Coupling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825446" y="2805344"/>
            <a:ext cx="9677578" cy="37996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Cohesion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 logical connection between data members and methods </a:t>
            </a:r>
            <a:r>
              <a:rPr lang="en-US" sz="2000" b="1" dirty="0"/>
              <a:t>inside a class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The base of encapsulation.</a:t>
            </a:r>
          </a:p>
          <a:p>
            <a:pPr marL="0" indent="0">
              <a:buNone/>
            </a:pPr>
            <a:r>
              <a:rPr lang="en-US" sz="2000" b="1" dirty="0"/>
              <a:t>Coupling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Inter class dependency</a:t>
            </a:r>
            <a:r>
              <a:rPr lang="en-US" sz="2000" dirty="0"/>
              <a:t>, how classes use resources of each other.</a:t>
            </a:r>
          </a:p>
          <a:p>
            <a:pPr marL="0" indent="0">
              <a:buNone/>
            </a:pPr>
            <a:r>
              <a:rPr lang="en-US" sz="2000" dirty="0"/>
              <a:t>Client-server connections used for solving tasks are described, not ancient-descendant relation of the abstraction hierarchy.</a:t>
            </a:r>
          </a:p>
          <a:p>
            <a:pPr marL="0" indent="0">
              <a:buNone/>
            </a:pPr>
            <a:r>
              <a:rPr lang="en-US" sz="2000" dirty="0"/>
              <a:t>When  a class A uses resources of class B, then A depends on B.</a:t>
            </a:r>
          </a:p>
        </p:txBody>
      </p:sp>
    </p:spTree>
    <p:extLst>
      <p:ext uri="{BB962C8B-B14F-4D97-AF65-F5344CB8AC3E}">
        <p14:creationId xmlns:p14="http://schemas.microsoft.com/office/powerpoint/2010/main" val="20705142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dependencies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Lekerekített téglalap 32"/>
          <p:cNvSpPr/>
          <p:nvPr/>
        </p:nvSpPr>
        <p:spPr>
          <a:xfrm>
            <a:off x="3538776" y="3301140"/>
            <a:ext cx="1511085" cy="402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Site</a:t>
            </a:r>
            <a:endParaRPr lang="en-GB" dirty="0"/>
          </a:p>
        </p:txBody>
      </p:sp>
      <p:sp>
        <p:nvSpPr>
          <p:cNvPr id="34" name="Lekerekített téglalap 33"/>
          <p:cNvSpPr/>
          <p:nvPr/>
        </p:nvSpPr>
        <p:spPr>
          <a:xfrm>
            <a:off x="8845495" y="3715880"/>
            <a:ext cx="1511085" cy="402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ArrayList</a:t>
            </a:r>
            <a:endParaRPr lang="en-GB" dirty="0"/>
          </a:p>
        </p:txBody>
      </p:sp>
      <p:sp>
        <p:nvSpPr>
          <p:cNvPr id="35" name="Lekerekített téglalap 34"/>
          <p:cNvSpPr/>
          <p:nvPr/>
        </p:nvSpPr>
        <p:spPr>
          <a:xfrm>
            <a:off x="8845495" y="4278985"/>
            <a:ext cx="1511085" cy="402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Vehicle</a:t>
            </a:r>
            <a:endParaRPr lang="hu-HU" dirty="0"/>
          </a:p>
        </p:txBody>
      </p:sp>
      <p:sp>
        <p:nvSpPr>
          <p:cNvPr id="36" name="Lekerekített téglalap 35"/>
          <p:cNvSpPr/>
          <p:nvPr/>
        </p:nvSpPr>
        <p:spPr>
          <a:xfrm>
            <a:off x="3538777" y="4380853"/>
            <a:ext cx="1511085" cy="402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Main</a:t>
            </a:r>
            <a:endParaRPr lang="en-GB" dirty="0"/>
          </a:p>
        </p:txBody>
      </p:sp>
      <p:cxnSp>
        <p:nvCxnSpPr>
          <p:cNvPr id="37" name="Egyenes összekötő nyíllal 36"/>
          <p:cNvCxnSpPr>
            <a:stCxn id="33" idx="3"/>
            <a:endCxn id="34" idx="1"/>
          </p:cNvCxnSpPr>
          <p:nvPr/>
        </p:nvCxnSpPr>
        <p:spPr>
          <a:xfrm>
            <a:off x="5049861" y="3502618"/>
            <a:ext cx="3795634" cy="41474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38"/>
          <p:cNvCxnSpPr>
            <a:stCxn id="33" idx="3"/>
            <a:endCxn id="35" idx="1"/>
          </p:cNvCxnSpPr>
          <p:nvPr/>
        </p:nvCxnSpPr>
        <p:spPr>
          <a:xfrm>
            <a:off x="5049861" y="3502618"/>
            <a:ext cx="3795634" cy="97784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/>
          <p:cNvCxnSpPr>
            <a:stCxn id="36" idx="0"/>
            <a:endCxn id="33" idx="2"/>
          </p:cNvCxnSpPr>
          <p:nvPr/>
        </p:nvCxnSpPr>
        <p:spPr>
          <a:xfrm flipH="1" flipV="1">
            <a:off x="4294319" y="3704096"/>
            <a:ext cx="1" cy="67675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Lekerekített téglalap 40"/>
          <p:cNvSpPr/>
          <p:nvPr/>
        </p:nvSpPr>
        <p:spPr>
          <a:xfrm>
            <a:off x="3538777" y="5458308"/>
            <a:ext cx="1511085" cy="402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Console</a:t>
            </a:r>
            <a:endParaRPr lang="en-GB" dirty="0"/>
          </a:p>
        </p:txBody>
      </p:sp>
      <p:cxnSp>
        <p:nvCxnSpPr>
          <p:cNvPr id="42" name="Egyenes összekötő nyíllal 41"/>
          <p:cNvCxnSpPr>
            <a:stCxn id="36" idx="2"/>
            <a:endCxn id="41" idx="0"/>
          </p:cNvCxnSpPr>
          <p:nvPr/>
        </p:nvCxnSpPr>
        <p:spPr>
          <a:xfrm>
            <a:off x="4294320" y="4783809"/>
            <a:ext cx="0" cy="67449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ekerekített téglalap 42"/>
          <p:cNvSpPr/>
          <p:nvPr/>
        </p:nvSpPr>
        <p:spPr>
          <a:xfrm>
            <a:off x="8845494" y="4842090"/>
            <a:ext cx="1511085" cy="402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Car</a:t>
            </a:r>
            <a:endParaRPr lang="en-US" dirty="0"/>
          </a:p>
        </p:txBody>
      </p:sp>
      <p:sp>
        <p:nvSpPr>
          <p:cNvPr id="44" name="Lekerekített téglalap 43"/>
          <p:cNvSpPr/>
          <p:nvPr/>
        </p:nvSpPr>
        <p:spPr>
          <a:xfrm>
            <a:off x="8845493" y="5452495"/>
            <a:ext cx="1511085" cy="402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Bus</a:t>
            </a:r>
            <a:endParaRPr lang="en-US" dirty="0"/>
          </a:p>
        </p:txBody>
      </p:sp>
      <p:cxnSp>
        <p:nvCxnSpPr>
          <p:cNvPr id="45" name="Egyenes összekötő nyíllal 44"/>
          <p:cNvCxnSpPr>
            <a:stCxn id="33" idx="3"/>
            <a:endCxn id="43" idx="1"/>
          </p:cNvCxnSpPr>
          <p:nvPr/>
        </p:nvCxnSpPr>
        <p:spPr>
          <a:xfrm>
            <a:off x="5049861" y="3502618"/>
            <a:ext cx="3795633" cy="154095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nyíllal 45"/>
          <p:cNvCxnSpPr>
            <a:stCxn id="33" idx="3"/>
            <a:endCxn id="44" idx="1"/>
          </p:cNvCxnSpPr>
          <p:nvPr/>
        </p:nvCxnSpPr>
        <p:spPr>
          <a:xfrm>
            <a:off x="5049861" y="3502618"/>
            <a:ext cx="3795632" cy="21513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nyíllal 46"/>
          <p:cNvCxnSpPr>
            <a:stCxn id="36" idx="3"/>
            <a:endCxn id="34" idx="1"/>
          </p:cNvCxnSpPr>
          <p:nvPr/>
        </p:nvCxnSpPr>
        <p:spPr>
          <a:xfrm flipV="1">
            <a:off x="5049862" y="3917358"/>
            <a:ext cx="3795633" cy="66497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nyíllal 47"/>
          <p:cNvCxnSpPr>
            <a:stCxn id="36" idx="3"/>
            <a:endCxn id="35" idx="1"/>
          </p:cNvCxnSpPr>
          <p:nvPr/>
        </p:nvCxnSpPr>
        <p:spPr>
          <a:xfrm flipV="1">
            <a:off x="5049862" y="4480463"/>
            <a:ext cx="3795633" cy="10186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nyíllal 48"/>
          <p:cNvCxnSpPr>
            <a:stCxn id="36" idx="3"/>
            <a:endCxn id="43" idx="1"/>
          </p:cNvCxnSpPr>
          <p:nvPr/>
        </p:nvCxnSpPr>
        <p:spPr>
          <a:xfrm>
            <a:off x="5049862" y="4582331"/>
            <a:ext cx="3795632" cy="46123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nyíllal 49"/>
          <p:cNvCxnSpPr>
            <a:stCxn id="36" idx="3"/>
            <a:endCxn id="44" idx="1"/>
          </p:cNvCxnSpPr>
          <p:nvPr/>
        </p:nvCxnSpPr>
        <p:spPr>
          <a:xfrm>
            <a:off x="5049862" y="4582331"/>
            <a:ext cx="3795631" cy="107164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6755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 class should have only one task or responsibility (depending on abstraction level).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C00000"/>
                </a:solidFill>
              </a:rPr>
              <a:t>Base of cohesion and inherence is the responsibility!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When designing encapsulation and class hierarchy, consider the responsibility zones.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/>
              <a:t>Cohesion is not just between methods, data and internal references, but also can be a connection with other methods in the class.</a:t>
            </a:r>
            <a:br>
              <a:rPr lang="en-US" dirty="0"/>
            </a:br>
            <a:endParaRPr lang="en-US" dirty="0"/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solidFill>
                  <a:srgbClr val="0070C0"/>
                </a:solidFill>
              </a:rPr>
              <a:t>On which functional change should the class also be changed?</a:t>
            </a:r>
          </a:p>
        </p:txBody>
      </p:sp>
    </p:spTree>
    <p:extLst>
      <p:ext uri="{BB962C8B-B14F-4D97-AF65-F5344CB8AC3E}">
        <p14:creationId xmlns:p14="http://schemas.microsoft.com/office/powerpoint/2010/main" val="15801323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– Coupling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Non-inherent, but cooperative classes are dependent and called </a:t>
            </a:r>
            <a:r>
              <a:rPr lang="en-US" b="1" dirty="0"/>
              <a:t>coupled</a:t>
            </a:r>
            <a:r>
              <a:rPr lang="en-US" dirty="0"/>
              <a:t>, when the </a:t>
            </a:r>
            <a:r>
              <a:rPr lang="en-US" b="1" dirty="0">
                <a:solidFill>
                  <a:srgbClr val="0070C0"/>
                </a:solidFill>
              </a:rPr>
              <a:t>type</a:t>
            </a:r>
            <a:r>
              <a:rPr lang="en-US" dirty="0"/>
              <a:t> of server is known by the client.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classes are </a:t>
            </a:r>
            <a:r>
              <a:rPr lang="en-US" b="1" dirty="0"/>
              <a:t>independent</a:t>
            </a:r>
            <a:r>
              <a:rPr lang="en-US" dirty="0"/>
              <a:t>, when the client knows only the </a:t>
            </a:r>
            <a:r>
              <a:rPr lang="en-US" b="1" dirty="0">
                <a:solidFill>
                  <a:srgbClr val="0070C0"/>
                </a:solidFill>
              </a:rPr>
              <a:t>interface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required to complete a task (and that the server does implement is).</a:t>
            </a:r>
          </a:p>
        </p:txBody>
      </p:sp>
    </p:spTree>
    <p:extLst>
      <p:ext uri="{BB962C8B-B14F-4D97-AF65-F5344CB8AC3E}">
        <p14:creationId xmlns:p14="http://schemas.microsoft.com/office/powerpoint/2010/main" val="4058556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 and coupling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Cohesion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Represents the degree to which a part of a code base forms a logically single, atomic unit.</a:t>
            </a:r>
          </a:p>
          <a:p>
            <a:pPr marL="0" indent="0">
              <a:buNone/>
            </a:pPr>
            <a:r>
              <a:rPr lang="en-US" dirty="0"/>
              <a:t>Degree of atomicity.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Coupling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represents the degree to which a single unit is dependent from others. </a:t>
            </a:r>
          </a:p>
          <a:p>
            <a:pPr marL="0" indent="0">
              <a:buNone/>
            </a:pPr>
            <a:r>
              <a:rPr lang="en-US" dirty="0"/>
              <a:t>It is the number of connections between units.</a:t>
            </a:r>
          </a:p>
          <a:p>
            <a:pPr marL="0" indent="0">
              <a:buNone/>
            </a:pPr>
            <a:r>
              <a:rPr lang="en-US" dirty="0"/>
              <a:t>The fewer the number, the lower the coupling.</a:t>
            </a:r>
          </a:p>
        </p:txBody>
      </p:sp>
    </p:spTree>
    <p:extLst>
      <p:ext uri="{BB962C8B-B14F-4D97-AF65-F5344CB8AC3E}">
        <p14:creationId xmlns:p14="http://schemas.microsoft.com/office/powerpoint/2010/main" val="210628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- review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 of </a:t>
            </a:r>
            <a:r>
              <a:rPr lang="en-US" b="1" dirty="0"/>
              <a:t>logically related </a:t>
            </a:r>
            <a:r>
              <a:rPr lang="en-US" dirty="0"/>
              <a:t>instructions</a:t>
            </a:r>
          </a:p>
          <a:p>
            <a:r>
              <a:rPr lang="en-US" dirty="0"/>
              <a:t>Methods are used to perform certain </a:t>
            </a:r>
            <a:r>
              <a:rPr lang="en-US" b="1" dirty="0"/>
              <a:t>actions</a:t>
            </a:r>
          </a:p>
          <a:p>
            <a:r>
              <a:rPr lang="en-US" dirty="0"/>
              <a:t>Methods are referenced by </a:t>
            </a:r>
            <a:r>
              <a:rPr lang="en-US" b="1" dirty="0"/>
              <a:t>name</a:t>
            </a:r>
            <a:r>
              <a:rPr lang="en-US" dirty="0"/>
              <a:t> – message identifier</a:t>
            </a:r>
          </a:p>
          <a:p>
            <a:r>
              <a:rPr lang="en-US" dirty="0"/>
              <a:t>Not independent components, </a:t>
            </a:r>
            <a:r>
              <a:rPr lang="en-US" b="1" dirty="0"/>
              <a:t>parts of objects</a:t>
            </a:r>
          </a:p>
        </p:txBody>
      </p:sp>
    </p:spTree>
    <p:extLst>
      <p:ext uri="{BB962C8B-B14F-4D97-AF65-F5344CB8AC3E}">
        <p14:creationId xmlns:p14="http://schemas.microsoft.com/office/powerpoint/2010/main" val="24322446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A6F85D-30BC-4A33-9599-B4A06FC8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Dependency inversion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D711A6-08D5-4CDC-88C7-7865A73C2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Depend on abstraction, not implementation.</a:t>
            </a:r>
          </a:p>
          <a:p>
            <a:pPr marL="0" indent="0">
              <a:buNone/>
            </a:pPr>
            <a:endParaRPr lang="en-GB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Entities must depend on abstractions, not on concretions. It states that the high-level module must not depend on the low-level module, but they should depend on abstractions.</a:t>
            </a:r>
          </a:p>
          <a:p>
            <a:pPr marL="0" indent="0">
              <a:buNone/>
            </a:pPr>
            <a:endParaRPr lang="en-GB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202122"/>
                </a:solidFill>
                <a:latin typeface="Arial" panose="020B0604020202020204" pitchFamily="34" charset="0"/>
              </a:rPr>
              <a:t>This principle allows for decoupling.</a:t>
            </a:r>
          </a:p>
        </p:txBody>
      </p:sp>
    </p:spTree>
    <p:extLst>
      <p:ext uri="{BB962C8B-B14F-4D97-AF65-F5344CB8AC3E}">
        <p14:creationId xmlns:p14="http://schemas.microsoft.com/office/powerpoint/2010/main" val="1862049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Decoupling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Its aim is to decrease the effect of classes on the dependency structure (graph)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Tools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 interface to describe connection – instead of 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Inversion of control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Dependency injection</a:t>
            </a:r>
          </a:p>
        </p:txBody>
      </p:sp>
    </p:spTree>
    <p:extLst>
      <p:ext uri="{BB962C8B-B14F-4D97-AF65-F5344CB8AC3E}">
        <p14:creationId xmlns:p14="http://schemas.microsoft.com/office/powerpoint/2010/main" val="37739430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Desctructive</a:t>
            </a:r>
            <a:r>
              <a:rPr lang="hu-HU" dirty="0"/>
              <a:t> </a:t>
            </a:r>
            <a:r>
              <a:rPr lang="hu-HU" dirty="0" err="1"/>
              <a:t>decoupling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2498838" y="2017336"/>
            <a:ext cx="9693162" cy="4840664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IOrderLine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IOrderLineFactory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IOrderPriceCalculator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	_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 =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factory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	_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 =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 { 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 _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calculator.calculateAmount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addLine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IProduct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, 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  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	_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lines.add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(_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factory.createOrderLine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84305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zövegdoboz 44"/>
          <p:cNvSpPr txBox="1"/>
          <p:nvPr/>
        </p:nvSpPr>
        <p:spPr>
          <a:xfrm>
            <a:off x="2682240" y="5968757"/>
            <a:ext cx="8708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Decoupling breaks readability and sustainability</a:t>
            </a: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Destructive decoupling</a:t>
            </a:r>
          </a:p>
        </p:txBody>
      </p:sp>
      <p:sp>
        <p:nvSpPr>
          <p:cNvPr id="24" name="Lekerekített téglalap 23"/>
          <p:cNvSpPr/>
          <p:nvPr/>
        </p:nvSpPr>
        <p:spPr>
          <a:xfrm>
            <a:off x="2607473" y="4064515"/>
            <a:ext cx="1511085" cy="402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sp>
        <p:nvSpPr>
          <p:cNvPr id="25" name="Lekerekített téglalap 24"/>
          <p:cNvSpPr/>
          <p:nvPr/>
        </p:nvSpPr>
        <p:spPr>
          <a:xfrm>
            <a:off x="6460586" y="3049979"/>
            <a:ext cx="2450309" cy="40295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IOrderLineFactory</a:t>
            </a:r>
            <a:endParaRPr lang="en-US" dirty="0"/>
          </a:p>
        </p:txBody>
      </p:sp>
      <p:sp>
        <p:nvSpPr>
          <p:cNvPr id="27" name="Lekerekített téglalap 26"/>
          <p:cNvSpPr/>
          <p:nvPr/>
        </p:nvSpPr>
        <p:spPr>
          <a:xfrm>
            <a:off x="6930199" y="5028475"/>
            <a:ext cx="1511085" cy="40295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IProduct</a:t>
            </a:r>
            <a:endParaRPr lang="en-US" dirty="0"/>
          </a:p>
        </p:txBody>
      </p:sp>
      <p:cxnSp>
        <p:nvCxnSpPr>
          <p:cNvPr id="33" name="Egyenes összekötő nyíllal 32"/>
          <p:cNvCxnSpPr>
            <a:stCxn id="24" idx="0"/>
            <a:endCxn id="25" idx="1"/>
          </p:cNvCxnSpPr>
          <p:nvPr/>
        </p:nvCxnSpPr>
        <p:spPr>
          <a:xfrm flipV="1">
            <a:off x="3363016" y="3251457"/>
            <a:ext cx="3097570" cy="813058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>
            <a:stCxn id="24" idx="2"/>
            <a:endCxn id="27" idx="1"/>
          </p:cNvCxnSpPr>
          <p:nvPr/>
        </p:nvCxnSpPr>
        <p:spPr>
          <a:xfrm>
            <a:off x="3363016" y="4467471"/>
            <a:ext cx="3567183" cy="762482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/>
          <p:cNvCxnSpPr>
            <a:stCxn id="25" idx="2"/>
            <a:endCxn id="27" idx="0"/>
          </p:cNvCxnSpPr>
          <p:nvPr/>
        </p:nvCxnSpPr>
        <p:spPr>
          <a:xfrm>
            <a:off x="7685741" y="3452935"/>
            <a:ext cx="1" cy="157554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kerekített téglalap 10"/>
          <p:cNvSpPr/>
          <p:nvPr/>
        </p:nvSpPr>
        <p:spPr>
          <a:xfrm>
            <a:off x="4874101" y="4064515"/>
            <a:ext cx="2450309" cy="40295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IOrderPriceCalculator</a:t>
            </a:r>
            <a:endParaRPr lang="en-US" dirty="0"/>
          </a:p>
        </p:txBody>
      </p:sp>
      <p:sp>
        <p:nvSpPr>
          <p:cNvPr id="12" name="Lekerekített téglalap 11"/>
          <p:cNvSpPr/>
          <p:nvPr/>
        </p:nvSpPr>
        <p:spPr>
          <a:xfrm>
            <a:off x="9868581" y="5028475"/>
            <a:ext cx="1511085" cy="402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cxnSp>
        <p:nvCxnSpPr>
          <p:cNvPr id="21" name="Egyenes összekötő nyíllal 20"/>
          <p:cNvCxnSpPr>
            <a:stCxn id="24" idx="3"/>
            <a:endCxn id="11" idx="1"/>
          </p:cNvCxnSpPr>
          <p:nvPr/>
        </p:nvCxnSpPr>
        <p:spPr>
          <a:xfrm>
            <a:off x="4118558" y="4265993"/>
            <a:ext cx="755543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nyíllal 25"/>
          <p:cNvCxnSpPr>
            <a:stCxn id="11" idx="2"/>
            <a:endCxn id="27" idx="0"/>
          </p:cNvCxnSpPr>
          <p:nvPr/>
        </p:nvCxnSpPr>
        <p:spPr>
          <a:xfrm>
            <a:off x="6099256" y="4467471"/>
            <a:ext cx="1586486" cy="561004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kerekített téglalap 27"/>
          <p:cNvSpPr/>
          <p:nvPr/>
        </p:nvSpPr>
        <p:spPr>
          <a:xfrm>
            <a:off x="9494218" y="3049979"/>
            <a:ext cx="2259809" cy="402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OrderLineFactory</a:t>
            </a:r>
            <a:endParaRPr lang="en-US" dirty="0"/>
          </a:p>
        </p:txBody>
      </p:sp>
      <p:sp>
        <p:nvSpPr>
          <p:cNvPr id="29" name="Lekerekített téglalap 28"/>
          <p:cNvSpPr/>
          <p:nvPr/>
        </p:nvSpPr>
        <p:spPr>
          <a:xfrm>
            <a:off x="9428454" y="4071380"/>
            <a:ext cx="2391341" cy="402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OrderPriceCalculator</a:t>
            </a:r>
            <a:endParaRPr lang="en-US" dirty="0"/>
          </a:p>
        </p:txBody>
      </p:sp>
      <p:cxnSp>
        <p:nvCxnSpPr>
          <p:cNvPr id="35" name="Egyenes összekötő nyíllal 34"/>
          <p:cNvCxnSpPr>
            <a:stCxn id="12" idx="1"/>
            <a:endCxn id="27" idx="3"/>
          </p:cNvCxnSpPr>
          <p:nvPr/>
        </p:nvCxnSpPr>
        <p:spPr>
          <a:xfrm flipH="1">
            <a:off x="8441284" y="5229953"/>
            <a:ext cx="1427297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/>
          <p:cNvCxnSpPr>
            <a:stCxn id="29" idx="1"/>
            <a:endCxn id="11" idx="3"/>
          </p:cNvCxnSpPr>
          <p:nvPr/>
        </p:nvCxnSpPr>
        <p:spPr>
          <a:xfrm flipH="1" flipV="1">
            <a:off x="7324410" y="4265993"/>
            <a:ext cx="2104044" cy="686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/>
          <p:cNvCxnSpPr>
            <a:stCxn id="28" idx="1"/>
            <a:endCxn id="25" idx="3"/>
          </p:cNvCxnSpPr>
          <p:nvPr/>
        </p:nvCxnSpPr>
        <p:spPr>
          <a:xfrm flipH="1">
            <a:off x="8910895" y="3251457"/>
            <a:ext cx="58332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67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coupling - dependency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2681581" y="2886075"/>
            <a:ext cx="9176159" cy="3408158"/>
          </a:xfrm>
        </p:spPr>
        <p:txBody>
          <a:bodyPr>
            <a:normAutofit fontScale="92500" lnSpcReduction="20000"/>
          </a:bodyPr>
          <a:lstStyle/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OrderLine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_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{ 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_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lines.sum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 -&gt;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x.Price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addLine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_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lines.add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OrderLine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hu-H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amount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u-HU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1733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dirty="0"/>
              <a:t>Ideal coupling - dependency</a:t>
            </a:r>
          </a:p>
        </p:txBody>
      </p:sp>
      <p:sp>
        <p:nvSpPr>
          <p:cNvPr id="24" name="Lekerekített téglalap 23"/>
          <p:cNvSpPr/>
          <p:nvPr/>
        </p:nvSpPr>
        <p:spPr>
          <a:xfrm>
            <a:off x="3610213" y="3863037"/>
            <a:ext cx="1511085" cy="402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Order</a:t>
            </a:r>
          </a:p>
        </p:txBody>
      </p:sp>
      <p:sp>
        <p:nvSpPr>
          <p:cNvPr id="25" name="Lekerekített téglalap 24"/>
          <p:cNvSpPr/>
          <p:nvPr/>
        </p:nvSpPr>
        <p:spPr>
          <a:xfrm>
            <a:off x="5993604" y="3049979"/>
            <a:ext cx="1511085" cy="402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OrderLine</a:t>
            </a:r>
            <a:endParaRPr lang="en-GB" dirty="0"/>
          </a:p>
        </p:txBody>
      </p:sp>
      <p:sp>
        <p:nvSpPr>
          <p:cNvPr id="27" name="Lekerekített téglalap 26"/>
          <p:cNvSpPr/>
          <p:nvPr/>
        </p:nvSpPr>
        <p:spPr>
          <a:xfrm>
            <a:off x="5993603" y="4676095"/>
            <a:ext cx="1511085" cy="4029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Product</a:t>
            </a:r>
          </a:p>
        </p:txBody>
      </p:sp>
      <p:cxnSp>
        <p:nvCxnSpPr>
          <p:cNvPr id="33" name="Egyenes összekötő nyíllal 32"/>
          <p:cNvCxnSpPr>
            <a:stCxn id="24" idx="0"/>
            <a:endCxn id="25" idx="1"/>
          </p:cNvCxnSpPr>
          <p:nvPr/>
        </p:nvCxnSpPr>
        <p:spPr>
          <a:xfrm flipV="1">
            <a:off x="4365756" y="3251457"/>
            <a:ext cx="1627848" cy="61158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gyenes összekötő nyíllal 33"/>
          <p:cNvCxnSpPr>
            <a:stCxn id="24" idx="2"/>
            <a:endCxn id="27" idx="1"/>
          </p:cNvCxnSpPr>
          <p:nvPr/>
        </p:nvCxnSpPr>
        <p:spPr>
          <a:xfrm>
            <a:off x="4365756" y="4265993"/>
            <a:ext cx="1627847" cy="61158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/>
          <p:cNvCxnSpPr>
            <a:stCxn id="25" idx="2"/>
            <a:endCxn id="27" idx="0"/>
          </p:cNvCxnSpPr>
          <p:nvPr/>
        </p:nvCxnSpPr>
        <p:spPr>
          <a:xfrm flipH="1">
            <a:off x="6749146" y="3452935"/>
            <a:ext cx="1" cy="122316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Szövegdoboz 79"/>
          <p:cNvSpPr txBox="1"/>
          <p:nvPr/>
        </p:nvSpPr>
        <p:spPr>
          <a:xfrm>
            <a:off x="3610213" y="5651974"/>
            <a:ext cx="74152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C00000"/>
                </a:solidFill>
              </a:rPr>
              <a:t>Decoupling is unnecessary, if components will never (no chance at all) be used by their own (independently)</a:t>
            </a:r>
          </a:p>
        </p:txBody>
      </p:sp>
    </p:spTree>
    <p:extLst>
      <p:ext uri="{BB962C8B-B14F-4D97-AF65-F5344CB8AC3E}">
        <p14:creationId xmlns:p14="http://schemas.microsoft.com/office/powerpoint/2010/main" val="104157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Cohesion and Coupling</a:t>
            </a:r>
            <a:endParaRPr lang="en-US" sz="2000" dirty="0"/>
          </a:p>
        </p:txBody>
      </p:sp>
      <p:pic>
        <p:nvPicPr>
          <p:cNvPr id="1026" name="Picture 2" descr="Cohesion coupling difference: types of code from a cohesion and coupling perspecti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661" y="2605834"/>
            <a:ext cx="3855184" cy="3443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hesion coupling difference: Destructive Decoupl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929" y="4347209"/>
            <a:ext cx="1901190" cy="19011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hesion coupling difference: Poorly selected boundari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929" y="2149475"/>
            <a:ext cx="1901190" cy="19011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hesion coupling difference: God Obje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75" y="2149475"/>
            <a:ext cx="1901190" cy="19011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ohesion coupling difference: Ideal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75" y="4347209"/>
            <a:ext cx="1901190" cy="190119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53026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program flow</a:t>
            </a:r>
          </a:p>
        </p:txBody>
      </p:sp>
      <p:sp>
        <p:nvSpPr>
          <p:cNvPr id="19" name="Lekerekített téglalap 18"/>
          <p:cNvSpPr/>
          <p:nvPr/>
        </p:nvSpPr>
        <p:spPr>
          <a:xfrm>
            <a:off x="3405051" y="2664824"/>
            <a:ext cx="2351314" cy="444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operation A</a:t>
            </a:r>
          </a:p>
        </p:txBody>
      </p:sp>
      <p:sp>
        <p:nvSpPr>
          <p:cNvPr id="20" name="Lekerekített téglalap 19"/>
          <p:cNvSpPr/>
          <p:nvPr/>
        </p:nvSpPr>
        <p:spPr>
          <a:xfrm>
            <a:off x="3405051" y="3250476"/>
            <a:ext cx="2351314" cy="444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operation B</a:t>
            </a:r>
          </a:p>
        </p:txBody>
      </p:sp>
      <p:sp>
        <p:nvSpPr>
          <p:cNvPr id="22" name="Lekerekített téglalap 21"/>
          <p:cNvSpPr/>
          <p:nvPr/>
        </p:nvSpPr>
        <p:spPr>
          <a:xfrm>
            <a:off x="3405051" y="3836128"/>
            <a:ext cx="2351314" cy="444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operation C</a:t>
            </a:r>
          </a:p>
        </p:txBody>
      </p:sp>
      <p:sp>
        <p:nvSpPr>
          <p:cNvPr id="23" name="Lekerekített téglalap 22"/>
          <p:cNvSpPr/>
          <p:nvPr/>
        </p:nvSpPr>
        <p:spPr>
          <a:xfrm>
            <a:off x="3405051" y="4421780"/>
            <a:ext cx="2351314" cy="444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operation B</a:t>
            </a:r>
          </a:p>
        </p:txBody>
      </p:sp>
      <p:sp>
        <p:nvSpPr>
          <p:cNvPr id="24" name="Lekerekített téglalap 23"/>
          <p:cNvSpPr/>
          <p:nvPr/>
        </p:nvSpPr>
        <p:spPr>
          <a:xfrm>
            <a:off x="3405051" y="5007432"/>
            <a:ext cx="2351314" cy="444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operation D</a:t>
            </a:r>
          </a:p>
        </p:txBody>
      </p:sp>
      <p:sp>
        <p:nvSpPr>
          <p:cNvPr id="25" name="Lekerekített téglalap 24"/>
          <p:cNvSpPr/>
          <p:nvPr/>
        </p:nvSpPr>
        <p:spPr>
          <a:xfrm>
            <a:off x="8056233" y="5007431"/>
            <a:ext cx="2351314" cy="444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operation (B)</a:t>
            </a:r>
          </a:p>
        </p:txBody>
      </p:sp>
      <p:sp>
        <p:nvSpPr>
          <p:cNvPr id="26" name="Szövegdoboz 25"/>
          <p:cNvSpPr txBox="1"/>
          <p:nvPr/>
        </p:nvSpPr>
        <p:spPr>
          <a:xfrm>
            <a:off x="6493667" y="2069067"/>
            <a:ext cx="1593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Specific execution</a:t>
            </a:r>
          </a:p>
        </p:txBody>
      </p:sp>
      <p:cxnSp>
        <p:nvCxnSpPr>
          <p:cNvPr id="27" name="Egyenes összekötő nyíllal 26"/>
          <p:cNvCxnSpPr>
            <a:stCxn id="26" idx="2"/>
            <a:endCxn id="19" idx="3"/>
          </p:cNvCxnSpPr>
          <p:nvPr/>
        </p:nvCxnSpPr>
        <p:spPr>
          <a:xfrm flipH="1">
            <a:off x="5756365" y="2715398"/>
            <a:ext cx="1533831" cy="17149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gyenes összekötő nyíllal 27"/>
          <p:cNvCxnSpPr>
            <a:stCxn id="26" idx="2"/>
            <a:endCxn id="20" idx="3"/>
          </p:cNvCxnSpPr>
          <p:nvPr/>
        </p:nvCxnSpPr>
        <p:spPr>
          <a:xfrm flipH="1">
            <a:off x="5756365" y="2715398"/>
            <a:ext cx="1533831" cy="75714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/>
          <p:cNvCxnSpPr>
            <a:stCxn id="26" idx="2"/>
            <a:endCxn id="22" idx="3"/>
          </p:cNvCxnSpPr>
          <p:nvPr/>
        </p:nvCxnSpPr>
        <p:spPr>
          <a:xfrm flipH="1">
            <a:off x="5756365" y="2715398"/>
            <a:ext cx="1533831" cy="1342799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gyenes összekötő nyíllal 30"/>
          <p:cNvCxnSpPr>
            <a:stCxn id="26" idx="2"/>
            <a:endCxn id="23" idx="3"/>
          </p:cNvCxnSpPr>
          <p:nvPr/>
        </p:nvCxnSpPr>
        <p:spPr>
          <a:xfrm flipH="1">
            <a:off x="5756365" y="2715398"/>
            <a:ext cx="1533831" cy="192845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/>
          <p:cNvCxnSpPr>
            <a:stCxn id="26" idx="2"/>
            <a:endCxn id="24" idx="3"/>
          </p:cNvCxnSpPr>
          <p:nvPr/>
        </p:nvCxnSpPr>
        <p:spPr>
          <a:xfrm flipH="1">
            <a:off x="5756365" y="2715398"/>
            <a:ext cx="1533831" cy="251410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8435361" y="2694300"/>
            <a:ext cx="1593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General execution</a:t>
            </a:r>
          </a:p>
        </p:txBody>
      </p:sp>
      <p:cxnSp>
        <p:nvCxnSpPr>
          <p:cNvPr id="36" name="Egyenes összekötő nyíllal 35"/>
          <p:cNvCxnSpPr>
            <a:stCxn id="34" idx="1"/>
            <a:endCxn id="19" idx="3"/>
          </p:cNvCxnSpPr>
          <p:nvPr/>
        </p:nvCxnSpPr>
        <p:spPr>
          <a:xfrm flipH="1" flipV="1">
            <a:off x="5756365" y="2886893"/>
            <a:ext cx="2678996" cy="1305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gyenes összekötő nyíllal 36"/>
          <p:cNvCxnSpPr>
            <a:stCxn id="34" idx="2"/>
            <a:endCxn id="25" idx="0"/>
          </p:cNvCxnSpPr>
          <p:nvPr/>
        </p:nvCxnSpPr>
        <p:spPr>
          <a:xfrm>
            <a:off x="9231890" y="3340631"/>
            <a:ext cx="0" cy="16668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gyenes összekötő nyíllal 37"/>
          <p:cNvCxnSpPr>
            <a:stCxn id="34" idx="1"/>
            <a:endCxn id="22" idx="3"/>
          </p:cNvCxnSpPr>
          <p:nvPr/>
        </p:nvCxnSpPr>
        <p:spPr>
          <a:xfrm flipH="1">
            <a:off x="5756365" y="3017466"/>
            <a:ext cx="2678996" cy="104073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38"/>
          <p:cNvCxnSpPr>
            <a:stCxn id="34" idx="1"/>
            <a:endCxn id="24" idx="3"/>
          </p:cNvCxnSpPr>
          <p:nvPr/>
        </p:nvCxnSpPr>
        <p:spPr>
          <a:xfrm flipH="1">
            <a:off x="5756365" y="3017466"/>
            <a:ext cx="2678996" cy="22120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/>
          <p:cNvCxnSpPr>
            <a:stCxn id="20" idx="3"/>
            <a:endCxn id="25" idx="1"/>
          </p:cNvCxnSpPr>
          <p:nvPr/>
        </p:nvCxnSpPr>
        <p:spPr>
          <a:xfrm>
            <a:off x="5756365" y="3472545"/>
            <a:ext cx="2299868" cy="175695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0"/>
          <p:cNvCxnSpPr>
            <a:stCxn id="23" idx="3"/>
            <a:endCxn id="25" idx="1"/>
          </p:cNvCxnSpPr>
          <p:nvPr/>
        </p:nvCxnSpPr>
        <p:spPr>
          <a:xfrm>
            <a:off x="5756365" y="4643849"/>
            <a:ext cx="2299868" cy="58565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98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6" grpId="1"/>
      <p:bldP spid="3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Inversion</a:t>
            </a:r>
            <a:r>
              <a:rPr lang="hu-HU" dirty="0"/>
              <a:t> of </a:t>
            </a:r>
            <a:r>
              <a:rPr lang="hu-HU" dirty="0" err="1"/>
              <a:t>control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920932"/>
          </a:xfrm>
        </p:spPr>
        <p:txBody>
          <a:bodyPr anchor="t"/>
          <a:lstStyle/>
          <a:p>
            <a:pPr marL="0" indent="0">
              <a:buNone/>
            </a:pPr>
            <a:r>
              <a:rPr lang="hu-HU" dirty="0"/>
              <a:t>C</a:t>
            </a:r>
            <a:r>
              <a:rPr lang="en-GB" dirty="0" err="1"/>
              <a:t>ustom</a:t>
            </a:r>
            <a:r>
              <a:rPr lang="en-GB" dirty="0"/>
              <a:t>-written portions of a computer program receive the flow of control from a generic framework.</a:t>
            </a:r>
          </a:p>
        </p:txBody>
      </p:sp>
      <p:sp>
        <p:nvSpPr>
          <p:cNvPr id="6" name="Lekerekített téglalap 5"/>
          <p:cNvSpPr/>
          <p:nvPr/>
        </p:nvSpPr>
        <p:spPr>
          <a:xfrm>
            <a:off x="3758184" y="4035989"/>
            <a:ext cx="2587752" cy="215449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 err="1"/>
              <a:t>Generic</a:t>
            </a:r>
            <a:r>
              <a:rPr lang="hu-HU" dirty="0"/>
              <a:t> </a:t>
            </a:r>
            <a:r>
              <a:rPr lang="hu-HU" dirty="0" err="1"/>
              <a:t>framework</a:t>
            </a:r>
            <a:endParaRPr lang="en-US" dirty="0"/>
          </a:p>
        </p:txBody>
      </p:sp>
      <p:sp>
        <p:nvSpPr>
          <p:cNvPr id="4" name="Lekerekített téglalap 3"/>
          <p:cNvSpPr/>
          <p:nvPr/>
        </p:nvSpPr>
        <p:spPr>
          <a:xfrm>
            <a:off x="4160520" y="4754880"/>
            <a:ext cx="1783080" cy="448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Genric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A</a:t>
            </a:r>
            <a:endParaRPr lang="en-US" dirty="0"/>
          </a:p>
        </p:txBody>
      </p:sp>
      <p:sp>
        <p:nvSpPr>
          <p:cNvPr id="5" name="Lekerekített téglalap 4"/>
          <p:cNvSpPr/>
          <p:nvPr/>
        </p:nvSpPr>
        <p:spPr>
          <a:xfrm>
            <a:off x="4160520" y="5345755"/>
            <a:ext cx="1783080" cy="448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Genric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B</a:t>
            </a:r>
            <a:endParaRPr lang="en-US" dirty="0"/>
          </a:p>
        </p:txBody>
      </p:sp>
      <p:sp>
        <p:nvSpPr>
          <p:cNvPr id="7" name="Lekerekített téglalap 6"/>
          <p:cNvSpPr/>
          <p:nvPr/>
        </p:nvSpPr>
        <p:spPr>
          <a:xfrm>
            <a:off x="7174992" y="4754880"/>
            <a:ext cx="1783080" cy="448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Custom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A</a:t>
            </a:r>
            <a:endParaRPr lang="en-US" dirty="0"/>
          </a:p>
        </p:txBody>
      </p:sp>
      <p:sp>
        <p:nvSpPr>
          <p:cNvPr id="8" name="Lekerekített téglalap 7"/>
          <p:cNvSpPr/>
          <p:nvPr/>
        </p:nvSpPr>
        <p:spPr>
          <a:xfrm>
            <a:off x="7174992" y="5345755"/>
            <a:ext cx="1783080" cy="448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 err="1"/>
              <a:t>Custom</a:t>
            </a:r>
            <a:r>
              <a:rPr lang="hu-HU" dirty="0"/>
              <a:t> </a:t>
            </a:r>
            <a:r>
              <a:rPr lang="hu-HU" dirty="0" err="1"/>
              <a:t>code</a:t>
            </a:r>
            <a:r>
              <a:rPr lang="hu-HU" dirty="0"/>
              <a:t> B</a:t>
            </a:r>
            <a:endParaRPr lang="en-US" dirty="0"/>
          </a:p>
        </p:txBody>
      </p:sp>
      <p:cxnSp>
        <p:nvCxnSpPr>
          <p:cNvPr id="9" name="Egyenes összekötő nyíllal 8"/>
          <p:cNvCxnSpPr>
            <a:endCxn id="7" idx="1"/>
          </p:cNvCxnSpPr>
          <p:nvPr/>
        </p:nvCxnSpPr>
        <p:spPr>
          <a:xfrm>
            <a:off x="5943600" y="4965192"/>
            <a:ext cx="1231392" cy="13716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>
            <a:stCxn id="5" idx="3"/>
            <a:endCxn id="8" idx="1"/>
          </p:cNvCxnSpPr>
          <p:nvPr/>
        </p:nvCxnSpPr>
        <p:spPr>
          <a:xfrm>
            <a:off x="5943600" y="5569783"/>
            <a:ext cx="1231392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>
            <a:stCxn id="4" idx="2"/>
            <a:endCxn id="5" idx="0"/>
          </p:cNvCxnSpPr>
          <p:nvPr/>
        </p:nvCxnSpPr>
        <p:spPr>
          <a:xfrm>
            <a:off x="5052060" y="5202936"/>
            <a:ext cx="0" cy="142819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zövegdoboz 17"/>
          <p:cNvSpPr txBox="1"/>
          <p:nvPr/>
        </p:nvSpPr>
        <p:spPr>
          <a:xfrm>
            <a:off x="1544465" y="4926330"/>
            <a:ext cx="138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 err="1">
                <a:solidFill>
                  <a:srgbClr val="C00000"/>
                </a:solidFill>
              </a:rPr>
              <a:t>Execution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9" name="Egyenes összekötő nyíllal 18"/>
          <p:cNvCxnSpPr>
            <a:stCxn id="18" idx="3"/>
            <a:endCxn id="6" idx="1"/>
          </p:cNvCxnSpPr>
          <p:nvPr/>
        </p:nvCxnSpPr>
        <p:spPr>
          <a:xfrm>
            <a:off x="2929128" y="5110996"/>
            <a:ext cx="829056" cy="22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9210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Injection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57363" y="2114550"/>
            <a:ext cx="9967912" cy="1787109"/>
          </a:xfrm>
        </p:spPr>
        <p:txBody>
          <a:bodyPr anchor="t">
            <a:normAutofit fontScale="850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Generic framework uses generic interfaces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Custom code parts implement generic interfaces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Generic framework is executed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Custom written parts are injected on generic framework execution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Custom written code is executed by the framework via generic interfaces</a:t>
            </a:r>
          </a:p>
        </p:txBody>
      </p:sp>
      <p:sp>
        <p:nvSpPr>
          <p:cNvPr id="6" name="Lekerekített téglalap 5"/>
          <p:cNvSpPr/>
          <p:nvPr/>
        </p:nvSpPr>
        <p:spPr>
          <a:xfrm>
            <a:off x="3758184" y="4035989"/>
            <a:ext cx="2587752" cy="215449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Generic framework</a:t>
            </a:r>
          </a:p>
        </p:txBody>
      </p:sp>
      <p:sp>
        <p:nvSpPr>
          <p:cNvPr id="4" name="Lekerekített téglalap 3"/>
          <p:cNvSpPr/>
          <p:nvPr/>
        </p:nvSpPr>
        <p:spPr>
          <a:xfrm>
            <a:off x="4160520" y="4754880"/>
            <a:ext cx="1783080" cy="448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Genric</a:t>
            </a:r>
            <a:r>
              <a:rPr lang="en-US" dirty="0"/>
              <a:t> code A</a:t>
            </a:r>
          </a:p>
        </p:txBody>
      </p:sp>
      <p:sp>
        <p:nvSpPr>
          <p:cNvPr id="5" name="Lekerekített téglalap 4"/>
          <p:cNvSpPr/>
          <p:nvPr/>
        </p:nvSpPr>
        <p:spPr>
          <a:xfrm>
            <a:off x="4160520" y="5345755"/>
            <a:ext cx="1783080" cy="448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Genric</a:t>
            </a:r>
            <a:r>
              <a:rPr lang="en-US" dirty="0"/>
              <a:t> code B</a:t>
            </a:r>
          </a:p>
        </p:txBody>
      </p:sp>
      <p:sp>
        <p:nvSpPr>
          <p:cNvPr id="7" name="Lekerekített téglalap 6"/>
          <p:cNvSpPr/>
          <p:nvPr/>
        </p:nvSpPr>
        <p:spPr>
          <a:xfrm>
            <a:off x="6835139" y="4754880"/>
            <a:ext cx="2137411" cy="44805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interface A</a:t>
            </a:r>
          </a:p>
        </p:txBody>
      </p:sp>
      <p:sp>
        <p:nvSpPr>
          <p:cNvPr id="8" name="Lekerekített téglalap 7"/>
          <p:cNvSpPr/>
          <p:nvPr/>
        </p:nvSpPr>
        <p:spPr>
          <a:xfrm>
            <a:off x="6835140" y="5345755"/>
            <a:ext cx="2137410" cy="44805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interface B</a:t>
            </a:r>
          </a:p>
        </p:txBody>
      </p:sp>
      <p:cxnSp>
        <p:nvCxnSpPr>
          <p:cNvPr id="9" name="Egyenes összekötő nyíllal 8"/>
          <p:cNvCxnSpPr>
            <a:stCxn id="4" idx="3"/>
            <a:endCxn id="7" idx="1"/>
          </p:cNvCxnSpPr>
          <p:nvPr/>
        </p:nvCxnSpPr>
        <p:spPr>
          <a:xfrm>
            <a:off x="5943600" y="4978908"/>
            <a:ext cx="891539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>
            <a:stCxn id="5" idx="3"/>
            <a:endCxn id="8" idx="1"/>
          </p:cNvCxnSpPr>
          <p:nvPr/>
        </p:nvCxnSpPr>
        <p:spPr>
          <a:xfrm>
            <a:off x="5943600" y="5569783"/>
            <a:ext cx="891540" cy="0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nyíllal 14"/>
          <p:cNvCxnSpPr>
            <a:stCxn id="4" idx="2"/>
            <a:endCxn id="5" idx="0"/>
          </p:cNvCxnSpPr>
          <p:nvPr/>
        </p:nvCxnSpPr>
        <p:spPr>
          <a:xfrm>
            <a:off x="5052060" y="5202936"/>
            <a:ext cx="0" cy="142819"/>
          </a:xfrm>
          <a:prstGeom prst="straightConnector1">
            <a:avLst/>
          </a:prstGeom>
          <a:ln w="254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zövegdoboz 17"/>
          <p:cNvSpPr txBox="1"/>
          <p:nvPr/>
        </p:nvSpPr>
        <p:spPr>
          <a:xfrm>
            <a:off x="1544465" y="4926330"/>
            <a:ext cx="138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Execution</a:t>
            </a:r>
          </a:p>
        </p:txBody>
      </p:sp>
      <p:cxnSp>
        <p:nvCxnSpPr>
          <p:cNvPr id="19" name="Egyenes összekötő nyíllal 18"/>
          <p:cNvCxnSpPr>
            <a:stCxn id="18" idx="3"/>
            <a:endCxn id="6" idx="1"/>
          </p:cNvCxnSpPr>
          <p:nvPr/>
        </p:nvCxnSpPr>
        <p:spPr>
          <a:xfrm>
            <a:off x="2929128" y="5110996"/>
            <a:ext cx="829056" cy="224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kerekített téglalap 19"/>
          <p:cNvSpPr/>
          <p:nvPr/>
        </p:nvSpPr>
        <p:spPr>
          <a:xfrm>
            <a:off x="9815513" y="4752022"/>
            <a:ext cx="1909762" cy="448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code A</a:t>
            </a:r>
          </a:p>
        </p:txBody>
      </p:sp>
      <p:sp>
        <p:nvSpPr>
          <p:cNvPr id="21" name="Lekerekített téglalap 20"/>
          <p:cNvSpPr/>
          <p:nvPr/>
        </p:nvSpPr>
        <p:spPr>
          <a:xfrm>
            <a:off x="9815513" y="5342897"/>
            <a:ext cx="1909762" cy="448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 code B</a:t>
            </a:r>
          </a:p>
        </p:txBody>
      </p:sp>
      <p:cxnSp>
        <p:nvCxnSpPr>
          <p:cNvPr id="22" name="Egyenes összekötő nyíllal 21"/>
          <p:cNvCxnSpPr>
            <a:stCxn id="7" idx="3"/>
            <a:endCxn id="20" idx="1"/>
          </p:cNvCxnSpPr>
          <p:nvPr/>
        </p:nvCxnSpPr>
        <p:spPr>
          <a:xfrm flipV="1">
            <a:off x="8972550" y="4976050"/>
            <a:ext cx="842963" cy="2858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nyíllal 24"/>
          <p:cNvCxnSpPr>
            <a:stCxn id="8" idx="3"/>
            <a:endCxn id="21" idx="1"/>
          </p:cNvCxnSpPr>
          <p:nvPr/>
        </p:nvCxnSpPr>
        <p:spPr>
          <a:xfrm flipV="1">
            <a:off x="8972550" y="5566925"/>
            <a:ext cx="842963" cy="2858"/>
          </a:xfrm>
          <a:prstGeom prst="straightConnector1">
            <a:avLst/>
          </a:prstGeom>
          <a:ln w="254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96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method declaration</a:t>
            </a:r>
          </a:p>
        </p:txBody>
      </p:sp>
      <p:sp>
        <p:nvSpPr>
          <p:cNvPr id="25" name="Tartalom helye 2"/>
          <p:cNvSpPr txBox="1">
            <a:spLocks/>
          </p:cNvSpPr>
          <p:nvPr/>
        </p:nvSpPr>
        <p:spPr>
          <a:xfrm>
            <a:off x="1484310" y="2666999"/>
            <a:ext cx="10643035" cy="304800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&lt;visibility&gt;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[type parameter]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&lt;return type&gt;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&lt;method name&gt;([formal parameters])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&lt;method body&gt;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60385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Inversion of control – example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Generic comparator calls specific lambda to get values to compare.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&lt;Car&gt; cars = new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cars.sort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Comparator.comparing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-&gt; c1.getComfortLevel()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9723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hierarchy – behavior abstraction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cat.say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=&gt; ”Meow”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dog.say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=&gt; ”Bark”</a:t>
            </a:r>
          </a:p>
          <a:p>
            <a:pPr marL="0" indent="0">
              <a:buNone/>
            </a:pPr>
            <a:endParaRPr lang="en-US" sz="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Abstraction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With generalization,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Mammal</a:t>
            </a:r>
            <a:r>
              <a:rPr lang="en-US" sz="2000" dirty="0">
                <a:cs typeface="Courier New" panose="02070309020205020404" pitchFamily="49" charset="0"/>
              </a:rPr>
              <a:t> would be the parent class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containing generic behavior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endParaRPr lang="en-US" sz="2000" dirty="0">
              <a:cs typeface="Courier New" panose="02070309020205020404" pitchFamily="49" charset="0"/>
            </a:endParaRPr>
          </a:p>
          <a:p>
            <a:r>
              <a:rPr lang="en-US" sz="2000" dirty="0">
                <a:cs typeface="Courier New" panose="02070309020205020404" pitchFamily="49" charset="0"/>
              </a:rPr>
              <a:t>but what does this </a:t>
            </a:r>
            <a:r>
              <a:rPr lang="en-US" sz="2000" b="1" dirty="0" err="1">
                <a:cs typeface="Courier New" panose="02070309020205020404" pitchFamily="49" charset="0"/>
              </a:rPr>
              <a:t>Mammal.say</a:t>
            </a:r>
            <a:r>
              <a:rPr lang="en-US" sz="2000" dirty="0">
                <a:cs typeface="Courier New" panose="02070309020205020404" pitchFamily="49" charset="0"/>
              </a:rPr>
              <a:t> do?</a:t>
            </a:r>
            <a:endParaRPr lang="en-US" sz="2000" dirty="0">
              <a:solidFill>
                <a:srgbClr val="C00000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738342" y="5111685"/>
            <a:ext cx="4994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cs typeface="Courier New" panose="02070309020205020404" pitchFamily="49" charset="0"/>
              </a:rPr>
              <a:t>On abstraction level of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Mammal</a:t>
            </a:r>
            <a:r>
              <a:rPr lang="en-US" sz="2400" dirty="0">
                <a:solidFill>
                  <a:srgbClr val="C00000"/>
                </a:solidFill>
                <a:cs typeface="Courier New" panose="02070309020205020404" pitchFamily="49" charset="0"/>
              </a:rPr>
              <a:t>, existence of </a:t>
            </a:r>
            <a:r>
              <a:rPr lang="en-US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en-US" sz="2400" dirty="0">
                <a:solidFill>
                  <a:srgbClr val="C00000"/>
                </a:solidFill>
                <a:cs typeface="Courier New" panose="02070309020205020404" pitchFamily="49" charset="0"/>
              </a:rPr>
              <a:t> method is required, but operation  is not interpretable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295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behavior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10707690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a behavior </a:t>
            </a:r>
          </a:p>
          <a:p>
            <a:r>
              <a:rPr lang="en-US" dirty="0"/>
              <a:t>is expected from a point of a </a:t>
            </a:r>
            <a:r>
              <a:rPr lang="en-US" b="1" dirty="0"/>
              <a:t>branch</a:t>
            </a:r>
            <a:r>
              <a:rPr lang="en-US" dirty="0"/>
              <a:t> of the class hierarchy – generic level</a:t>
            </a:r>
          </a:p>
          <a:p>
            <a:r>
              <a:rPr lang="en-US" dirty="0"/>
              <a:t>is </a:t>
            </a:r>
            <a:r>
              <a:rPr lang="en-US" b="1" dirty="0"/>
              <a:t>introduced</a:t>
            </a:r>
            <a:r>
              <a:rPr lang="en-US" dirty="0"/>
              <a:t> on a certain level of abstraction – parent</a:t>
            </a:r>
          </a:p>
          <a:p>
            <a:r>
              <a:rPr lang="en-US" dirty="0"/>
              <a:t>is </a:t>
            </a:r>
            <a:r>
              <a:rPr lang="en-US" b="1" dirty="0"/>
              <a:t>not</a:t>
            </a:r>
            <a:r>
              <a:rPr lang="en-US" dirty="0"/>
              <a:t> </a:t>
            </a:r>
            <a:r>
              <a:rPr lang="en-US" b="1" dirty="0"/>
              <a:t>interpretable</a:t>
            </a:r>
            <a:r>
              <a:rPr lang="en-US" dirty="0"/>
              <a:t> until a certain point of the abstraction hierarchy – abstract</a:t>
            </a:r>
          </a:p>
          <a:p>
            <a:pPr marL="0" indent="0">
              <a:buNone/>
            </a:pPr>
            <a:r>
              <a:rPr lang="en-US" dirty="0"/>
              <a:t>the behavior is said to be </a:t>
            </a:r>
            <a:r>
              <a:rPr lang="en-US" b="1" i="1" dirty="0"/>
              <a:t>abstract</a:t>
            </a:r>
            <a:r>
              <a:rPr lang="en-US" dirty="0"/>
              <a:t> between point of introduction and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697264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method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6999"/>
            <a:ext cx="10402890" cy="3124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declaration, its existence is expected, but the implementation is not known.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method has no exact implementation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has no method body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Has to be marked by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US" dirty="0"/>
              <a:t> modifier</a:t>
            </a:r>
          </a:p>
        </p:txBody>
      </p:sp>
    </p:spTree>
    <p:extLst>
      <p:ext uri="{BB962C8B-B14F-4D97-AF65-F5344CB8AC3E}">
        <p14:creationId xmlns:p14="http://schemas.microsoft.com/office/powerpoint/2010/main" val="3925100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declaration of abstract method</a:t>
            </a:r>
          </a:p>
        </p:txBody>
      </p:sp>
      <p:sp>
        <p:nvSpPr>
          <p:cNvPr id="25" name="Tartalom helye 2"/>
          <p:cNvSpPr txBox="1">
            <a:spLocks/>
          </p:cNvSpPr>
          <p:nvPr/>
        </p:nvSpPr>
        <p:spPr>
          <a:xfrm>
            <a:off x="1484310" y="2666999"/>
            <a:ext cx="10643035" cy="25700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visiblity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[type parameter]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&lt;return type&gt;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&lt;method name&gt;([formal parameters])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No</a:t>
            </a:r>
            <a:r>
              <a:rPr lang="hu-HU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body</a:t>
            </a:r>
          </a:p>
        </p:txBody>
      </p:sp>
    </p:spTree>
    <p:extLst>
      <p:ext uri="{BB962C8B-B14F-4D97-AF65-F5344CB8AC3E}">
        <p14:creationId xmlns:p14="http://schemas.microsoft.com/office/powerpoint/2010/main" val="3280043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is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7057</TotalTime>
  <Words>2369</Words>
  <Application>Microsoft Office PowerPoint</Application>
  <PresentationFormat>Szélesvásznú</PresentationFormat>
  <Paragraphs>402</Paragraphs>
  <Slides>50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50</vt:i4>
      </vt:variant>
    </vt:vector>
  </HeadingPairs>
  <TitlesOfParts>
    <vt:vector size="56" baseType="lpstr">
      <vt:lpstr>Arial</vt:lpstr>
      <vt:lpstr>Calibri</vt:lpstr>
      <vt:lpstr>Corbel</vt:lpstr>
      <vt:lpstr>Courier New</vt:lpstr>
      <vt:lpstr>Inter-Regular</vt:lpstr>
      <vt:lpstr>Parallaxis</vt:lpstr>
      <vt:lpstr>Object Oriented Programming</vt:lpstr>
      <vt:lpstr>SOLID principals</vt:lpstr>
      <vt:lpstr>Liskov substitution principal</vt:lpstr>
      <vt:lpstr>Methods - review</vt:lpstr>
      <vt:lpstr>Formal method declaration</vt:lpstr>
      <vt:lpstr>Class hierarchy – behavior abstraction</vt:lpstr>
      <vt:lpstr>Abstract behavior</vt:lpstr>
      <vt:lpstr>Abstract method</vt:lpstr>
      <vt:lpstr>Formal declaration of abstract method</vt:lpstr>
      <vt:lpstr>Abstract class</vt:lpstr>
      <vt:lpstr>Abstract class properties</vt:lpstr>
      <vt:lpstr>Class hierarchy – abstraction</vt:lpstr>
      <vt:lpstr>Cast to abstract type</vt:lpstr>
      <vt:lpstr>Class hierarchy – class sbstraction</vt:lpstr>
      <vt:lpstr>Class hierarchy – multiple inheritance</vt:lpstr>
      <vt:lpstr>Interface – review</vt:lpstr>
      <vt:lpstr>Interface definition of a class</vt:lpstr>
      <vt:lpstr>Java interface</vt:lpstr>
      <vt:lpstr>Class hierarchy – with interface</vt:lpstr>
      <vt:lpstr>Class hierarchy – with interface</vt:lpstr>
      <vt:lpstr>Interface definition</vt:lpstr>
      <vt:lpstr>Abstract class vs Interface</vt:lpstr>
      <vt:lpstr>Abstract class vs Interface</vt:lpstr>
      <vt:lpstr>Cast a reference – review</vt:lpstr>
      <vt:lpstr>Cast a reference – interface</vt:lpstr>
      <vt:lpstr>Cast reference</vt:lpstr>
      <vt:lpstr>Sort Integer list</vt:lpstr>
      <vt:lpstr>Sort String list</vt:lpstr>
      <vt:lpstr>Sort list of custom objects</vt:lpstr>
      <vt:lpstr>Default sort of lists</vt:lpstr>
      <vt:lpstr>Sort of list of custom objects</vt:lpstr>
      <vt:lpstr>Sort of list of custom objects type parameter</vt:lpstr>
      <vt:lpstr>Interface segregation</vt:lpstr>
      <vt:lpstr>Class hierarchy design</vt:lpstr>
      <vt:lpstr>Cohesion and Coupling</vt:lpstr>
      <vt:lpstr>Class dependencies</vt:lpstr>
      <vt:lpstr>Cohesion</vt:lpstr>
      <vt:lpstr>Dependency – Coupling</vt:lpstr>
      <vt:lpstr>Cohesion and coupling</vt:lpstr>
      <vt:lpstr>Dependency inversion</vt:lpstr>
      <vt:lpstr>Decoupling</vt:lpstr>
      <vt:lpstr>Desctructive decoupling</vt:lpstr>
      <vt:lpstr>Destructive decoupling</vt:lpstr>
      <vt:lpstr>Ideal coupling - dependency</vt:lpstr>
      <vt:lpstr>Ideal coupling - dependency</vt:lpstr>
      <vt:lpstr>Cohesion and Coupling</vt:lpstr>
      <vt:lpstr>Generic program flow</vt:lpstr>
      <vt:lpstr>Inversion of control</vt:lpstr>
      <vt:lpstr>Dependency Injection</vt:lpstr>
      <vt:lpstr>Inversion of control –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Objektum Orientált Programozás</dc:title>
  <dc:creator>tamas.storcz@crosssec.com</dc:creator>
  <cp:lastModifiedBy>Storcz Tamás László</cp:lastModifiedBy>
  <cp:revision>278</cp:revision>
  <dcterms:created xsi:type="dcterms:W3CDTF">2016-02-12T08:06:28Z</dcterms:created>
  <dcterms:modified xsi:type="dcterms:W3CDTF">2023-10-16T05:43:11Z</dcterms:modified>
</cp:coreProperties>
</file>