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62" r:id="rId6"/>
    <p:sldId id="263" r:id="rId7"/>
    <p:sldId id="265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</p:sldIdLst>
  <p:sldSz cx="10058400" cy="7772400"/>
  <p:notesSz cx="6887845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12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0" Type="http://schemas.openxmlformats.org/officeDocument/2006/relationships/tableStyles" Target="tableStyles.xml"/><Relationship Id="rId8" Type="http://schemas.openxmlformats.org/officeDocument/2006/relationships/slide" Target="slides/slide6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02594" y="1928707"/>
            <a:ext cx="7599680" cy="1227032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02594" y="3317663"/>
            <a:ext cx="7604918" cy="198628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2920" y="7077922"/>
            <a:ext cx="2346960" cy="5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36620" y="7077922"/>
            <a:ext cx="3185160" cy="5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8520" y="7077922"/>
            <a:ext cx="2346960" cy="5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15900"/>
            <a:ext cx="2263140" cy="67288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15900"/>
            <a:ext cx="6621780" cy="67288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3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1"/>
            <a:ext cx="8675370" cy="1700212"/>
          </a:xfrm>
        </p:spPr>
        <p:txBody>
          <a:bodyPr/>
          <a:lstStyle>
            <a:lvl1pPr marL="0" indent="0">
              <a:buNone/>
              <a:defRPr sz="2640"/>
            </a:lvl1pPr>
            <a:lvl2pPr marL="502920" indent="0">
              <a:buNone/>
              <a:defRPr sz="2200"/>
            </a:lvl2pPr>
            <a:lvl3pPr marL="1005840" indent="0">
              <a:buNone/>
              <a:defRPr sz="198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31383"/>
            <a:ext cx="4442460" cy="561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31383"/>
            <a:ext cx="4442460" cy="561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413808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62" y="1905318"/>
            <a:ext cx="4255611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262" y="2839085"/>
            <a:ext cx="4255611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567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567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518160"/>
            <a:ext cx="3244533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567" y="1119082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262" y="2331720"/>
            <a:ext cx="3244533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518160"/>
            <a:ext cx="3244533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567" y="1119082"/>
            <a:ext cx="5092065" cy="5523442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262" y="2331720"/>
            <a:ext cx="3244533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985" y="0"/>
            <a:ext cx="10065385" cy="777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502920" y="215900"/>
            <a:ext cx="9052560" cy="66029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502920" y="1331383"/>
            <a:ext cx="9052560" cy="561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2920" y="7077922"/>
            <a:ext cx="234696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54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36620" y="7077922"/>
            <a:ext cx="318516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540"/>
            </a:lvl1pPr>
          </a:lstStyle>
          <a:p/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8520" y="7077922"/>
            <a:ext cx="234696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540"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77190" indent="-377190" algn="l" rtl="0" fontAlgn="base">
        <a:spcBef>
          <a:spcPct val="22000"/>
        </a:spcBef>
        <a:spcAft>
          <a:spcPct val="0"/>
        </a:spcAft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1pPr>
      <a:lvl2pPr marL="817245" indent="-314325" algn="l" rtl="0" fontAlgn="base">
        <a:spcBef>
          <a:spcPct val="22000"/>
        </a:spcBef>
        <a:spcAft>
          <a:spcPct val="0"/>
        </a:spcAft>
        <a:buChar char="–"/>
        <a:defRPr sz="308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rtl="0" fontAlgn="base">
        <a:spcBef>
          <a:spcPct val="22000"/>
        </a:spcBef>
        <a:spcAft>
          <a:spcPct val="0"/>
        </a:spcAft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rtl="0" fontAlgn="base">
        <a:spcBef>
          <a:spcPct val="22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rtl="0" fontAlgn="base">
        <a:spcBef>
          <a:spcPct val="22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://www.tripwire.org/" TargetMode="External"/><Relationship Id="rId2" Type="http://schemas.openxmlformats.org/officeDocument/2006/relationships/hyperlink" Target="http://www.amanda.org/" TargetMode="External"/><Relationship Id="rId1" Type="http://schemas.openxmlformats.org/officeDocument/2006/relationships/hyperlink" Target="http://www.bacula.or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://sectools.org/" TargetMode="External"/><Relationship Id="rId1" Type="http://schemas.openxmlformats.org/officeDocument/2006/relationships/hyperlink" Target="http://www.snort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jpe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7372" y="2554478"/>
            <a:ext cx="5790565" cy="222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endParaRPr sz="4800"/>
          </a:p>
          <a:p>
            <a:pPr algn="ctr">
              <a:lnSpc>
                <a:spcPct val="100000"/>
              </a:lnSpc>
            </a:pPr>
            <a:r>
              <a:rPr sz="4800" spc="10" dirty="0">
                <a:solidFill>
                  <a:srgbClr val="0B223F"/>
                </a:solidFill>
              </a:rPr>
              <a:t>Systems</a:t>
            </a:r>
            <a:r>
              <a:rPr lang="en-US" sz="4800" spc="10" dirty="0">
                <a:solidFill>
                  <a:srgbClr val="0B223F"/>
                </a:solidFill>
              </a:rPr>
              <a:t> </a:t>
            </a:r>
            <a:r>
              <a:rPr sz="4800" spc="10" dirty="0">
                <a:solidFill>
                  <a:srgbClr val="0B223F"/>
                </a:solidFill>
              </a:rPr>
              <a:t>Administration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68459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B223F"/>
                </a:solidFill>
              </a:rPr>
              <a:t>The</a:t>
            </a:r>
            <a:r>
              <a:rPr sz="3600" spc="-20" dirty="0">
                <a:solidFill>
                  <a:srgbClr val="0B223F"/>
                </a:solidFill>
              </a:rPr>
              <a:t> </a:t>
            </a:r>
            <a:r>
              <a:rPr sz="3600" spc="-5" dirty="0">
                <a:solidFill>
                  <a:srgbClr val="0B223F"/>
                </a:solidFill>
              </a:rPr>
              <a:t>role</a:t>
            </a:r>
            <a:r>
              <a:rPr sz="3600" spc="-15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of</a:t>
            </a:r>
            <a:r>
              <a:rPr sz="3600" spc="-20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the</a:t>
            </a:r>
            <a:r>
              <a:rPr sz="3600" spc="-15" dirty="0">
                <a:solidFill>
                  <a:srgbClr val="0B223F"/>
                </a:solidFill>
              </a:rPr>
              <a:t> </a:t>
            </a:r>
            <a:r>
              <a:rPr sz="3600" spc="-5" dirty="0">
                <a:solidFill>
                  <a:srgbClr val="0B223F"/>
                </a:solidFill>
              </a:rPr>
              <a:t>systems</a:t>
            </a:r>
            <a:r>
              <a:rPr sz="3600" spc="-20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administrator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633209" cy="3573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maximize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Reliability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Integrity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Performance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Efficiency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Ease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Order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1957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B223F"/>
                </a:solidFill>
              </a:rPr>
              <a:t>Reliability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768465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0637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Reliability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measure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percentage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machine, service and network is usable by the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respective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99314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perception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reliability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match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measurable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indicators.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mail,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web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sharing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fro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‘perception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400" spc="-1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problem.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6642100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9146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environments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certain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levels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reliability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 achieved.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B223F"/>
              </a:buClr>
              <a:buFont typeface="Arial MT"/>
              <a:buChar char="•"/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Reliability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level agreements </a:t>
            </a: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(SLA’s)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go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hand.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97725" cy="324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9057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easiest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measure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reliability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uptime</a:t>
            </a:r>
            <a:r>
              <a:rPr sz="24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shows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system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been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B223F"/>
              </a:buClr>
              <a:buFont typeface="Arial MT"/>
              <a:buChar char="•"/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however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though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 - it may be inaccessible for a number of reasons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e.g. </a:t>
            </a:r>
            <a:r>
              <a:rPr sz="2400" i="1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connectivity.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B223F"/>
              </a:buClr>
              <a:buFont typeface="Arial MT"/>
              <a:buChar char="•"/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Measuring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reliability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similar.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6936740" cy="309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common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practice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install </a:t>
            </a: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monitoring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solutions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nagios (formerly netsaint) 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u="heavy" spc="-15" dirty="0">
                <a:solidFill>
                  <a:srgbClr val="235297"/>
                </a:solidFill>
                <a:uFill>
                  <a:solidFill>
                    <a:srgbClr val="235296"/>
                  </a:solidFill>
                </a:uFill>
                <a:latin typeface="Times New Roman" panose="02020603050405020304"/>
                <a:cs typeface="Times New Roman" panose="02020603050405020304"/>
              </a:rPr>
              <a:t>www.nagios.org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Cacti 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u="heavy" spc="-15" dirty="0">
                <a:solidFill>
                  <a:srgbClr val="235297"/>
                </a:solidFill>
                <a:uFill>
                  <a:solidFill>
                    <a:srgbClr val="235296"/>
                  </a:solidFill>
                </a:uFill>
                <a:latin typeface="Times New Roman" panose="02020603050405020304"/>
                <a:cs typeface="Times New Roman" panose="02020603050405020304"/>
              </a:rPr>
              <a:t>www.cacti.net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monitor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services such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POP/IMAP,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HTTP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7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FTP.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examples include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HP</a:t>
            </a:r>
            <a:r>
              <a:rPr sz="2400" spc="-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OpenView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StatSeeker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CiscoWorks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7051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monitor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indication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reliability.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integrate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SNMP</a:t>
            </a:r>
            <a:r>
              <a:rPr sz="2400" spc="-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and/or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Shell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Scripts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1989836"/>
            <a:ext cx="6842125" cy="339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>
              <a:lnSpc>
                <a:spcPct val="120000"/>
              </a:lnSpc>
              <a:spcBef>
                <a:spcPts val="100"/>
              </a:spcBef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Four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9’s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99.99%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52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minutes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downtime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year.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Five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9’s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99.999%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minutes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downtime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year.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55600" marR="28702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the case of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Five 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9’s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single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crash/ reboot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would </a:t>
            </a:r>
            <a:r>
              <a:rPr sz="2400" spc="-5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destroy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reliability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requirement.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B223F"/>
              </a:buClr>
              <a:buFont typeface="Arial MT"/>
              <a:buChar char="•"/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55600" marR="52387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measure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usually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include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scheduled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downtime.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1600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B223F"/>
                </a:solidFill>
              </a:rPr>
              <a:t>Integrity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191885" cy="320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Integrity is the degree to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stored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 a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trusted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lost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400" spc="-5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damaged.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B223F"/>
              </a:buClr>
              <a:buFont typeface="Arial MT"/>
              <a:buChar char="•"/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Integrity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largely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effected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Storage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(file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system)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e.g.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failures.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Administration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procedures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e.g.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backup.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hardware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e.g.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026275" cy="270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harder</a:t>
            </a:r>
            <a:r>
              <a:rPr sz="24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today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ensure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integrity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this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largely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due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sheer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amount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being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stored.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Complex</a:t>
            </a:r>
            <a:r>
              <a:rPr sz="22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interactions.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4127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Bugs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problems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software/hardware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vendors.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list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goes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1989072"/>
            <a:ext cx="7176134" cy="43853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solutions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exist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help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ensure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integrity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e.g;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Bacula</a:t>
            </a:r>
            <a:r>
              <a:rPr sz="2200" spc="-45" dirty="0">
                <a:solidFill>
                  <a:srgbClr val="23529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u="heavy" spc="-25" dirty="0">
                <a:solidFill>
                  <a:srgbClr val="235297"/>
                </a:solidFill>
                <a:uFill>
                  <a:solidFill>
                    <a:srgbClr val="235296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www.bacula.org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Amanda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(The</a:t>
            </a:r>
            <a:r>
              <a:rPr sz="2200" spc="-1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Amanda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Backup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Program)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>
              <a:lnSpc>
                <a:spcPct val="100000"/>
              </a:lnSpc>
            </a:pPr>
            <a:r>
              <a:rPr sz="2200" i="1" u="heavy" spc="-25" dirty="0">
                <a:solidFill>
                  <a:srgbClr val="235297"/>
                </a:solidFill>
                <a:uFill>
                  <a:solidFill>
                    <a:srgbClr val="235296"/>
                  </a:solidFill>
                </a:uFill>
                <a:latin typeface="Times New Roman" panose="02020603050405020304"/>
                <a:cs typeface="Times New Roman" panose="02020603050405020304"/>
                <a:hlinkClick r:id="rId2"/>
              </a:rPr>
              <a:t>www.amanda.org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Commercial</a:t>
            </a:r>
            <a:r>
              <a:rPr sz="22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offerings</a:t>
            </a:r>
            <a:r>
              <a:rPr sz="22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2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2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Legato,</a:t>
            </a:r>
            <a:r>
              <a:rPr sz="22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Tivoli</a:t>
            </a:r>
            <a:r>
              <a:rPr sz="22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etc.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TripWire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(Filesystem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checksum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tool)</a:t>
            </a:r>
            <a:r>
              <a:rPr sz="2200" spc="-15" dirty="0">
                <a:solidFill>
                  <a:srgbClr val="23529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u="heavy" spc="-25" dirty="0">
                <a:solidFill>
                  <a:srgbClr val="235297"/>
                </a:solidFill>
                <a:uFill>
                  <a:solidFill>
                    <a:srgbClr val="235296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www.tripwire.org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However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preserving the integrity of data is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largely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procedural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above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get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implemented.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9875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First </a:t>
            </a: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rule of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thumb </a:t>
            </a: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 system administration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tools </a:t>
            </a:r>
            <a:r>
              <a:rPr sz="2400" i="1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useless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without</a:t>
            </a:r>
            <a:r>
              <a:rPr sz="24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procedure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B223F"/>
                </a:solidFill>
              </a:rPr>
              <a:t>Security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012940" cy="320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Integrity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together.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B223F"/>
              </a:buClr>
              <a:buFont typeface="Arial MT"/>
              <a:buChar char="•"/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degree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transit </a:t>
            </a:r>
            <a:r>
              <a:rPr sz="2400" spc="-5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through a computer network can be relied upon not to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Destroyed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Altered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Disclosed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unauthorized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parties.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3642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B223F"/>
                </a:solidFill>
              </a:rPr>
              <a:t>Subject</a:t>
            </a:r>
            <a:r>
              <a:rPr sz="3600" spc="-90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objectives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207005"/>
            <a:ext cx="721042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subject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cover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practical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theoretical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aspects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administration.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various</a:t>
            </a:r>
            <a:r>
              <a:rPr sz="2400" spc="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resource</a:t>
            </a:r>
            <a:r>
              <a:rPr sz="2400" spc="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areas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managed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discussed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examined, and the possible methods of monitoring and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controlling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them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various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investigated.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1278255">
              <a:lnSpc>
                <a:spcPct val="100000"/>
              </a:lnSpc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unique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both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single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investigated.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6973570" cy="324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effected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procedures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B223F"/>
              </a:buClr>
              <a:buFont typeface="Arial MT"/>
              <a:buChar char="•"/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High Security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often means Lower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Useability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user.</a:t>
            </a:r>
            <a:r>
              <a:rPr sz="24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turn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effects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work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flows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procedures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B223F"/>
              </a:buClr>
              <a:buFont typeface="Arial MT"/>
              <a:buChar char="•"/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55600" marR="38608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understand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--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often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job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help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and/or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advise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30222"/>
            <a:ext cx="6974840" cy="378142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marR="5080" indent="-343535">
              <a:lnSpc>
                <a:spcPts val="2380"/>
              </a:lnSpc>
              <a:spcBef>
                <a:spcPts val="39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achieved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technologies.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B223F"/>
              </a:buClr>
              <a:buFont typeface="Arial MT"/>
              <a:buChar char="•"/>
            </a:pPr>
            <a:endParaRPr sz="2950">
              <a:latin typeface="Times New Roman" panose="02020603050405020304"/>
              <a:cs typeface="Times New Roman" panose="02020603050405020304"/>
            </a:endParaRPr>
          </a:p>
          <a:p>
            <a:pPr marL="355600" marR="529590" indent="-343535">
              <a:lnSpc>
                <a:spcPts val="238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Excellent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technologies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include</a:t>
            </a:r>
            <a:r>
              <a:rPr sz="22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snort </a:t>
            </a:r>
            <a:r>
              <a:rPr sz="2200" i="1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(Open Source Network Intrusion Detection System) </a:t>
            </a:r>
            <a:r>
              <a:rPr sz="2200" spc="5" dirty="0">
                <a:solidFill>
                  <a:srgbClr val="23529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u="heavy" spc="-25" dirty="0">
                <a:solidFill>
                  <a:srgbClr val="235297"/>
                </a:solidFill>
                <a:uFill>
                  <a:solidFill>
                    <a:srgbClr val="235296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www.snort.org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B223F"/>
              </a:buClr>
              <a:buFont typeface="Arial MT"/>
              <a:buChar char="•"/>
            </a:pPr>
            <a:endParaRPr sz="2950">
              <a:latin typeface="Times New Roman" panose="02020603050405020304"/>
              <a:cs typeface="Times New Roman" panose="02020603050405020304"/>
            </a:endParaRPr>
          </a:p>
          <a:p>
            <a:pPr marL="355600" marR="125095" indent="-343535">
              <a:lnSpc>
                <a:spcPts val="238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assess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vulnerable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e.g.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Nessus.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B223F"/>
              </a:buClr>
              <a:buFont typeface="Arial MT"/>
              <a:buChar char="•"/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Check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</a:t>
            </a:r>
            <a:r>
              <a:rPr sz="2200" spc="-5" dirty="0">
                <a:solidFill>
                  <a:srgbClr val="235297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u="heavy" spc="-5" dirty="0">
                <a:solidFill>
                  <a:srgbClr val="235297"/>
                </a:solidFill>
                <a:uFill>
                  <a:solidFill>
                    <a:srgbClr val="235296"/>
                  </a:solidFill>
                </a:uFill>
                <a:latin typeface="Times New Roman" panose="02020603050405020304"/>
                <a:cs typeface="Times New Roman" panose="02020603050405020304"/>
                <a:hlinkClick r:id="rId2"/>
              </a:rPr>
              <a:t>http://sectools.org/</a:t>
            </a:r>
            <a:r>
              <a:rPr sz="2200" spc="-25" dirty="0">
                <a:solidFill>
                  <a:srgbClr val="235297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listing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them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360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B223F"/>
                </a:solidFill>
              </a:rPr>
              <a:t>Performance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1989072"/>
            <a:ext cx="6059170" cy="21113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said;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Email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really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slow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My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very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responsive.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Moodle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SOLS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dog.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responsible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well.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6879590" cy="2842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Within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 set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constraints,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 should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run as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efficiently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possible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fast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possible.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B223F"/>
              </a:buClr>
              <a:buFont typeface="Arial MT"/>
              <a:buChar char="•"/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improved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through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Capital</a:t>
            </a:r>
            <a:r>
              <a:rPr sz="22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expenditure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Procedures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Policies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30222"/>
            <a:ext cx="6873240" cy="428434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marR="5080" indent="-343535">
              <a:lnSpc>
                <a:spcPts val="2380"/>
              </a:lnSpc>
              <a:spcBef>
                <a:spcPts val="39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noted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associated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networks and machines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turn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effects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services.</a:t>
            </a:r>
            <a:r>
              <a:rPr sz="2200" spc="-1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Agai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sheer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complexity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modern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  makes it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difficult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get the best performance out of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everything.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Things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influence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include;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24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Underlying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hardware.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Operating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Software design and bugs in software.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Tuning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operating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Administration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End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practices.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marR="245110" indent="-343535">
              <a:lnSpc>
                <a:spcPts val="2380"/>
              </a:lnSpc>
              <a:spcBef>
                <a:spcPts val="55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Never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fall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habit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saying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bigger</a:t>
            </a:r>
            <a:r>
              <a:rPr sz="22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box</a:t>
            </a:r>
            <a:r>
              <a:rPr sz="22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faster </a:t>
            </a:r>
            <a:r>
              <a:rPr sz="2200" i="1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2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solve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problem.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1921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B223F"/>
                </a:solidFill>
              </a:rPr>
              <a:t>Efficiency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35495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maximizes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productivity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administration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staff.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44323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Administration 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staff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 have to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worry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about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‘small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’</a:t>
            </a:r>
            <a:r>
              <a:rPr sz="2400" spc="-19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things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wel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neve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reall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happens.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40449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aim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OFTEN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conflicts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aims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26411"/>
            <a:ext cx="7063740" cy="4122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ts val="259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Centralizing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make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easier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administer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 may also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detrimental 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effect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performance.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B223F"/>
              </a:buClr>
              <a:buFont typeface="Arial MT"/>
              <a:buChar char="•"/>
            </a:pPr>
            <a:endParaRPr sz="3250">
              <a:latin typeface="Times New Roman" panose="02020603050405020304"/>
              <a:cs typeface="Times New Roman" panose="02020603050405020304"/>
            </a:endParaRPr>
          </a:p>
          <a:p>
            <a:pPr marL="355600" marR="156845" indent="-342900">
              <a:lnSpc>
                <a:spcPts val="259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Automating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account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creation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efficient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 influence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integrity if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 done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correctly.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very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balance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efficiency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anything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else.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210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B223F"/>
                </a:solidFill>
              </a:rPr>
              <a:t>Ease</a:t>
            </a:r>
            <a:r>
              <a:rPr sz="3600" spc="-50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of</a:t>
            </a:r>
            <a:r>
              <a:rPr sz="3600" spc="-45" dirty="0">
                <a:solidFill>
                  <a:srgbClr val="0B223F"/>
                </a:solidFill>
              </a:rPr>
              <a:t> </a:t>
            </a:r>
            <a:r>
              <a:rPr sz="3600" spc="-5" dirty="0">
                <a:solidFill>
                  <a:srgbClr val="0B223F"/>
                </a:solidFill>
              </a:rPr>
              <a:t>Use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007225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Ease of use is the degree to which a system allows 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perform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tasks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desire.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B223F"/>
              </a:buClr>
              <a:buFont typeface="Arial MT"/>
              <a:buChar char="•"/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affected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policies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procedures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6618605" cy="434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Consider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scenario;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12700" marR="670560">
              <a:lnSpc>
                <a:spcPct val="120000"/>
              </a:lnSpc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wish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change their password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instinctively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registration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number.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20000"/>
              </a:lnSpc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Unfortunately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rules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12700" marR="210820">
              <a:lnSpc>
                <a:spcPct val="120000"/>
              </a:lnSpc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cries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intermittently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easy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3749"/>
            <a:ext cx="7164070" cy="4208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problem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ease of use is that it conflicts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 what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tries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do.</a:t>
            </a:r>
            <a:r>
              <a:rPr sz="22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Area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wher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conflict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gely  occurs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are;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Performance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Integrity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marR="99060" indent="-34353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People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disabilities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specific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usability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requirements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 SAs are required to deal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(see Legal). Ensuring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accessibility features are available on all devices including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phones and photocopiers. Specific support may need to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given to assistive technologies (hardware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screen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readers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Dragon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Dictate)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68618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B223F"/>
                </a:solidFill>
              </a:rPr>
              <a:t>Some</a:t>
            </a:r>
            <a:r>
              <a:rPr sz="3600" spc="-25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of</a:t>
            </a:r>
            <a:r>
              <a:rPr sz="3600" spc="-25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the</a:t>
            </a:r>
            <a:r>
              <a:rPr sz="3600" spc="-15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manageable</a:t>
            </a:r>
            <a:r>
              <a:rPr sz="3600" spc="-20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components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4874895" cy="26593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components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Operating</a:t>
            </a: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technologies.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technologies.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Services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(e.g.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authentication,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Email,)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People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business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relationships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687070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937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Again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really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balance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ease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because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administrators have to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work within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bounds of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organisational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policies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procedures.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B223F"/>
              </a:buClr>
              <a:buFont typeface="Arial MT"/>
              <a:buChar char="•"/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hopefully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influence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organisational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settings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near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impossible.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1090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B223F"/>
                </a:solidFill>
              </a:rPr>
              <a:t>Order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08825" cy="426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Order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the degree to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layout, operation or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conforms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regulatory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policies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 guidelines.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5435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consider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ISP</a:t>
            </a:r>
            <a:r>
              <a:rPr sz="2400" spc="-9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adhere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Broadcasting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1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Amendment  (Online Services) Bill 1999 (originally from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Broadcasting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1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1992).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397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acts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include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Suicide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Related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Materials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Offences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2006,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Copyright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Legislation</a:t>
            </a:r>
            <a:r>
              <a:rPr sz="2400" spc="-1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Amendmen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2005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7462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think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carefully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laws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affect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024370" cy="3543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Company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policies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often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ensure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compliance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these laws (user agreements, privacy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policy,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intellectual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property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B223F"/>
              </a:buClr>
              <a:buFont typeface="Arial MT"/>
              <a:buChar char="•"/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ethics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8445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equal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opportunity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(gender,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ethnic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origins,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sexual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orientation,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people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disabilities)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harassment</a:t>
            </a:r>
            <a:r>
              <a:rPr sz="22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bullying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55264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B223F"/>
                </a:solidFill>
              </a:rPr>
              <a:t>A</a:t>
            </a:r>
            <a:r>
              <a:rPr sz="3600" spc="-200" dirty="0">
                <a:solidFill>
                  <a:srgbClr val="0B223F"/>
                </a:solidFill>
              </a:rPr>
              <a:t> </a:t>
            </a:r>
            <a:r>
              <a:rPr sz="3600" spc="-5" dirty="0">
                <a:solidFill>
                  <a:srgbClr val="0B223F"/>
                </a:solidFill>
              </a:rPr>
              <a:t>syste</a:t>
            </a:r>
            <a:r>
              <a:rPr sz="3600" dirty="0">
                <a:solidFill>
                  <a:srgbClr val="0B223F"/>
                </a:solidFill>
              </a:rPr>
              <a:t>m administrator </a:t>
            </a:r>
            <a:r>
              <a:rPr sz="3600" spc="-5" dirty="0">
                <a:solidFill>
                  <a:srgbClr val="0B223F"/>
                </a:solidFill>
              </a:rPr>
              <a:t>would  </a:t>
            </a:r>
            <a:r>
              <a:rPr sz="3600" dirty="0">
                <a:solidFill>
                  <a:srgbClr val="0B223F"/>
                </a:solidFill>
              </a:rPr>
              <a:t>typically</a:t>
            </a:r>
            <a:r>
              <a:rPr sz="3600" spc="-10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have</a:t>
            </a:r>
            <a:r>
              <a:rPr sz="3600" spc="-5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these</a:t>
            </a:r>
            <a:r>
              <a:rPr sz="3600" spc="-5" dirty="0">
                <a:solidFill>
                  <a:srgbClr val="0B223F"/>
                </a:solidFill>
              </a:rPr>
              <a:t> skills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1989072"/>
            <a:ext cx="7108190" cy="422783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Programming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Administrators will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 expected to cut code from time to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time. The code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 be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small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programs either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written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interpreted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Perl.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2413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administrators have a strong knowledge of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operating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systems,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systems,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even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protocols.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RFC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heart.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Support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296545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Support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fundamental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being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administrator.</a:t>
            </a:r>
            <a:r>
              <a:rPr sz="2200" spc="-1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able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diagnose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fix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problems.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66001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25" dirty="0">
                <a:solidFill>
                  <a:srgbClr val="0B223F"/>
                </a:solidFill>
              </a:rPr>
              <a:t>You</a:t>
            </a:r>
            <a:r>
              <a:rPr sz="3600" spc="-20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can</a:t>
            </a:r>
            <a:r>
              <a:rPr sz="3600" spc="-20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expect</a:t>
            </a:r>
            <a:r>
              <a:rPr sz="3600" spc="-15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administrators</a:t>
            </a:r>
            <a:r>
              <a:rPr sz="3600" spc="-20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to</a:t>
            </a:r>
            <a:r>
              <a:rPr sz="3600" spc="-15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do </a:t>
            </a:r>
            <a:r>
              <a:rPr sz="3600" spc="-885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these </a:t>
            </a:r>
            <a:r>
              <a:rPr sz="3600" spc="-5" dirty="0">
                <a:solidFill>
                  <a:srgbClr val="0B223F"/>
                </a:solidFill>
              </a:rPr>
              <a:t>tasks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1989038"/>
            <a:ext cx="6002655" cy="381635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Install</a:t>
            </a: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hardware.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7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Install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disk,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raid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arrays,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tape,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Install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cluster.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Install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maintain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software.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7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Install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operating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Install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applications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either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binaries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compiles.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maintain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configurations.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7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profiles.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Patch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update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operating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Configure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requirements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1989038"/>
            <a:ext cx="7104380" cy="441896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Capacity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Planning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sz="24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Tuning.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737870" lvl="1" indent="-285750">
              <a:lnSpc>
                <a:spcPts val="2380"/>
              </a:lnSpc>
              <a:spcBef>
                <a:spcPts val="56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Tune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operating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perform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certain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applications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correctly.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304165" lvl="1" indent="-285750">
              <a:lnSpc>
                <a:spcPts val="2380"/>
              </a:lnSpc>
              <a:spcBef>
                <a:spcPts val="52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Evaluate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resource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requirements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storage,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CPU,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Evaluate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requirements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infrastructure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environments.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Monitoring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Diagnose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fix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problems.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ts val="2380"/>
              </a:lnSpc>
              <a:spcBef>
                <a:spcPts val="56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Yes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degree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support,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application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support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support.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Maintain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increase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knowledge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skills.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Evaluate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recommend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products.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1989038"/>
            <a:ext cx="6963409" cy="45192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Maintain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local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documentation.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7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happens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 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gets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hit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bus?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Write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procedures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7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Acceptable</a:t>
            </a:r>
            <a:r>
              <a:rPr sz="22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Specific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resource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policies.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Disaster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recovery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plan.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Administration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policies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guidelines.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Enforcement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arbitration.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ts val="2380"/>
              </a:lnSpc>
              <a:spcBef>
                <a:spcPts val="56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Include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executing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policies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e.g.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performing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backups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executing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audits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accordance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Advise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educate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1826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B223F"/>
                </a:solidFill>
              </a:rPr>
              <a:t>Hardware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46925" cy="287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</a:t>
            </a:r>
            <a:r>
              <a:rPr sz="2400" spc="-1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understand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hardware...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B223F"/>
              </a:buClr>
              <a:buFont typeface="Arial MT"/>
              <a:buChar char="•"/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55600" marR="3937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reason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because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hardware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forms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basis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services.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B223F"/>
              </a:buClr>
              <a:buFont typeface="Arial MT"/>
              <a:buChar char="•"/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talk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hardware</a:t>
            </a:r>
            <a:r>
              <a:rPr sz="2400" spc="-1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constraints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imposed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hardware.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152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B223F"/>
                </a:solidFill>
              </a:rPr>
              <a:t>Hardware</a:t>
            </a:r>
            <a:r>
              <a:rPr sz="3600" spc="-70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components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40651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components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make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modern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CPU;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Memory;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Cache(s);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Busses;</a:t>
            </a:r>
            <a:r>
              <a:rPr sz="2200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(Secondary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Storage).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46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B223F"/>
                </a:solidFill>
              </a:rPr>
              <a:t>Major</a:t>
            </a:r>
            <a:r>
              <a:rPr sz="3600" spc="-80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components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984503" y="2587751"/>
            <a:ext cx="6322060" cy="1118235"/>
            <a:chOff x="984503" y="2587751"/>
            <a:chExt cx="6322060" cy="1118235"/>
          </a:xfrm>
        </p:grpSpPr>
        <p:sp>
          <p:nvSpPr>
            <p:cNvPr id="4" name="object 4"/>
            <p:cNvSpPr/>
            <p:nvPr/>
          </p:nvSpPr>
          <p:spPr>
            <a:xfrm>
              <a:off x="989075" y="2619755"/>
              <a:ext cx="2819400" cy="1054100"/>
            </a:xfrm>
            <a:custGeom>
              <a:avLst/>
              <a:gdLst/>
              <a:ahLst/>
              <a:cxnLst/>
              <a:rect l="l" t="t" r="r" b="b"/>
              <a:pathLst>
                <a:path w="2819400" h="1054100">
                  <a:moveTo>
                    <a:pt x="2819400" y="1053846"/>
                  </a:moveTo>
                  <a:lnTo>
                    <a:pt x="2819400" y="0"/>
                  </a:lnTo>
                  <a:lnTo>
                    <a:pt x="0" y="0"/>
                  </a:lnTo>
                  <a:lnTo>
                    <a:pt x="0" y="1053846"/>
                  </a:lnTo>
                  <a:lnTo>
                    <a:pt x="2819400" y="1053846"/>
                  </a:lnTo>
                  <a:close/>
                </a:path>
              </a:pathLst>
            </a:custGeom>
            <a:solidFill>
              <a:srgbClr val="FF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84503" y="2615183"/>
              <a:ext cx="2829560" cy="1064260"/>
            </a:xfrm>
            <a:custGeom>
              <a:avLst/>
              <a:gdLst/>
              <a:ahLst/>
              <a:cxnLst/>
              <a:rect l="l" t="t" r="r" b="b"/>
              <a:pathLst>
                <a:path w="2829560" h="1064260">
                  <a:moveTo>
                    <a:pt x="2829306" y="1061466"/>
                  </a:moveTo>
                  <a:lnTo>
                    <a:pt x="2829306" y="2286"/>
                  </a:lnTo>
                  <a:lnTo>
                    <a:pt x="28270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1061466"/>
                  </a:lnTo>
                  <a:lnTo>
                    <a:pt x="2286" y="1063752"/>
                  </a:lnTo>
                  <a:lnTo>
                    <a:pt x="4572" y="1063752"/>
                  </a:lnTo>
                  <a:lnTo>
                    <a:pt x="4572" y="9144"/>
                  </a:lnTo>
                  <a:lnTo>
                    <a:pt x="9905" y="4572"/>
                  </a:lnTo>
                  <a:lnTo>
                    <a:pt x="9905" y="9144"/>
                  </a:lnTo>
                  <a:lnTo>
                    <a:pt x="2819400" y="9144"/>
                  </a:lnTo>
                  <a:lnTo>
                    <a:pt x="2819400" y="4572"/>
                  </a:lnTo>
                  <a:lnTo>
                    <a:pt x="2823972" y="9144"/>
                  </a:lnTo>
                  <a:lnTo>
                    <a:pt x="2823972" y="1063752"/>
                  </a:lnTo>
                  <a:lnTo>
                    <a:pt x="2827020" y="1063752"/>
                  </a:lnTo>
                  <a:lnTo>
                    <a:pt x="2829306" y="1061466"/>
                  </a:lnTo>
                  <a:close/>
                </a:path>
                <a:path w="2829560" h="1064260">
                  <a:moveTo>
                    <a:pt x="9905" y="9144"/>
                  </a:moveTo>
                  <a:lnTo>
                    <a:pt x="9905" y="4572"/>
                  </a:lnTo>
                  <a:lnTo>
                    <a:pt x="4572" y="9144"/>
                  </a:lnTo>
                  <a:lnTo>
                    <a:pt x="9905" y="9144"/>
                  </a:lnTo>
                  <a:close/>
                </a:path>
                <a:path w="2829560" h="1064260">
                  <a:moveTo>
                    <a:pt x="9905" y="1053846"/>
                  </a:moveTo>
                  <a:lnTo>
                    <a:pt x="9905" y="9144"/>
                  </a:lnTo>
                  <a:lnTo>
                    <a:pt x="4572" y="9144"/>
                  </a:lnTo>
                  <a:lnTo>
                    <a:pt x="4572" y="1053846"/>
                  </a:lnTo>
                  <a:lnTo>
                    <a:pt x="9905" y="1053846"/>
                  </a:lnTo>
                  <a:close/>
                </a:path>
                <a:path w="2829560" h="1064260">
                  <a:moveTo>
                    <a:pt x="2823972" y="1053846"/>
                  </a:moveTo>
                  <a:lnTo>
                    <a:pt x="4572" y="1053846"/>
                  </a:lnTo>
                  <a:lnTo>
                    <a:pt x="9905" y="1058417"/>
                  </a:lnTo>
                  <a:lnTo>
                    <a:pt x="9905" y="1063752"/>
                  </a:lnTo>
                  <a:lnTo>
                    <a:pt x="2819400" y="1063752"/>
                  </a:lnTo>
                  <a:lnTo>
                    <a:pt x="2819400" y="1058418"/>
                  </a:lnTo>
                  <a:lnTo>
                    <a:pt x="2823972" y="1053846"/>
                  </a:lnTo>
                  <a:close/>
                </a:path>
                <a:path w="2829560" h="1064260">
                  <a:moveTo>
                    <a:pt x="9905" y="1063752"/>
                  </a:moveTo>
                  <a:lnTo>
                    <a:pt x="9905" y="1058417"/>
                  </a:lnTo>
                  <a:lnTo>
                    <a:pt x="4572" y="1053846"/>
                  </a:lnTo>
                  <a:lnTo>
                    <a:pt x="4572" y="1063752"/>
                  </a:lnTo>
                  <a:lnTo>
                    <a:pt x="9905" y="1063752"/>
                  </a:lnTo>
                  <a:close/>
                </a:path>
                <a:path w="2829560" h="1064260">
                  <a:moveTo>
                    <a:pt x="2823972" y="9144"/>
                  </a:moveTo>
                  <a:lnTo>
                    <a:pt x="2819400" y="4572"/>
                  </a:lnTo>
                  <a:lnTo>
                    <a:pt x="2819400" y="9144"/>
                  </a:lnTo>
                  <a:lnTo>
                    <a:pt x="2823972" y="9144"/>
                  </a:lnTo>
                  <a:close/>
                </a:path>
                <a:path w="2829560" h="1064260">
                  <a:moveTo>
                    <a:pt x="2823972" y="1053846"/>
                  </a:moveTo>
                  <a:lnTo>
                    <a:pt x="2823972" y="9144"/>
                  </a:lnTo>
                  <a:lnTo>
                    <a:pt x="2819400" y="9144"/>
                  </a:lnTo>
                  <a:lnTo>
                    <a:pt x="2819400" y="1053846"/>
                  </a:lnTo>
                  <a:lnTo>
                    <a:pt x="2823972" y="1053846"/>
                  </a:lnTo>
                  <a:close/>
                </a:path>
                <a:path w="2829560" h="1064260">
                  <a:moveTo>
                    <a:pt x="2823972" y="1063752"/>
                  </a:moveTo>
                  <a:lnTo>
                    <a:pt x="2823972" y="1053846"/>
                  </a:lnTo>
                  <a:lnTo>
                    <a:pt x="2819400" y="1058418"/>
                  </a:lnTo>
                  <a:lnTo>
                    <a:pt x="2819400" y="1063752"/>
                  </a:lnTo>
                  <a:lnTo>
                    <a:pt x="2823972" y="1063752"/>
                  </a:lnTo>
                  <a:close/>
                </a:path>
              </a:pathLst>
            </a:custGeom>
            <a:solidFill>
              <a:srgbClr val="002E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482083" y="2593085"/>
              <a:ext cx="2819400" cy="1108075"/>
            </a:xfrm>
            <a:custGeom>
              <a:avLst/>
              <a:gdLst/>
              <a:ahLst/>
              <a:cxnLst/>
              <a:rect l="l" t="t" r="r" b="b"/>
              <a:pathLst>
                <a:path w="2819400" h="1108075">
                  <a:moveTo>
                    <a:pt x="2819400" y="1107948"/>
                  </a:moveTo>
                  <a:lnTo>
                    <a:pt x="2819400" y="0"/>
                  </a:lnTo>
                  <a:lnTo>
                    <a:pt x="0" y="0"/>
                  </a:lnTo>
                  <a:lnTo>
                    <a:pt x="0" y="1107948"/>
                  </a:lnTo>
                  <a:lnTo>
                    <a:pt x="2819400" y="11079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476750" y="2587751"/>
              <a:ext cx="2829560" cy="1118235"/>
            </a:xfrm>
            <a:custGeom>
              <a:avLst/>
              <a:gdLst/>
              <a:ahLst/>
              <a:cxnLst/>
              <a:rect l="l" t="t" r="r" b="b"/>
              <a:pathLst>
                <a:path w="2829559" h="1118235">
                  <a:moveTo>
                    <a:pt x="2829306" y="1115568"/>
                  </a:moveTo>
                  <a:lnTo>
                    <a:pt x="2829306" y="2286"/>
                  </a:lnTo>
                  <a:lnTo>
                    <a:pt x="28270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1115568"/>
                  </a:lnTo>
                  <a:lnTo>
                    <a:pt x="2286" y="1117854"/>
                  </a:lnTo>
                  <a:lnTo>
                    <a:pt x="5333" y="1117854"/>
                  </a:lnTo>
                  <a:lnTo>
                    <a:pt x="5334" y="9906"/>
                  </a:lnTo>
                  <a:lnTo>
                    <a:pt x="9905" y="5334"/>
                  </a:lnTo>
                  <a:lnTo>
                    <a:pt x="9905" y="9906"/>
                  </a:lnTo>
                  <a:lnTo>
                    <a:pt x="2819400" y="9906"/>
                  </a:lnTo>
                  <a:lnTo>
                    <a:pt x="2819400" y="5334"/>
                  </a:lnTo>
                  <a:lnTo>
                    <a:pt x="2824734" y="9906"/>
                  </a:lnTo>
                  <a:lnTo>
                    <a:pt x="2824734" y="1117854"/>
                  </a:lnTo>
                  <a:lnTo>
                    <a:pt x="2827020" y="1117854"/>
                  </a:lnTo>
                  <a:lnTo>
                    <a:pt x="2829306" y="1115568"/>
                  </a:lnTo>
                  <a:close/>
                </a:path>
                <a:path w="2829559" h="1118235">
                  <a:moveTo>
                    <a:pt x="9905" y="9906"/>
                  </a:moveTo>
                  <a:lnTo>
                    <a:pt x="9905" y="5334"/>
                  </a:lnTo>
                  <a:lnTo>
                    <a:pt x="5334" y="9906"/>
                  </a:lnTo>
                  <a:lnTo>
                    <a:pt x="9905" y="9906"/>
                  </a:lnTo>
                  <a:close/>
                </a:path>
                <a:path w="2829559" h="1118235">
                  <a:moveTo>
                    <a:pt x="9905" y="1107948"/>
                  </a:moveTo>
                  <a:lnTo>
                    <a:pt x="9905" y="9906"/>
                  </a:lnTo>
                  <a:lnTo>
                    <a:pt x="5334" y="9906"/>
                  </a:lnTo>
                  <a:lnTo>
                    <a:pt x="5334" y="1107948"/>
                  </a:lnTo>
                  <a:lnTo>
                    <a:pt x="9905" y="1107948"/>
                  </a:lnTo>
                  <a:close/>
                </a:path>
                <a:path w="2829559" h="1118235">
                  <a:moveTo>
                    <a:pt x="2824734" y="1107948"/>
                  </a:moveTo>
                  <a:lnTo>
                    <a:pt x="5334" y="1107948"/>
                  </a:lnTo>
                  <a:lnTo>
                    <a:pt x="9905" y="1113281"/>
                  </a:lnTo>
                  <a:lnTo>
                    <a:pt x="9905" y="1117854"/>
                  </a:lnTo>
                  <a:lnTo>
                    <a:pt x="2819400" y="1117854"/>
                  </a:lnTo>
                  <a:lnTo>
                    <a:pt x="2819400" y="1113282"/>
                  </a:lnTo>
                  <a:lnTo>
                    <a:pt x="2824734" y="1107948"/>
                  </a:lnTo>
                  <a:close/>
                </a:path>
                <a:path w="2829559" h="1118235">
                  <a:moveTo>
                    <a:pt x="9905" y="1117854"/>
                  </a:moveTo>
                  <a:lnTo>
                    <a:pt x="9905" y="1113281"/>
                  </a:lnTo>
                  <a:lnTo>
                    <a:pt x="5334" y="1107948"/>
                  </a:lnTo>
                  <a:lnTo>
                    <a:pt x="5333" y="1117854"/>
                  </a:lnTo>
                  <a:lnTo>
                    <a:pt x="9905" y="1117854"/>
                  </a:lnTo>
                  <a:close/>
                </a:path>
                <a:path w="2829559" h="1118235">
                  <a:moveTo>
                    <a:pt x="2824734" y="9906"/>
                  </a:moveTo>
                  <a:lnTo>
                    <a:pt x="2819400" y="5334"/>
                  </a:lnTo>
                  <a:lnTo>
                    <a:pt x="2819400" y="9906"/>
                  </a:lnTo>
                  <a:lnTo>
                    <a:pt x="2824734" y="9906"/>
                  </a:lnTo>
                  <a:close/>
                </a:path>
                <a:path w="2829559" h="1118235">
                  <a:moveTo>
                    <a:pt x="2824734" y="1107948"/>
                  </a:moveTo>
                  <a:lnTo>
                    <a:pt x="2824734" y="9906"/>
                  </a:lnTo>
                  <a:lnTo>
                    <a:pt x="2819400" y="9906"/>
                  </a:lnTo>
                  <a:lnTo>
                    <a:pt x="2819400" y="1107948"/>
                  </a:lnTo>
                  <a:lnTo>
                    <a:pt x="2824734" y="1107948"/>
                  </a:lnTo>
                  <a:close/>
                </a:path>
                <a:path w="2829559" h="1118235">
                  <a:moveTo>
                    <a:pt x="2824734" y="1117854"/>
                  </a:moveTo>
                  <a:lnTo>
                    <a:pt x="2824734" y="1107948"/>
                  </a:lnTo>
                  <a:lnTo>
                    <a:pt x="2819400" y="1113282"/>
                  </a:lnTo>
                  <a:lnTo>
                    <a:pt x="2819400" y="1117854"/>
                  </a:lnTo>
                  <a:lnTo>
                    <a:pt x="2824734" y="1117854"/>
                  </a:lnTo>
                  <a:close/>
                </a:path>
              </a:pathLst>
            </a:custGeom>
            <a:solidFill>
              <a:srgbClr val="002EC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644896" y="4588002"/>
            <a:ext cx="51562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80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CPU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22603" y="4418076"/>
            <a:ext cx="2829560" cy="1064260"/>
            <a:chOff x="1022603" y="4418076"/>
            <a:chExt cx="2829560" cy="1064260"/>
          </a:xfrm>
        </p:grpSpPr>
        <p:sp>
          <p:nvSpPr>
            <p:cNvPr id="10" name="object 10"/>
            <p:cNvSpPr/>
            <p:nvPr/>
          </p:nvSpPr>
          <p:spPr>
            <a:xfrm>
              <a:off x="1027175" y="4423410"/>
              <a:ext cx="2819400" cy="1054100"/>
            </a:xfrm>
            <a:custGeom>
              <a:avLst/>
              <a:gdLst/>
              <a:ahLst/>
              <a:cxnLst/>
              <a:rect l="l" t="t" r="r" b="b"/>
              <a:pathLst>
                <a:path w="2819400" h="1054100">
                  <a:moveTo>
                    <a:pt x="2819399" y="1053846"/>
                  </a:moveTo>
                  <a:lnTo>
                    <a:pt x="2819399" y="0"/>
                  </a:lnTo>
                  <a:lnTo>
                    <a:pt x="0" y="0"/>
                  </a:lnTo>
                  <a:lnTo>
                    <a:pt x="0" y="1053846"/>
                  </a:lnTo>
                  <a:lnTo>
                    <a:pt x="2819399" y="1053846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22603" y="4418076"/>
              <a:ext cx="2829560" cy="1064260"/>
            </a:xfrm>
            <a:custGeom>
              <a:avLst/>
              <a:gdLst/>
              <a:ahLst/>
              <a:cxnLst/>
              <a:rect l="l" t="t" r="r" b="b"/>
              <a:pathLst>
                <a:path w="2829560" h="1064260">
                  <a:moveTo>
                    <a:pt x="2829306" y="1061466"/>
                  </a:moveTo>
                  <a:lnTo>
                    <a:pt x="2829306" y="2286"/>
                  </a:lnTo>
                  <a:lnTo>
                    <a:pt x="28270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1061466"/>
                  </a:lnTo>
                  <a:lnTo>
                    <a:pt x="2286" y="1063752"/>
                  </a:lnTo>
                  <a:lnTo>
                    <a:pt x="4572" y="1063752"/>
                  </a:lnTo>
                  <a:lnTo>
                    <a:pt x="4572" y="9906"/>
                  </a:lnTo>
                  <a:lnTo>
                    <a:pt x="9905" y="5334"/>
                  </a:lnTo>
                  <a:lnTo>
                    <a:pt x="9905" y="9906"/>
                  </a:lnTo>
                  <a:lnTo>
                    <a:pt x="2819400" y="9906"/>
                  </a:lnTo>
                  <a:lnTo>
                    <a:pt x="2819400" y="5334"/>
                  </a:lnTo>
                  <a:lnTo>
                    <a:pt x="2823972" y="9906"/>
                  </a:lnTo>
                  <a:lnTo>
                    <a:pt x="2823972" y="1063752"/>
                  </a:lnTo>
                  <a:lnTo>
                    <a:pt x="2827020" y="1063752"/>
                  </a:lnTo>
                  <a:lnTo>
                    <a:pt x="2829306" y="1061466"/>
                  </a:lnTo>
                  <a:close/>
                </a:path>
                <a:path w="2829560" h="1064260">
                  <a:moveTo>
                    <a:pt x="9905" y="9906"/>
                  </a:moveTo>
                  <a:lnTo>
                    <a:pt x="9905" y="5334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2829560" h="1064260">
                  <a:moveTo>
                    <a:pt x="9905" y="1054608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1054608"/>
                  </a:lnTo>
                  <a:lnTo>
                    <a:pt x="9905" y="1054608"/>
                  </a:lnTo>
                  <a:close/>
                </a:path>
                <a:path w="2829560" h="1064260">
                  <a:moveTo>
                    <a:pt x="2823972" y="1054608"/>
                  </a:moveTo>
                  <a:lnTo>
                    <a:pt x="4572" y="1054608"/>
                  </a:lnTo>
                  <a:lnTo>
                    <a:pt x="9905" y="1059180"/>
                  </a:lnTo>
                  <a:lnTo>
                    <a:pt x="9905" y="1063752"/>
                  </a:lnTo>
                  <a:lnTo>
                    <a:pt x="2819400" y="1063752"/>
                  </a:lnTo>
                  <a:lnTo>
                    <a:pt x="2819400" y="1059180"/>
                  </a:lnTo>
                  <a:lnTo>
                    <a:pt x="2823972" y="1054608"/>
                  </a:lnTo>
                  <a:close/>
                </a:path>
                <a:path w="2829560" h="1064260">
                  <a:moveTo>
                    <a:pt x="9905" y="1063752"/>
                  </a:moveTo>
                  <a:lnTo>
                    <a:pt x="9905" y="1059180"/>
                  </a:lnTo>
                  <a:lnTo>
                    <a:pt x="4572" y="1054608"/>
                  </a:lnTo>
                  <a:lnTo>
                    <a:pt x="4572" y="1063752"/>
                  </a:lnTo>
                  <a:lnTo>
                    <a:pt x="9905" y="1063752"/>
                  </a:lnTo>
                  <a:close/>
                </a:path>
                <a:path w="2829560" h="1064260">
                  <a:moveTo>
                    <a:pt x="2823972" y="9906"/>
                  </a:moveTo>
                  <a:lnTo>
                    <a:pt x="2819400" y="5334"/>
                  </a:lnTo>
                  <a:lnTo>
                    <a:pt x="2819400" y="9906"/>
                  </a:lnTo>
                  <a:lnTo>
                    <a:pt x="2823972" y="9906"/>
                  </a:lnTo>
                  <a:close/>
                </a:path>
                <a:path w="2829560" h="1064260">
                  <a:moveTo>
                    <a:pt x="2823972" y="1054608"/>
                  </a:moveTo>
                  <a:lnTo>
                    <a:pt x="2823972" y="9906"/>
                  </a:lnTo>
                  <a:lnTo>
                    <a:pt x="2819400" y="9906"/>
                  </a:lnTo>
                  <a:lnTo>
                    <a:pt x="2819400" y="1054608"/>
                  </a:lnTo>
                  <a:lnTo>
                    <a:pt x="2823972" y="1054608"/>
                  </a:lnTo>
                  <a:close/>
                </a:path>
                <a:path w="2829560" h="1064260">
                  <a:moveTo>
                    <a:pt x="2823972" y="1063752"/>
                  </a:moveTo>
                  <a:lnTo>
                    <a:pt x="2823972" y="1054608"/>
                  </a:lnTo>
                  <a:lnTo>
                    <a:pt x="2819400" y="1059180"/>
                  </a:lnTo>
                  <a:lnTo>
                    <a:pt x="2819400" y="1063752"/>
                  </a:lnTo>
                  <a:lnTo>
                    <a:pt x="2823972" y="1063752"/>
                  </a:lnTo>
                  <a:close/>
                </a:path>
              </a:pathLst>
            </a:custGeom>
            <a:solidFill>
              <a:srgbClr val="002EC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979929" y="4509007"/>
            <a:ext cx="774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Cache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76655" y="3508247"/>
            <a:ext cx="7404734" cy="1973580"/>
            <a:chOff x="676655" y="3508247"/>
            <a:chExt cx="7404734" cy="1973580"/>
          </a:xfrm>
        </p:grpSpPr>
        <p:sp>
          <p:nvSpPr>
            <p:cNvPr id="14" name="object 14"/>
            <p:cNvSpPr/>
            <p:nvPr/>
          </p:nvSpPr>
          <p:spPr>
            <a:xfrm>
              <a:off x="676656" y="3521201"/>
              <a:ext cx="7404734" cy="1080135"/>
            </a:xfrm>
            <a:custGeom>
              <a:avLst/>
              <a:gdLst/>
              <a:ahLst/>
              <a:cxnLst/>
              <a:rect l="l" t="t" r="r" b="b"/>
              <a:pathLst>
                <a:path w="7404734" h="1080135">
                  <a:moveTo>
                    <a:pt x="7404354" y="445008"/>
                  </a:moveTo>
                  <a:lnTo>
                    <a:pt x="7118604" y="279654"/>
                  </a:lnTo>
                  <a:lnTo>
                    <a:pt x="7104291" y="274726"/>
                  </a:lnTo>
                  <a:lnTo>
                    <a:pt x="7089826" y="275653"/>
                  </a:lnTo>
                  <a:lnTo>
                    <a:pt x="7076808" y="282016"/>
                  </a:lnTo>
                  <a:lnTo>
                    <a:pt x="7066788" y="293370"/>
                  </a:lnTo>
                  <a:lnTo>
                    <a:pt x="7061848" y="307682"/>
                  </a:lnTo>
                  <a:lnTo>
                    <a:pt x="7062787" y="322135"/>
                  </a:lnTo>
                  <a:lnTo>
                    <a:pt x="7069137" y="335165"/>
                  </a:lnTo>
                  <a:lnTo>
                    <a:pt x="7080504" y="345186"/>
                  </a:lnTo>
                  <a:lnTo>
                    <a:pt x="7188111" y="407403"/>
                  </a:lnTo>
                  <a:lnTo>
                    <a:pt x="1824228" y="426008"/>
                  </a:lnTo>
                  <a:lnTo>
                    <a:pt x="1824228" y="215976"/>
                  </a:lnTo>
                  <a:lnTo>
                    <a:pt x="1886712" y="323088"/>
                  </a:lnTo>
                  <a:lnTo>
                    <a:pt x="1896414" y="334454"/>
                  </a:lnTo>
                  <a:lnTo>
                    <a:pt x="1909470" y="340804"/>
                  </a:lnTo>
                  <a:lnTo>
                    <a:pt x="1924100" y="341744"/>
                  </a:lnTo>
                  <a:lnTo>
                    <a:pt x="1938528" y="336804"/>
                  </a:lnTo>
                  <a:lnTo>
                    <a:pt x="1949881" y="327101"/>
                  </a:lnTo>
                  <a:lnTo>
                    <a:pt x="1956244" y="314045"/>
                  </a:lnTo>
                  <a:lnTo>
                    <a:pt x="1957171" y="299415"/>
                  </a:lnTo>
                  <a:lnTo>
                    <a:pt x="1952244" y="284988"/>
                  </a:lnTo>
                  <a:lnTo>
                    <a:pt x="1786128" y="0"/>
                  </a:lnTo>
                  <a:lnTo>
                    <a:pt x="1620012" y="284988"/>
                  </a:lnTo>
                  <a:lnTo>
                    <a:pt x="1615071" y="299415"/>
                  </a:lnTo>
                  <a:lnTo>
                    <a:pt x="1616011" y="314045"/>
                  </a:lnTo>
                  <a:lnTo>
                    <a:pt x="1622361" y="327101"/>
                  </a:lnTo>
                  <a:lnTo>
                    <a:pt x="1633728" y="336804"/>
                  </a:lnTo>
                  <a:lnTo>
                    <a:pt x="1647710" y="341744"/>
                  </a:lnTo>
                  <a:lnTo>
                    <a:pt x="1662201" y="340804"/>
                  </a:lnTo>
                  <a:lnTo>
                    <a:pt x="1675409" y="334454"/>
                  </a:lnTo>
                  <a:lnTo>
                    <a:pt x="1685544" y="323088"/>
                  </a:lnTo>
                  <a:lnTo>
                    <a:pt x="1748028" y="215976"/>
                  </a:lnTo>
                  <a:lnTo>
                    <a:pt x="1748028" y="426262"/>
                  </a:lnTo>
                  <a:lnTo>
                    <a:pt x="216103" y="431571"/>
                  </a:lnTo>
                  <a:lnTo>
                    <a:pt x="323088" y="368808"/>
                  </a:lnTo>
                  <a:lnTo>
                    <a:pt x="334327" y="358673"/>
                  </a:lnTo>
                  <a:lnTo>
                    <a:pt x="336042" y="316230"/>
                  </a:lnTo>
                  <a:lnTo>
                    <a:pt x="298526" y="297916"/>
                  </a:lnTo>
                  <a:lnTo>
                    <a:pt x="284226" y="302514"/>
                  </a:lnTo>
                  <a:lnTo>
                    <a:pt x="0" y="470154"/>
                  </a:lnTo>
                  <a:lnTo>
                    <a:pt x="75438" y="513816"/>
                  </a:lnTo>
                  <a:lnTo>
                    <a:pt x="285750" y="635508"/>
                  </a:lnTo>
                  <a:lnTo>
                    <a:pt x="299732" y="640448"/>
                  </a:lnTo>
                  <a:lnTo>
                    <a:pt x="314223" y="639508"/>
                  </a:lnTo>
                  <a:lnTo>
                    <a:pt x="327431" y="633158"/>
                  </a:lnTo>
                  <a:lnTo>
                    <a:pt x="337566" y="621792"/>
                  </a:lnTo>
                  <a:lnTo>
                    <a:pt x="342493" y="607364"/>
                  </a:lnTo>
                  <a:lnTo>
                    <a:pt x="341566" y="592645"/>
                  </a:lnTo>
                  <a:lnTo>
                    <a:pt x="335203" y="579361"/>
                  </a:lnTo>
                  <a:lnTo>
                    <a:pt x="323850" y="569214"/>
                  </a:lnTo>
                  <a:lnTo>
                    <a:pt x="217538" y="507771"/>
                  </a:lnTo>
                  <a:lnTo>
                    <a:pt x="1748028" y="502475"/>
                  </a:lnTo>
                  <a:lnTo>
                    <a:pt x="1748028" y="863790"/>
                  </a:lnTo>
                  <a:lnTo>
                    <a:pt x="1685544" y="756666"/>
                  </a:lnTo>
                  <a:lnTo>
                    <a:pt x="1675409" y="745312"/>
                  </a:lnTo>
                  <a:lnTo>
                    <a:pt x="1662201" y="738949"/>
                  </a:lnTo>
                  <a:lnTo>
                    <a:pt x="1647710" y="738022"/>
                  </a:lnTo>
                  <a:lnTo>
                    <a:pt x="1633728" y="742950"/>
                  </a:lnTo>
                  <a:lnTo>
                    <a:pt x="1622361" y="752983"/>
                  </a:lnTo>
                  <a:lnTo>
                    <a:pt x="1616011" y="766000"/>
                  </a:lnTo>
                  <a:lnTo>
                    <a:pt x="1615071" y="780465"/>
                  </a:lnTo>
                  <a:lnTo>
                    <a:pt x="1620012" y="794766"/>
                  </a:lnTo>
                  <a:lnTo>
                    <a:pt x="1748028" y="1014399"/>
                  </a:lnTo>
                  <a:lnTo>
                    <a:pt x="1786128" y="1079754"/>
                  </a:lnTo>
                  <a:lnTo>
                    <a:pt x="1824228" y="1014399"/>
                  </a:lnTo>
                  <a:lnTo>
                    <a:pt x="1952244" y="794766"/>
                  </a:lnTo>
                  <a:lnTo>
                    <a:pt x="1957171" y="780465"/>
                  </a:lnTo>
                  <a:lnTo>
                    <a:pt x="1956244" y="766000"/>
                  </a:lnTo>
                  <a:lnTo>
                    <a:pt x="1949881" y="752983"/>
                  </a:lnTo>
                  <a:lnTo>
                    <a:pt x="1938528" y="742950"/>
                  </a:lnTo>
                  <a:lnTo>
                    <a:pt x="1924100" y="738022"/>
                  </a:lnTo>
                  <a:lnTo>
                    <a:pt x="1909470" y="738949"/>
                  </a:lnTo>
                  <a:lnTo>
                    <a:pt x="1896414" y="745312"/>
                  </a:lnTo>
                  <a:lnTo>
                    <a:pt x="1886712" y="756666"/>
                  </a:lnTo>
                  <a:lnTo>
                    <a:pt x="1824228" y="863790"/>
                  </a:lnTo>
                  <a:lnTo>
                    <a:pt x="1824228" y="502208"/>
                  </a:lnTo>
                  <a:lnTo>
                    <a:pt x="7187870" y="483603"/>
                  </a:lnTo>
                  <a:lnTo>
                    <a:pt x="7081266" y="546354"/>
                  </a:lnTo>
                  <a:lnTo>
                    <a:pt x="7069899" y="556488"/>
                  </a:lnTo>
                  <a:lnTo>
                    <a:pt x="7063549" y="569696"/>
                  </a:lnTo>
                  <a:lnTo>
                    <a:pt x="7062610" y="584187"/>
                  </a:lnTo>
                  <a:lnTo>
                    <a:pt x="7067550" y="598170"/>
                  </a:lnTo>
                  <a:lnTo>
                    <a:pt x="7077684" y="609536"/>
                  </a:lnTo>
                  <a:lnTo>
                    <a:pt x="7090981" y="615886"/>
                  </a:lnTo>
                  <a:lnTo>
                    <a:pt x="7105688" y="616826"/>
                  </a:lnTo>
                  <a:lnTo>
                    <a:pt x="7120128" y="611886"/>
                  </a:lnTo>
                  <a:lnTo>
                    <a:pt x="7328916" y="489305"/>
                  </a:lnTo>
                  <a:lnTo>
                    <a:pt x="7404354" y="445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482084" y="4423409"/>
              <a:ext cx="2819400" cy="1054100"/>
            </a:xfrm>
            <a:custGeom>
              <a:avLst/>
              <a:gdLst/>
              <a:ahLst/>
              <a:cxnLst/>
              <a:rect l="l" t="t" r="r" b="b"/>
              <a:pathLst>
                <a:path w="2819400" h="1054100">
                  <a:moveTo>
                    <a:pt x="2819400" y="1053846"/>
                  </a:moveTo>
                  <a:lnTo>
                    <a:pt x="2819400" y="0"/>
                  </a:lnTo>
                  <a:lnTo>
                    <a:pt x="0" y="0"/>
                  </a:lnTo>
                  <a:lnTo>
                    <a:pt x="0" y="1053846"/>
                  </a:lnTo>
                  <a:lnTo>
                    <a:pt x="2819400" y="1053846"/>
                  </a:lnTo>
                  <a:close/>
                </a:path>
              </a:pathLst>
            </a:custGeom>
            <a:solidFill>
              <a:srgbClr val="326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476750" y="4418075"/>
              <a:ext cx="2829560" cy="1064260"/>
            </a:xfrm>
            <a:custGeom>
              <a:avLst/>
              <a:gdLst/>
              <a:ahLst/>
              <a:cxnLst/>
              <a:rect l="l" t="t" r="r" b="b"/>
              <a:pathLst>
                <a:path w="2829559" h="1064260">
                  <a:moveTo>
                    <a:pt x="2829306" y="1061466"/>
                  </a:moveTo>
                  <a:lnTo>
                    <a:pt x="2829306" y="2286"/>
                  </a:lnTo>
                  <a:lnTo>
                    <a:pt x="2827020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1061466"/>
                  </a:lnTo>
                  <a:lnTo>
                    <a:pt x="2286" y="1063752"/>
                  </a:lnTo>
                  <a:lnTo>
                    <a:pt x="5333" y="1063752"/>
                  </a:lnTo>
                  <a:lnTo>
                    <a:pt x="5334" y="9906"/>
                  </a:lnTo>
                  <a:lnTo>
                    <a:pt x="9906" y="5334"/>
                  </a:lnTo>
                  <a:lnTo>
                    <a:pt x="9906" y="9906"/>
                  </a:lnTo>
                  <a:lnTo>
                    <a:pt x="2819400" y="9906"/>
                  </a:lnTo>
                  <a:lnTo>
                    <a:pt x="2819400" y="5334"/>
                  </a:lnTo>
                  <a:lnTo>
                    <a:pt x="2824734" y="9906"/>
                  </a:lnTo>
                  <a:lnTo>
                    <a:pt x="2824734" y="1063752"/>
                  </a:lnTo>
                  <a:lnTo>
                    <a:pt x="2827020" y="1063752"/>
                  </a:lnTo>
                  <a:lnTo>
                    <a:pt x="2829306" y="1061466"/>
                  </a:lnTo>
                  <a:close/>
                </a:path>
                <a:path w="2829559" h="1064260">
                  <a:moveTo>
                    <a:pt x="9906" y="9906"/>
                  </a:moveTo>
                  <a:lnTo>
                    <a:pt x="9906" y="5334"/>
                  </a:lnTo>
                  <a:lnTo>
                    <a:pt x="5334" y="9906"/>
                  </a:lnTo>
                  <a:lnTo>
                    <a:pt x="9906" y="9906"/>
                  </a:lnTo>
                  <a:close/>
                </a:path>
                <a:path w="2829559" h="1064260">
                  <a:moveTo>
                    <a:pt x="9906" y="1054608"/>
                  </a:moveTo>
                  <a:lnTo>
                    <a:pt x="9906" y="9906"/>
                  </a:lnTo>
                  <a:lnTo>
                    <a:pt x="5334" y="9906"/>
                  </a:lnTo>
                  <a:lnTo>
                    <a:pt x="5334" y="1054608"/>
                  </a:lnTo>
                  <a:lnTo>
                    <a:pt x="9906" y="1054608"/>
                  </a:lnTo>
                  <a:close/>
                </a:path>
                <a:path w="2829559" h="1064260">
                  <a:moveTo>
                    <a:pt x="2824734" y="1054608"/>
                  </a:moveTo>
                  <a:lnTo>
                    <a:pt x="5334" y="1054608"/>
                  </a:lnTo>
                  <a:lnTo>
                    <a:pt x="9906" y="1059180"/>
                  </a:lnTo>
                  <a:lnTo>
                    <a:pt x="9906" y="1063752"/>
                  </a:lnTo>
                  <a:lnTo>
                    <a:pt x="2819400" y="1063752"/>
                  </a:lnTo>
                  <a:lnTo>
                    <a:pt x="2819400" y="1059180"/>
                  </a:lnTo>
                  <a:lnTo>
                    <a:pt x="2824734" y="1054608"/>
                  </a:lnTo>
                  <a:close/>
                </a:path>
                <a:path w="2829559" h="1064260">
                  <a:moveTo>
                    <a:pt x="9906" y="1063752"/>
                  </a:moveTo>
                  <a:lnTo>
                    <a:pt x="9906" y="1059180"/>
                  </a:lnTo>
                  <a:lnTo>
                    <a:pt x="5334" y="1054608"/>
                  </a:lnTo>
                  <a:lnTo>
                    <a:pt x="5333" y="1063752"/>
                  </a:lnTo>
                  <a:lnTo>
                    <a:pt x="9906" y="1063752"/>
                  </a:lnTo>
                  <a:close/>
                </a:path>
                <a:path w="2829559" h="1064260">
                  <a:moveTo>
                    <a:pt x="2824734" y="9906"/>
                  </a:moveTo>
                  <a:lnTo>
                    <a:pt x="2819400" y="5334"/>
                  </a:lnTo>
                  <a:lnTo>
                    <a:pt x="2819400" y="9906"/>
                  </a:lnTo>
                  <a:lnTo>
                    <a:pt x="2824734" y="9906"/>
                  </a:lnTo>
                  <a:close/>
                </a:path>
                <a:path w="2829559" h="1064260">
                  <a:moveTo>
                    <a:pt x="2824734" y="1054608"/>
                  </a:moveTo>
                  <a:lnTo>
                    <a:pt x="2824734" y="9906"/>
                  </a:lnTo>
                  <a:lnTo>
                    <a:pt x="2819400" y="9906"/>
                  </a:lnTo>
                  <a:lnTo>
                    <a:pt x="2819400" y="1054608"/>
                  </a:lnTo>
                  <a:lnTo>
                    <a:pt x="2824734" y="1054608"/>
                  </a:lnTo>
                  <a:close/>
                </a:path>
                <a:path w="2829559" h="1064260">
                  <a:moveTo>
                    <a:pt x="2824734" y="1063752"/>
                  </a:moveTo>
                  <a:lnTo>
                    <a:pt x="2824734" y="1054608"/>
                  </a:lnTo>
                  <a:lnTo>
                    <a:pt x="2819400" y="1059180"/>
                  </a:lnTo>
                  <a:lnTo>
                    <a:pt x="2819400" y="1063752"/>
                  </a:lnTo>
                  <a:lnTo>
                    <a:pt x="2824734" y="1063752"/>
                  </a:lnTo>
                  <a:close/>
                </a:path>
              </a:pathLst>
            </a:custGeom>
            <a:solidFill>
              <a:srgbClr val="002E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673227" y="3508247"/>
              <a:ext cx="342265" cy="1080770"/>
            </a:xfrm>
            <a:custGeom>
              <a:avLst/>
              <a:gdLst/>
              <a:ahLst/>
              <a:cxnLst/>
              <a:rect l="l" t="t" r="r" b="b"/>
              <a:pathLst>
                <a:path w="342265" h="1080770">
                  <a:moveTo>
                    <a:pt x="342099" y="299427"/>
                  </a:moveTo>
                  <a:lnTo>
                    <a:pt x="337172" y="284988"/>
                  </a:lnTo>
                  <a:lnTo>
                    <a:pt x="171056" y="0"/>
                  </a:lnTo>
                  <a:lnTo>
                    <a:pt x="4940" y="284988"/>
                  </a:lnTo>
                  <a:lnTo>
                    <a:pt x="0" y="299427"/>
                  </a:lnTo>
                  <a:lnTo>
                    <a:pt x="939" y="314134"/>
                  </a:lnTo>
                  <a:lnTo>
                    <a:pt x="7289" y="327431"/>
                  </a:lnTo>
                  <a:lnTo>
                    <a:pt x="18656" y="337566"/>
                  </a:lnTo>
                  <a:lnTo>
                    <a:pt x="32639" y="342506"/>
                  </a:lnTo>
                  <a:lnTo>
                    <a:pt x="47129" y="341566"/>
                  </a:lnTo>
                  <a:lnTo>
                    <a:pt x="60337" y="335216"/>
                  </a:lnTo>
                  <a:lnTo>
                    <a:pt x="70472" y="323850"/>
                  </a:lnTo>
                  <a:lnTo>
                    <a:pt x="132956" y="216738"/>
                  </a:lnTo>
                  <a:lnTo>
                    <a:pt x="132956" y="863790"/>
                  </a:lnTo>
                  <a:lnTo>
                    <a:pt x="70472" y="756666"/>
                  </a:lnTo>
                  <a:lnTo>
                    <a:pt x="60337" y="745312"/>
                  </a:lnTo>
                  <a:lnTo>
                    <a:pt x="47129" y="738949"/>
                  </a:lnTo>
                  <a:lnTo>
                    <a:pt x="32639" y="738022"/>
                  </a:lnTo>
                  <a:lnTo>
                    <a:pt x="18656" y="742950"/>
                  </a:lnTo>
                  <a:lnTo>
                    <a:pt x="7289" y="753084"/>
                  </a:lnTo>
                  <a:lnTo>
                    <a:pt x="939" y="766292"/>
                  </a:lnTo>
                  <a:lnTo>
                    <a:pt x="0" y="780783"/>
                  </a:lnTo>
                  <a:lnTo>
                    <a:pt x="4940" y="794766"/>
                  </a:lnTo>
                  <a:lnTo>
                    <a:pt x="132956" y="1014984"/>
                  </a:lnTo>
                  <a:lnTo>
                    <a:pt x="171056" y="1080516"/>
                  </a:lnTo>
                  <a:lnTo>
                    <a:pt x="209156" y="1014984"/>
                  </a:lnTo>
                  <a:lnTo>
                    <a:pt x="337172" y="794766"/>
                  </a:lnTo>
                  <a:lnTo>
                    <a:pt x="342099" y="780783"/>
                  </a:lnTo>
                  <a:lnTo>
                    <a:pt x="341172" y="766292"/>
                  </a:lnTo>
                  <a:lnTo>
                    <a:pt x="334810" y="753084"/>
                  </a:lnTo>
                  <a:lnTo>
                    <a:pt x="323456" y="742950"/>
                  </a:lnTo>
                  <a:lnTo>
                    <a:pt x="309029" y="738022"/>
                  </a:lnTo>
                  <a:lnTo>
                    <a:pt x="294398" y="738949"/>
                  </a:lnTo>
                  <a:lnTo>
                    <a:pt x="281343" y="745312"/>
                  </a:lnTo>
                  <a:lnTo>
                    <a:pt x="271640" y="756666"/>
                  </a:lnTo>
                  <a:lnTo>
                    <a:pt x="209156" y="863790"/>
                  </a:lnTo>
                  <a:lnTo>
                    <a:pt x="209156" y="216738"/>
                  </a:lnTo>
                  <a:lnTo>
                    <a:pt x="271640" y="323850"/>
                  </a:lnTo>
                  <a:lnTo>
                    <a:pt x="281343" y="335216"/>
                  </a:lnTo>
                  <a:lnTo>
                    <a:pt x="294398" y="341566"/>
                  </a:lnTo>
                  <a:lnTo>
                    <a:pt x="309029" y="342506"/>
                  </a:lnTo>
                  <a:lnTo>
                    <a:pt x="323456" y="337566"/>
                  </a:lnTo>
                  <a:lnTo>
                    <a:pt x="334810" y="327431"/>
                  </a:lnTo>
                  <a:lnTo>
                    <a:pt x="341172" y="314134"/>
                  </a:lnTo>
                  <a:lnTo>
                    <a:pt x="342099" y="2994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730750" y="2705353"/>
            <a:ext cx="2323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Secondary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Storage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87978" y="3474211"/>
            <a:ext cx="471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Bus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106156" y="3100577"/>
            <a:ext cx="1049655" cy="1755775"/>
            <a:chOff x="8106156" y="3100577"/>
            <a:chExt cx="1049655" cy="1755775"/>
          </a:xfrm>
        </p:grpSpPr>
        <p:sp>
          <p:nvSpPr>
            <p:cNvPr id="21" name="object 21"/>
            <p:cNvSpPr/>
            <p:nvPr/>
          </p:nvSpPr>
          <p:spPr>
            <a:xfrm>
              <a:off x="8110728" y="3105149"/>
              <a:ext cx="1040130" cy="1746885"/>
            </a:xfrm>
            <a:custGeom>
              <a:avLst/>
              <a:gdLst/>
              <a:ahLst/>
              <a:cxnLst/>
              <a:rect l="l" t="t" r="r" b="b"/>
              <a:pathLst>
                <a:path w="1040129" h="1746885">
                  <a:moveTo>
                    <a:pt x="1040129" y="1746503"/>
                  </a:moveTo>
                  <a:lnTo>
                    <a:pt x="1040129" y="0"/>
                  </a:lnTo>
                  <a:lnTo>
                    <a:pt x="0" y="0"/>
                  </a:lnTo>
                  <a:lnTo>
                    <a:pt x="0" y="1746503"/>
                  </a:lnTo>
                  <a:lnTo>
                    <a:pt x="1040129" y="1746503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106156" y="3100577"/>
              <a:ext cx="1049655" cy="1755775"/>
            </a:xfrm>
            <a:custGeom>
              <a:avLst/>
              <a:gdLst/>
              <a:ahLst/>
              <a:cxnLst/>
              <a:rect l="l" t="t" r="r" b="b"/>
              <a:pathLst>
                <a:path w="1049654" h="1755775">
                  <a:moveTo>
                    <a:pt x="1049274" y="1754124"/>
                  </a:moveTo>
                  <a:lnTo>
                    <a:pt x="1049274" y="2286"/>
                  </a:lnTo>
                  <a:lnTo>
                    <a:pt x="1046988" y="0"/>
                  </a:lnTo>
                  <a:lnTo>
                    <a:pt x="2285" y="0"/>
                  </a:lnTo>
                  <a:lnTo>
                    <a:pt x="0" y="2286"/>
                  </a:lnTo>
                  <a:lnTo>
                    <a:pt x="0" y="1754124"/>
                  </a:lnTo>
                  <a:lnTo>
                    <a:pt x="2286" y="1755648"/>
                  </a:lnTo>
                  <a:lnTo>
                    <a:pt x="4572" y="1755648"/>
                  </a:lnTo>
                  <a:lnTo>
                    <a:pt x="4572" y="9906"/>
                  </a:lnTo>
                  <a:lnTo>
                    <a:pt x="9143" y="4572"/>
                  </a:lnTo>
                  <a:lnTo>
                    <a:pt x="9143" y="9906"/>
                  </a:lnTo>
                  <a:lnTo>
                    <a:pt x="1040130" y="9906"/>
                  </a:lnTo>
                  <a:lnTo>
                    <a:pt x="1040130" y="4572"/>
                  </a:lnTo>
                  <a:lnTo>
                    <a:pt x="1044702" y="9906"/>
                  </a:lnTo>
                  <a:lnTo>
                    <a:pt x="1044702" y="1755648"/>
                  </a:lnTo>
                  <a:lnTo>
                    <a:pt x="1046988" y="1755648"/>
                  </a:lnTo>
                  <a:lnTo>
                    <a:pt x="1049274" y="1754124"/>
                  </a:lnTo>
                  <a:close/>
                </a:path>
                <a:path w="1049654" h="1755775">
                  <a:moveTo>
                    <a:pt x="9143" y="9906"/>
                  </a:moveTo>
                  <a:lnTo>
                    <a:pt x="9143" y="4572"/>
                  </a:lnTo>
                  <a:lnTo>
                    <a:pt x="4572" y="9906"/>
                  </a:lnTo>
                  <a:lnTo>
                    <a:pt x="9143" y="9906"/>
                  </a:lnTo>
                  <a:close/>
                </a:path>
                <a:path w="1049654" h="1755775">
                  <a:moveTo>
                    <a:pt x="9144" y="1746504"/>
                  </a:moveTo>
                  <a:lnTo>
                    <a:pt x="9143" y="9906"/>
                  </a:lnTo>
                  <a:lnTo>
                    <a:pt x="4572" y="9906"/>
                  </a:lnTo>
                  <a:lnTo>
                    <a:pt x="4572" y="1746504"/>
                  </a:lnTo>
                  <a:lnTo>
                    <a:pt x="9144" y="1746504"/>
                  </a:lnTo>
                  <a:close/>
                </a:path>
                <a:path w="1049654" h="1755775">
                  <a:moveTo>
                    <a:pt x="1044702" y="1746504"/>
                  </a:moveTo>
                  <a:lnTo>
                    <a:pt x="4572" y="1746504"/>
                  </a:lnTo>
                  <a:lnTo>
                    <a:pt x="9144" y="1751076"/>
                  </a:lnTo>
                  <a:lnTo>
                    <a:pt x="9144" y="1755648"/>
                  </a:lnTo>
                  <a:lnTo>
                    <a:pt x="1040130" y="1755648"/>
                  </a:lnTo>
                  <a:lnTo>
                    <a:pt x="1040130" y="1751076"/>
                  </a:lnTo>
                  <a:lnTo>
                    <a:pt x="1044702" y="1746504"/>
                  </a:lnTo>
                  <a:close/>
                </a:path>
                <a:path w="1049654" h="1755775">
                  <a:moveTo>
                    <a:pt x="9144" y="1755648"/>
                  </a:moveTo>
                  <a:lnTo>
                    <a:pt x="9144" y="1751076"/>
                  </a:lnTo>
                  <a:lnTo>
                    <a:pt x="4572" y="1746504"/>
                  </a:lnTo>
                  <a:lnTo>
                    <a:pt x="4572" y="1755648"/>
                  </a:lnTo>
                  <a:lnTo>
                    <a:pt x="9144" y="1755648"/>
                  </a:lnTo>
                  <a:close/>
                </a:path>
                <a:path w="1049654" h="1755775">
                  <a:moveTo>
                    <a:pt x="1044702" y="9906"/>
                  </a:moveTo>
                  <a:lnTo>
                    <a:pt x="1040130" y="4572"/>
                  </a:lnTo>
                  <a:lnTo>
                    <a:pt x="1040130" y="9906"/>
                  </a:lnTo>
                  <a:lnTo>
                    <a:pt x="1044702" y="9906"/>
                  </a:lnTo>
                  <a:close/>
                </a:path>
                <a:path w="1049654" h="1755775">
                  <a:moveTo>
                    <a:pt x="1044702" y="1746504"/>
                  </a:moveTo>
                  <a:lnTo>
                    <a:pt x="1044702" y="9906"/>
                  </a:lnTo>
                  <a:lnTo>
                    <a:pt x="1040130" y="9906"/>
                  </a:lnTo>
                  <a:lnTo>
                    <a:pt x="1040130" y="1746504"/>
                  </a:lnTo>
                  <a:lnTo>
                    <a:pt x="1044702" y="1746504"/>
                  </a:lnTo>
                  <a:close/>
                </a:path>
                <a:path w="1049654" h="1755775">
                  <a:moveTo>
                    <a:pt x="1044702" y="1755648"/>
                  </a:moveTo>
                  <a:lnTo>
                    <a:pt x="1044702" y="1746504"/>
                  </a:lnTo>
                  <a:lnTo>
                    <a:pt x="1040130" y="1751076"/>
                  </a:lnTo>
                  <a:lnTo>
                    <a:pt x="1040130" y="1755648"/>
                  </a:lnTo>
                  <a:lnTo>
                    <a:pt x="1044702" y="1755648"/>
                  </a:lnTo>
                  <a:close/>
                </a:path>
              </a:pathLst>
            </a:custGeom>
            <a:solidFill>
              <a:srgbClr val="002EC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8110728" y="3105150"/>
            <a:ext cx="1040130" cy="17468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350">
              <a:latin typeface="Times New Roman" panose="02020603050405020304"/>
              <a:cs typeface="Times New Roman" panose="02020603050405020304"/>
            </a:endParaRPr>
          </a:p>
          <a:p>
            <a:pPr marL="60960">
              <a:lnSpc>
                <a:spcPct val="100000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Devices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35861" y="2702305"/>
            <a:ext cx="19253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 marR="5080" indent="-1250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Memory</a:t>
            </a:r>
            <a:r>
              <a:rPr sz="24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(RAM, </a:t>
            </a:r>
            <a:r>
              <a:rPr sz="2400" spc="-5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ROM,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DRAM)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51326" y="4778908"/>
            <a:ext cx="730885" cy="342265"/>
          </a:xfrm>
          <a:custGeom>
            <a:avLst/>
            <a:gdLst/>
            <a:ahLst/>
            <a:cxnLst/>
            <a:rect l="l" t="t" r="r" b="b"/>
            <a:pathLst>
              <a:path w="730885" h="342264">
                <a:moveTo>
                  <a:pt x="730758" y="171043"/>
                </a:moveTo>
                <a:lnTo>
                  <a:pt x="445770" y="4927"/>
                </a:lnTo>
                <a:lnTo>
                  <a:pt x="431342" y="0"/>
                </a:lnTo>
                <a:lnTo>
                  <a:pt x="416712" y="927"/>
                </a:lnTo>
                <a:lnTo>
                  <a:pt x="403656" y="7289"/>
                </a:lnTo>
                <a:lnTo>
                  <a:pt x="393954" y="18643"/>
                </a:lnTo>
                <a:lnTo>
                  <a:pt x="389013" y="33070"/>
                </a:lnTo>
                <a:lnTo>
                  <a:pt x="389953" y="47701"/>
                </a:lnTo>
                <a:lnTo>
                  <a:pt x="396303" y="60756"/>
                </a:lnTo>
                <a:lnTo>
                  <a:pt x="407670" y="70459"/>
                </a:lnTo>
                <a:lnTo>
                  <a:pt x="514781" y="132943"/>
                </a:lnTo>
                <a:lnTo>
                  <a:pt x="216725" y="132943"/>
                </a:lnTo>
                <a:lnTo>
                  <a:pt x="323850" y="70459"/>
                </a:lnTo>
                <a:lnTo>
                  <a:pt x="334772" y="60756"/>
                </a:lnTo>
                <a:lnTo>
                  <a:pt x="340982" y="47701"/>
                </a:lnTo>
                <a:lnTo>
                  <a:pt x="342061" y="33070"/>
                </a:lnTo>
                <a:lnTo>
                  <a:pt x="337566" y="18643"/>
                </a:lnTo>
                <a:lnTo>
                  <a:pt x="327418" y="7289"/>
                </a:lnTo>
                <a:lnTo>
                  <a:pt x="314134" y="927"/>
                </a:lnTo>
                <a:lnTo>
                  <a:pt x="299415" y="0"/>
                </a:lnTo>
                <a:lnTo>
                  <a:pt x="284988" y="4927"/>
                </a:lnTo>
                <a:lnTo>
                  <a:pt x="0" y="171043"/>
                </a:lnTo>
                <a:lnTo>
                  <a:pt x="75438" y="215023"/>
                </a:lnTo>
                <a:lnTo>
                  <a:pt x="284988" y="337159"/>
                </a:lnTo>
                <a:lnTo>
                  <a:pt x="299415" y="342099"/>
                </a:lnTo>
                <a:lnTo>
                  <a:pt x="314134" y="341172"/>
                </a:lnTo>
                <a:lnTo>
                  <a:pt x="327418" y="334810"/>
                </a:lnTo>
                <a:lnTo>
                  <a:pt x="337566" y="323443"/>
                </a:lnTo>
                <a:lnTo>
                  <a:pt x="342061" y="309460"/>
                </a:lnTo>
                <a:lnTo>
                  <a:pt x="340982" y="294970"/>
                </a:lnTo>
                <a:lnTo>
                  <a:pt x="334772" y="281762"/>
                </a:lnTo>
                <a:lnTo>
                  <a:pt x="323850" y="271627"/>
                </a:lnTo>
                <a:lnTo>
                  <a:pt x="216725" y="209143"/>
                </a:lnTo>
                <a:lnTo>
                  <a:pt x="514781" y="209143"/>
                </a:lnTo>
                <a:lnTo>
                  <a:pt x="407670" y="271627"/>
                </a:lnTo>
                <a:lnTo>
                  <a:pt x="396303" y="281762"/>
                </a:lnTo>
                <a:lnTo>
                  <a:pt x="389953" y="294970"/>
                </a:lnTo>
                <a:lnTo>
                  <a:pt x="389013" y="309460"/>
                </a:lnTo>
                <a:lnTo>
                  <a:pt x="393954" y="323443"/>
                </a:lnTo>
                <a:lnTo>
                  <a:pt x="403656" y="334810"/>
                </a:lnTo>
                <a:lnTo>
                  <a:pt x="416712" y="341160"/>
                </a:lnTo>
                <a:lnTo>
                  <a:pt x="431342" y="342099"/>
                </a:lnTo>
                <a:lnTo>
                  <a:pt x="445770" y="337159"/>
                </a:lnTo>
                <a:lnTo>
                  <a:pt x="655320" y="215023"/>
                </a:lnTo>
                <a:lnTo>
                  <a:pt x="730758" y="1710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674867" y="4508245"/>
            <a:ext cx="5086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CPU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5729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B223F"/>
                </a:solidFill>
              </a:rPr>
              <a:t>The</a:t>
            </a:r>
            <a:r>
              <a:rPr sz="3600" spc="-35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following</a:t>
            </a:r>
            <a:r>
              <a:rPr sz="3600" spc="-30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objectives</a:t>
            </a:r>
            <a:r>
              <a:rPr sz="3600" spc="-35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apply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02475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9946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Identify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manageable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components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Demonstrate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 understanding of the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steps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follow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grows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915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B223F"/>
                </a:solidFill>
              </a:rPr>
              <a:t>CPU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52005" cy="280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4993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particular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CPU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an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implementation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architecture.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3304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architecture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describes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instruction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work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internally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CPU.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CPU may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run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various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speeds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either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internally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externally.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clock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cycle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executes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instruction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1989072"/>
            <a:ext cx="7021195" cy="37217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Examples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architectures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include: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Sparc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x86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x86-64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PowerPC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foreign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architectures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including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MIPS,</a:t>
            </a:r>
            <a:r>
              <a:rPr sz="2200" spc="-1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Alpha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implementations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UltraSparc</a:t>
            </a:r>
            <a:r>
              <a:rPr sz="22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T3,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UltraSparc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1,2,3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Core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Duo,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i5,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i7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PowerPC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33590" cy="317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6997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investigating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Intel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Core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microprocessors….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B223F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u="heavy" spc="-10" dirty="0">
                <a:solidFill>
                  <a:srgbClr val="235297"/>
                </a:solidFill>
                <a:uFill>
                  <a:solidFill>
                    <a:srgbClr val="235296"/>
                  </a:solidFill>
                </a:uFill>
                <a:latin typeface="Times New Roman" panose="02020603050405020304"/>
                <a:cs typeface="Times New Roman" panose="02020603050405020304"/>
              </a:rPr>
              <a:t>https://en.wikipedia.org/wiki/Intel_Core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72263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Choose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start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page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Clock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speeds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influenced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architecture.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Higher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speeds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more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difficult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engineer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more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expensive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065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B223F"/>
                </a:solidFill>
              </a:rPr>
              <a:t>CPU</a:t>
            </a:r>
            <a:r>
              <a:rPr sz="3600" spc="-45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execution</a:t>
            </a:r>
            <a:r>
              <a:rPr sz="3600" spc="-45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model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960870" cy="363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8796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CPU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basically,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fetches, decodes and executes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instructions (known as the instruction cycle). These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instructions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located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primary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(could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mapped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9779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CPU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registers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hold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whilst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execution,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e.g.,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153035" lvl="1" indent="-34353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755015" algn="l"/>
                <a:tab pos="756285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Counter: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Contains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memory address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next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instruction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 fetched.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3435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755015" algn="l"/>
                <a:tab pos="756285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CPU</a:t>
            </a:r>
            <a:r>
              <a:rPr sz="2000" spc="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register: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instruction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written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internal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CPU</a:t>
            </a:r>
            <a:r>
              <a:rPr sz="2000" spc="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register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quick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next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instruction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45311"/>
            <a:ext cx="6876415" cy="387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804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Reduced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Instruction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Computing</a:t>
            </a:r>
            <a:r>
              <a:rPr sz="24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Complex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Instruction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Computing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Times New Roman" panose="02020603050405020304"/>
              <a:cs typeface="Times New Roman" panose="02020603050405020304"/>
            </a:endParaRPr>
          </a:p>
          <a:p>
            <a:pPr marL="367030" marR="284480" indent="-342900">
              <a:lnSpc>
                <a:spcPct val="100000"/>
              </a:lnSpc>
              <a:buFont typeface="Arial MT"/>
              <a:buChar char="•"/>
              <a:tabLst>
                <a:tab pos="366395" algn="l"/>
                <a:tab pos="36703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RISC and CISC are design philosophies for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architectures.</a:t>
            </a:r>
            <a:r>
              <a:rPr sz="24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exert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considerable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influence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implementations.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67030" marR="508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66395" algn="l"/>
                <a:tab pos="36703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Generally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speaking the aim of RISC is to reduce the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 of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instructions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complexity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instructions.</a:t>
            </a:r>
            <a:r>
              <a:rPr sz="2400" spc="-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improves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usage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registers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reduces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bottleneck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manipulating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1989836"/>
            <a:ext cx="7112634" cy="44145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CISC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put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instructions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microcode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81635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downside of RISC architectures however is 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compilers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smarter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effort</a:t>
            </a:r>
            <a:r>
              <a:rPr sz="24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produce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code.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RISC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 manufactures tend to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 uncompetitive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market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against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larger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manufacturers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Intel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commonly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developing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CISC machines.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302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x86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primarily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CISC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unlikely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0099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argue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improved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manufacturing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techniques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eroded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argument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RISC machines.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5194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B223F"/>
                </a:solidFill>
              </a:rPr>
              <a:t>Instruction-level</a:t>
            </a:r>
            <a:r>
              <a:rPr sz="3600" spc="-85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parallelism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65975" cy="419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081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CPUs typically have multiple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Fetch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Execute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Decode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Units 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today.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 whilst one unit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executing instruction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 it may be decoding instruction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N+1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fetching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instruction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N+2.</a:t>
            </a:r>
            <a:r>
              <a:rPr sz="24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Pipeline.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28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Superscalar 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CPU’s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 grown. In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model there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multiple execution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units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i.e.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floating point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integer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arithmetic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Multiple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instructions are fetched and decoded at once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(via pipelines)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then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dumped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into a 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buffer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till they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executed.</a:t>
            </a:r>
            <a:r>
              <a:rPr sz="2400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execution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free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looks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buffer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instruction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handle.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069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0B223F"/>
                </a:solidFill>
              </a:rPr>
              <a:t>Task-level</a:t>
            </a:r>
            <a:r>
              <a:rPr sz="3600" spc="-75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parallelism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10730" cy="309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766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multiple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once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400" spc="-1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running 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instance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7241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CPU’s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multiple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programs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concurrent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fashion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context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switching.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context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switch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occurs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i.e.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stops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CPU for any number of reasons all the data in the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registers must be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saved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appropriate control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structures.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541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B223F"/>
                </a:solidFill>
              </a:rPr>
              <a:t>64bit</a:t>
            </a:r>
            <a:r>
              <a:rPr sz="3600" spc="-50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vs</a:t>
            </a:r>
            <a:r>
              <a:rPr sz="3600" spc="-45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32bit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3749"/>
            <a:ext cx="7138034" cy="397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7475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defines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width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words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CPU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single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cycle.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247650" indent="-3435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Most modern day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CPU’s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64 bit today e.g. AMD K10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Core</a:t>
            </a:r>
            <a:r>
              <a:rPr sz="2200" spc="-1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Architecture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e.g.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Barcelona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Intel’s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Gulftown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(i7)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decides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CPU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runs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49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64-bit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processor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performs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best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64-bit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software.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64-bit processor has backward compatibility and will handle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32-bit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software.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32-bit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processor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incompatible with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64-bit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software.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marR="160655" indent="-34353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Bigger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sizes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generally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affect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precision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physically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addressable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memory.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1599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B223F"/>
                </a:solidFill>
              </a:rPr>
              <a:t>Memory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26411"/>
            <a:ext cx="7210425" cy="40957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capacities,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speeds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functionality and must match the machines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expectations.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6730" indent="-342900">
              <a:lnSpc>
                <a:spcPts val="2590"/>
              </a:lnSpc>
              <a:spcBef>
                <a:spcPts val="5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restrict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place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mixing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212090" lvl="1" indent="-285750">
              <a:lnSpc>
                <a:spcPts val="238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SIMM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(Single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Inline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modules)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ran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60ns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were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either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30/72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pins.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139065" lvl="1" indent="-285750">
              <a:lnSpc>
                <a:spcPts val="2380"/>
              </a:lnSpc>
              <a:spcBef>
                <a:spcPts val="52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DIMM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(Dual Inline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 Modules)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modules that </a:t>
            </a:r>
            <a:r>
              <a:rPr sz="2200" spc="-5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168/184 pins and can support 64 bit data transfers.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- 10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21590" lvl="1" indent="-285750">
              <a:lnSpc>
                <a:spcPts val="2380"/>
              </a:lnSpc>
              <a:spcBef>
                <a:spcPts val="51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SODIMM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(Small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Outline Memory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modules) mostly used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laptops.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431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B223F"/>
                </a:solidFill>
              </a:rPr>
              <a:t>Recommended</a:t>
            </a:r>
            <a:r>
              <a:rPr sz="3600" spc="-70" dirty="0">
                <a:solidFill>
                  <a:srgbClr val="0B223F"/>
                </a:solidFill>
              </a:rPr>
              <a:t> </a:t>
            </a:r>
            <a:r>
              <a:rPr sz="3600" spc="-5" dirty="0">
                <a:solidFill>
                  <a:srgbClr val="0B223F"/>
                </a:solidFill>
              </a:rPr>
              <a:t>readings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04569" y="2338832"/>
            <a:ext cx="779399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am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main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texts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my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preparation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lectures: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 panose="02020603050405020304"/>
                <a:cs typeface="Times New Roman" panose="02020603050405020304"/>
              </a:rPr>
              <a:t>NEMETH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E,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SNYDER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G,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SEEBASS,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HEIR</a:t>
            </a:r>
            <a:r>
              <a:rPr sz="2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TR, </a:t>
            </a:r>
            <a:r>
              <a:rPr sz="2400" i="1" spc="-5" dirty="0">
                <a:latin typeface="Times New Roman" panose="02020603050405020304"/>
                <a:cs typeface="Times New Roman" panose="02020603050405020304"/>
              </a:rPr>
              <a:t>Unix</a:t>
            </a:r>
            <a:r>
              <a:rPr sz="2400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Systems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128270">
              <a:lnSpc>
                <a:spcPct val="100000"/>
              </a:lnSpc>
            </a:pPr>
            <a:r>
              <a:rPr sz="2400" i="1" dirty="0">
                <a:latin typeface="Times New Roman" panose="02020603050405020304"/>
                <a:cs typeface="Times New Roman" panose="02020603050405020304"/>
              </a:rPr>
              <a:t>Administration </a:t>
            </a:r>
            <a:r>
              <a:rPr sz="2400" i="1" spc="-5" dirty="0">
                <a:latin typeface="Times New Roman" panose="02020603050405020304"/>
                <a:cs typeface="Times New Roman" panose="02020603050405020304"/>
              </a:rPr>
              <a:t>Handbook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4th ed,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Prentice Hall. </a:t>
            </a:r>
            <a:r>
              <a:rPr sz="2400" i="1" spc="-20" dirty="0">
                <a:latin typeface="Times New Roman" panose="02020603050405020304"/>
                <a:cs typeface="Times New Roman" panose="02020603050405020304"/>
              </a:rPr>
              <a:t>(There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i="1" spc="-5" dirty="0">
                <a:latin typeface="Times New Roman" panose="02020603050405020304"/>
                <a:cs typeface="Times New Roman" panose="02020603050405020304"/>
              </a:rPr>
              <a:t>also </a:t>
            </a:r>
            <a:r>
              <a:rPr sz="2400" i="1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latin typeface="Times New Roman" panose="02020603050405020304"/>
                <a:cs typeface="Times New Roman" panose="02020603050405020304"/>
              </a:rPr>
              <a:t>on Linux).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12700" marR="1651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LIMONCELLI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T.A.,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HOGAN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C,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Practice</a:t>
            </a:r>
            <a:r>
              <a:rPr sz="2400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2400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i="1" spc="-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400" i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Administration,</a:t>
            </a:r>
            <a:r>
              <a:rPr sz="2400" i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Addison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Wesley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Press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61798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0B223F"/>
                </a:solidFill>
              </a:rPr>
              <a:t>Volatile </a:t>
            </a:r>
            <a:r>
              <a:rPr sz="3600" dirty="0">
                <a:solidFill>
                  <a:srgbClr val="0B223F"/>
                </a:solidFill>
              </a:rPr>
              <a:t>memory and non-volatile </a:t>
            </a:r>
            <a:r>
              <a:rPr sz="3600" spc="-885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memory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901815" cy="3507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25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Volatile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requires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power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maintain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Dynami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Random</a:t>
            </a:r>
            <a:r>
              <a:rPr sz="22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(DRAM)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Stati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Random</a:t>
            </a:r>
            <a:r>
              <a:rPr sz="22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(SRAM)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suc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cache 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85090" indent="-3429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Non-volatile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 is computer memory that can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retain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powered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ROM,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PROM,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EPROM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EEPROM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magnetic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storage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devices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989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B223F"/>
                </a:solidFill>
              </a:rPr>
              <a:t>DDR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18350" cy="390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DD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Random</a:t>
            </a:r>
            <a:r>
              <a:rPr sz="2400" spc="-1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(Double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Rate)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 method for memory access enabling multiple memory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occur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simultaneously.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4224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  <a:tab pos="301879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memory executes twice for each tick of the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bus</a:t>
            </a:r>
            <a:r>
              <a:rPr sz="24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(cycle).	Current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DDR4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form.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841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memory is extremely common in modern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personal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computers.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packaged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DIMMS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bandwidth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17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21.3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GB/sec.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DDR5 specification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officially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July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2020.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807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B223F"/>
                </a:solidFill>
              </a:rPr>
              <a:t>Cache</a:t>
            </a:r>
            <a:r>
              <a:rPr sz="3600" spc="-75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memory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93915" cy="340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generally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cache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modern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1305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L1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Cache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built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architecture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CPU.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 the early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Pentiums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 a 16K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cache.</a:t>
            </a:r>
            <a:r>
              <a:rPr sz="2400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PowerPC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G5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64K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L1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cache.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19939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L1 cache is broken down into two separate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caches.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hold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instructions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hold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Sun4m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architecture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both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16kb.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72325" cy="265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L2 Cache is fast access memory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sits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between the CPU and main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memory.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 can range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256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Megabytes.</a:t>
            </a:r>
            <a:r>
              <a:rPr sz="2400" spc="-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implementation for example i7 can have up to 8Mb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Cache.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41338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L3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Cache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known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high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motherboard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CPU.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5259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B223F"/>
                </a:solidFill>
              </a:rPr>
              <a:t>Cache</a:t>
            </a:r>
            <a:r>
              <a:rPr sz="3600" spc="-45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memory</a:t>
            </a:r>
            <a:r>
              <a:rPr sz="3600" spc="-40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functionality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092315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5844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cache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store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frequently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instructions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accessible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locations.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0731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predicted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internal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algorithms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prediction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CPU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cache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idea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reduce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amount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contention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>
              <a:lnSpc>
                <a:spcPct val="100000"/>
              </a:lnSpc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i.e.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going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reference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972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B223F"/>
                </a:solidFill>
              </a:rPr>
              <a:t>Input/Output</a:t>
            </a:r>
            <a:r>
              <a:rPr sz="3600" spc="-90" dirty="0">
                <a:solidFill>
                  <a:srgbClr val="0B223F"/>
                </a:solidFill>
              </a:rPr>
              <a:t> </a:t>
            </a:r>
            <a:r>
              <a:rPr sz="3600" spc="-5" dirty="0">
                <a:solidFill>
                  <a:srgbClr val="0B223F"/>
                </a:solidFill>
              </a:rPr>
              <a:t>Devices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30222"/>
            <a:ext cx="7164070" cy="377888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marR="633730" indent="-343535">
              <a:lnSpc>
                <a:spcPts val="2380"/>
              </a:lnSpc>
              <a:spcBef>
                <a:spcPts val="39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various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ways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work with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CPU.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marR="465455" lvl="1" indent="-285750">
              <a:lnSpc>
                <a:spcPts val="2160"/>
              </a:lnSpc>
              <a:spcBef>
                <a:spcPts val="48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Polling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 CPU</a:t>
            </a:r>
            <a:r>
              <a:rPr sz="2000" spc="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basically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polls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till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 done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operation.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0B223F"/>
              </a:buClr>
              <a:buFont typeface="Arial MT"/>
              <a:buChar char="–"/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755015" marR="5080" lvl="1" indent="-285750">
              <a:lnSpc>
                <a:spcPts val="216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Interrupt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CPU</a:t>
            </a:r>
            <a:r>
              <a:rPr sz="2000" spc="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blocks the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something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else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till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receives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interrupt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indicating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task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been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done.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0B223F"/>
              </a:buClr>
              <a:buFont typeface="Arial MT"/>
              <a:buChar char="–"/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755015" marR="128905" lvl="1" indent="-285750">
              <a:lnSpc>
                <a:spcPts val="216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 Memory Access (DMA). The CPU gets a device to do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work i.e. a DMA controller and merely collects the results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indicated by an interrupt. The DMA subsystem talks to the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hardware and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vice-versa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in/out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memory,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1562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B223F"/>
                </a:solidFill>
              </a:rPr>
              <a:t>The</a:t>
            </a:r>
            <a:r>
              <a:rPr sz="3600" spc="-90" dirty="0">
                <a:solidFill>
                  <a:srgbClr val="0B223F"/>
                </a:solidFill>
              </a:rPr>
              <a:t> </a:t>
            </a:r>
            <a:r>
              <a:rPr sz="3600" spc="-5" dirty="0">
                <a:solidFill>
                  <a:srgbClr val="0B223F"/>
                </a:solidFill>
              </a:rPr>
              <a:t>Bus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082155" cy="3829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835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interconnect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even </a:t>
            </a:r>
            <a:r>
              <a:rPr sz="2400" spc="-5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 buses it traditionally comprised of a control bus,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Most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modern chipsets divided the bus into two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components these being CPU and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side. In the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Intel Community refer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two terms called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north bridge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south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bridge.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2067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north bridge typically plays home to the RAM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subsystem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video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BUS.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South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Bridge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pretty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everything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else.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74002"/>
            <a:ext cx="7536180" cy="10160"/>
          </a:xfrm>
          <a:custGeom>
            <a:avLst/>
            <a:gdLst/>
            <a:ahLst/>
            <a:cxnLst/>
            <a:rect l="l" t="t" r="r" b="b"/>
            <a:pathLst>
              <a:path w="7536180" h="10159">
                <a:moveTo>
                  <a:pt x="7536180" y="9905"/>
                </a:moveTo>
                <a:lnTo>
                  <a:pt x="7536180" y="0"/>
                </a:lnTo>
                <a:lnTo>
                  <a:pt x="0" y="0"/>
                </a:lnTo>
                <a:lnTo>
                  <a:pt x="0" y="9905"/>
                </a:lnTo>
                <a:lnTo>
                  <a:pt x="7536180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71738" y="6848856"/>
            <a:ext cx="630174" cy="24841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574023" y="6405371"/>
            <a:ext cx="217170" cy="379095"/>
            <a:chOff x="8574023" y="6405371"/>
            <a:chExt cx="217170" cy="3790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6883" y="6439661"/>
              <a:ext cx="171450" cy="701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74024" y="6405384"/>
              <a:ext cx="217170" cy="379095"/>
            </a:xfrm>
            <a:custGeom>
              <a:avLst/>
              <a:gdLst/>
              <a:ahLst/>
              <a:cxnLst/>
              <a:rect l="l" t="t" r="r" b="b"/>
              <a:pathLst>
                <a:path w="217170" h="379095">
                  <a:moveTo>
                    <a:pt x="210312" y="32766"/>
                  </a:moveTo>
                  <a:lnTo>
                    <a:pt x="208788" y="32004"/>
                  </a:lnTo>
                  <a:lnTo>
                    <a:pt x="204978" y="30403"/>
                  </a:lnTo>
                  <a:lnTo>
                    <a:pt x="204978" y="38100"/>
                  </a:lnTo>
                  <a:lnTo>
                    <a:pt x="204978" y="221742"/>
                  </a:lnTo>
                  <a:lnTo>
                    <a:pt x="193725" y="277672"/>
                  </a:lnTo>
                  <a:lnTo>
                    <a:pt x="165735" y="316268"/>
                  </a:lnTo>
                  <a:lnTo>
                    <a:pt x="125945" y="348843"/>
                  </a:lnTo>
                  <a:lnTo>
                    <a:pt x="108204" y="360426"/>
                  </a:lnTo>
                  <a:lnTo>
                    <a:pt x="82638" y="343484"/>
                  </a:lnTo>
                  <a:lnTo>
                    <a:pt x="45516" y="310489"/>
                  </a:lnTo>
                  <a:lnTo>
                    <a:pt x="23431" y="277672"/>
                  </a:lnTo>
                  <a:lnTo>
                    <a:pt x="12979" y="239331"/>
                  </a:lnTo>
                  <a:lnTo>
                    <a:pt x="12192" y="221742"/>
                  </a:lnTo>
                  <a:lnTo>
                    <a:pt x="12192" y="38100"/>
                  </a:lnTo>
                  <a:lnTo>
                    <a:pt x="43256" y="25438"/>
                  </a:lnTo>
                  <a:lnTo>
                    <a:pt x="73342" y="19138"/>
                  </a:lnTo>
                  <a:lnTo>
                    <a:pt x="96888" y="16979"/>
                  </a:lnTo>
                  <a:lnTo>
                    <a:pt x="107442" y="16776"/>
                  </a:lnTo>
                  <a:lnTo>
                    <a:pt x="109728" y="16776"/>
                  </a:lnTo>
                  <a:lnTo>
                    <a:pt x="120319" y="16979"/>
                  </a:lnTo>
                  <a:lnTo>
                    <a:pt x="143827" y="19138"/>
                  </a:lnTo>
                  <a:lnTo>
                    <a:pt x="173901" y="25438"/>
                  </a:lnTo>
                  <a:lnTo>
                    <a:pt x="204978" y="38100"/>
                  </a:lnTo>
                  <a:lnTo>
                    <a:pt x="204978" y="30403"/>
                  </a:lnTo>
                  <a:lnTo>
                    <a:pt x="144487" y="11430"/>
                  </a:lnTo>
                  <a:lnTo>
                    <a:pt x="107442" y="9144"/>
                  </a:lnTo>
                  <a:lnTo>
                    <a:pt x="96837" y="9283"/>
                  </a:lnTo>
                  <a:lnTo>
                    <a:pt x="72580" y="11430"/>
                  </a:lnTo>
                  <a:lnTo>
                    <a:pt x="41122" y="18135"/>
                  </a:lnTo>
                  <a:lnTo>
                    <a:pt x="8382" y="32004"/>
                  </a:lnTo>
                  <a:lnTo>
                    <a:pt x="6096" y="32766"/>
                  </a:lnTo>
                  <a:lnTo>
                    <a:pt x="6096" y="221742"/>
                  </a:lnTo>
                  <a:lnTo>
                    <a:pt x="6908" y="240487"/>
                  </a:lnTo>
                  <a:lnTo>
                    <a:pt x="10375" y="260311"/>
                  </a:lnTo>
                  <a:lnTo>
                    <a:pt x="12192" y="265328"/>
                  </a:lnTo>
                  <a:lnTo>
                    <a:pt x="17983" y="281419"/>
                  </a:lnTo>
                  <a:lnTo>
                    <a:pt x="47637" y="322707"/>
                  </a:lnTo>
                  <a:lnTo>
                    <a:pt x="89319" y="356641"/>
                  </a:lnTo>
                  <a:lnTo>
                    <a:pt x="107442" y="368046"/>
                  </a:lnTo>
                  <a:lnTo>
                    <a:pt x="108204" y="368808"/>
                  </a:lnTo>
                  <a:lnTo>
                    <a:pt x="148678" y="340614"/>
                  </a:lnTo>
                  <a:lnTo>
                    <a:pt x="185928" y="304038"/>
                  </a:lnTo>
                  <a:lnTo>
                    <a:pt x="204978" y="263575"/>
                  </a:lnTo>
                  <a:lnTo>
                    <a:pt x="206121" y="260311"/>
                  </a:lnTo>
                  <a:lnTo>
                    <a:pt x="209499" y="240487"/>
                  </a:lnTo>
                  <a:lnTo>
                    <a:pt x="210312" y="221742"/>
                  </a:lnTo>
                  <a:lnTo>
                    <a:pt x="210312" y="32766"/>
                  </a:lnTo>
                  <a:close/>
                </a:path>
                <a:path w="217170" h="379095">
                  <a:moveTo>
                    <a:pt x="217170" y="26670"/>
                  </a:moveTo>
                  <a:lnTo>
                    <a:pt x="215646" y="25908"/>
                  </a:lnTo>
                  <a:lnTo>
                    <a:pt x="214122" y="24993"/>
                  </a:lnTo>
                  <a:lnTo>
                    <a:pt x="214122" y="29718"/>
                  </a:lnTo>
                  <a:lnTo>
                    <a:pt x="214122" y="221742"/>
                  </a:lnTo>
                  <a:lnTo>
                    <a:pt x="213283" y="241185"/>
                  </a:lnTo>
                  <a:lnTo>
                    <a:pt x="201904" y="284099"/>
                  </a:lnTo>
                  <a:lnTo>
                    <a:pt x="171678" y="326529"/>
                  </a:lnTo>
                  <a:lnTo>
                    <a:pt x="129489" y="360781"/>
                  </a:lnTo>
                  <a:lnTo>
                    <a:pt x="108204" y="374142"/>
                  </a:lnTo>
                  <a:lnTo>
                    <a:pt x="105918" y="372618"/>
                  </a:lnTo>
                  <a:lnTo>
                    <a:pt x="87655" y="360781"/>
                  </a:lnTo>
                  <a:lnTo>
                    <a:pt x="45148" y="326529"/>
                  </a:lnTo>
                  <a:lnTo>
                    <a:pt x="14490" y="284099"/>
                  </a:lnTo>
                  <a:lnTo>
                    <a:pt x="3111" y="241185"/>
                  </a:lnTo>
                  <a:lnTo>
                    <a:pt x="2286" y="221742"/>
                  </a:lnTo>
                  <a:lnTo>
                    <a:pt x="2286" y="29718"/>
                  </a:lnTo>
                  <a:lnTo>
                    <a:pt x="62103" y="7620"/>
                  </a:lnTo>
                  <a:lnTo>
                    <a:pt x="103632" y="3810"/>
                  </a:lnTo>
                  <a:lnTo>
                    <a:pt x="113538" y="3810"/>
                  </a:lnTo>
                  <a:lnTo>
                    <a:pt x="154774" y="7620"/>
                  </a:lnTo>
                  <a:lnTo>
                    <a:pt x="210312" y="27432"/>
                  </a:lnTo>
                  <a:lnTo>
                    <a:pt x="214122" y="29718"/>
                  </a:lnTo>
                  <a:lnTo>
                    <a:pt x="214122" y="24993"/>
                  </a:lnTo>
                  <a:lnTo>
                    <a:pt x="155536" y="3810"/>
                  </a:lnTo>
                  <a:lnTo>
                    <a:pt x="113538" y="0"/>
                  </a:lnTo>
                  <a:lnTo>
                    <a:pt x="103632" y="0"/>
                  </a:lnTo>
                  <a:lnTo>
                    <a:pt x="61620" y="3810"/>
                  </a:lnTo>
                  <a:lnTo>
                    <a:pt x="5334" y="23622"/>
                  </a:lnTo>
                  <a:lnTo>
                    <a:pt x="1524" y="25908"/>
                  </a:lnTo>
                  <a:lnTo>
                    <a:pt x="0" y="26670"/>
                  </a:lnTo>
                  <a:lnTo>
                    <a:pt x="0" y="221742"/>
                  </a:lnTo>
                  <a:lnTo>
                    <a:pt x="838" y="241871"/>
                  </a:lnTo>
                  <a:lnTo>
                    <a:pt x="2286" y="250393"/>
                  </a:lnTo>
                  <a:lnTo>
                    <a:pt x="4470" y="263359"/>
                  </a:lnTo>
                  <a:lnTo>
                    <a:pt x="26670" y="310134"/>
                  </a:lnTo>
                  <a:lnTo>
                    <a:pt x="64389" y="348132"/>
                  </a:lnTo>
                  <a:lnTo>
                    <a:pt x="104394" y="376428"/>
                  </a:lnTo>
                  <a:lnTo>
                    <a:pt x="107442" y="377952"/>
                  </a:lnTo>
                  <a:lnTo>
                    <a:pt x="108204" y="378714"/>
                  </a:lnTo>
                  <a:lnTo>
                    <a:pt x="109728" y="377952"/>
                  </a:lnTo>
                  <a:lnTo>
                    <a:pt x="112014" y="376428"/>
                  </a:lnTo>
                  <a:lnTo>
                    <a:pt x="130378" y="364451"/>
                  </a:lnTo>
                  <a:lnTo>
                    <a:pt x="173405" y="329374"/>
                  </a:lnTo>
                  <a:lnTo>
                    <a:pt x="204622" y="286131"/>
                  </a:lnTo>
                  <a:lnTo>
                    <a:pt x="216319" y="241871"/>
                  </a:lnTo>
                  <a:lnTo>
                    <a:pt x="217170" y="221742"/>
                  </a:lnTo>
                  <a:lnTo>
                    <a:pt x="217170" y="26670"/>
                  </a:lnTo>
                  <a:close/>
                </a:path>
              </a:pathLst>
            </a:custGeom>
            <a:solidFill>
              <a:srgbClr val="0B223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0025" y="6515861"/>
              <a:ext cx="184150" cy="24384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63595" y="639317"/>
            <a:ext cx="4115561" cy="6331458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42263"/>
            <a:ext cx="68129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0B223F"/>
                </a:solidFill>
              </a:rPr>
              <a:t>Some</a:t>
            </a:r>
            <a:r>
              <a:rPr sz="3200" dirty="0">
                <a:solidFill>
                  <a:srgbClr val="0B223F"/>
                </a:solidFill>
              </a:rPr>
              <a:t> </a:t>
            </a:r>
            <a:r>
              <a:rPr sz="3200" spc="-5" dirty="0">
                <a:solidFill>
                  <a:srgbClr val="0B223F"/>
                </a:solidFill>
              </a:rPr>
              <a:t>common</a:t>
            </a:r>
            <a:r>
              <a:rPr sz="3200" spc="5" dirty="0">
                <a:solidFill>
                  <a:srgbClr val="0B223F"/>
                </a:solidFill>
              </a:rPr>
              <a:t> </a:t>
            </a:r>
            <a:r>
              <a:rPr sz="3200" spc="-5" dirty="0">
                <a:solidFill>
                  <a:srgbClr val="0B223F"/>
                </a:solidFill>
              </a:rPr>
              <a:t>buses</a:t>
            </a:r>
            <a:r>
              <a:rPr sz="3200" spc="20" dirty="0">
                <a:solidFill>
                  <a:srgbClr val="0B223F"/>
                </a:solidFill>
              </a:rPr>
              <a:t> </a:t>
            </a:r>
            <a:r>
              <a:rPr sz="3200" spc="-5" dirty="0">
                <a:solidFill>
                  <a:srgbClr val="0B223F"/>
                </a:solidFill>
              </a:rPr>
              <a:t>used</a:t>
            </a:r>
            <a:r>
              <a:rPr sz="3200" spc="5" dirty="0">
                <a:solidFill>
                  <a:srgbClr val="0B223F"/>
                </a:solidFill>
              </a:rPr>
              <a:t> </a:t>
            </a:r>
            <a:r>
              <a:rPr sz="3200" spc="-5" dirty="0">
                <a:solidFill>
                  <a:srgbClr val="0B223F"/>
                </a:solidFill>
              </a:rPr>
              <a:t>for</a:t>
            </a:r>
            <a:r>
              <a:rPr sz="3200" dirty="0">
                <a:solidFill>
                  <a:srgbClr val="0B223F"/>
                </a:solidFill>
              </a:rPr>
              <a:t> </a:t>
            </a:r>
            <a:r>
              <a:rPr sz="3200" spc="-5" dirty="0">
                <a:solidFill>
                  <a:srgbClr val="0B223F"/>
                </a:solidFill>
              </a:rPr>
              <a:t>peripherals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6758940" cy="30981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PCI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(Peripheral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Component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PCIe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(Express)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PCI-X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(Extended)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AGP</a:t>
            </a:r>
            <a:r>
              <a:rPr sz="2400" spc="-1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(Accelerated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Graphics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Port)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VESA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ISA/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Extended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ISA</a:t>
            </a:r>
            <a:r>
              <a:rPr sz="2400" spc="-1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(Industry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Standar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Architecture)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NuBUS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(Apple’s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proprietary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late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80’s).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888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B223F"/>
                </a:solidFill>
              </a:rPr>
              <a:t>Disk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042784" cy="3646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223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improved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considerably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over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last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few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years.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largely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influenced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Transfer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Speeds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Seek</a:t>
            </a:r>
            <a:r>
              <a:rPr sz="22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Rotational</a:t>
            </a:r>
            <a:r>
              <a:rPr sz="22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latencies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tracks,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tracks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given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position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platers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form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cylinder.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Tracks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divided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small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units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sectors.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9480" y="1935226"/>
            <a:ext cx="8077834" cy="5013960"/>
            <a:chOff x="919480" y="1935226"/>
            <a:chExt cx="8077834" cy="5013960"/>
          </a:xfrm>
        </p:grpSpPr>
        <p:sp>
          <p:nvSpPr>
            <p:cNvPr id="3" name="object 3"/>
            <p:cNvSpPr/>
            <p:nvPr/>
          </p:nvSpPr>
          <p:spPr>
            <a:xfrm>
              <a:off x="925830" y="1941576"/>
              <a:ext cx="8064500" cy="371475"/>
            </a:xfrm>
            <a:custGeom>
              <a:avLst/>
              <a:gdLst/>
              <a:ahLst/>
              <a:cxnLst/>
              <a:rect l="l" t="t" r="r" b="b"/>
              <a:pathLst>
                <a:path w="8064500" h="371475">
                  <a:moveTo>
                    <a:pt x="8064246" y="371094"/>
                  </a:moveTo>
                  <a:lnTo>
                    <a:pt x="8064246" y="0"/>
                  </a:lnTo>
                  <a:lnTo>
                    <a:pt x="0" y="0"/>
                  </a:lnTo>
                  <a:lnTo>
                    <a:pt x="0" y="371094"/>
                  </a:lnTo>
                  <a:lnTo>
                    <a:pt x="8064246" y="371094"/>
                  </a:lnTo>
                  <a:close/>
                </a:path>
              </a:pathLst>
            </a:custGeom>
            <a:solidFill>
              <a:srgbClr val="0032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25830" y="2312670"/>
              <a:ext cx="8064500" cy="914400"/>
            </a:xfrm>
            <a:custGeom>
              <a:avLst/>
              <a:gdLst/>
              <a:ahLst/>
              <a:cxnLst/>
              <a:rect l="l" t="t" r="r" b="b"/>
              <a:pathLst>
                <a:path w="8064500" h="914400">
                  <a:moveTo>
                    <a:pt x="8064246" y="914400"/>
                  </a:moveTo>
                  <a:lnTo>
                    <a:pt x="8064246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8064246" y="914400"/>
                  </a:lnTo>
                  <a:close/>
                </a:path>
              </a:pathLst>
            </a:custGeom>
            <a:solidFill>
              <a:srgbClr val="CAC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25830" y="3227070"/>
              <a:ext cx="8064500" cy="515620"/>
            </a:xfrm>
            <a:custGeom>
              <a:avLst/>
              <a:gdLst/>
              <a:ahLst/>
              <a:cxnLst/>
              <a:rect l="l" t="t" r="r" b="b"/>
              <a:pathLst>
                <a:path w="8064500" h="515620">
                  <a:moveTo>
                    <a:pt x="8064246" y="515112"/>
                  </a:moveTo>
                  <a:lnTo>
                    <a:pt x="8064246" y="0"/>
                  </a:lnTo>
                  <a:lnTo>
                    <a:pt x="0" y="0"/>
                  </a:lnTo>
                  <a:lnTo>
                    <a:pt x="0" y="515112"/>
                  </a:lnTo>
                  <a:lnTo>
                    <a:pt x="8064246" y="515112"/>
                  </a:lnTo>
                  <a:close/>
                </a:path>
              </a:pathLst>
            </a:custGeom>
            <a:solidFill>
              <a:srgbClr val="E6E7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25830" y="3742182"/>
              <a:ext cx="8064500" cy="640080"/>
            </a:xfrm>
            <a:custGeom>
              <a:avLst/>
              <a:gdLst/>
              <a:ahLst/>
              <a:cxnLst/>
              <a:rect l="l" t="t" r="r" b="b"/>
              <a:pathLst>
                <a:path w="8064500" h="640079">
                  <a:moveTo>
                    <a:pt x="8064246" y="640079"/>
                  </a:moveTo>
                  <a:lnTo>
                    <a:pt x="8064246" y="0"/>
                  </a:lnTo>
                  <a:lnTo>
                    <a:pt x="0" y="0"/>
                  </a:lnTo>
                  <a:lnTo>
                    <a:pt x="0" y="640080"/>
                  </a:lnTo>
                  <a:lnTo>
                    <a:pt x="8064246" y="640079"/>
                  </a:lnTo>
                  <a:close/>
                </a:path>
              </a:pathLst>
            </a:custGeom>
            <a:solidFill>
              <a:srgbClr val="CAC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25830" y="4382261"/>
              <a:ext cx="8064500" cy="640080"/>
            </a:xfrm>
            <a:custGeom>
              <a:avLst/>
              <a:gdLst/>
              <a:ahLst/>
              <a:cxnLst/>
              <a:rect l="l" t="t" r="r" b="b"/>
              <a:pathLst>
                <a:path w="8064500" h="640079">
                  <a:moveTo>
                    <a:pt x="8064246" y="640079"/>
                  </a:moveTo>
                  <a:lnTo>
                    <a:pt x="8064246" y="0"/>
                  </a:lnTo>
                  <a:lnTo>
                    <a:pt x="0" y="0"/>
                  </a:lnTo>
                  <a:lnTo>
                    <a:pt x="0" y="640080"/>
                  </a:lnTo>
                  <a:lnTo>
                    <a:pt x="8064246" y="640079"/>
                  </a:lnTo>
                  <a:close/>
                </a:path>
              </a:pathLst>
            </a:custGeom>
            <a:solidFill>
              <a:srgbClr val="E6E7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25830" y="5022342"/>
              <a:ext cx="8064500" cy="640080"/>
            </a:xfrm>
            <a:custGeom>
              <a:avLst/>
              <a:gdLst/>
              <a:ahLst/>
              <a:cxnLst/>
              <a:rect l="l" t="t" r="r" b="b"/>
              <a:pathLst>
                <a:path w="8064500" h="640079">
                  <a:moveTo>
                    <a:pt x="8064246" y="640079"/>
                  </a:moveTo>
                  <a:lnTo>
                    <a:pt x="8064246" y="0"/>
                  </a:lnTo>
                  <a:lnTo>
                    <a:pt x="0" y="0"/>
                  </a:lnTo>
                  <a:lnTo>
                    <a:pt x="0" y="640080"/>
                  </a:lnTo>
                  <a:lnTo>
                    <a:pt x="8064246" y="640079"/>
                  </a:lnTo>
                  <a:close/>
                </a:path>
              </a:pathLst>
            </a:custGeom>
            <a:solidFill>
              <a:srgbClr val="CAC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25830" y="5662422"/>
              <a:ext cx="8064500" cy="640080"/>
            </a:xfrm>
            <a:custGeom>
              <a:avLst/>
              <a:gdLst/>
              <a:ahLst/>
              <a:cxnLst/>
              <a:rect l="l" t="t" r="r" b="b"/>
              <a:pathLst>
                <a:path w="8064500" h="640079">
                  <a:moveTo>
                    <a:pt x="8064246" y="640079"/>
                  </a:moveTo>
                  <a:lnTo>
                    <a:pt x="8064246" y="0"/>
                  </a:lnTo>
                  <a:lnTo>
                    <a:pt x="0" y="0"/>
                  </a:lnTo>
                  <a:lnTo>
                    <a:pt x="0" y="640080"/>
                  </a:lnTo>
                  <a:lnTo>
                    <a:pt x="8064246" y="640079"/>
                  </a:lnTo>
                  <a:close/>
                </a:path>
              </a:pathLst>
            </a:custGeom>
            <a:solidFill>
              <a:srgbClr val="E6E7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25830" y="6302502"/>
              <a:ext cx="8064500" cy="640080"/>
            </a:xfrm>
            <a:custGeom>
              <a:avLst/>
              <a:gdLst/>
              <a:ahLst/>
              <a:cxnLst/>
              <a:rect l="l" t="t" r="r" b="b"/>
              <a:pathLst>
                <a:path w="8064500" h="640079">
                  <a:moveTo>
                    <a:pt x="8064246" y="640080"/>
                  </a:moveTo>
                  <a:lnTo>
                    <a:pt x="8064246" y="0"/>
                  </a:lnTo>
                  <a:lnTo>
                    <a:pt x="0" y="0"/>
                  </a:lnTo>
                  <a:lnTo>
                    <a:pt x="0" y="640080"/>
                  </a:lnTo>
                  <a:lnTo>
                    <a:pt x="8064246" y="640080"/>
                  </a:lnTo>
                  <a:close/>
                </a:path>
              </a:pathLst>
            </a:custGeom>
            <a:solidFill>
              <a:srgbClr val="CAC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697986" y="1935480"/>
              <a:ext cx="0" cy="5013325"/>
            </a:xfrm>
            <a:custGeom>
              <a:avLst/>
              <a:gdLst/>
              <a:ahLst/>
              <a:cxnLst/>
              <a:rect l="l" t="t" r="r" b="b"/>
              <a:pathLst>
                <a:path h="5013325">
                  <a:moveTo>
                    <a:pt x="0" y="0"/>
                  </a:moveTo>
                  <a:lnTo>
                    <a:pt x="0" y="501319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19734" y="2312670"/>
              <a:ext cx="8077200" cy="0"/>
            </a:xfrm>
            <a:custGeom>
              <a:avLst/>
              <a:gdLst/>
              <a:ahLst/>
              <a:cxnLst/>
              <a:rect l="l" t="t" r="r" b="b"/>
              <a:pathLst>
                <a:path w="8077200">
                  <a:moveTo>
                    <a:pt x="0" y="0"/>
                  </a:moveTo>
                  <a:lnTo>
                    <a:pt x="80772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19734" y="3227070"/>
              <a:ext cx="8077200" cy="0"/>
            </a:xfrm>
            <a:custGeom>
              <a:avLst/>
              <a:gdLst/>
              <a:ahLst/>
              <a:cxnLst/>
              <a:rect l="l" t="t" r="r" b="b"/>
              <a:pathLst>
                <a:path w="8077200">
                  <a:moveTo>
                    <a:pt x="0" y="0"/>
                  </a:moveTo>
                  <a:lnTo>
                    <a:pt x="80772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19734" y="3742182"/>
              <a:ext cx="8077200" cy="0"/>
            </a:xfrm>
            <a:custGeom>
              <a:avLst/>
              <a:gdLst/>
              <a:ahLst/>
              <a:cxnLst/>
              <a:rect l="l" t="t" r="r" b="b"/>
              <a:pathLst>
                <a:path w="8077200">
                  <a:moveTo>
                    <a:pt x="0" y="0"/>
                  </a:moveTo>
                  <a:lnTo>
                    <a:pt x="80772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19734" y="4382261"/>
              <a:ext cx="8077200" cy="0"/>
            </a:xfrm>
            <a:custGeom>
              <a:avLst/>
              <a:gdLst/>
              <a:ahLst/>
              <a:cxnLst/>
              <a:rect l="l" t="t" r="r" b="b"/>
              <a:pathLst>
                <a:path w="8077200">
                  <a:moveTo>
                    <a:pt x="0" y="0"/>
                  </a:moveTo>
                  <a:lnTo>
                    <a:pt x="80772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19734" y="5022342"/>
              <a:ext cx="8077200" cy="0"/>
            </a:xfrm>
            <a:custGeom>
              <a:avLst/>
              <a:gdLst/>
              <a:ahLst/>
              <a:cxnLst/>
              <a:rect l="l" t="t" r="r" b="b"/>
              <a:pathLst>
                <a:path w="8077200">
                  <a:moveTo>
                    <a:pt x="0" y="0"/>
                  </a:moveTo>
                  <a:lnTo>
                    <a:pt x="80772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19734" y="5662422"/>
              <a:ext cx="8077200" cy="0"/>
            </a:xfrm>
            <a:custGeom>
              <a:avLst/>
              <a:gdLst/>
              <a:ahLst/>
              <a:cxnLst/>
              <a:rect l="l" t="t" r="r" b="b"/>
              <a:pathLst>
                <a:path w="8077200">
                  <a:moveTo>
                    <a:pt x="0" y="0"/>
                  </a:moveTo>
                  <a:lnTo>
                    <a:pt x="80772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19734" y="6302502"/>
              <a:ext cx="8077200" cy="0"/>
            </a:xfrm>
            <a:custGeom>
              <a:avLst/>
              <a:gdLst/>
              <a:ahLst/>
              <a:cxnLst/>
              <a:rect l="l" t="t" r="r" b="b"/>
              <a:pathLst>
                <a:path w="8077200">
                  <a:moveTo>
                    <a:pt x="0" y="0"/>
                  </a:moveTo>
                  <a:lnTo>
                    <a:pt x="80772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25830" y="1935480"/>
              <a:ext cx="0" cy="5013325"/>
            </a:xfrm>
            <a:custGeom>
              <a:avLst/>
              <a:gdLst/>
              <a:ahLst/>
              <a:cxnLst/>
              <a:rect l="l" t="t" r="r" b="b"/>
              <a:pathLst>
                <a:path h="5013325">
                  <a:moveTo>
                    <a:pt x="0" y="0"/>
                  </a:moveTo>
                  <a:lnTo>
                    <a:pt x="0" y="501319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990075" y="1935480"/>
              <a:ext cx="0" cy="5013325"/>
            </a:xfrm>
            <a:custGeom>
              <a:avLst/>
              <a:gdLst/>
              <a:ahLst/>
              <a:cxnLst/>
              <a:rect l="l" t="t" r="r" b="b"/>
              <a:pathLst>
                <a:path h="5013325">
                  <a:moveTo>
                    <a:pt x="0" y="0"/>
                  </a:moveTo>
                  <a:lnTo>
                    <a:pt x="0" y="501319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19734" y="1941576"/>
              <a:ext cx="8077200" cy="0"/>
            </a:xfrm>
            <a:custGeom>
              <a:avLst/>
              <a:gdLst/>
              <a:ahLst/>
              <a:cxnLst/>
              <a:rect l="l" t="t" r="r" b="b"/>
              <a:pathLst>
                <a:path w="8077200">
                  <a:moveTo>
                    <a:pt x="0" y="0"/>
                  </a:moveTo>
                  <a:lnTo>
                    <a:pt x="80772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19734" y="6942582"/>
              <a:ext cx="8077200" cy="0"/>
            </a:xfrm>
            <a:custGeom>
              <a:avLst/>
              <a:gdLst/>
              <a:ahLst/>
              <a:cxnLst/>
              <a:rect l="l" t="t" r="r" b="b"/>
              <a:pathLst>
                <a:path w="8077200">
                  <a:moveTo>
                    <a:pt x="0" y="0"/>
                  </a:moveTo>
                  <a:lnTo>
                    <a:pt x="807720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7061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B223F"/>
                </a:solidFill>
              </a:rPr>
              <a:t>Lecture</a:t>
            </a:r>
            <a:r>
              <a:rPr sz="3600" spc="-20" dirty="0">
                <a:solidFill>
                  <a:srgbClr val="0B223F"/>
                </a:solidFill>
              </a:rPr>
              <a:t> </a:t>
            </a:r>
            <a:r>
              <a:rPr sz="3600" spc="-5" dirty="0">
                <a:solidFill>
                  <a:srgbClr val="0B223F"/>
                </a:solidFill>
              </a:rPr>
              <a:t>schedule</a:t>
            </a:r>
            <a:r>
              <a:rPr sz="3600" spc="-20" dirty="0">
                <a:solidFill>
                  <a:srgbClr val="0B223F"/>
                </a:solidFill>
              </a:rPr>
              <a:t> </a:t>
            </a:r>
            <a:r>
              <a:rPr sz="3600" spc="-5" dirty="0">
                <a:solidFill>
                  <a:srgbClr val="0B223F"/>
                </a:solidFill>
              </a:rPr>
              <a:t>(subject</a:t>
            </a:r>
            <a:r>
              <a:rPr sz="3600" spc="-15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to</a:t>
            </a:r>
            <a:r>
              <a:rPr sz="3600" spc="-20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variation)</a:t>
            </a:r>
            <a:endParaRPr sz="3600"/>
          </a:p>
        </p:txBody>
      </p:sp>
      <p:sp>
        <p:nvSpPr>
          <p:cNvPr id="24" name="object 24"/>
          <p:cNvSpPr txBox="1"/>
          <p:nvPr/>
        </p:nvSpPr>
        <p:spPr>
          <a:xfrm>
            <a:off x="1004569" y="1963928"/>
            <a:ext cx="9124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Lecture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77670" y="1963928"/>
            <a:ext cx="784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b="1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opics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04569" y="2335014"/>
            <a:ext cx="1052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Lectur</a:t>
            </a:r>
            <a:r>
              <a:rPr sz="1800" spc="30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459" dirty="0">
                <a:latin typeface="Verdana" panose="020B0604030504040204"/>
                <a:cs typeface="Verdana" panose="020B0604030504040204"/>
              </a:rPr>
              <a:t>1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76573" y="2335014"/>
            <a:ext cx="42906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Verdana" panose="020B0604030504040204"/>
                <a:cs typeface="Verdana" panose="020B0604030504040204"/>
              </a:rPr>
              <a:t>S</a:t>
            </a:r>
            <a:r>
              <a:rPr sz="1800" spc="20" dirty="0">
                <a:latin typeface="Verdana" panose="020B0604030504040204"/>
                <a:cs typeface="Verdana" panose="020B0604030504040204"/>
              </a:rPr>
              <a:t>ubject</a:t>
            </a:r>
            <a:r>
              <a:rPr sz="1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overview,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0000"/>
              </a:lnSpc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Introduction</a:t>
            </a:r>
            <a:r>
              <a:rPr sz="18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35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80" dirty="0">
                <a:latin typeface="Verdana" panose="020B0604030504040204"/>
                <a:cs typeface="Verdana" panose="020B0604030504040204"/>
              </a:rPr>
              <a:t>o</a:t>
            </a:r>
            <a:r>
              <a:rPr sz="1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latin typeface="Verdana" panose="020B0604030504040204"/>
                <a:cs typeface="Verdana" panose="020B0604030504040204"/>
              </a:rPr>
              <a:t>systems</a:t>
            </a:r>
            <a:r>
              <a:rPr sz="1800" spc="-13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latin typeface="Verdana" panose="020B0604030504040204"/>
                <a:cs typeface="Verdana" panose="020B0604030504040204"/>
              </a:rPr>
              <a:t>and</a:t>
            </a:r>
            <a:r>
              <a:rPr sz="1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5" dirty="0">
                <a:latin typeface="Verdana" panose="020B0604030504040204"/>
                <a:cs typeface="Verdana" panose="020B0604030504040204"/>
              </a:rPr>
              <a:t>systems  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administration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04569" y="3249414"/>
            <a:ext cx="1099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Lectur</a:t>
            </a:r>
            <a:r>
              <a:rPr sz="1800" spc="30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85" dirty="0">
                <a:latin typeface="Verdana" panose="020B0604030504040204"/>
                <a:cs typeface="Verdana" panose="020B0604030504040204"/>
              </a:rPr>
              <a:t>2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76939" y="3249414"/>
            <a:ext cx="2790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Verdana" panose="020B0604030504040204"/>
                <a:cs typeface="Verdana" panose="020B0604030504040204"/>
              </a:rPr>
              <a:t>B</a:t>
            </a:r>
            <a:r>
              <a:rPr sz="1800" spc="5" dirty="0">
                <a:latin typeface="Verdana" panose="020B0604030504040204"/>
                <a:cs typeface="Verdana" panose="020B0604030504040204"/>
              </a:rPr>
              <a:t>asi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c</a:t>
            </a:r>
            <a:r>
              <a:rPr sz="1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scriptin</a:t>
            </a:r>
            <a:r>
              <a:rPr sz="1800" spc="30" dirty="0">
                <a:latin typeface="Verdana" panose="020B0604030504040204"/>
                <a:cs typeface="Verdana" panose="020B0604030504040204"/>
              </a:rPr>
              <a:t>g</a:t>
            </a:r>
            <a:r>
              <a:rPr sz="18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latin typeface="Verdana" panose="020B0604030504040204"/>
                <a:cs typeface="Verdana" panose="020B0604030504040204"/>
              </a:rPr>
              <a:t>an</a:t>
            </a:r>
            <a:r>
              <a:rPr sz="1800" spc="25" dirty="0">
                <a:latin typeface="Verdana" panose="020B0604030504040204"/>
                <a:cs typeface="Verdana" panose="020B0604030504040204"/>
              </a:rPr>
              <a:t>d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latin typeface="Verdana" panose="020B0604030504040204"/>
                <a:cs typeface="Verdana" panose="020B0604030504040204"/>
              </a:rPr>
              <a:t>shell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04569" y="3764518"/>
            <a:ext cx="1097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Lectur</a:t>
            </a:r>
            <a:r>
              <a:rPr sz="1800" spc="30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05" dirty="0">
                <a:latin typeface="Verdana" panose="020B0604030504040204"/>
                <a:cs typeface="Verdana" panose="020B0604030504040204"/>
              </a:rPr>
              <a:t>3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77350" y="3764518"/>
            <a:ext cx="3544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Verdana" panose="020B0604030504040204"/>
                <a:cs typeface="Verdana" panose="020B0604030504040204"/>
              </a:rPr>
              <a:t>U</a:t>
            </a:r>
            <a:r>
              <a:rPr sz="1800" spc="-20" dirty="0">
                <a:latin typeface="Verdana" panose="020B0604030504040204"/>
                <a:cs typeface="Verdana" panose="020B0604030504040204"/>
              </a:rPr>
              <a:t>se</a:t>
            </a:r>
            <a:r>
              <a:rPr sz="1800" spc="-15" dirty="0">
                <a:latin typeface="Verdana" panose="020B0604030504040204"/>
                <a:cs typeface="Verdana" panose="020B0604030504040204"/>
              </a:rPr>
              <a:t>r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latin typeface="Verdana" panose="020B0604030504040204"/>
                <a:cs typeface="Verdana" panose="020B0604030504040204"/>
              </a:rPr>
              <a:t>an</a:t>
            </a:r>
            <a:r>
              <a:rPr sz="1800" spc="25" dirty="0">
                <a:latin typeface="Verdana" panose="020B0604030504040204"/>
                <a:cs typeface="Verdana" panose="020B0604030504040204"/>
              </a:rPr>
              <a:t>d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latin typeface="Verdana" panose="020B0604030504040204"/>
                <a:cs typeface="Verdana" panose="020B0604030504040204"/>
              </a:rPr>
              <a:t>grou</a:t>
            </a:r>
            <a:r>
              <a:rPr sz="1800" spc="40" dirty="0">
                <a:latin typeface="Verdana" panose="020B0604030504040204"/>
                <a:cs typeface="Verdana" panose="020B0604030504040204"/>
              </a:rPr>
              <a:t>p</a:t>
            </a:r>
            <a:r>
              <a:rPr sz="18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a</a:t>
            </a:r>
            <a:r>
              <a:rPr sz="1800" spc="15" dirty="0">
                <a:latin typeface="Verdana" panose="020B0604030504040204"/>
                <a:cs typeface="Verdana" panose="020B0604030504040204"/>
              </a:rPr>
              <a:t>dministration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04569" y="4404598"/>
            <a:ext cx="1096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Lectur</a:t>
            </a:r>
            <a:r>
              <a:rPr sz="1800" spc="30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14" dirty="0">
                <a:latin typeface="Verdana" panose="020B0604030504040204"/>
                <a:cs typeface="Verdana" panose="020B0604030504040204"/>
              </a:rPr>
              <a:t>4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77282" y="4404598"/>
            <a:ext cx="4866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 panose="020B0604030504040204"/>
                <a:cs typeface="Verdana" panose="020B0604030504040204"/>
              </a:rPr>
              <a:t>Storage</a:t>
            </a:r>
            <a:r>
              <a:rPr sz="1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administration</a:t>
            </a:r>
            <a:r>
              <a:rPr sz="18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latin typeface="Verdana" panose="020B0604030504040204"/>
                <a:cs typeface="Verdana" panose="020B0604030504040204"/>
              </a:rPr>
              <a:t>and</a:t>
            </a:r>
            <a:r>
              <a:rPr sz="1800" spc="-14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30" dirty="0">
                <a:latin typeface="Verdana" panose="020B0604030504040204"/>
                <a:cs typeface="Verdana" panose="020B0604030504040204"/>
              </a:rPr>
              <a:t>the</a:t>
            </a:r>
            <a:r>
              <a:rPr sz="18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10" dirty="0">
                <a:latin typeface="Verdana" panose="020B0604030504040204"/>
                <a:cs typeface="Verdana" panose="020B0604030504040204"/>
              </a:rPr>
              <a:t>filesystem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04569" y="5044678"/>
            <a:ext cx="1097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Lectur</a:t>
            </a:r>
            <a:r>
              <a:rPr sz="1800" spc="30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05" dirty="0">
                <a:latin typeface="Verdana" panose="020B0604030504040204"/>
                <a:cs typeface="Verdana" panose="020B0604030504040204"/>
              </a:rPr>
              <a:t>5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77099" y="5044678"/>
            <a:ext cx="2237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Verdana" panose="020B0604030504040204"/>
                <a:cs typeface="Verdana" panose="020B0604030504040204"/>
              </a:rPr>
              <a:t>T</a:t>
            </a:r>
            <a:r>
              <a:rPr sz="1800" spc="70" dirty="0">
                <a:latin typeface="Verdana" panose="020B0604030504040204"/>
                <a:cs typeface="Verdana" panose="020B0604030504040204"/>
              </a:rPr>
              <a:t>CP/I</a:t>
            </a:r>
            <a:r>
              <a:rPr sz="1800" spc="85" dirty="0">
                <a:latin typeface="Verdana" panose="020B0604030504040204"/>
                <a:cs typeface="Verdana" panose="020B0604030504040204"/>
              </a:rPr>
              <a:t>P</a:t>
            </a:r>
            <a:r>
              <a:rPr sz="1800" spc="-15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30" dirty="0">
                <a:latin typeface="Verdana" panose="020B0604030504040204"/>
                <a:cs typeface="Verdana" panose="020B0604030504040204"/>
              </a:rPr>
              <a:t>etworking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04569" y="5684758"/>
            <a:ext cx="1106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Lectur</a:t>
            </a:r>
            <a:r>
              <a:rPr sz="1800" spc="30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30" dirty="0">
                <a:latin typeface="Verdana" panose="020B0604030504040204"/>
                <a:cs typeface="Verdana" panose="020B0604030504040204"/>
              </a:rPr>
              <a:t>6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76619" y="5684758"/>
            <a:ext cx="2649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latin typeface="Verdana" panose="020B0604030504040204"/>
                <a:cs typeface="Verdana" panose="020B0604030504040204"/>
              </a:rPr>
              <a:t>N</a:t>
            </a:r>
            <a:r>
              <a:rPr sz="1800" spc="35" dirty="0">
                <a:latin typeface="Verdana" panose="020B0604030504040204"/>
                <a:cs typeface="Verdana" panose="020B0604030504040204"/>
              </a:rPr>
              <a:t>etwor</a:t>
            </a:r>
            <a:r>
              <a:rPr sz="1800" spc="40" dirty="0">
                <a:latin typeface="Verdana" panose="020B0604030504040204"/>
                <a:cs typeface="Verdana" panose="020B0604030504040204"/>
              </a:rPr>
              <a:t>k</a:t>
            </a:r>
            <a:r>
              <a:rPr sz="1800" spc="-15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latin typeface="Verdana" panose="020B0604030504040204"/>
                <a:cs typeface="Verdana" panose="020B0604030504040204"/>
              </a:rPr>
              <a:t>management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04569" y="6324838"/>
            <a:ext cx="1094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Verdana" panose="020B0604030504040204"/>
                <a:cs typeface="Verdana" panose="020B0604030504040204"/>
              </a:rPr>
              <a:t>Lectur</a:t>
            </a:r>
            <a:r>
              <a:rPr sz="1800" spc="30" dirty="0">
                <a:latin typeface="Verdana" panose="020B0604030504040204"/>
                <a:cs typeface="Verdana" panose="020B0604030504040204"/>
              </a:rPr>
              <a:t>e</a:t>
            </a:r>
            <a:r>
              <a:rPr sz="1800" spc="-145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spc="-130" dirty="0">
                <a:latin typeface="Verdana" panose="020B0604030504040204"/>
                <a:cs typeface="Verdana" panose="020B0604030504040204"/>
              </a:rPr>
              <a:t>7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76619" y="6324838"/>
            <a:ext cx="9696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 panose="020B0604030504040204"/>
                <a:cs typeface="Verdana" panose="020B0604030504040204"/>
              </a:rPr>
              <a:t>Security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74002"/>
            <a:ext cx="7536180" cy="10160"/>
          </a:xfrm>
          <a:custGeom>
            <a:avLst/>
            <a:gdLst/>
            <a:ahLst/>
            <a:cxnLst/>
            <a:rect l="l" t="t" r="r" b="b"/>
            <a:pathLst>
              <a:path w="7536180" h="10159">
                <a:moveTo>
                  <a:pt x="7536180" y="9905"/>
                </a:moveTo>
                <a:lnTo>
                  <a:pt x="7536180" y="0"/>
                </a:lnTo>
                <a:lnTo>
                  <a:pt x="0" y="0"/>
                </a:lnTo>
                <a:lnTo>
                  <a:pt x="0" y="9905"/>
                </a:lnTo>
                <a:lnTo>
                  <a:pt x="7536180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71738" y="6848856"/>
            <a:ext cx="630174" cy="24841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574023" y="6405371"/>
            <a:ext cx="217170" cy="379095"/>
            <a:chOff x="8574023" y="6405371"/>
            <a:chExt cx="217170" cy="3790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6883" y="6439661"/>
              <a:ext cx="171450" cy="701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74024" y="6405384"/>
              <a:ext cx="217170" cy="379095"/>
            </a:xfrm>
            <a:custGeom>
              <a:avLst/>
              <a:gdLst/>
              <a:ahLst/>
              <a:cxnLst/>
              <a:rect l="l" t="t" r="r" b="b"/>
              <a:pathLst>
                <a:path w="217170" h="379095">
                  <a:moveTo>
                    <a:pt x="210312" y="32766"/>
                  </a:moveTo>
                  <a:lnTo>
                    <a:pt x="208788" y="32004"/>
                  </a:lnTo>
                  <a:lnTo>
                    <a:pt x="204978" y="30403"/>
                  </a:lnTo>
                  <a:lnTo>
                    <a:pt x="204978" y="38100"/>
                  </a:lnTo>
                  <a:lnTo>
                    <a:pt x="204978" y="221742"/>
                  </a:lnTo>
                  <a:lnTo>
                    <a:pt x="193725" y="277672"/>
                  </a:lnTo>
                  <a:lnTo>
                    <a:pt x="165735" y="316268"/>
                  </a:lnTo>
                  <a:lnTo>
                    <a:pt x="125945" y="348843"/>
                  </a:lnTo>
                  <a:lnTo>
                    <a:pt x="108204" y="360426"/>
                  </a:lnTo>
                  <a:lnTo>
                    <a:pt x="82638" y="343484"/>
                  </a:lnTo>
                  <a:lnTo>
                    <a:pt x="45516" y="310489"/>
                  </a:lnTo>
                  <a:lnTo>
                    <a:pt x="23431" y="277672"/>
                  </a:lnTo>
                  <a:lnTo>
                    <a:pt x="12979" y="239331"/>
                  </a:lnTo>
                  <a:lnTo>
                    <a:pt x="12192" y="221742"/>
                  </a:lnTo>
                  <a:lnTo>
                    <a:pt x="12192" y="38100"/>
                  </a:lnTo>
                  <a:lnTo>
                    <a:pt x="43256" y="25438"/>
                  </a:lnTo>
                  <a:lnTo>
                    <a:pt x="73342" y="19138"/>
                  </a:lnTo>
                  <a:lnTo>
                    <a:pt x="96888" y="16979"/>
                  </a:lnTo>
                  <a:lnTo>
                    <a:pt x="107442" y="16776"/>
                  </a:lnTo>
                  <a:lnTo>
                    <a:pt x="109728" y="16776"/>
                  </a:lnTo>
                  <a:lnTo>
                    <a:pt x="120319" y="16979"/>
                  </a:lnTo>
                  <a:lnTo>
                    <a:pt x="143827" y="19138"/>
                  </a:lnTo>
                  <a:lnTo>
                    <a:pt x="173901" y="25438"/>
                  </a:lnTo>
                  <a:lnTo>
                    <a:pt x="204978" y="38100"/>
                  </a:lnTo>
                  <a:lnTo>
                    <a:pt x="204978" y="30403"/>
                  </a:lnTo>
                  <a:lnTo>
                    <a:pt x="144487" y="11430"/>
                  </a:lnTo>
                  <a:lnTo>
                    <a:pt x="107442" y="9144"/>
                  </a:lnTo>
                  <a:lnTo>
                    <a:pt x="96837" y="9283"/>
                  </a:lnTo>
                  <a:lnTo>
                    <a:pt x="72580" y="11430"/>
                  </a:lnTo>
                  <a:lnTo>
                    <a:pt x="41122" y="18135"/>
                  </a:lnTo>
                  <a:lnTo>
                    <a:pt x="8382" y="32004"/>
                  </a:lnTo>
                  <a:lnTo>
                    <a:pt x="6096" y="32766"/>
                  </a:lnTo>
                  <a:lnTo>
                    <a:pt x="6096" y="221742"/>
                  </a:lnTo>
                  <a:lnTo>
                    <a:pt x="6908" y="240487"/>
                  </a:lnTo>
                  <a:lnTo>
                    <a:pt x="10375" y="260311"/>
                  </a:lnTo>
                  <a:lnTo>
                    <a:pt x="12192" y="265328"/>
                  </a:lnTo>
                  <a:lnTo>
                    <a:pt x="17983" y="281419"/>
                  </a:lnTo>
                  <a:lnTo>
                    <a:pt x="47637" y="322707"/>
                  </a:lnTo>
                  <a:lnTo>
                    <a:pt x="89319" y="356641"/>
                  </a:lnTo>
                  <a:lnTo>
                    <a:pt x="107442" y="368046"/>
                  </a:lnTo>
                  <a:lnTo>
                    <a:pt x="108204" y="368808"/>
                  </a:lnTo>
                  <a:lnTo>
                    <a:pt x="148678" y="340614"/>
                  </a:lnTo>
                  <a:lnTo>
                    <a:pt x="185928" y="304038"/>
                  </a:lnTo>
                  <a:lnTo>
                    <a:pt x="204978" y="263575"/>
                  </a:lnTo>
                  <a:lnTo>
                    <a:pt x="206121" y="260311"/>
                  </a:lnTo>
                  <a:lnTo>
                    <a:pt x="209499" y="240487"/>
                  </a:lnTo>
                  <a:lnTo>
                    <a:pt x="210312" y="221742"/>
                  </a:lnTo>
                  <a:lnTo>
                    <a:pt x="210312" y="32766"/>
                  </a:lnTo>
                  <a:close/>
                </a:path>
                <a:path w="217170" h="379095">
                  <a:moveTo>
                    <a:pt x="217170" y="26670"/>
                  </a:moveTo>
                  <a:lnTo>
                    <a:pt x="215646" y="25908"/>
                  </a:lnTo>
                  <a:lnTo>
                    <a:pt x="214122" y="24993"/>
                  </a:lnTo>
                  <a:lnTo>
                    <a:pt x="214122" y="29718"/>
                  </a:lnTo>
                  <a:lnTo>
                    <a:pt x="214122" y="221742"/>
                  </a:lnTo>
                  <a:lnTo>
                    <a:pt x="213283" y="241185"/>
                  </a:lnTo>
                  <a:lnTo>
                    <a:pt x="201904" y="284099"/>
                  </a:lnTo>
                  <a:lnTo>
                    <a:pt x="171678" y="326529"/>
                  </a:lnTo>
                  <a:lnTo>
                    <a:pt x="129489" y="360781"/>
                  </a:lnTo>
                  <a:lnTo>
                    <a:pt x="108204" y="374142"/>
                  </a:lnTo>
                  <a:lnTo>
                    <a:pt x="105918" y="372618"/>
                  </a:lnTo>
                  <a:lnTo>
                    <a:pt x="87655" y="360781"/>
                  </a:lnTo>
                  <a:lnTo>
                    <a:pt x="45148" y="326529"/>
                  </a:lnTo>
                  <a:lnTo>
                    <a:pt x="14490" y="284099"/>
                  </a:lnTo>
                  <a:lnTo>
                    <a:pt x="3111" y="241185"/>
                  </a:lnTo>
                  <a:lnTo>
                    <a:pt x="2286" y="221742"/>
                  </a:lnTo>
                  <a:lnTo>
                    <a:pt x="2286" y="29718"/>
                  </a:lnTo>
                  <a:lnTo>
                    <a:pt x="62103" y="7620"/>
                  </a:lnTo>
                  <a:lnTo>
                    <a:pt x="103632" y="3810"/>
                  </a:lnTo>
                  <a:lnTo>
                    <a:pt x="113538" y="3810"/>
                  </a:lnTo>
                  <a:lnTo>
                    <a:pt x="154774" y="7620"/>
                  </a:lnTo>
                  <a:lnTo>
                    <a:pt x="210312" y="27432"/>
                  </a:lnTo>
                  <a:lnTo>
                    <a:pt x="214122" y="29718"/>
                  </a:lnTo>
                  <a:lnTo>
                    <a:pt x="214122" y="24993"/>
                  </a:lnTo>
                  <a:lnTo>
                    <a:pt x="155536" y="3810"/>
                  </a:lnTo>
                  <a:lnTo>
                    <a:pt x="113538" y="0"/>
                  </a:lnTo>
                  <a:lnTo>
                    <a:pt x="103632" y="0"/>
                  </a:lnTo>
                  <a:lnTo>
                    <a:pt x="61620" y="3810"/>
                  </a:lnTo>
                  <a:lnTo>
                    <a:pt x="5334" y="23622"/>
                  </a:lnTo>
                  <a:lnTo>
                    <a:pt x="1524" y="25908"/>
                  </a:lnTo>
                  <a:lnTo>
                    <a:pt x="0" y="26670"/>
                  </a:lnTo>
                  <a:lnTo>
                    <a:pt x="0" y="221742"/>
                  </a:lnTo>
                  <a:lnTo>
                    <a:pt x="838" y="241871"/>
                  </a:lnTo>
                  <a:lnTo>
                    <a:pt x="2286" y="250393"/>
                  </a:lnTo>
                  <a:lnTo>
                    <a:pt x="4470" y="263359"/>
                  </a:lnTo>
                  <a:lnTo>
                    <a:pt x="26670" y="310134"/>
                  </a:lnTo>
                  <a:lnTo>
                    <a:pt x="64389" y="348132"/>
                  </a:lnTo>
                  <a:lnTo>
                    <a:pt x="104394" y="376428"/>
                  </a:lnTo>
                  <a:lnTo>
                    <a:pt x="107442" y="377952"/>
                  </a:lnTo>
                  <a:lnTo>
                    <a:pt x="108204" y="378714"/>
                  </a:lnTo>
                  <a:lnTo>
                    <a:pt x="109728" y="377952"/>
                  </a:lnTo>
                  <a:lnTo>
                    <a:pt x="112014" y="376428"/>
                  </a:lnTo>
                  <a:lnTo>
                    <a:pt x="130378" y="364451"/>
                  </a:lnTo>
                  <a:lnTo>
                    <a:pt x="173405" y="329374"/>
                  </a:lnTo>
                  <a:lnTo>
                    <a:pt x="204622" y="286131"/>
                  </a:lnTo>
                  <a:lnTo>
                    <a:pt x="216319" y="241871"/>
                  </a:lnTo>
                  <a:lnTo>
                    <a:pt x="217170" y="221742"/>
                  </a:lnTo>
                  <a:lnTo>
                    <a:pt x="217170" y="26670"/>
                  </a:lnTo>
                  <a:close/>
                </a:path>
              </a:pathLst>
            </a:custGeom>
            <a:solidFill>
              <a:srgbClr val="0B223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0025" y="6515861"/>
              <a:ext cx="184150" cy="24384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84838" y="2318729"/>
            <a:ext cx="5055462" cy="3126624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20598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8326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Disks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broken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down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smaller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disks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often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partitions/slices.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16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physical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broken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down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logical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disks.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These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partitions/slices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 used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 systems, swap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raw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6135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B223F"/>
                </a:solidFill>
              </a:rPr>
              <a:t>Disc</a:t>
            </a:r>
            <a:r>
              <a:rPr sz="3600" spc="-35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drive</a:t>
            </a:r>
            <a:r>
              <a:rPr sz="3600" spc="-25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Interconnect</a:t>
            </a:r>
            <a:r>
              <a:rPr sz="3600" spc="-25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protocols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1995222"/>
            <a:ext cx="6840855" cy="402717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Integrated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Drive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Electronics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marR="542925" lvl="1" indent="-285750">
              <a:lnSpc>
                <a:spcPct val="100000"/>
              </a:lnSpc>
              <a:spcBef>
                <a:spcPts val="49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Cheap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nasty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integrated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drive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electronics. It is the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interface.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 people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refer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000" spc="-11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ATA.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1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better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20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think of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as</a:t>
            </a:r>
            <a:r>
              <a:rPr sz="2000" spc="-1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ATA</a:t>
            </a:r>
            <a:r>
              <a:rPr sz="2000" spc="-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(Advanced</a:t>
            </a:r>
            <a:r>
              <a:rPr sz="20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Technology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Attachment) is based on a master/ slave model. Defines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commands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moving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target.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marR="48895" lvl="1" indent="-28575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PATA-33,</a:t>
            </a:r>
            <a:r>
              <a:rPr sz="20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PATA-66,</a:t>
            </a:r>
            <a:r>
              <a:rPr sz="20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PATA-100</a:t>
            </a:r>
            <a:r>
              <a:rPr sz="2000" spc="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(Ultra-ATA),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7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PATA-133, </a:t>
            </a:r>
            <a:r>
              <a:rPr sz="2000" spc="-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SATA-150/300</a:t>
            </a:r>
            <a:r>
              <a:rPr sz="20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(the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represent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bus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rates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MB/sec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equivalent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1.5Gb/sec</a:t>
            </a:r>
            <a:r>
              <a:rPr sz="20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3.0Gb/sec).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SATA</a:t>
            </a:r>
            <a:r>
              <a:rPr sz="2000" spc="-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removes the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master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slave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model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retains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original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marR="216535" lvl="1" indent="-28575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version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SATA</a:t>
            </a:r>
            <a:r>
              <a:rPr sz="20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eSATA</a:t>
            </a:r>
            <a:r>
              <a:rPr sz="2000" spc="-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(External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Serial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ATA).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9918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B223F"/>
                </a:solidFill>
              </a:rPr>
              <a:t>SCSI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1989038"/>
            <a:ext cx="7174230" cy="445325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Small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SCSI.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175895" lvl="1" indent="-285750">
              <a:lnSpc>
                <a:spcPts val="2380"/>
              </a:lnSpc>
              <a:spcBef>
                <a:spcPts val="56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 for a devices such as disks and scanners and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capable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supporting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maximum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7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(1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being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CPU)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chain.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2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Expensive.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ts val="2380"/>
              </a:lnSpc>
              <a:spcBef>
                <a:spcPts val="56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SCSI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I,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SCSI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II,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Ultra SCSI with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corresponding bus rates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5,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20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MB/sec.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Comes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Narrow,</a:t>
            </a:r>
            <a:r>
              <a:rPr sz="22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Wide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Fast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formats.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Traditional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SCSI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parallel.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24130" lvl="1" indent="-285750">
              <a:lnSpc>
                <a:spcPts val="2380"/>
              </a:lnSpc>
              <a:spcBef>
                <a:spcPts val="56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modern variation of this however is SAS –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Serial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Attached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SCSI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 it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both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protocol.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SAS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represents a much more complex disk platform.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SAS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compatible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2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SATA.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606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B223F"/>
                </a:solidFill>
              </a:rPr>
              <a:t>Fibre</a:t>
            </a:r>
            <a:r>
              <a:rPr sz="3600" spc="-45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Channel</a:t>
            </a:r>
            <a:r>
              <a:rPr sz="3600" spc="-45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(FC)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37400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5052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Serial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interconnect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disks over fibre optic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cable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copper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media.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74295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High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bandwidth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transfer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rates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exceeding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between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100Mb/sec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8Gb/sec.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conjunction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SCSI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IP.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protocols are typically placed on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top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FC.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5041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B223F"/>
                </a:solidFill>
              </a:rPr>
              <a:t>USB</a:t>
            </a:r>
            <a:r>
              <a:rPr sz="3600" spc="-30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–Universal</a:t>
            </a:r>
            <a:r>
              <a:rPr sz="3600" spc="-30" dirty="0">
                <a:solidFill>
                  <a:srgbClr val="0B223F"/>
                </a:solidFill>
              </a:rPr>
              <a:t> </a:t>
            </a:r>
            <a:r>
              <a:rPr sz="3600" spc="-5" dirty="0">
                <a:solidFill>
                  <a:srgbClr val="0B223F"/>
                </a:solidFill>
              </a:rPr>
              <a:t>Serial</a:t>
            </a:r>
            <a:r>
              <a:rPr sz="3600" spc="-30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Bus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24700" cy="3977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1150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USB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commodity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hardware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comes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three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flavors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USB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1,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3.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USB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model,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polls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every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millisecond.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USB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yields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speed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1.5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Mb/sec.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USB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yields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speed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480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Mb/sec.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USB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peak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5Gb/sec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(10x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speed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USB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USB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3.1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10Gb/sec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USB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3.2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20Gb/sec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USB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40Gb/sec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350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B223F"/>
                </a:solidFill>
              </a:rPr>
              <a:t>Solid</a:t>
            </a:r>
            <a:r>
              <a:rPr sz="3600" spc="-50" dirty="0">
                <a:solidFill>
                  <a:srgbClr val="0B223F"/>
                </a:solidFill>
              </a:rPr>
              <a:t> </a:t>
            </a:r>
            <a:r>
              <a:rPr sz="3600" spc="-5" dirty="0">
                <a:solidFill>
                  <a:srgbClr val="0B223F"/>
                </a:solidFill>
              </a:rPr>
              <a:t>State</a:t>
            </a:r>
            <a:r>
              <a:rPr sz="3600" spc="-45" dirty="0">
                <a:solidFill>
                  <a:srgbClr val="0B223F"/>
                </a:solidFill>
              </a:rPr>
              <a:t> </a:t>
            </a:r>
            <a:r>
              <a:rPr sz="3600" spc="-5" dirty="0">
                <a:solidFill>
                  <a:srgbClr val="0B223F"/>
                </a:solidFill>
              </a:rPr>
              <a:t>Drives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209155" cy="346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Solid-state storage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 -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integrated circuit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assemblies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store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persistently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does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contain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drive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motor.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7208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SSD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technology uses interfaces compatible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traditional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block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input/output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(I/O) hard disk drives (ie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SATA).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7559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SSDs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more resistant to physical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shock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 lower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HDD.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However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expensive </a:t>
            </a:r>
            <a:r>
              <a:rPr sz="2400" spc="-5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HDD.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241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0B223F"/>
                </a:solidFill>
              </a:rPr>
              <a:t>Tape</a:t>
            </a:r>
            <a:r>
              <a:rPr sz="3600" spc="-80" dirty="0">
                <a:solidFill>
                  <a:srgbClr val="0B223F"/>
                </a:solidFill>
              </a:rPr>
              <a:t> </a:t>
            </a:r>
            <a:r>
              <a:rPr sz="3600" spc="-5" dirty="0">
                <a:solidFill>
                  <a:srgbClr val="0B223F"/>
                </a:solidFill>
              </a:rPr>
              <a:t>Drives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08190" cy="387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05155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Traditionally,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tape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provided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reliable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cost </a:t>
            </a:r>
            <a:r>
              <a:rPr sz="2400" spc="-5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effective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means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mass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storage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backup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Often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forgotten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child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secondary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storage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options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Tape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easily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located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away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separate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location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organization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guard against a major disruptive events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(fire,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flood,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war,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coups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etc)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108075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tape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drives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still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relevant?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Cloud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storage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becoming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attractive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25400" lvl="1" indent="-285750" algn="just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Tape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still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advantages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exercise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full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control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over </a:t>
            </a:r>
            <a:r>
              <a:rPr sz="2200" spc="-5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414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B223F"/>
                </a:solidFill>
              </a:rPr>
              <a:t>Operating</a:t>
            </a:r>
            <a:r>
              <a:rPr sz="3600" spc="-85" dirty="0">
                <a:solidFill>
                  <a:srgbClr val="0B223F"/>
                </a:solidFill>
              </a:rPr>
              <a:t> </a:t>
            </a:r>
            <a:r>
              <a:rPr sz="3600" spc="-5" dirty="0">
                <a:solidFill>
                  <a:srgbClr val="0B223F"/>
                </a:solidFill>
              </a:rPr>
              <a:t>systems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02246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6827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executive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manager,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it’s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boss.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31800" indent="-4191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31165" algn="l"/>
                <a:tab pos="4318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Four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essential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managers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every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operating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Manager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Processor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Manager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Manager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Manager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fifth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manager: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Manager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2858" y="2149601"/>
            <a:ext cx="5404485" cy="3438525"/>
          </a:xfrm>
          <a:custGeom>
            <a:avLst/>
            <a:gdLst/>
            <a:ahLst/>
            <a:cxnLst/>
            <a:rect l="l" t="t" r="r" b="b"/>
            <a:pathLst>
              <a:path w="5404484" h="3438525">
                <a:moveTo>
                  <a:pt x="312420" y="2719578"/>
                </a:moveTo>
                <a:lnTo>
                  <a:pt x="301752" y="2696718"/>
                </a:lnTo>
                <a:lnTo>
                  <a:pt x="209550" y="2739390"/>
                </a:lnTo>
                <a:lnTo>
                  <a:pt x="220218" y="2762250"/>
                </a:lnTo>
                <a:lnTo>
                  <a:pt x="312420" y="2719578"/>
                </a:lnTo>
                <a:close/>
              </a:path>
              <a:path w="5404484" h="3438525">
                <a:moveTo>
                  <a:pt x="338328" y="2772156"/>
                </a:moveTo>
                <a:lnTo>
                  <a:pt x="332994" y="2747010"/>
                </a:lnTo>
                <a:lnTo>
                  <a:pt x="233934" y="2768346"/>
                </a:lnTo>
                <a:lnTo>
                  <a:pt x="239268" y="2793492"/>
                </a:lnTo>
                <a:lnTo>
                  <a:pt x="338328" y="2772156"/>
                </a:lnTo>
                <a:close/>
              </a:path>
              <a:path w="5404484" h="3438525">
                <a:moveTo>
                  <a:pt x="473964" y="2645664"/>
                </a:moveTo>
                <a:lnTo>
                  <a:pt x="463296" y="2622042"/>
                </a:lnTo>
                <a:lnTo>
                  <a:pt x="371094" y="2664714"/>
                </a:lnTo>
                <a:lnTo>
                  <a:pt x="381762" y="2687574"/>
                </a:lnTo>
                <a:lnTo>
                  <a:pt x="473964" y="2645664"/>
                </a:lnTo>
                <a:close/>
              </a:path>
              <a:path w="5404484" h="3438525">
                <a:moveTo>
                  <a:pt x="512826" y="2734818"/>
                </a:moveTo>
                <a:lnTo>
                  <a:pt x="506730" y="2709672"/>
                </a:lnTo>
                <a:lnTo>
                  <a:pt x="407670" y="2731008"/>
                </a:lnTo>
                <a:lnTo>
                  <a:pt x="413004" y="2756154"/>
                </a:lnTo>
                <a:lnTo>
                  <a:pt x="512826" y="2734818"/>
                </a:lnTo>
                <a:close/>
              </a:path>
              <a:path w="5404484" h="3438525">
                <a:moveTo>
                  <a:pt x="635508" y="2570988"/>
                </a:moveTo>
                <a:lnTo>
                  <a:pt x="624840" y="2548128"/>
                </a:lnTo>
                <a:lnTo>
                  <a:pt x="532638" y="2590038"/>
                </a:lnTo>
                <a:lnTo>
                  <a:pt x="543306" y="2613660"/>
                </a:lnTo>
                <a:lnTo>
                  <a:pt x="635508" y="2570988"/>
                </a:lnTo>
                <a:close/>
              </a:path>
              <a:path w="5404484" h="3438525">
                <a:moveTo>
                  <a:pt x="686562" y="2696718"/>
                </a:moveTo>
                <a:lnTo>
                  <a:pt x="681228" y="2672334"/>
                </a:lnTo>
                <a:lnTo>
                  <a:pt x="581406" y="2693670"/>
                </a:lnTo>
                <a:lnTo>
                  <a:pt x="586740" y="2718054"/>
                </a:lnTo>
                <a:lnTo>
                  <a:pt x="686562" y="2696718"/>
                </a:lnTo>
                <a:close/>
              </a:path>
              <a:path w="5404484" h="3438525">
                <a:moveTo>
                  <a:pt x="797052" y="2496312"/>
                </a:moveTo>
                <a:lnTo>
                  <a:pt x="786384" y="2473452"/>
                </a:lnTo>
                <a:lnTo>
                  <a:pt x="694182" y="2516124"/>
                </a:lnTo>
                <a:lnTo>
                  <a:pt x="704850" y="2538984"/>
                </a:lnTo>
                <a:lnTo>
                  <a:pt x="797052" y="2496312"/>
                </a:lnTo>
                <a:close/>
              </a:path>
              <a:path w="5404484" h="3438525">
                <a:moveTo>
                  <a:pt x="860298" y="2659380"/>
                </a:moveTo>
                <a:lnTo>
                  <a:pt x="854964" y="2634234"/>
                </a:lnTo>
                <a:lnTo>
                  <a:pt x="755142" y="2656332"/>
                </a:lnTo>
                <a:lnTo>
                  <a:pt x="760476" y="2680716"/>
                </a:lnTo>
                <a:lnTo>
                  <a:pt x="860298" y="2659380"/>
                </a:lnTo>
                <a:close/>
              </a:path>
              <a:path w="5404484" h="3438525">
                <a:moveTo>
                  <a:pt x="958596" y="2421636"/>
                </a:moveTo>
                <a:lnTo>
                  <a:pt x="947928" y="2398776"/>
                </a:lnTo>
                <a:lnTo>
                  <a:pt x="855726" y="2441448"/>
                </a:lnTo>
                <a:lnTo>
                  <a:pt x="866394" y="2464308"/>
                </a:lnTo>
                <a:lnTo>
                  <a:pt x="958596" y="2421636"/>
                </a:lnTo>
                <a:close/>
              </a:path>
              <a:path w="5404484" h="3438525">
                <a:moveTo>
                  <a:pt x="1034034" y="2622042"/>
                </a:moveTo>
                <a:lnTo>
                  <a:pt x="1028700" y="2596896"/>
                </a:lnTo>
                <a:lnTo>
                  <a:pt x="928878" y="2618232"/>
                </a:lnTo>
                <a:lnTo>
                  <a:pt x="934212" y="2643378"/>
                </a:lnTo>
                <a:lnTo>
                  <a:pt x="1034034" y="2622042"/>
                </a:lnTo>
                <a:close/>
              </a:path>
              <a:path w="5404484" h="3438525">
                <a:moveTo>
                  <a:pt x="1120140" y="2347722"/>
                </a:moveTo>
                <a:lnTo>
                  <a:pt x="1109472" y="2324100"/>
                </a:lnTo>
                <a:lnTo>
                  <a:pt x="1017270" y="2366772"/>
                </a:lnTo>
                <a:lnTo>
                  <a:pt x="1027176" y="2389632"/>
                </a:lnTo>
                <a:lnTo>
                  <a:pt x="1120140" y="2347722"/>
                </a:lnTo>
                <a:close/>
              </a:path>
              <a:path w="5404484" h="3438525">
                <a:moveTo>
                  <a:pt x="1207770" y="2583942"/>
                </a:moveTo>
                <a:lnTo>
                  <a:pt x="1202436" y="2559558"/>
                </a:lnTo>
                <a:lnTo>
                  <a:pt x="1102614" y="2580894"/>
                </a:lnTo>
                <a:lnTo>
                  <a:pt x="1107948" y="2606040"/>
                </a:lnTo>
                <a:lnTo>
                  <a:pt x="1207770" y="2583942"/>
                </a:lnTo>
                <a:close/>
              </a:path>
              <a:path w="5404484" h="3438525">
                <a:moveTo>
                  <a:pt x="1280922" y="2273046"/>
                </a:moveTo>
                <a:lnTo>
                  <a:pt x="1270254" y="2250186"/>
                </a:lnTo>
                <a:lnTo>
                  <a:pt x="1178052" y="2292096"/>
                </a:lnTo>
                <a:lnTo>
                  <a:pt x="1188720" y="2315718"/>
                </a:lnTo>
                <a:lnTo>
                  <a:pt x="1280922" y="2273046"/>
                </a:lnTo>
                <a:close/>
              </a:path>
              <a:path w="5404484" h="3438525">
                <a:moveTo>
                  <a:pt x="1381506" y="2546604"/>
                </a:moveTo>
                <a:lnTo>
                  <a:pt x="1376172" y="2522220"/>
                </a:lnTo>
                <a:lnTo>
                  <a:pt x="1277112" y="2543556"/>
                </a:lnTo>
                <a:lnTo>
                  <a:pt x="1282446" y="2567940"/>
                </a:lnTo>
                <a:lnTo>
                  <a:pt x="1381506" y="2546604"/>
                </a:lnTo>
                <a:close/>
              </a:path>
              <a:path w="5404484" h="3438525">
                <a:moveTo>
                  <a:pt x="1442466" y="2198370"/>
                </a:moveTo>
                <a:lnTo>
                  <a:pt x="1431798" y="2175510"/>
                </a:lnTo>
                <a:lnTo>
                  <a:pt x="1339596" y="2218182"/>
                </a:lnTo>
                <a:lnTo>
                  <a:pt x="1350264" y="2241042"/>
                </a:lnTo>
                <a:lnTo>
                  <a:pt x="1442466" y="2198370"/>
                </a:lnTo>
                <a:close/>
              </a:path>
              <a:path w="5404484" h="3438525">
                <a:moveTo>
                  <a:pt x="1555242" y="2509266"/>
                </a:moveTo>
                <a:lnTo>
                  <a:pt x="1549908" y="2484120"/>
                </a:lnTo>
                <a:lnTo>
                  <a:pt x="1450848" y="2506218"/>
                </a:lnTo>
                <a:lnTo>
                  <a:pt x="1456182" y="2530602"/>
                </a:lnTo>
                <a:lnTo>
                  <a:pt x="1555242" y="2509266"/>
                </a:lnTo>
                <a:close/>
              </a:path>
              <a:path w="5404484" h="3438525">
                <a:moveTo>
                  <a:pt x="1604010" y="2123694"/>
                </a:moveTo>
                <a:lnTo>
                  <a:pt x="1593342" y="2100834"/>
                </a:lnTo>
                <a:lnTo>
                  <a:pt x="1501140" y="2143506"/>
                </a:lnTo>
                <a:lnTo>
                  <a:pt x="1511808" y="2166366"/>
                </a:lnTo>
                <a:lnTo>
                  <a:pt x="1604010" y="2123694"/>
                </a:lnTo>
                <a:close/>
              </a:path>
              <a:path w="5404484" h="3438525">
                <a:moveTo>
                  <a:pt x="1728978" y="2471928"/>
                </a:moveTo>
                <a:lnTo>
                  <a:pt x="1723644" y="2446782"/>
                </a:lnTo>
                <a:lnTo>
                  <a:pt x="1624584" y="2468118"/>
                </a:lnTo>
                <a:lnTo>
                  <a:pt x="1629918" y="2493264"/>
                </a:lnTo>
                <a:lnTo>
                  <a:pt x="1728978" y="2471928"/>
                </a:lnTo>
                <a:close/>
              </a:path>
              <a:path w="5404484" h="3438525">
                <a:moveTo>
                  <a:pt x="1765554" y="2049780"/>
                </a:moveTo>
                <a:lnTo>
                  <a:pt x="1754886" y="2026158"/>
                </a:lnTo>
                <a:lnTo>
                  <a:pt x="1662684" y="2068830"/>
                </a:lnTo>
                <a:lnTo>
                  <a:pt x="1673352" y="2091690"/>
                </a:lnTo>
                <a:lnTo>
                  <a:pt x="1765554" y="2049780"/>
                </a:lnTo>
                <a:close/>
              </a:path>
              <a:path w="5404484" h="3438525">
                <a:moveTo>
                  <a:pt x="1902714" y="2433828"/>
                </a:moveTo>
                <a:lnTo>
                  <a:pt x="1897380" y="2409444"/>
                </a:lnTo>
                <a:lnTo>
                  <a:pt x="1798320" y="2430780"/>
                </a:lnTo>
                <a:lnTo>
                  <a:pt x="1803654" y="2455926"/>
                </a:lnTo>
                <a:lnTo>
                  <a:pt x="1902714" y="2433828"/>
                </a:lnTo>
                <a:close/>
              </a:path>
              <a:path w="5404484" h="3438525">
                <a:moveTo>
                  <a:pt x="1969008" y="1706118"/>
                </a:moveTo>
                <a:lnTo>
                  <a:pt x="1943862" y="1705356"/>
                </a:lnTo>
                <a:lnTo>
                  <a:pt x="1940052" y="1806702"/>
                </a:lnTo>
                <a:lnTo>
                  <a:pt x="1965198" y="1807464"/>
                </a:lnTo>
                <a:lnTo>
                  <a:pt x="1969008" y="1706118"/>
                </a:lnTo>
                <a:close/>
              </a:path>
              <a:path w="5404484" h="3438525">
                <a:moveTo>
                  <a:pt x="1975104" y="1528572"/>
                </a:moveTo>
                <a:lnTo>
                  <a:pt x="1949958" y="1527048"/>
                </a:lnTo>
                <a:lnTo>
                  <a:pt x="1946148" y="1629156"/>
                </a:lnTo>
                <a:lnTo>
                  <a:pt x="1972056" y="1629918"/>
                </a:lnTo>
                <a:lnTo>
                  <a:pt x="1975104" y="1528572"/>
                </a:lnTo>
                <a:close/>
              </a:path>
              <a:path w="5404484" h="3438525">
                <a:moveTo>
                  <a:pt x="1981962" y="1350264"/>
                </a:moveTo>
                <a:lnTo>
                  <a:pt x="1956816" y="1349502"/>
                </a:lnTo>
                <a:lnTo>
                  <a:pt x="1953006" y="1450848"/>
                </a:lnTo>
                <a:lnTo>
                  <a:pt x="1978152" y="1452372"/>
                </a:lnTo>
                <a:lnTo>
                  <a:pt x="1981962" y="1350264"/>
                </a:lnTo>
                <a:close/>
              </a:path>
              <a:path w="5404484" h="3438525">
                <a:moveTo>
                  <a:pt x="1988820" y="1172718"/>
                </a:moveTo>
                <a:lnTo>
                  <a:pt x="1962912" y="1171956"/>
                </a:lnTo>
                <a:lnTo>
                  <a:pt x="1959102" y="1273302"/>
                </a:lnTo>
                <a:lnTo>
                  <a:pt x="1985010" y="1274064"/>
                </a:lnTo>
                <a:lnTo>
                  <a:pt x="1988820" y="1172718"/>
                </a:lnTo>
                <a:close/>
              </a:path>
              <a:path w="5404484" h="3438525">
                <a:moveTo>
                  <a:pt x="1994916" y="995172"/>
                </a:moveTo>
                <a:lnTo>
                  <a:pt x="1969770" y="994410"/>
                </a:lnTo>
                <a:lnTo>
                  <a:pt x="1965960" y="1095756"/>
                </a:lnTo>
                <a:lnTo>
                  <a:pt x="1991106" y="1096518"/>
                </a:lnTo>
                <a:lnTo>
                  <a:pt x="1994916" y="995172"/>
                </a:lnTo>
                <a:close/>
              </a:path>
              <a:path w="5404484" h="3438525">
                <a:moveTo>
                  <a:pt x="2001774" y="817626"/>
                </a:moveTo>
                <a:lnTo>
                  <a:pt x="1975866" y="816864"/>
                </a:lnTo>
                <a:lnTo>
                  <a:pt x="1972818" y="918210"/>
                </a:lnTo>
                <a:lnTo>
                  <a:pt x="1997964" y="918972"/>
                </a:lnTo>
                <a:lnTo>
                  <a:pt x="2001774" y="817626"/>
                </a:lnTo>
                <a:close/>
              </a:path>
              <a:path w="5404484" h="3438525">
                <a:moveTo>
                  <a:pt x="2007108" y="1925574"/>
                </a:moveTo>
                <a:lnTo>
                  <a:pt x="2005584" y="1917954"/>
                </a:lnTo>
                <a:lnTo>
                  <a:pt x="1993392" y="1910334"/>
                </a:lnTo>
                <a:lnTo>
                  <a:pt x="1985772" y="1911858"/>
                </a:lnTo>
                <a:lnTo>
                  <a:pt x="1959521" y="1953425"/>
                </a:lnTo>
                <a:lnTo>
                  <a:pt x="1962150" y="1883664"/>
                </a:lnTo>
                <a:lnTo>
                  <a:pt x="1937004" y="1882902"/>
                </a:lnTo>
                <a:lnTo>
                  <a:pt x="1934400" y="1951850"/>
                </a:lnTo>
                <a:lnTo>
                  <a:pt x="1914906" y="1915668"/>
                </a:lnTo>
                <a:lnTo>
                  <a:pt x="1911858" y="1909572"/>
                </a:lnTo>
                <a:lnTo>
                  <a:pt x="1904238" y="1906524"/>
                </a:lnTo>
                <a:lnTo>
                  <a:pt x="1898142" y="1910334"/>
                </a:lnTo>
                <a:lnTo>
                  <a:pt x="1891284" y="1913382"/>
                </a:lnTo>
                <a:lnTo>
                  <a:pt x="1888998" y="1921002"/>
                </a:lnTo>
                <a:lnTo>
                  <a:pt x="1892808" y="1927098"/>
                </a:lnTo>
                <a:lnTo>
                  <a:pt x="1904479" y="1949107"/>
                </a:lnTo>
                <a:lnTo>
                  <a:pt x="1834896" y="1942338"/>
                </a:lnTo>
                <a:lnTo>
                  <a:pt x="1828038" y="1941576"/>
                </a:lnTo>
                <a:lnTo>
                  <a:pt x="1821942" y="1946910"/>
                </a:lnTo>
                <a:lnTo>
                  <a:pt x="1820418" y="1960626"/>
                </a:lnTo>
                <a:lnTo>
                  <a:pt x="1825752" y="1966722"/>
                </a:lnTo>
                <a:lnTo>
                  <a:pt x="1832610" y="1967484"/>
                </a:lnTo>
                <a:lnTo>
                  <a:pt x="1873415" y="1971395"/>
                </a:lnTo>
                <a:lnTo>
                  <a:pt x="1824228" y="1994154"/>
                </a:lnTo>
                <a:lnTo>
                  <a:pt x="1834896" y="2017776"/>
                </a:lnTo>
                <a:lnTo>
                  <a:pt x="1883994" y="1995055"/>
                </a:lnTo>
                <a:lnTo>
                  <a:pt x="1860804" y="2028444"/>
                </a:lnTo>
                <a:lnTo>
                  <a:pt x="1856994" y="2033778"/>
                </a:lnTo>
                <a:lnTo>
                  <a:pt x="1857756" y="2042160"/>
                </a:lnTo>
                <a:lnTo>
                  <a:pt x="1869948" y="2049780"/>
                </a:lnTo>
                <a:lnTo>
                  <a:pt x="1877568" y="2049018"/>
                </a:lnTo>
                <a:lnTo>
                  <a:pt x="1881378" y="2042922"/>
                </a:lnTo>
                <a:lnTo>
                  <a:pt x="1922932" y="1983841"/>
                </a:lnTo>
                <a:lnTo>
                  <a:pt x="1933194" y="2003120"/>
                </a:lnTo>
                <a:lnTo>
                  <a:pt x="1934718" y="2005990"/>
                </a:lnTo>
                <a:lnTo>
                  <a:pt x="1944624" y="2024634"/>
                </a:lnTo>
                <a:lnTo>
                  <a:pt x="1956816" y="2005317"/>
                </a:lnTo>
                <a:lnTo>
                  <a:pt x="2007108" y="1925574"/>
                </a:lnTo>
                <a:close/>
              </a:path>
              <a:path w="5404484" h="3438525">
                <a:moveTo>
                  <a:pt x="2007870" y="640080"/>
                </a:moveTo>
                <a:lnTo>
                  <a:pt x="1982724" y="638556"/>
                </a:lnTo>
                <a:lnTo>
                  <a:pt x="1978914" y="740664"/>
                </a:lnTo>
                <a:lnTo>
                  <a:pt x="2004060" y="741426"/>
                </a:lnTo>
                <a:lnTo>
                  <a:pt x="2007870" y="640080"/>
                </a:lnTo>
                <a:close/>
              </a:path>
              <a:path w="5404484" h="3438525">
                <a:moveTo>
                  <a:pt x="2014728" y="462534"/>
                </a:moveTo>
                <a:lnTo>
                  <a:pt x="1989582" y="461010"/>
                </a:lnTo>
                <a:lnTo>
                  <a:pt x="1985772" y="563118"/>
                </a:lnTo>
                <a:lnTo>
                  <a:pt x="2010918" y="563880"/>
                </a:lnTo>
                <a:lnTo>
                  <a:pt x="2014728" y="462534"/>
                </a:lnTo>
                <a:close/>
              </a:path>
              <a:path w="5404484" h="3438525">
                <a:moveTo>
                  <a:pt x="2021586" y="284226"/>
                </a:moveTo>
                <a:lnTo>
                  <a:pt x="1995678" y="283464"/>
                </a:lnTo>
                <a:lnTo>
                  <a:pt x="1991868" y="384810"/>
                </a:lnTo>
                <a:lnTo>
                  <a:pt x="2017776" y="386334"/>
                </a:lnTo>
                <a:lnTo>
                  <a:pt x="2021586" y="284226"/>
                </a:lnTo>
                <a:close/>
              </a:path>
              <a:path w="5404484" h="3438525">
                <a:moveTo>
                  <a:pt x="2076450" y="2396490"/>
                </a:moveTo>
                <a:lnTo>
                  <a:pt x="2071116" y="2372106"/>
                </a:lnTo>
                <a:lnTo>
                  <a:pt x="1972056" y="2393442"/>
                </a:lnTo>
                <a:lnTo>
                  <a:pt x="1977390" y="2417826"/>
                </a:lnTo>
                <a:lnTo>
                  <a:pt x="2076450" y="2396490"/>
                </a:lnTo>
                <a:close/>
              </a:path>
              <a:path w="5404484" h="3438525">
                <a:moveTo>
                  <a:pt x="2186178" y="1951482"/>
                </a:moveTo>
                <a:lnTo>
                  <a:pt x="2183892" y="1925574"/>
                </a:lnTo>
                <a:lnTo>
                  <a:pt x="2086584" y="1934362"/>
                </a:lnTo>
                <a:lnTo>
                  <a:pt x="2120646" y="1910334"/>
                </a:lnTo>
                <a:lnTo>
                  <a:pt x="2125980" y="1906524"/>
                </a:lnTo>
                <a:lnTo>
                  <a:pt x="2127504" y="1898142"/>
                </a:lnTo>
                <a:lnTo>
                  <a:pt x="2123694" y="1892808"/>
                </a:lnTo>
                <a:lnTo>
                  <a:pt x="2119884" y="1886712"/>
                </a:lnTo>
                <a:lnTo>
                  <a:pt x="2111502" y="1885188"/>
                </a:lnTo>
                <a:lnTo>
                  <a:pt x="2106168" y="1889760"/>
                </a:lnTo>
                <a:lnTo>
                  <a:pt x="2084070" y="1905304"/>
                </a:lnTo>
                <a:lnTo>
                  <a:pt x="2084070" y="1951596"/>
                </a:lnTo>
                <a:lnTo>
                  <a:pt x="2072805" y="1951837"/>
                </a:lnTo>
                <a:lnTo>
                  <a:pt x="2066264" y="1948688"/>
                </a:lnTo>
                <a:lnTo>
                  <a:pt x="2082546" y="1937207"/>
                </a:lnTo>
                <a:lnTo>
                  <a:pt x="2082749" y="1937054"/>
                </a:lnTo>
                <a:lnTo>
                  <a:pt x="2084070" y="1951596"/>
                </a:lnTo>
                <a:lnTo>
                  <a:pt x="2084070" y="1905304"/>
                </a:lnTo>
                <a:lnTo>
                  <a:pt x="2016252" y="1953006"/>
                </a:lnTo>
                <a:lnTo>
                  <a:pt x="2031492" y="1978901"/>
                </a:lnTo>
                <a:lnTo>
                  <a:pt x="2071878" y="2047494"/>
                </a:lnTo>
                <a:lnTo>
                  <a:pt x="2075688" y="2053590"/>
                </a:lnTo>
                <a:lnTo>
                  <a:pt x="2083308" y="2055876"/>
                </a:lnTo>
                <a:lnTo>
                  <a:pt x="2095500" y="2048256"/>
                </a:lnTo>
                <a:lnTo>
                  <a:pt x="2097024" y="2040636"/>
                </a:lnTo>
                <a:lnTo>
                  <a:pt x="2093976" y="2034540"/>
                </a:lnTo>
                <a:lnTo>
                  <a:pt x="2072944" y="1998903"/>
                </a:lnTo>
                <a:lnTo>
                  <a:pt x="2031492" y="1975866"/>
                </a:lnTo>
                <a:lnTo>
                  <a:pt x="2038350" y="1979676"/>
                </a:lnTo>
                <a:lnTo>
                  <a:pt x="2072944" y="1998903"/>
                </a:lnTo>
                <a:lnTo>
                  <a:pt x="2120646" y="2025396"/>
                </a:lnTo>
                <a:lnTo>
                  <a:pt x="2132838" y="2003298"/>
                </a:lnTo>
                <a:lnTo>
                  <a:pt x="2128075" y="2000631"/>
                </a:lnTo>
                <a:lnTo>
                  <a:pt x="2129028" y="2000250"/>
                </a:lnTo>
                <a:lnTo>
                  <a:pt x="2135124" y="1988058"/>
                </a:lnTo>
                <a:lnTo>
                  <a:pt x="2132838" y="1980438"/>
                </a:lnTo>
                <a:lnTo>
                  <a:pt x="2125980" y="1977390"/>
                </a:lnTo>
                <a:lnTo>
                  <a:pt x="2123033" y="1975980"/>
                </a:lnTo>
                <a:lnTo>
                  <a:pt x="2125980" y="1975891"/>
                </a:lnTo>
                <a:lnTo>
                  <a:pt x="2133600" y="1975866"/>
                </a:lnTo>
                <a:lnTo>
                  <a:pt x="2138934" y="1970532"/>
                </a:lnTo>
                <a:lnTo>
                  <a:pt x="2138934" y="1956054"/>
                </a:lnTo>
                <a:lnTo>
                  <a:pt x="2138235" y="1955457"/>
                </a:lnTo>
                <a:lnTo>
                  <a:pt x="2186178" y="1951482"/>
                </a:lnTo>
                <a:close/>
              </a:path>
              <a:path w="5404484" h="3438525">
                <a:moveTo>
                  <a:pt x="2250186" y="2359152"/>
                </a:moveTo>
                <a:lnTo>
                  <a:pt x="2244852" y="2334006"/>
                </a:lnTo>
                <a:lnTo>
                  <a:pt x="2145792" y="2355342"/>
                </a:lnTo>
                <a:lnTo>
                  <a:pt x="2151126" y="2380488"/>
                </a:lnTo>
                <a:lnTo>
                  <a:pt x="2250186" y="2359152"/>
                </a:lnTo>
                <a:close/>
              </a:path>
              <a:path w="5404484" h="3438525">
                <a:moveTo>
                  <a:pt x="2288286" y="2090166"/>
                </a:moveTo>
                <a:lnTo>
                  <a:pt x="2199132" y="2040636"/>
                </a:lnTo>
                <a:lnTo>
                  <a:pt x="2186940" y="2062734"/>
                </a:lnTo>
                <a:lnTo>
                  <a:pt x="2275332" y="2112264"/>
                </a:lnTo>
                <a:lnTo>
                  <a:pt x="2288286" y="2090166"/>
                </a:lnTo>
                <a:close/>
              </a:path>
              <a:path w="5404484" h="3438525">
                <a:moveTo>
                  <a:pt x="2362962" y="1936242"/>
                </a:moveTo>
                <a:lnTo>
                  <a:pt x="2360676" y="1911096"/>
                </a:lnTo>
                <a:lnTo>
                  <a:pt x="2260092" y="1919478"/>
                </a:lnTo>
                <a:lnTo>
                  <a:pt x="2261616" y="1944624"/>
                </a:lnTo>
                <a:lnTo>
                  <a:pt x="2362962" y="1936242"/>
                </a:lnTo>
                <a:close/>
              </a:path>
              <a:path w="5404484" h="3438525">
                <a:moveTo>
                  <a:pt x="2423922" y="2321814"/>
                </a:moveTo>
                <a:lnTo>
                  <a:pt x="2418588" y="2296668"/>
                </a:lnTo>
                <a:lnTo>
                  <a:pt x="2319528" y="2318004"/>
                </a:lnTo>
                <a:lnTo>
                  <a:pt x="2324862" y="2343150"/>
                </a:lnTo>
                <a:lnTo>
                  <a:pt x="2423922" y="2321814"/>
                </a:lnTo>
                <a:close/>
              </a:path>
              <a:path w="5404484" h="3438525">
                <a:moveTo>
                  <a:pt x="2442972" y="2177034"/>
                </a:moveTo>
                <a:lnTo>
                  <a:pt x="2354580" y="2127504"/>
                </a:lnTo>
                <a:lnTo>
                  <a:pt x="2342388" y="2149602"/>
                </a:lnTo>
                <a:lnTo>
                  <a:pt x="2430780" y="2199132"/>
                </a:lnTo>
                <a:lnTo>
                  <a:pt x="2442972" y="2177034"/>
                </a:lnTo>
                <a:close/>
              </a:path>
              <a:path w="5404484" h="3438525">
                <a:moveTo>
                  <a:pt x="2540508" y="1921002"/>
                </a:moveTo>
                <a:lnTo>
                  <a:pt x="2538222" y="1895856"/>
                </a:lnTo>
                <a:lnTo>
                  <a:pt x="2436876" y="1904238"/>
                </a:lnTo>
                <a:lnTo>
                  <a:pt x="2439162" y="1929384"/>
                </a:lnTo>
                <a:lnTo>
                  <a:pt x="2540508" y="1921002"/>
                </a:lnTo>
                <a:close/>
              </a:path>
              <a:path w="5404484" h="3438525">
                <a:moveTo>
                  <a:pt x="2598420" y="2263902"/>
                </a:moveTo>
                <a:lnTo>
                  <a:pt x="2592603" y="2260663"/>
                </a:lnTo>
                <a:lnTo>
                  <a:pt x="2592324" y="2259330"/>
                </a:lnTo>
                <a:lnTo>
                  <a:pt x="2590825" y="2259660"/>
                </a:lnTo>
                <a:lnTo>
                  <a:pt x="2510028" y="2214372"/>
                </a:lnTo>
                <a:lnTo>
                  <a:pt x="2497074" y="2236470"/>
                </a:lnTo>
                <a:lnTo>
                  <a:pt x="2553322" y="2267737"/>
                </a:lnTo>
                <a:lnTo>
                  <a:pt x="2493264" y="2280666"/>
                </a:lnTo>
                <a:lnTo>
                  <a:pt x="2498598" y="2305050"/>
                </a:lnTo>
                <a:lnTo>
                  <a:pt x="2597658" y="2283714"/>
                </a:lnTo>
                <a:lnTo>
                  <a:pt x="2594762" y="2270518"/>
                </a:lnTo>
                <a:lnTo>
                  <a:pt x="2598420" y="2263902"/>
                </a:lnTo>
                <a:close/>
              </a:path>
              <a:path w="5404484" h="3438525">
                <a:moveTo>
                  <a:pt x="2717292" y="1905762"/>
                </a:moveTo>
                <a:lnTo>
                  <a:pt x="2715006" y="1880616"/>
                </a:lnTo>
                <a:lnTo>
                  <a:pt x="2614422" y="1888998"/>
                </a:lnTo>
                <a:lnTo>
                  <a:pt x="2615946" y="1914906"/>
                </a:lnTo>
                <a:lnTo>
                  <a:pt x="2717292" y="1905762"/>
                </a:lnTo>
                <a:close/>
              </a:path>
              <a:path w="5404484" h="3438525">
                <a:moveTo>
                  <a:pt x="2753868" y="2350770"/>
                </a:moveTo>
                <a:lnTo>
                  <a:pt x="2664714" y="2301240"/>
                </a:lnTo>
                <a:lnTo>
                  <a:pt x="2652522" y="2323338"/>
                </a:lnTo>
                <a:lnTo>
                  <a:pt x="2741676" y="2372868"/>
                </a:lnTo>
                <a:lnTo>
                  <a:pt x="2753868" y="2350770"/>
                </a:lnTo>
                <a:close/>
              </a:path>
              <a:path w="5404484" h="3438525">
                <a:moveTo>
                  <a:pt x="2771394" y="2246376"/>
                </a:moveTo>
                <a:lnTo>
                  <a:pt x="2766060" y="2221230"/>
                </a:lnTo>
                <a:lnTo>
                  <a:pt x="2667000" y="2243328"/>
                </a:lnTo>
                <a:lnTo>
                  <a:pt x="2672334" y="2267712"/>
                </a:lnTo>
                <a:lnTo>
                  <a:pt x="2771394" y="2246376"/>
                </a:lnTo>
                <a:close/>
              </a:path>
              <a:path w="5404484" h="3438525">
                <a:moveTo>
                  <a:pt x="2894838" y="1891284"/>
                </a:moveTo>
                <a:lnTo>
                  <a:pt x="2892552" y="1865376"/>
                </a:lnTo>
                <a:lnTo>
                  <a:pt x="2791206" y="1874520"/>
                </a:lnTo>
                <a:lnTo>
                  <a:pt x="2793492" y="1899666"/>
                </a:lnTo>
                <a:lnTo>
                  <a:pt x="2894838" y="1891284"/>
                </a:lnTo>
                <a:close/>
              </a:path>
              <a:path w="5404484" h="3438525">
                <a:moveTo>
                  <a:pt x="2909316" y="2436876"/>
                </a:moveTo>
                <a:lnTo>
                  <a:pt x="2820162" y="2387346"/>
                </a:lnTo>
                <a:lnTo>
                  <a:pt x="2807970" y="2409444"/>
                </a:lnTo>
                <a:lnTo>
                  <a:pt x="2896362" y="2458974"/>
                </a:lnTo>
                <a:lnTo>
                  <a:pt x="2909316" y="2436876"/>
                </a:lnTo>
                <a:close/>
              </a:path>
              <a:path w="5404484" h="3438525">
                <a:moveTo>
                  <a:pt x="2945892" y="2209038"/>
                </a:moveTo>
                <a:lnTo>
                  <a:pt x="2939796" y="2183892"/>
                </a:lnTo>
                <a:lnTo>
                  <a:pt x="2840736" y="2205228"/>
                </a:lnTo>
                <a:lnTo>
                  <a:pt x="2846070" y="2230374"/>
                </a:lnTo>
                <a:lnTo>
                  <a:pt x="2945892" y="2209038"/>
                </a:lnTo>
                <a:close/>
              </a:path>
              <a:path w="5404484" h="3438525">
                <a:moveTo>
                  <a:pt x="3064002" y="2523744"/>
                </a:moveTo>
                <a:lnTo>
                  <a:pt x="2975610" y="2474214"/>
                </a:lnTo>
                <a:lnTo>
                  <a:pt x="2963418" y="2496312"/>
                </a:lnTo>
                <a:lnTo>
                  <a:pt x="3051810" y="2545842"/>
                </a:lnTo>
                <a:lnTo>
                  <a:pt x="3064002" y="2523744"/>
                </a:lnTo>
                <a:close/>
              </a:path>
              <a:path w="5404484" h="3438525">
                <a:moveTo>
                  <a:pt x="3071622" y="1876044"/>
                </a:moveTo>
                <a:lnTo>
                  <a:pt x="3069336" y="1850898"/>
                </a:lnTo>
                <a:lnTo>
                  <a:pt x="2968752" y="1859280"/>
                </a:lnTo>
                <a:lnTo>
                  <a:pt x="2970276" y="1884426"/>
                </a:lnTo>
                <a:lnTo>
                  <a:pt x="3071622" y="1876044"/>
                </a:lnTo>
                <a:close/>
              </a:path>
              <a:path w="5404484" h="3438525">
                <a:moveTo>
                  <a:pt x="3119628" y="2171700"/>
                </a:moveTo>
                <a:lnTo>
                  <a:pt x="3114294" y="2146554"/>
                </a:lnTo>
                <a:lnTo>
                  <a:pt x="3014472" y="2167890"/>
                </a:lnTo>
                <a:lnTo>
                  <a:pt x="3019806" y="2193036"/>
                </a:lnTo>
                <a:lnTo>
                  <a:pt x="3119628" y="2171700"/>
                </a:lnTo>
                <a:close/>
              </a:path>
              <a:path w="5404484" h="3438525">
                <a:moveTo>
                  <a:pt x="3219450" y="2610612"/>
                </a:moveTo>
                <a:lnTo>
                  <a:pt x="3131058" y="2561082"/>
                </a:lnTo>
                <a:lnTo>
                  <a:pt x="3118104" y="2583180"/>
                </a:lnTo>
                <a:lnTo>
                  <a:pt x="3207258" y="2632710"/>
                </a:lnTo>
                <a:lnTo>
                  <a:pt x="3219450" y="2610612"/>
                </a:lnTo>
                <a:close/>
              </a:path>
              <a:path w="5404484" h="3438525">
                <a:moveTo>
                  <a:pt x="3249168" y="1860804"/>
                </a:moveTo>
                <a:lnTo>
                  <a:pt x="3246882" y="1835658"/>
                </a:lnTo>
                <a:lnTo>
                  <a:pt x="3145536" y="1844040"/>
                </a:lnTo>
                <a:lnTo>
                  <a:pt x="3147822" y="1869186"/>
                </a:lnTo>
                <a:lnTo>
                  <a:pt x="3249168" y="1860804"/>
                </a:lnTo>
                <a:close/>
              </a:path>
              <a:path w="5404484" h="3438525">
                <a:moveTo>
                  <a:pt x="3293364" y="2133600"/>
                </a:moveTo>
                <a:lnTo>
                  <a:pt x="3288030" y="2109216"/>
                </a:lnTo>
                <a:lnTo>
                  <a:pt x="3188208" y="2130552"/>
                </a:lnTo>
                <a:lnTo>
                  <a:pt x="3193542" y="2154936"/>
                </a:lnTo>
                <a:lnTo>
                  <a:pt x="3293364" y="2133600"/>
                </a:lnTo>
                <a:close/>
              </a:path>
              <a:path w="5404484" h="3438525">
                <a:moveTo>
                  <a:pt x="3374898" y="2697480"/>
                </a:moveTo>
                <a:lnTo>
                  <a:pt x="3285744" y="2647950"/>
                </a:lnTo>
                <a:lnTo>
                  <a:pt x="3273552" y="2670048"/>
                </a:lnTo>
                <a:lnTo>
                  <a:pt x="3361944" y="2719578"/>
                </a:lnTo>
                <a:lnTo>
                  <a:pt x="3374898" y="2697480"/>
                </a:lnTo>
                <a:close/>
              </a:path>
              <a:path w="5404484" h="3438525">
                <a:moveTo>
                  <a:pt x="3467100" y="2096262"/>
                </a:moveTo>
                <a:lnTo>
                  <a:pt x="3461766" y="2071116"/>
                </a:lnTo>
                <a:lnTo>
                  <a:pt x="3361944" y="2093214"/>
                </a:lnTo>
                <a:lnTo>
                  <a:pt x="3367278" y="2117598"/>
                </a:lnTo>
                <a:lnTo>
                  <a:pt x="3467100" y="2096262"/>
                </a:lnTo>
                <a:close/>
              </a:path>
              <a:path w="5404484" h="3438525">
                <a:moveTo>
                  <a:pt x="3529584" y="2784348"/>
                </a:moveTo>
                <a:lnTo>
                  <a:pt x="3441192" y="2734818"/>
                </a:lnTo>
                <a:lnTo>
                  <a:pt x="3429000" y="2756916"/>
                </a:lnTo>
                <a:lnTo>
                  <a:pt x="3517392" y="2806446"/>
                </a:lnTo>
                <a:lnTo>
                  <a:pt x="3529584" y="2784348"/>
                </a:lnTo>
                <a:close/>
              </a:path>
              <a:path w="5404484" h="3438525">
                <a:moveTo>
                  <a:pt x="3603498" y="1831086"/>
                </a:moveTo>
                <a:lnTo>
                  <a:pt x="3601212" y="1805178"/>
                </a:lnTo>
                <a:lnTo>
                  <a:pt x="3499866" y="1814322"/>
                </a:lnTo>
                <a:lnTo>
                  <a:pt x="3502152" y="1839468"/>
                </a:lnTo>
                <a:lnTo>
                  <a:pt x="3603498" y="1831086"/>
                </a:lnTo>
                <a:close/>
              </a:path>
              <a:path w="5404484" h="3438525">
                <a:moveTo>
                  <a:pt x="3685032" y="2870454"/>
                </a:moveTo>
                <a:lnTo>
                  <a:pt x="3596640" y="2820924"/>
                </a:lnTo>
                <a:lnTo>
                  <a:pt x="3583686" y="2843022"/>
                </a:lnTo>
                <a:lnTo>
                  <a:pt x="3672840" y="2892552"/>
                </a:lnTo>
                <a:lnTo>
                  <a:pt x="3685032" y="2870454"/>
                </a:lnTo>
                <a:close/>
              </a:path>
              <a:path w="5404484" h="3438525">
                <a:moveTo>
                  <a:pt x="3780282" y="1815846"/>
                </a:moveTo>
                <a:lnTo>
                  <a:pt x="3777996" y="1790700"/>
                </a:lnTo>
                <a:lnTo>
                  <a:pt x="3677412" y="1799082"/>
                </a:lnTo>
                <a:lnTo>
                  <a:pt x="3678936" y="1824228"/>
                </a:lnTo>
                <a:lnTo>
                  <a:pt x="3780282" y="1815846"/>
                </a:lnTo>
                <a:close/>
              </a:path>
              <a:path w="5404484" h="3438525">
                <a:moveTo>
                  <a:pt x="3814572" y="2020824"/>
                </a:moveTo>
                <a:lnTo>
                  <a:pt x="3809238" y="1996440"/>
                </a:lnTo>
                <a:lnTo>
                  <a:pt x="3710178" y="2017776"/>
                </a:lnTo>
                <a:lnTo>
                  <a:pt x="3715512" y="2042922"/>
                </a:lnTo>
                <a:lnTo>
                  <a:pt x="3814572" y="2020824"/>
                </a:lnTo>
                <a:close/>
              </a:path>
              <a:path w="5404484" h="3438525">
                <a:moveTo>
                  <a:pt x="3840480" y="2957322"/>
                </a:moveTo>
                <a:lnTo>
                  <a:pt x="3751326" y="2907792"/>
                </a:lnTo>
                <a:lnTo>
                  <a:pt x="3739134" y="2929890"/>
                </a:lnTo>
                <a:lnTo>
                  <a:pt x="3827526" y="2979420"/>
                </a:lnTo>
                <a:lnTo>
                  <a:pt x="3840480" y="2957322"/>
                </a:lnTo>
                <a:close/>
              </a:path>
              <a:path w="5404484" h="3438525">
                <a:moveTo>
                  <a:pt x="3957828" y="1800606"/>
                </a:moveTo>
                <a:lnTo>
                  <a:pt x="3955542" y="1775460"/>
                </a:lnTo>
                <a:lnTo>
                  <a:pt x="3854196" y="1783842"/>
                </a:lnTo>
                <a:lnTo>
                  <a:pt x="3856482" y="1808988"/>
                </a:lnTo>
                <a:lnTo>
                  <a:pt x="3957828" y="1800606"/>
                </a:lnTo>
                <a:close/>
              </a:path>
              <a:path w="5404484" h="3438525">
                <a:moveTo>
                  <a:pt x="3988308" y="1983486"/>
                </a:moveTo>
                <a:lnTo>
                  <a:pt x="3982974" y="1959102"/>
                </a:lnTo>
                <a:lnTo>
                  <a:pt x="3883914" y="1980438"/>
                </a:lnTo>
                <a:lnTo>
                  <a:pt x="3889248" y="2004822"/>
                </a:lnTo>
                <a:lnTo>
                  <a:pt x="3988308" y="1983486"/>
                </a:lnTo>
                <a:close/>
              </a:path>
              <a:path w="5404484" h="3438525">
                <a:moveTo>
                  <a:pt x="3995166" y="3044190"/>
                </a:moveTo>
                <a:lnTo>
                  <a:pt x="3906774" y="2994660"/>
                </a:lnTo>
                <a:lnTo>
                  <a:pt x="3894582" y="3016758"/>
                </a:lnTo>
                <a:lnTo>
                  <a:pt x="3982974" y="3066288"/>
                </a:lnTo>
                <a:lnTo>
                  <a:pt x="3995166" y="3044190"/>
                </a:lnTo>
                <a:close/>
              </a:path>
              <a:path w="5404484" h="3438525">
                <a:moveTo>
                  <a:pt x="4134612" y="1785366"/>
                </a:moveTo>
                <a:lnTo>
                  <a:pt x="4132326" y="1760220"/>
                </a:lnTo>
                <a:lnTo>
                  <a:pt x="4031742" y="1768602"/>
                </a:lnTo>
                <a:lnTo>
                  <a:pt x="4033266" y="1794510"/>
                </a:lnTo>
                <a:lnTo>
                  <a:pt x="4134612" y="1785366"/>
                </a:lnTo>
                <a:close/>
              </a:path>
              <a:path w="5404484" h="3438525">
                <a:moveTo>
                  <a:pt x="4150614" y="3131058"/>
                </a:moveTo>
                <a:lnTo>
                  <a:pt x="4062222" y="3081528"/>
                </a:lnTo>
                <a:lnTo>
                  <a:pt x="4049268" y="3103626"/>
                </a:lnTo>
                <a:lnTo>
                  <a:pt x="4138422" y="3153156"/>
                </a:lnTo>
                <a:lnTo>
                  <a:pt x="4150614" y="3131058"/>
                </a:lnTo>
                <a:close/>
              </a:path>
              <a:path w="5404484" h="3438525">
                <a:moveTo>
                  <a:pt x="4162044" y="1946148"/>
                </a:moveTo>
                <a:lnTo>
                  <a:pt x="4156710" y="1921002"/>
                </a:lnTo>
                <a:lnTo>
                  <a:pt x="4057650" y="1942338"/>
                </a:lnTo>
                <a:lnTo>
                  <a:pt x="4062984" y="1967484"/>
                </a:lnTo>
                <a:lnTo>
                  <a:pt x="4162044" y="1946148"/>
                </a:lnTo>
                <a:close/>
              </a:path>
              <a:path w="5404484" h="3438525">
                <a:moveTo>
                  <a:pt x="4306062" y="3217926"/>
                </a:moveTo>
                <a:lnTo>
                  <a:pt x="4216908" y="3168396"/>
                </a:lnTo>
                <a:lnTo>
                  <a:pt x="4204716" y="3190494"/>
                </a:lnTo>
                <a:lnTo>
                  <a:pt x="4293870" y="3240024"/>
                </a:lnTo>
                <a:lnTo>
                  <a:pt x="4306062" y="3217926"/>
                </a:lnTo>
                <a:close/>
              </a:path>
              <a:path w="5404484" h="3438525">
                <a:moveTo>
                  <a:pt x="4312158" y="1770888"/>
                </a:moveTo>
                <a:lnTo>
                  <a:pt x="4309872" y="1744980"/>
                </a:lnTo>
                <a:lnTo>
                  <a:pt x="4208526" y="1754124"/>
                </a:lnTo>
                <a:lnTo>
                  <a:pt x="4210812" y="1779270"/>
                </a:lnTo>
                <a:lnTo>
                  <a:pt x="4312158" y="1770888"/>
                </a:lnTo>
                <a:close/>
              </a:path>
              <a:path w="5404484" h="3438525">
                <a:moveTo>
                  <a:pt x="4335780" y="1908810"/>
                </a:moveTo>
                <a:lnTo>
                  <a:pt x="4330446" y="1883664"/>
                </a:lnTo>
                <a:lnTo>
                  <a:pt x="4231386" y="1905000"/>
                </a:lnTo>
                <a:lnTo>
                  <a:pt x="4236720" y="1930146"/>
                </a:lnTo>
                <a:lnTo>
                  <a:pt x="4335780" y="1908810"/>
                </a:lnTo>
                <a:close/>
              </a:path>
              <a:path w="5404484" h="3438525">
                <a:moveTo>
                  <a:pt x="4488942" y="1755648"/>
                </a:moveTo>
                <a:lnTo>
                  <a:pt x="4486656" y="1730502"/>
                </a:lnTo>
                <a:lnTo>
                  <a:pt x="4386072" y="1738884"/>
                </a:lnTo>
                <a:lnTo>
                  <a:pt x="4387596" y="1764030"/>
                </a:lnTo>
                <a:lnTo>
                  <a:pt x="4488942" y="1755648"/>
                </a:lnTo>
                <a:close/>
              </a:path>
              <a:path w="5404484" h="3438525">
                <a:moveTo>
                  <a:pt x="4509516" y="1870710"/>
                </a:moveTo>
                <a:lnTo>
                  <a:pt x="4504182" y="1846326"/>
                </a:lnTo>
                <a:lnTo>
                  <a:pt x="4405122" y="1867662"/>
                </a:lnTo>
                <a:lnTo>
                  <a:pt x="4410456" y="1892046"/>
                </a:lnTo>
                <a:lnTo>
                  <a:pt x="4509516" y="1870710"/>
                </a:lnTo>
                <a:close/>
              </a:path>
              <a:path w="5404484" h="3438525">
                <a:moveTo>
                  <a:pt x="4666488" y="1740408"/>
                </a:moveTo>
                <a:lnTo>
                  <a:pt x="4664202" y="1715262"/>
                </a:lnTo>
                <a:lnTo>
                  <a:pt x="4562856" y="1723644"/>
                </a:lnTo>
                <a:lnTo>
                  <a:pt x="4565142" y="1748790"/>
                </a:lnTo>
                <a:lnTo>
                  <a:pt x="4666488" y="1740408"/>
                </a:lnTo>
                <a:close/>
              </a:path>
              <a:path w="5404484" h="3438525">
                <a:moveTo>
                  <a:pt x="4683252" y="1833372"/>
                </a:moveTo>
                <a:lnTo>
                  <a:pt x="4677918" y="1808226"/>
                </a:lnTo>
                <a:lnTo>
                  <a:pt x="4578858" y="1830324"/>
                </a:lnTo>
                <a:lnTo>
                  <a:pt x="4584192" y="1854708"/>
                </a:lnTo>
                <a:lnTo>
                  <a:pt x="4683252" y="1833372"/>
                </a:lnTo>
                <a:close/>
              </a:path>
              <a:path w="5404484" h="3438525">
                <a:moveTo>
                  <a:pt x="4843272" y="1725168"/>
                </a:moveTo>
                <a:lnTo>
                  <a:pt x="4840986" y="1700022"/>
                </a:lnTo>
                <a:lnTo>
                  <a:pt x="4740402" y="1708404"/>
                </a:lnTo>
                <a:lnTo>
                  <a:pt x="4741926" y="1734312"/>
                </a:lnTo>
                <a:lnTo>
                  <a:pt x="4843272" y="1725168"/>
                </a:lnTo>
                <a:close/>
              </a:path>
              <a:path w="5404484" h="3438525">
                <a:moveTo>
                  <a:pt x="4856988" y="1796034"/>
                </a:moveTo>
                <a:lnTo>
                  <a:pt x="4851654" y="1770888"/>
                </a:lnTo>
                <a:lnTo>
                  <a:pt x="4752594" y="1792224"/>
                </a:lnTo>
                <a:lnTo>
                  <a:pt x="4757928" y="1817370"/>
                </a:lnTo>
                <a:lnTo>
                  <a:pt x="4856988" y="1796034"/>
                </a:lnTo>
                <a:close/>
              </a:path>
              <a:path w="5404484" h="3438525">
                <a:moveTo>
                  <a:pt x="5020818" y="1710690"/>
                </a:moveTo>
                <a:lnTo>
                  <a:pt x="5018532" y="1684782"/>
                </a:lnTo>
                <a:lnTo>
                  <a:pt x="4917186" y="1693926"/>
                </a:lnTo>
                <a:lnTo>
                  <a:pt x="4919472" y="1719072"/>
                </a:lnTo>
                <a:lnTo>
                  <a:pt x="5020818" y="1710690"/>
                </a:lnTo>
                <a:close/>
              </a:path>
              <a:path w="5404484" h="3438525">
                <a:moveTo>
                  <a:pt x="5030724" y="1758696"/>
                </a:moveTo>
                <a:lnTo>
                  <a:pt x="5025390" y="1733550"/>
                </a:lnTo>
                <a:lnTo>
                  <a:pt x="4926330" y="1754886"/>
                </a:lnTo>
                <a:lnTo>
                  <a:pt x="4931664" y="1780032"/>
                </a:lnTo>
                <a:lnTo>
                  <a:pt x="5030724" y="1758696"/>
                </a:lnTo>
                <a:close/>
              </a:path>
              <a:path w="5404484" h="3438525">
                <a:moveTo>
                  <a:pt x="5197602" y="1695450"/>
                </a:moveTo>
                <a:lnTo>
                  <a:pt x="5195316" y="1670304"/>
                </a:lnTo>
                <a:lnTo>
                  <a:pt x="5094732" y="1678686"/>
                </a:lnTo>
                <a:lnTo>
                  <a:pt x="5096256" y="1703832"/>
                </a:lnTo>
                <a:lnTo>
                  <a:pt x="5197602" y="1695450"/>
                </a:lnTo>
                <a:close/>
              </a:path>
              <a:path w="5404484" h="3438525">
                <a:moveTo>
                  <a:pt x="5204460" y="1720596"/>
                </a:moveTo>
                <a:lnTo>
                  <a:pt x="5199126" y="1696212"/>
                </a:lnTo>
                <a:lnTo>
                  <a:pt x="5100066" y="1717548"/>
                </a:lnTo>
                <a:lnTo>
                  <a:pt x="5105400" y="1741932"/>
                </a:lnTo>
                <a:lnTo>
                  <a:pt x="5204460" y="1720596"/>
                </a:lnTo>
                <a:close/>
              </a:path>
              <a:path w="5404484" h="3438525">
                <a:moveTo>
                  <a:pt x="5404104" y="1775460"/>
                </a:moveTo>
                <a:lnTo>
                  <a:pt x="5400294" y="1665732"/>
                </a:lnTo>
                <a:lnTo>
                  <a:pt x="5355348" y="1598320"/>
                </a:lnTo>
                <a:lnTo>
                  <a:pt x="5355348" y="1722513"/>
                </a:lnTo>
                <a:lnTo>
                  <a:pt x="4488802" y="3322282"/>
                </a:lnTo>
                <a:lnTo>
                  <a:pt x="4487418" y="3281934"/>
                </a:lnTo>
                <a:lnTo>
                  <a:pt x="4487418" y="3275076"/>
                </a:lnTo>
                <a:lnTo>
                  <a:pt x="4481322" y="3269742"/>
                </a:lnTo>
                <a:lnTo>
                  <a:pt x="4467606" y="3269742"/>
                </a:lnTo>
                <a:lnTo>
                  <a:pt x="4461510" y="3275838"/>
                </a:lnTo>
                <a:lnTo>
                  <a:pt x="4462272" y="3282696"/>
                </a:lnTo>
                <a:lnTo>
                  <a:pt x="4462627" y="3295942"/>
                </a:lnTo>
                <a:lnTo>
                  <a:pt x="4453128" y="3204972"/>
                </a:lnTo>
                <a:lnTo>
                  <a:pt x="4446270" y="3199638"/>
                </a:lnTo>
                <a:lnTo>
                  <a:pt x="4432541" y="3201174"/>
                </a:lnTo>
                <a:lnTo>
                  <a:pt x="4427220" y="3208020"/>
                </a:lnTo>
                <a:lnTo>
                  <a:pt x="4432541" y="3255226"/>
                </a:lnTo>
                <a:lnTo>
                  <a:pt x="4460748" y="3293364"/>
                </a:lnTo>
                <a:lnTo>
                  <a:pt x="4432541" y="3255226"/>
                </a:lnTo>
                <a:lnTo>
                  <a:pt x="4404131" y="3216795"/>
                </a:lnTo>
                <a:lnTo>
                  <a:pt x="4404131" y="3267316"/>
                </a:lnTo>
                <a:lnTo>
                  <a:pt x="4374642" y="3254502"/>
                </a:lnTo>
                <a:lnTo>
                  <a:pt x="4367784" y="3251454"/>
                </a:lnTo>
                <a:lnTo>
                  <a:pt x="4360926" y="3254502"/>
                </a:lnTo>
                <a:lnTo>
                  <a:pt x="4357878" y="3261360"/>
                </a:lnTo>
                <a:lnTo>
                  <a:pt x="4354830" y="3267456"/>
                </a:lnTo>
                <a:lnTo>
                  <a:pt x="4357878" y="3275076"/>
                </a:lnTo>
                <a:lnTo>
                  <a:pt x="4360380" y="3276193"/>
                </a:lnTo>
                <a:lnTo>
                  <a:pt x="4360164" y="3276600"/>
                </a:lnTo>
                <a:lnTo>
                  <a:pt x="4396689" y="3297224"/>
                </a:lnTo>
                <a:lnTo>
                  <a:pt x="4360164" y="3297847"/>
                </a:lnTo>
                <a:lnTo>
                  <a:pt x="4347972" y="3297936"/>
                </a:lnTo>
                <a:lnTo>
                  <a:pt x="4342638" y="3304032"/>
                </a:lnTo>
                <a:lnTo>
                  <a:pt x="4342638" y="3317748"/>
                </a:lnTo>
                <a:lnTo>
                  <a:pt x="4348734" y="3323844"/>
                </a:lnTo>
                <a:lnTo>
                  <a:pt x="4355592" y="3323082"/>
                </a:lnTo>
                <a:lnTo>
                  <a:pt x="4364266" y="3322967"/>
                </a:lnTo>
                <a:lnTo>
                  <a:pt x="4360926" y="3327654"/>
                </a:lnTo>
                <a:lnTo>
                  <a:pt x="4356354" y="3333750"/>
                </a:lnTo>
                <a:lnTo>
                  <a:pt x="4357116" y="3341370"/>
                </a:lnTo>
                <a:lnTo>
                  <a:pt x="4363212" y="3345942"/>
                </a:lnTo>
                <a:lnTo>
                  <a:pt x="4396029" y="3371202"/>
                </a:lnTo>
                <a:lnTo>
                  <a:pt x="192036" y="2828594"/>
                </a:lnTo>
                <a:lnTo>
                  <a:pt x="189204" y="2827604"/>
                </a:lnTo>
                <a:lnTo>
                  <a:pt x="195834" y="2822448"/>
                </a:lnTo>
                <a:lnTo>
                  <a:pt x="195834" y="2815590"/>
                </a:lnTo>
                <a:lnTo>
                  <a:pt x="196596" y="2808732"/>
                </a:lnTo>
                <a:lnTo>
                  <a:pt x="192024" y="2802636"/>
                </a:lnTo>
                <a:lnTo>
                  <a:pt x="184404" y="2801874"/>
                </a:lnTo>
                <a:lnTo>
                  <a:pt x="162458" y="2799791"/>
                </a:lnTo>
                <a:lnTo>
                  <a:pt x="159258" y="2785110"/>
                </a:lnTo>
                <a:lnTo>
                  <a:pt x="147739" y="2787561"/>
                </a:lnTo>
                <a:lnTo>
                  <a:pt x="145999" y="2783814"/>
                </a:lnTo>
                <a:lnTo>
                  <a:pt x="171450" y="2760726"/>
                </a:lnTo>
                <a:lnTo>
                  <a:pt x="176022" y="2756154"/>
                </a:lnTo>
                <a:lnTo>
                  <a:pt x="176784" y="2748534"/>
                </a:lnTo>
                <a:lnTo>
                  <a:pt x="172212" y="2743200"/>
                </a:lnTo>
                <a:lnTo>
                  <a:pt x="166878" y="2737866"/>
                </a:lnTo>
                <a:lnTo>
                  <a:pt x="159258" y="2737866"/>
                </a:lnTo>
                <a:lnTo>
                  <a:pt x="158432" y="2738577"/>
                </a:lnTo>
                <a:lnTo>
                  <a:pt x="160782" y="2734818"/>
                </a:lnTo>
                <a:lnTo>
                  <a:pt x="159258" y="2727198"/>
                </a:lnTo>
                <a:lnTo>
                  <a:pt x="153924" y="2723388"/>
                </a:lnTo>
                <a:lnTo>
                  <a:pt x="147828" y="2719578"/>
                </a:lnTo>
                <a:lnTo>
                  <a:pt x="140208" y="2720340"/>
                </a:lnTo>
                <a:lnTo>
                  <a:pt x="135636" y="2726436"/>
                </a:lnTo>
                <a:lnTo>
                  <a:pt x="107619" y="2766745"/>
                </a:lnTo>
                <a:lnTo>
                  <a:pt x="109728" y="2761488"/>
                </a:lnTo>
                <a:lnTo>
                  <a:pt x="106680" y="2754630"/>
                </a:lnTo>
                <a:lnTo>
                  <a:pt x="103632" y="2748534"/>
                </a:lnTo>
                <a:lnTo>
                  <a:pt x="96012" y="2745486"/>
                </a:lnTo>
                <a:lnTo>
                  <a:pt x="89916" y="2748534"/>
                </a:lnTo>
                <a:lnTo>
                  <a:pt x="52666" y="2765056"/>
                </a:lnTo>
                <a:lnTo>
                  <a:pt x="1984375" y="73850"/>
                </a:lnTo>
                <a:lnTo>
                  <a:pt x="1980438" y="115062"/>
                </a:lnTo>
                <a:lnTo>
                  <a:pt x="1979676" y="121920"/>
                </a:lnTo>
                <a:lnTo>
                  <a:pt x="1985010" y="128778"/>
                </a:lnTo>
                <a:lnTo>
                  <a:pt x="1985556" y="128778"/>
                </a:lnTo>
                <a:lnTo>
                  <a:pt x="1956816" y="173736"/>
                </a:lnTo>
                <a:lnTo>
                  <a:pt x="1953006" y="179832"/>
                </a:lnTo>
                <a:lnTo>
                  <a:pt x="1955292" y="187452"/>
                </a:lnTo>
                <a:lnTo>
                  <a:pt x="1961388" y="191262"/>
                </a:lnTo>
                <a:lnTo>
                  <a:pt x="1966722" y="195072"/>
                </a:lnTo>
                <a:lnTo>
                  <a:pt x="1975104" y="193548"/>
                </a:lnTo>
                <a:lnTo>
                  <a:pt x="2000758" y="152908"/>
                </a:lnTo>
                <a:lnTo>
                  <a:pt x="1998726" y="207264"/>
                </a:lnTo>
                <a:lnTo>
                  <a:pt x="2023872" y="208026"/>
                </a:lnTo>
                <a:lnTo>
                  <a:pt x="2025916" y="153327"/>
                </a:lnTo>
                <a:lnTo>
                  <a:pt x="2027682" y="156641"/>
                </a:lnTo>
                <a:lnTo>
                  <a:pt x="2045208" y="189738"/>
                </a:lnTo>
                <a:lnTo>
                  <a:pt x="2049018" y="196596"/>
                </a:lnTo>
                <a:lnTo>
                  <a:pt x="2056638" y="198882"/>
                </a:lnTo>
                <a:lnTo>
                  <a:pt x="2062734" y="195072"/>
                </a:lnTo>
                <a:lnTo>
                  <a:pt x="2068830" y="192024"/>
                </a:lnTo>
                <a:lnTo>
                  <a:pt x="2071116" y="184404"/>
                </a:lnTo>
                <a:lnTo>
                  <a:pt x="2068068" y="178308"/>
                </a:lnTo>
                <a:lnTo>
                  <a:pt x="2041779" y="128828"/>
                </a:lnTo>
                <a:lnTo>
                  <a:pt x="2042160" y="128778"/>
                </a:lnTo>
                <a:lnTo>
                  <a:pt x="2049018" y="128016"/>
                </a:lnTo>
                <a:lnTo>
                  <a:pt x="2053590" y="121920"/>
                </a:lnTo>
                <a:lnTo>
                  <a:pt x="2048497" y="73266"/>
                </a:lnTo>
                <a:lnTo>
                  <a:pt x="3344875" y="1826983"/>
                </a:lnTo>
                <a:lnTo>
                  <a:pt x="3323082" y="1828800"/>
                </a:lnTo>
                <a:lnTo>
                  <a:pt x="3324606" y="1854708"/>
                </a:lnTo>
                <a:lnTo>
                  <a:pt x="3362833" y="1851266"/>
                </a:lnTo>
                <a:lnTo>
                  <a:pt x="4384853" y="3233801"/>
                </a:lnTo>
                <a:lnTo>
                  <a:pt x="4387596" y="3239262"/>
                </a:lnTo>
                <a:lnTo>
                  <a:pt x="4404131" y="3267316"/>
                </a:lnTo>
                <a:lnTo>
                  <a:pt x="4404131" y="3216795"/>
                </a:lnTo>
                <a:lnTo>
                  <a:pt x="3560813" y="2076030"/>
                </a:lnTo>
                <a:lnTo>
                  <a:pt x="3640836" y="2058924"/>
                </a:lnTo>
                <a:lnTo>
                  <a:pt x="3635502" y="2033778"/>
                </a:lnTo>
                <a:lnTo>
                  <a:pt x="3544036" y="2053336"/>
                </a:lnTo>
                <a:lnTo>
                  <a:pt x="3392678" y="1848573"/>
                </a:lnTo>
                <a:lnTo>
                  <a:pt x="3425952" y="1845564"/>
                </a:lnTo>
                <a:lnTo>
                  <a:pt x="3423666" y="1820418"/>
                </a:lnTo>
                <a:lnTo>
                  <a:pt x="3374885" y="1824494"/>
                </a:lnTo>
                <a:lnTo>
                  <a:pt x="2099627" y="99377"/>
                </a:lnTo>
                <a:lnTo>
                  <a:pt x="2100072" y="99060"/>
                </a:lnTo>
                <a:lnTo>
                  <a:pt x="2101596" y="91440"/>
                </a:lnTo>
                <a:lnTo>
                  <a:pt x="2097786" y="85344"/>
                </a:lnTo>
                <a:lnTo>
                  <a:pt x="2084260" y="65074"/>
                </a:lnTo>
                <a:lnTo>
                  <a:pt x="2106930" y="74676"/>
                </a:lnTo>
                <a:lnTo>
                  <a:pt x="2113026" y="77724"/>
                </a:lnTo>
                <a:lnTo>
                  <a:pt x="2120646" y="74676"/>
                </a:lnTo>
                <a:lnTo>
                  <a:pt x="2121154" y="73660"/>
                </a:lnTo>
                <a:lnTo>
                  <a:pt x="5283847" y="1622539"/>
                </a:lnTo>
                <a:lnTo>
                  <a:pt x="5282946" y="1624584"/>
                </a:lnTo>
                <a:lnTo>
                  <a:pt x="5279898" y="1630680"/>
                </a:lnTo>
                <a:lnTo>
                  <a:pt x="5281333" y="1635493"/>
                </a:lnTo>
                <a:lnTo>
                  <a:pt x="5279898" y="1639824"/>
                </a:lnTo>
                <a:lnTo>
                  <a:pt x="5277612" y="1645920"/>
                </a:lnTo>
                <a:lnTo>
                  <a:pt x="5280241" y="1651190"/>
                </a:lnTo>
                <a:lnTo>
                  <a:pt x="5276850" y="1655064"/>
                </a:lnTo>
                <a:lnTo>
                  <a:pt x="5277612" y="1661922"/>
                </a:lnTo>
                <a:lnTo>
                  <a:pt x="5277612" y="1662950"/>
                </a:lnTo>
                <a:lnTo>
                  <a:pt x="5271516" y="1663446"/>
                </a:lnTo>
                <a:lnTo>
                  <a:pt x="5273802" y="1688592"/>
                </a:lnTo>
                <a:lnTo>
                  <a:pt x="5275592" y="1688452"/>
                </a:lnTo>
                <a:lnTo>
                  <a:pt x="5279136" y="1704594"/>
                </a:lnTo>
                <a:lnTo>
                  <a:pt x="5307469" y="1698548"/>
                </a:lnTo>
                <a:lnTo>
                  <a:pt x="5294376" y="1707642"/>
                </a:lnTo>
                <a:lnTo>
                  <a:pt x="5289042" y="1712214"/>
                </a:lnTo>
                <a:lnTo>
                  <a:pt x="5287518" y="1719834"/>
                </a:lnTo>
                <a:lnTo>
                  <a:pt x="5291328" y="1725930"/>
                </a:lnTo>
                <a:lnTo>
                  <a:pt x="5295138" y="1731264"/>
                </a:lnTo>
                <a:lnTo>
                  <a:pt x="5296852" y="1731581"/>
                </a:lnTo>
                <a:lnTo>
                  <a:pt x="5296662" y="1733550"/>
                </a:lnTo>
                <a:lnTo>
                  <a:pt x="5301234" y="1738884"/>
                </a:lnTo>
                <a:lnTo>
                  <a:pt x="5301996" y="1740408"/>
                </a:lnTo>
                <a:lnTo>
                  <a:pt x="5305806" y="1745742"/>
                </a:lnTo>
                <a:lnTo>
                  <a:pt x="5313426" y="1748028"/>
                </a:lnTo>
                <a:lnTo>
                  <a:pt x="5319522" y="1744218"/>
                </a:lnTo>
                <a:lnTo>
                  <a:pt x="5355348" y="1722513"/>
                </a:lnTo>
                <a:lnTo>
                  <a:pt x="5355348" y="1598320"/>
                </a:lnTo>
                <a:lnTo>
                  <a:pt x="5339334" y="1574292"/>
                </a:lnTo>
                <a:lnTo>
                  <a:pt x="5335524" y="1568196"/>
                </a:lnTo>
                <a:lnTo>
                  <a:pt x="5327904" y="1566672"/>
                </a:lnTo>
                <a:lnTo>
                  <a:pt x="5321808" y="1570482"/>
                </a:lnTo>
                <a:lnTo>
                  <a:pt x="5316474" y="1574292"/>
                </a:lnTo>
                <a:lnTo>
                  <a:pt x="5314950" y="1581912"/>
                </a:lnTo>
                <a:lnTo>
                  <a:pt x="5318760" y="1588008"/>
                </a:lnTo>
                <a:lnTo>
                  <a:pt x="5341658" y="1622374"/>
                </a:lnTo>
                <a:lnTo>
                  <a:pt x="2086686" y="28321"/>
                </a:lnTo>
                <a:lnTo>
                  <a:pt x="2125980" y="25273"/>
                </a:lnTo>
                <a:lnTo>
                  <a:pt x="2134362" y="25146"/>
                </a:lnTo>
                <a:lnTo>
                  <a:pt x="2139696" y="19050"/>
                </a:lnTo>
                <a:lnTo>
                  <a:pt x="2138934" y="12192"/>
                </a:lnTo>
                <a:lnTo>
                  <a:pt x="2138934" y="4572"/>
                </a:lnTo>
                <a:lnTo>
                  <a:pt x="2132838" y="0"/>
                </a:lnTo>
                <a:lnTo>
                  <a:pt x="2125980" y="0"/>
                </a:lnTo>
                <a:lnTo>
                  <a:pt x="2016252" y="8382"/>
                </a:lnTo>
                <a:lnTo>
                  <a:pt x="2020824" y="51968"/>
                </a:lnTo>
                <a:lnTo>
                  <a:pt x="2025726" y="98628"/>
                </a:lnTo>
                <a:lnTo>
                  <a:pt x="2016252" y="80772"/>
                </a:lnTo>
                <a:lnTo>
                  <a:pt x="2007870" y="93878"/>
                </a:lnTo>
                <a:lnTo>
                  <a:pt x="2011680" y="55092"/>
                </a:lnTo>
                <a:lnTo>
                  <a:pt x="2016252" y="8382"/>
                </a:lnTo>
                <a:lnTo>
                  <a:pt x="1915668" y="53340"/>
                </a:lnTo>
                <a:lnTo>
                  <a:pt x="1908810" y="55626"/>
                </a:lnTo>
                <a:lnTo>
                  <a:pt x="1906524" y="63246"/>
                </a:lnTo>
                <a:lnTo>
                  <a:pt x="1908810" y="70104"/>
                </a:lnTo>
                <a:lnTo>
                  <a:pt x="1911858" y="76200"/>
                </a:lnTo>
                <a:lnTo>
                  <a:pt x="1919478" y="79248"/>
                </a:lnTo>
                <a:lnTo>
                  <a:pt x="1925574" y="76200"/>
                </a:lnTo>
                <a:lnTo>
                  <a:pt x="1963928" y="59194"/>
                </a:lnTo>
                <a:lnTo>
                  <a:pt x="31864" y="2750896"/>
                </a:lnTo>
                <a:lnTo>
                  <a:pt x="35814" y="2709672"/>
                </a:lnTo>
                <a:lnTo>
                  <a:pt x="35814" y="2702052"/>
                </a:lnTo>
                <a:lnTo>
                  <a:pt x="31242" y="2695956"/>
                </a:lnTo>
                <a:lnTo>
                  <a:pt x="25146" y="2695283"/>
                </a:lnTo>
                <a:lnTo>
                  <a:pt x="16764" y="2695194"/>
                </a:lnTo>
                <a:lnTo>
                  <a:pt x="10668" y="2699766"/>
                </a:lnTo>
                <a:lnTo>
                  <a:pt x="0" y="2816352"/>
                </a:lnTo>
                <a:lnTo>
                  <a:pt x="4572" y="2814320"/>
                </a:lnTo>
                <a:lnTo>
                  <a:pt x="100584" y="2771394"/>
                </a:lnTo>
                <a:lnTo>
                  <a:pt x="105727" y="2769463"/>
                </a:lnTo>
                <a:lnTo>
                  <a:pt x="103581" y="2772562"/>
                </a:lnTo>
                <a:lnTo>
                  <a:pt x="101346" y="2773680"/>
                </a:lnTo>
                <a:lnTo>
                  <a:pt x="76111" y="2784310"/>
                </a:lnTo>
                <a:lnTo>
                  <a:pt x="76111" y="2812084"/>
                </a:lnTo>
                <a:lnTo>
                  <a:pt x="75145" y="2813481"/>
                </a:lnTo>
                <a:lnTo>
                  <a:pt x="73355" y="2813240"/>
                </a:lnTo>
                <a:lnTo>
                  <a:pt x="76111" y="2812084"/>
                </a:lnTo>
                <a:lnTo>
                  <a:pt x="76111" y="2784310"/>
                </a:lnTo>
                <a:lnTo>
                  <a:pt x="0" y="2816352"/>
                </a:lnTo>
                <a:lnTo>
                  <a:pt x="22860" y="2834005"/>
                </a:lnTo>
                <a:lnTo>
                  <a:pt x="86868" y="2883408"/>
                </a:lnTo>
                <a:lnTo>
                  <a:pt x="92202" y="2887980"/>
                </a:lnTo>
                <a:lnTo>
                  <a:pt x="100584" y="2886456"/>
                </a:lnTo>
                <a:lnTo>
                  <a:pt x="104394" y="2881122"/>
                </a:lnTo>
                <a:lnTo>
                  <a:pt x="108966" y="2875788"/>
                </a:lnTo>
                <a:lnTo>
                  <a:pt x="108204" y="2867406"/>
                </a:lnTo>
                <a:lnTo>
                  <a:pt x="102108" y="2863596"/>
                </a:lnTo>
                <a:lnTo>
                  <a:pt x="69824" y="2838424"/>
                </a:lnTo>
                <a:lnTo>
                  <a:pt x="4391952" y="3396310"/>
                </a:lnTo>
                <a:lnTo>
                  <a:pt x="4354068" y="3412236"/>
                </a:lnTo>
                <a:lnTo>
                  <a:pt x="4347972" y="3414522"/>
                </a:lnTo>
                <a:lnTo>
                  <a:pt x="4344924" y="3422142"/>
                </a:lnTo>
                <a:lnTo>
                  <a:pt x="4347210" y="3429000"/>
                </a:lnTo>
                <a:lnTo>
                  <a:pt x="4350258" y="3435096"/>
                </a:lnTo>
                <a:lnTo>
                  <a:pt x="4357878" y="3438144"/>
                </a:lnTo>
                <a:lnTo>
                  <a:pt x="4363974" y="3435858"/>
                </a:lnTo>
                <a:lnTo>
                  <a:pt x="4442460" y="3402228"/>
                </a:lnTo>
                <a:lnTo>
                  <a:pt x="4465320" y="3392424"/>
                </a:lnTo>
                <a:lnTo>
                  <a:pt x="4378452" y="3325368"/>
                </a:lnTo>
                <a:lnTo>
                  <a:pt x="4374870" y="3322815"/>
                </a:lnTo>
                <a:lnTo>
                  <a:pt x="4450080" y="3321774"/>
                </a:lnTo>
                <a:lnTo>
                  <a:pt x="4463339" y="3321596"/>
                </a:lnTo>
                <a:lnTo>
                  <a:pt x="4465320" y="3392424"/>
                </a:lnTo>
                <a:lnTo>
                  <a:pt x="4466082" y="3391966"/>
                </a:lnTo>
                <a:lnTo>
                  <a:pt x="4559046" y="3335274"/>
                </a:lnTo>
                <a:lnTo>
                  <a:pt x="4565142" y="3332226"/>
                </a:lnTo>
                <a:lnTo>
                  <a:pt x="4567428" y="3323844"/>
                </a:lnTo>
                <a:lnTo>
                  <a:pt x="4563618" y="3318510"/>
                </a:lnTo>
                <a:lnTo>
                  <a:pt x="4559808" y="3312414"/>
                </a:lnTo>
                <a:lnTo>
                  <a:pt x="4552188" y="3310128"/>
                </a:lnTo>
                <a:lnTo>
                  <a:pt x="4546092" y="3313938"/>
                </a:lnTo>
                <a:lnTo>
                  <a:pt x="4511357" y="3334982"/>
                </a:lnTo>
                <a:lnTo>
                  <a:pt x="5377510" y="1734604"/>
                </a:lnTo>
                <a:lnTo>
                  <a:pt x="5378958" y="1776222"/>
                </a:lnTo>
                <a:lnTo>
                  <a:pt x="5378958" y="1783080"/>
                </a:lnTo>
                <a:lnTo>
                  <a:pt x="5385054" y="1788414"/>
                </a:lnTo>
                <a:lnTo>
                  <a:pt x="5398770" y="1788414"/>
                </a:lnTo>
                <a:lnTo>
                  <a:pt x="5399532" y="1787550"/>
                </a:lnTo>
                <a:lnTo>
                  <a:pt x="5404104" y="1782318"/>
                </a:lnTo>
                <a:lnTo>
                  <a:pt x="5404104" y="1775460"/>
                </a:lnTo>
                <a:close/>
              </a:path>
            </a:pathLst>
          </a:custGeom>
          <a:solidFill>
            <a:srgbClr val="0032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91688" y="1790953"/>
            <a:ext cx="2578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User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Command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Interface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5436" y="5127759"/>
            <a:ext cx="168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Device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Manager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1293" y="5642109"/>
            <a:ext cx="1360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File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Manager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4625" y="3228847"/>
            <a:ext cx="1818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Memory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Manager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1717" y="3589281"/>
            <a:ext cx="1818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Manager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5969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B223F"/>
                </a:solidFill>
              </a:rPr>
              <a:t>Who</a:t>
            </a:r>
            <a:r>
              <a:rPr sz="3600" spc="-25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is</a:t>
            </a:r>
            <a:r>
              <a:rPr sz="3600" spc="-25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a</a:t>
            </a:r>
            <a:r>
              <a:rPr sz="3600" spc="-20" dirty="0">
                <a:solidFill>
                  <a:srgbClr val="0B223F"/>
                </a:solidFill>
              </a:rPr>
              <a:t> </a:t>
            </a:r>
            <a:r>
              <a:rPr sz="3600" spc="-5" dirty="0">
                <a:solidFill>
                  <a:srgbClr val="0B223F"/>
                </a:solidFill>
              </a:rPr>
              <a:t>systems</a:t>
            </a:r>
            <a:r>
              <a:rPr sz="3600" spc="-25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administrator?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6971665" cy="37566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Drink</a:t>
            </a:r>
            <a:r>
              <a:rPr sz="2400" b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lots</a:t>
            </a:r>
            <a:r>
              <a:rPr sz="2400" b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b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coke</a:t>
            </a:r>
            <a:r>
              <a:rPr sz="2400" b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pizza?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Likes</a:t>
            </a:r>
            <a:r>
              <a:rPr sz="2400" b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playing</a:t>
            </a:r>
            <a:r>
              <a:rPr sz="2400" b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solitaire?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Devoted</a:t>
            </a:r>
            <a:r>
              <a:rPr sz="2400" b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family</a:t>
            </a:r>
            <a:r>
              <a:rPr sz="2400" b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Business</a:t>
            </a:r>
            <a:r>
              <a:rPr sz="2400" b="1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savvy?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B223F"/>
              </a:buClr>
              <a:buFont typeface="Arial MT"/>
              <a:buChar char="•"/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traits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sure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experience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 are generally technical in their background, are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able to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effectively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 people and have a good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understanding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business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value.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338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B223F"/>
                </a:solidFill>
              </a:rPr>
              <a:t>Memory</a:t>
            </a:r>
            <a:r>
              <a:rPr sz="3600" spc="-85" dirty="0">
                <a:solidFill>
                  <a:srgbClr val="0B223F"/>
                </a:solidFill>
              </a:rPr>
              <a:t> </a:t>
            </a:r>
            <a:r>
              <a:rPr sz="3600" spc="-5" dirty="0">
                <a:solidFill>
                  <a:srgbClr val="0B223F"/>
                </a:solidFill>
              </a:rPr>
              <a:t>Manager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7136130" cy="36830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checks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validity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requests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space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828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allocates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portion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unused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legal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request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keeps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track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section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multi-user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environment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429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  <a:tab pos="501269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deallocates memory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	comes</a:t>
            </a:r>
            <a:r>
              <a:rPr sz="24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reclaim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43053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Don’t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forget,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preserves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occupied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itself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5401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B223F"/>
                </a:solidFill>
              </a:rPr>
              <a:t>Processor</a:t>
            </a:r>
            <a:r>
              <a:rPr sz="3600" spc="-85" dirty="0">
                <a:solidFill>
                  <a:srgbClr val="0B223F"/>
                </a:solidFill>
              </a:rPr>
              <a:t> </a:t>
            </a:r>
            <a:r>
              <a:rPr sz="3600" spc="-5" dirty="0">
                <a:solidFill>
                  <a:srgbClr val="0B223F"/>
                </a:solidFill>
              </a:rPr>
              <a:t>Manager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7022465" cy="36537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decides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allocate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CPU.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keeps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track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status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allocates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processor,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necessary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registers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tables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57505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reclaims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job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finished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Job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Scheduler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accepts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rejects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incoming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jobs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21971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Scheduler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decides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gets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CPU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long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057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B223F"/>
                </a:solidFill>
              </a:rPr>
              <a:t>Device</a:t>
            </a:r>
            <a:r>
              <a:rPr sz="3600" spc="-80" dirty="0">
                <a:solidFill>
                  <a:srgbClr val="0B223F"/>
                </a:solidFill>
              </a:rPr>
              <a:t> </a:t>
            </a:r>
            <a:r>
              <a:rPr sz="3600" spc="-5" dirty="0">
                <a:solidFill>
                  <a:srgbClr val="0B223F"/>
                </a:solidFill>
              </a:rPr>
              <a:t>Manager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6947534" cy="25857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controls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monitors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every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device,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channel,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control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tracks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status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preset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policies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determine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long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allocates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deallocates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472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B223F"/>
                </a:solidFill>
              </a:rPr>
              <a:t>File</a:t>
            </a:r>
            <a:r>
              <a:rPr sz="3600" spc="-95" dirty="0">
                <a:solidFill>
                  <a:srgbClr val="0B223F"/>
                </a:solidFill>
              </a:rPr>
              <a:t> </a:t>
            </a:r>
            <a:r>
              <a:rPr sz="3600" spc="-5" dirty="0">
                <a:solidFill>
                  <a:srgbClr val="0B223F"/>
                </a:solidFill>
              </a:rPr>
              <a:t>Manager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6381750" cy="25126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keeps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track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every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159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predetermined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policies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enforce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restrictions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controls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allowed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50825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allocates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resource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opening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deallocates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closing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961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B223F"/>
                </a:solidFill>
              </a:rPr>
              <a:t>A</a:t>
            </a:r>
            <a:r>
              <a:rPr sz="3600" spc="-204" dirty="0">
                <a:solidFill>
                  <a:srgbClr val="0B223F"/>
                </a:solidFill>
              </a:rPr>
              <a:t> </a:t>
            </a:r>
            <a:r>
              <a:rPr sz="3600" spc="-5" dirty="0">
                <a:solidFill>
                  <a:srgbClr val="0B223F"/>
                </a:solidFill>
              </a:rPr>
              <a:t>simplifie</a:t>
            </a:r>
            <a:r>
              <a:rPr sz="3600" dirty="0">
                <a:solidFill>
                  <a:srgbClr val="0B223F"/>
                </a:solidFill>
              </a:rPr>
              <a:t>d</a:t>
            </a:r>
            <a:r>
              <a:rPr sz="3600" spc="-5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example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354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Let’s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someone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execute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program,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happen?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74002"/>
            <a:ext cx="7536180" cy="10160"/>
          </a:xfrm>
          <a:custGeom>
            <a:avLst/>
            <a:gdLst/>
            <a:ahLst/>
            <a:cxnLst/>
            <a:rect l="l" t="t" r="r" b="b"/>
            <a:pathLst>
              <a:path w="7536180" h="10159">
                <a:moveTo>
                  <a:pt x="7536180" y="9905"/>
                </a:moveTo>
                <a:lnTo>
                  <a:pt x="7536180" y="0"/>
                </a:lnTo>
                <a:lnTo>
                  <a:pt x="0" y="0"/>
                </a:lnTo>
                <a:lnTo>
                  <a:pt x="0" y="9905"/>
                </a:lnTo>
                <a:lnTo>
                  <a:pt x="7536180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85957" y="2639285"/>
            <a:ext cx="532252" cy="598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5968" y="3420397"/>
            <a:ext cx="532297" cy="59908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4920" y="1869826"/>
            <a:ext cx="532450" cy="59952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52691" y="4368306"/>
            <a:ext cx="565518" cy="59899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42541" y="1294891"/>
            <a:ext cx="48266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Examples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such</a:t>
            </a:r>
            <a:r>
              <a:rPr spc="-25" dirty="0"/>
              <a:t> </a:t>
            </a:r>
            <a:r>
              <a:rPr spc="-5" dirty="0"/>
              <a:t>systems</a:t>
            </a:r>
            <a:r>
              <a:rPr spc="-25" dirty="0"/>
              <a:t> </a:t>
            </a:r>
            <a:r>
              <a:rPr dirty="0"/>
              <a:t>include;</a:t>
            </a:r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542541" y="1853438"/>
            <a:ext cx="6692265" cy="4963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30"/>
              </a:lnSpc>
              <a:spcBef>
                <a:spcPts val="95"/>
              </a:spcBef>
            </a:pPr>
            <a:r>
              <a:rPr sz="2300" spc="-5" dirty="0">
                <a:latin typeface="Times New Roman" panose="02020603050405020304"/>
                <a:cs typeface="Times New Roman" panose="02020603050405020304"/>
              </a:rPr>
              <a:t>Solaris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5" dirty="0">
                <a:latin typeface="Times New Roman" panose="02020603050405020304"/>
                <a:cs typeface="Times New Roman" panose="02020603050405020304"/>
              </a:rPr>
              <a:t>(now Open Solaris) HP/UX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350"/>
              </a:lnSpc>
            </a:pPr>
            <a:r>
              <a:rPr sz="2300" spc="20" dirty="0">
                <a:latin typeface="Times New Roman" panose="02020603050405020304"/>
                <a:cs typeface="Times New Roman" panose="02020603050405020304"/>
              </a:rPr>
              <a:t>AIX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 marR="2247900">
              <a:lnSpc>
                <a:spcPts val="2400"/>
              </a:lnSpc>
              <a:spcBef>
                <a:spcPts val="200"/>
              </a:spcBef>
            </a:pPr>
            <a:r>
              <a:rPr sz="2300" spc="15" dirty="0">
                <a:latin typeface="Times New Roman" panose="02020603050405020304"/>
                <a:cs typeface="Times New Roman" panose="02020603050405020304"/>
              </a:rPr>
              <a:t>DEC </a:t>
            </a:r>
            <a:r>
              <a:rPr sz="2300" spc="10" dirty="0">
                <a:latin typeface="Times New Roman" panose="02020603050405020304"/>
                <a:cs typeface="Times New Roman" panose="02020603050405020304"/>
              </a:rPr>
              <a:t>Unix </a:t>
            </a:r>
            <a:r>
              <a:rPr sz="2300" spc="15" dirty="0">
                <a:latin typeface="Times New Roman" panose="02020603050405020304"/>
                <a:cs typeface="Times New Roman" panose="02020603050405020304"/>
              </a:rPr>
              <a:t>(now known </a:t>
            </a:r>
            <a:r>
              <a:rPr sz="2300" spc="10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300" spc="-10" dirty="0">
                <a:latin typeface="Times New Roman" panose="02020603050405020304"/>
                <a:cs typeface="Times New Roman" panose="02020603050405020304"/>
              </a:rPr>
              <a:t>True </a:t>
            </a:r>
            <a:r>
              <a:rPr sz="2300" spc="15" dirty="0">
                <a:latin typeface="Times New Roman" panose="02020603050405020304"/>
                <a:cs typeface="Times New Roman" panose="02020603050405020304"/>
              </a:rPr>
              <a:t>64) </a:t>
            </a:r>
            <a:r>
              <a:rPr sz="23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0" dirty="0">
                <a:latin typeface="Times New Roman" panose="02020603050405020304"/>
                <a:cs typeface="Times New Roman" panose="02020603050405020304"/>
              </a:rPr>
              <a:t>SGI </a:t>
            </a:r>
            <a:r>
              <a:rPr sz="2300" spc="15" dirty="0">
                <a:latin typeface="Times New Roman" panose="02020603050405020304"/>
                <a:cs typeface="Times New Roman" panose="02020603050405020304"/>
              </a:rPr>
              <a:t>IRIX </a:t>
            </a:r>
            <a:r>
              <a:rPr sz="2300" spc="10" dirty="0">
                <a:latin typeface="Times New Roman" panose="02020603050405020304"/>
                <a:cs typeface="Times New Roman" panose="02020603050405020304"/>
              </a:rPr>
              <a:t>(deprecated</a:t>
            </a:r>
            <a:r>
              <a:rPr sz="23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0" dirty="0"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5" dirty="0">
                <a:latin typeface="Times New Roman" panose="02020603050405020304"/>
                <a:cs typeface="Times New Roman" panose="02020603050405020304"/>
              </a:rPr>
              <a:t>still</a:t>
            </a:r>
            <a:r>
              <a:rPr sz="23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0" dirty="0">
                <a:latin typeface="Times New Roman" panose="02020603050405020304"/>
                <a:cs typeface="Times New Roman" panose="02020603050405020304"/>
              </a:rPr>
              <a:t>about) </a:t>
            </a:r>
            <a:r>
              <a:rPr sz="2300" spc="-5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5" dirty="0">
                <a:latin typeface="Times New Roman" panose="02020603050405020304"/>
                <a:cs typeface="Times New Roman" panose="02020603050405020304"/>
              </a:rPr>
              <a:t>SCO</a:t>
            </a:r>
            <a:r>
              <a:rPr sz="2300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0" dirty="0">
                <a:latin typeface="Times New Roman" panose="02020603050405020304"/>
                <a:cs typeface="Times New Roman" panose="02020603050405020304"/>
              </a:rPr>
              <a:t>(deprecated</a:t>
            </a:r>
            <a:r>
              <a:rPr sz="230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0" dirty="0"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300" spc="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5" dirty="0">
                <a:latin typeface="Times New Roman" panose="02020603050405020304"/>
                <a:cs typeface="Times New Roman" panose="02020603050405020304"/>
              </a:rPr>
              <a:t>still</a:t>
            </a:r>
            <a:r>
              <a:rPr sz="230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0" dirty="0">
                <a:latin typeface="Times New Roman" panose="02020603050405020304"/>
                <a:cs typeface="Times New Roman" panose="02020603050405020304"/>
              </a:rPr>
              <a:t>about) </a:t>
            </a:r>
            <a:r>
              <a:rPr sz="23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20" dirty="0">
                <a:latin typeface="Times New Roman" panose="02020603050405020304"/>
                <a:cs typeface="Times New Roman" panose="02020603050405020304"/>
              </a:rPr>
              <a:t>Mac</a:t>
            </a:r>
            <a:r>
              <a:rPr sz="23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20" dirty="0">
                <a:latin typeface="Times New Roman" panose="02020603050405020304"/>
                <a:cs typeface="Times New Roman" panose="02020603050405020304"/>
              </a:rPr>
              <a:t>OS</a:t>
            </a:r>
            <a:r>
              <a:rPr sz="23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20" dirty="0">
                <a:latin typeface="Times New Roman" panose="02020603050405020304"/>
                <a:cs typeface="Times New Roman" panose="02020603050405020304"/>
              </a:rPr>
              <a:t>X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 marL="12700" marR="1550035">
              <a:lnSpc>
                <a:spcPts val="2400"/>
              </a:lnSpc>
            </a:pPr>
            <a:r>
              <a:rPr sz="2300" spc="15" dirty="0">
                <a:latin typeface="Times New Roman" panose="02020603050405020304"/>
                <a:cs typeface="Times New Roman" panose="02020603050405020304"/>
              </a:rPr>
              <a:t>Linux </a:t>
            </a:r>
            <a:r>
              <a:rPr sz="2300" spc="10" dirty="0">
                <a:latin typeface="Times New Roman" panose="02020603050405020304"/>
                <a:cs typeface="Times New Roman" panose="02020603050405020304"/>
              </a:rPr>
              <a:t>(Centos, Ubuntu, Enterprise </a:t>
            </a:r>
            <a:r>
              <a:rPr sz="2300" spc="15" dirty="0">
                <a:latin typeface="Times New Roman" panose="02020603050405020304"/>
                <a:cs typeface="Times New Roman" panose="02020603050405020304"/>
              </a:rPr>
              <a:t>Redhat) </a:t>
            </a:r>
            <a:r>
              <a:rPr sz="2300" spc="-5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20" dirty="0">
                <a:latin typeface="Times New Roman" panose="02020603050405020304"/>
                <a:cs typeface="Times New Roman" panose="02020603050405020304"/>
              </a:rPr>
              <a:t>BSD </a:t>
            </a:r>
            <a:r>
              <a:rPr sz="2300" spc="15" dirty="0">
                <a:latin typeface="Times New Roman" panose="02020603050405020304"/>
                <a:cs typeface="Times New Roman" panose="02020603050405020304"/>
              </a:rPr>
              <a:t>(Free/Net/Open)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273050" marR="374015">
              <a:lnSpc>
                <a:spcPts val="2420"/>
              </a:lnSpc>
            </a:pPr>
            <a:r>
              <a:rPr sz="2300" dirty="0">
                <a:latin typeface="Times New Roman" panose="02020603050405020304"/>
                <a:cs typeface="Times New Roman" panose="02020603050405020304"/>
              </a:rPr>
              <a:t>Windows </a:t>
            </a:r>
            <a:r>
              <a:rPr sz="2300" spc="10" dirty="0">
                <a:latin typeface="Times New Roman" panose="02020603050405020304"/>
                <a:cs typeface="Times New Roman" panose="02020603050405020304"/>
              </a:rPr>
              <a:t>SBS, Server </a:t>
            </a:r>
            <a:r>
              <a:rPr sz="2300" spc="15" dirty="0">
                <a:latin typeface="Times New Roman" panose="02020603050405020304"/>
                <a:cs typeface="Times New Roman" panose="02020603050405020304"/>
              </a:rPr>
              <a:t>2008, </a:t>
            </a:r>
            <a:r>
              <a:rPr sz="2300" spc="10" dirty="0">
                <a:latin typeface="Times New Roman" panose="02020603050405020304"/>
                <a:cs typeface="Times New Roman" panose="02020603050405020304"/>
              </a:rPr>
              <a:t>Server </a:t>
            </a:r>
            <a:r>
              <a:rPr sz="2300" spc="15" dirty="0">
                <a:latin typeface="Times New Roman" panose="02020603050405020304"/>
                <a:cs typeface="Times New Roman" panose="02020603050405020304"/>
              </a:rPr>
              <a:t>2003 and even </a:t>
            </a:r>
            <a:r>
              <a:rPr sz="2300" spc="-5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Windows</a:t>
            </a:r>
            <a:r>
              <a:rPr sz="23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-45" dirty="0">
                <a:latin typeface="Times New Roman" panose="02020603050405020304"/>
                <a:cs typeface="Times New Roman" panose="02020603050405020304"/>
              </a:rPr>
              <a:t>NT.</a:t>
            </a:r>
            <a:endParaRPr sz="23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273050">
              <a:lnSpc>
                <a:spcPct val="100000"/>
              </a:lnSpc>
            </a:pPr>
            <a:r>
              <a:rPr sz="2300" spc="15" dirty="0">
                <a:latin typeface="Times New Roman" panose="02020603050405020304"/>
                <a:cs typeface="Times New Roman" panose="02020603050405020304"/>
              </a:rPr>
              <a:t>VMS,</a:t>
            </a:r>
            <a:r>
              <a:rPr sz="23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0" dirty="0">
                <a:latin typeface="Times New Roman" panose="02020603050405020304"/>
                <a:cs typeface="Times New Roman" panose="02020603050405020304"/>
              </a:rPr>
              <a:t>Multics,</a:t>
            </a:r>
            <a:r>
              <a:rPr sz="23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0" dirty="0">
                <a:latin typeface="Times New Roman" panose="02020603050405020304"/>
                <a:cs typeface="Times New Roman" panose="02020603050405020304"/>
              </a:rPr>
              <a:t>OS360,</a:t>
            </a:r>
            <a:r>
              <a:rPr sz="23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0" dirty="0">
                <a:latin typeface="Times New Roman" panose="02020603050405020304"/>
                <a:cs typeface="Times New Roman" panose="02020603050405020304"/>
              </a:rPr>
              <a:t>OS1100,VM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0" dirty="0">
                <a:latin typeface="Times New Roman" panose="02020603050405020304"/>
                <a:cs typeface="Times New Roman" panose="02020603050405020304"/>
              </a:rPr>
              <a:t>(these are</a:t>
            </a:r>
            <a:r>
              <a:rPr sz="2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00" spc="10" dirty="0">
                <a:latin typeface="Times New Roman" panose="02020603050405020304"/>
                <a:cs typeface="Times New Roman" panose="02020603050405020304"/>
              </a:rPr>
              <a:t>older).</a:t>
            </a:r>
            <a:endParaRPr sz="23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5969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B223F"/>
                </a:solidFill>
              </a:rPr>
              <a:t>Who</a:t>
            </a:r>
            <a:r>
              <a:rPr sz="3600" spc="-25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is</a:t>
            </a:r>
            <a:r>
              <a:rPr sz="3600" spc="-25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a</a:t>
            </a:r>
            <a:r>
              <a:rPr sz="3600" spc="-20" dirty="0">
                <a:solidFill>
                  <a:srgbClr val="0B223F"/>
                </a:solidFill>
              </a:rPr>
              <a:t> </a:t>
            </a:r>
            <a:r>
              <a:rPr sz="3600" spc="-5" dirty="0">
                <a:solidFill>
                  <a:srgbClr val="0B223F"/>
                </a:solidFill>
              </a:rPr>
              <a:t>systems</a:t>
            </a:r>
            <a:r>
              <a:rPr sz="3600" spc="-25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administrator?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23430" cy="357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1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</a:t>
            </a:r>
            <a:r>
              <a:rPr sz="2400" spc="-1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person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wh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 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400" spc="-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24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8130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400" spc="-9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cases</a:t>
            </a:r>
            <a:r>
              <a:rPr sz="2400" spc="-9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close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relationships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Database</a:t>
            </a:r>
            <a:r>
              <a:rPr sz="22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2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22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Web</a:t>
            </a:r>
            <a:r>
              <a:rPr sz="22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Computer</a:t>
            </a:r>
            <a:r>
              <a:rPr sz="22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operators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340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B223F"/>
                </a:solidFill>
              </a:rPr>
              <a:t>What</a:t>
            </a:r>
            <a:r>
              <a:rPr sz="3600" spc="-35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is</a:t>
            </a:r>
            <a:r>
              <a:rPr sz="3600" spc="-30" dirty="0">
                <a:solidFill>
                  <a:srgbClr val="0B223F"/>
                </a:solidFill>
              </a:rPr>
              <a:t> </a:t>
            </a:r>
            <a:r>
              <a:rPr sz="3600" dirty="0">
                <a:solidFill>
                  <a:srgbClr val="0B223F"/>
                </a:solidFill>
              </a:rPr>
              <a:t>a</a:t>
            </a:r>
            <a:r>
              <a:rPr sz="3600" spc="-30" dirty="0">
                <a:solidFill>
                  <a:srgbClr val="0B223F"/>
                </a:solidFill>
              </a:rPr>
              <a:t> </a:t>
            </a:r>
            <a:r>
              <a:rPr sz="3600" spc="-5" dirty="0">
                <a:solidFill>
                  <a:srgbClr val="0B223F"/>
                </a:solidFill>
              </a:rPr>
              <a:t>system?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3130" y="2045461"/>
            <a:ext cx="7108190" cy="2651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 algn="just">
              <a:lnSpc>
                <a:spcPct val="101000"/>
              </a:lnSpc>
              <a:spcBef>
                <a:spcPts val="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computer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any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 running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operating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capable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providing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base </a:t>
            </a:r>
            <a:r>
              <a:rPr sz="2400" spc="-5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B223F"/>
              </a:buClr>
              <a:buFont typeface="Arial MT"/>
              <a:buChar char="•"/>
            </a:pPr>
            <a:endParaRPr sz="2850">
              <a:latin typeface="Times New Roman" panose="02020603050405020304"/>
              <a:cs typeface="Times New Roman" panose="02020603050405020304"/>
            </a:endParaRPr>
          </a:p>
          <a:p>
            <a:pPr marL="355600" marR="681355" indent="-342900">
              <a:lnSpc>
                <a:spcPct val="101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course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discussed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multi-user and enforce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security.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 are also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configurable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tunable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extent.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23587</Words>
  <Application>WPS Presentation</Application>
  <PresentationFormat>Custom</PresentationFormat>
  <Paragraphs>588</Paragraphs>
  <Slides>75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6" baseType="lpstr">
      <vt:lpstr>Arial</vt:lpstr>
      <vt:lpstr>SimSun</vt:lpstr>
      <vt:lpstr>Wingdings</vt:lpstr>
      <vt:lpstr>Times New Roman</vt:lpstr>
      <vt:lpstr>Arial MT</vt:lpstr>
      <vt:lpstr>Verdana</vt:lpstr>
      <vt:lpstr>Calibri</vt:lpstr>
      <vt:lpstr>Microsoft YaHei</vt:lpstr>
      <vt:lpstr>Arial Unicode MS</vt:lpstr>
      <vt:lpstr>Calibri</vt:lpstr>
      <vt:lpstr>Gear Drives</vt:lpstr>
      <vt:lpstr>SystemsAdministration</vt:lpstr>
      <vt:lpstr>Subject objectives</vt:lpstr>
      <vt:lpstr>Some of the manageable components</vt:lpstr>
      <vt:lpstr>The following objectives apply</vt:lpstr>
      <vt:lpstr>Recommended readings</vt:lpstr>
      <vt:lpstr>Lecture schedule (subject to variation)</vt:lpstr>
      <vt:lpstr>Who is a systems administrator?</vt:lpstr>
      <vt:lpstr>Who is a systems administrator?</vt:lpstr>
      <vt:lpstr>What is a system?</vt:lpstr>
      <vt:lpstr>The role of the systems administrator</vt:lpstr>
      <vt:lpstr>Reliability</vt:lpstr>
      <vt:lpstr>PowerPoint 演示文稿</vt:lpstr>
      <vt:lpstr>PowerPoint 演示文稿</vt:lpstr>
      <vt:lpstr>PowerPoint 演示文稿</vt:lpstr>
      <vt:lpstr>PowerPoint 演示文稿</vt:lpstr>
      <vt:lpstr>Integrity</vt:lpstr>
      <vt:lpstr>PowerPoint 演示文稿</vt:lpstr>
      <vt:lpstr>PowerPoint 演示文稿</vt:lpstr>
      <vt:lpstr>Security</vt:lpstr>
      <vt:lpstr>PowerPoint 演示文稿</vt:lpstr>
      <vt:lpstr>PowerPoint 演示文稿</vt:lpstr>
      <vt:lpstr>Performance</vt:lpstr>
      <vt:lpstr>PowerPoint 演示文稿</vt:lpstr>
      <vt:lpstr>PowerPoint 演示文稿</vt:lpstr>
      <vt:lpstr>Efficiency</vt:lpstr>
      <vt:lpstr>PowerPoint 演示文稿</vt:lpstr>
      <vt:lpstr>Ease of Use</vt:lpstr>
      <vt:lpstr>PowerPoint 演示文稿</vt:lpstr>
      <vt:lpstr>PowerPoint 演示文稿</vt:lpstr>
      <vt:lpstr>PowerPoint 演示文稿</vt:lpstr>
      <vt:lpstr>Order</vt:lpstr>
      <vt:lpstr>PowerPoint 演示文稿</vt:lpstr>
      <vt:lpstr>A system administrator would  typically have these skills</vt:lpstr>
      <vt:lpstr>You can expect administrators to do  these tasks</vt:lpstr>
      <vt:lpstr>PowerPoint 演示文稿</vt:lpstr>
      <vt:lpstr>PowerPoint 演示文稿</vt:lpstr>
      <vt:lpstr>Hardware</vt:lpstr>
      <vt:lpstr>Hardware components</vt:lpstr>
      <vt:lpstr>Major components</vt:lpstr>
      <vt:lpstr>CPU</vt:lpstr>
      <vt:lpstr>PowerPoint 演示文稿</vt:lpstr>
      <vt:lpstr>PowerPoint 演示文稿</vt:lpstr>
      <vt:lpstr>CPU execution model</vt:lpstr>
      <vt:lpstr>PowerPoint 演示文稿</vt:lpstr>
      <vt:lpstr>PowerPoint 演示文稿</vt:lpstr>
      <vt:lpstr>Instruction-level parallelism</vt:lpstr>
      <vt:lpstr>Task-level parallelism</vt:lpstr>
      <vt:lpstr>64bit vs 32bit</vt:lpstr>
      <vt:lpstr>Memory</vt:lpstr>
      <vt:lpstr>Volatile memory and non-volatile  memory</vt:lpstr>
      <vt:lpstr>DDR</vt:lpstr>
      <vt:lpstr>Cache memory</vt:lpstr>
      <vt:lpstr>PowerPoint 演示文稿</vt:lpstr>
      <vt:lpstr>Cache memory functionality</vt:lpstr>
      <vt:lpstr>Input/Output Devices</vt:lpstr>
      <vt:lpstr>The Bus</vt:lpstr>
      <vt:lpstr>PowerPoint 演示文稿</vt:lpstr>
      <vt:lpstr>Some common buses used for peripherals</vt:lpstr>
      <vt:lpstr>Disk</vt:lpstr>
      <vt:lpstr>PowerPoint 演示文稿</vt:lpstr>
      <vt:lpstr>PowerPoint 演示文稿</vt:lpstr>
      <vt:lpstr>Disc drive Interconnect protocols</vt:lpstr>
      <vt:lpstr>SCSI</vt:lpstr>
      <vt:lpstr>Fibre Channel (FC)</vt:lpstr>
      <vt:lpstr>USB –Universal Serial Bus</vt:lpstr>
      <vt:lpstr>Solid State Drives</vt:lpstr>
      <vt:lpstr>Tape Drives</vt:lpstr>
      <vt:lpstr>Operating systems</vt:lpstr>
      <vt:lpstr>PowerPoint 演示文稿</vt:lpstr>
      <vt:lpstr>Memory Manager</vt:lpstr>
      <vt:lpstr>Processor Manager</vt:lpstr>
      <vt:lpstr>Device Manager</vt:lpstr>
      <vt:lpstr>File Manager</vt:lpstr>
      <vt:lpstr>A simplified example</vt:lpstr>
      <vt:lpstr>Examples of such systems include;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Systems Administration</dc:title>
  <dc:creator/>
  <cp:lastModifiedBy>12-19-11-1-2023</cp:lastModifiedBy>
  <cp:revision>1</cp:revision>
  <cp:lastPrinted>2024-10-09T02:45:00Z</cp:lastPrinted>
  <dcterms:created xsi:type="dcterms:W3CDTF">2024-11-10T18:34:54Z</dcterms:created>
  <dcterms:modified xsi:type="dcterms:W3CDTF">2024-11-10T18:34:54Z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2024-10-03T19:00:00Z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2024-10-08T19:00:00Z</vt:filetime>
  </property>
  <property fmtid="{D5CDD505-2E9C-101B-9397-08002B2CF9AE}" pid="5" name="ICV">
    <vt:lpwstr>4894F9B63C494BC8B6299C224BC0AD16_12</vt:lpwstr>
  </property>
  <property fmtid="{D5CDD505-2E9C-101B-9397-08002B2CF9AE}" pid="6" name="KSOProductBuildVer">
    <vt:lpwstr>1033-12.2.0.18607</vt:lpwstr>
  </property>
</Properties>
</file>