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10058400" cy="7772400"/>
  <p:notesSz cx="6887845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2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02594" y="1928707"/>
            <a:ext cx="7599680" cy="1227032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02594" y="3317663"/>
            <a:ext cx="7604918" cy="198628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15900"/>
            <a:ext cx="2263140" cy="6728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5900"/>
            <a:ext cx="6621780" cy="6728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3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1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8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985" y="0"/>
            <a:ext cx="10065385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2920" y="215900"/>
            <a:ext cx="9052560" cy="6602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2920" y="1331383"/>
            <a:ext cx="9052560" cy="561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54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54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54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77190" indent="-377190" algn="l" rtl="0" fontAlgn="base">
        <a:spcBef>
          <a:spcPct val="22000"/>
        </a:spcBef>
        <a:spcAft>
          <a:spcPct val="0"/>
        </a:spcAft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2000"/>
        </a:spcBef>
        <a:spcAft>
          <a:spcPct val="0"/>
        </a:spcAft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2000"/>
        </a:spcBef>
        <a:spcAft>
          <a:spcPct val="0"/>
        </a:spcAft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2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2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2554478"/>
            <a:ext cx="5790565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endParaRPr sz="4800"/>
          </a:p>
          <a:p>
            <a:pPr algn="ctr">
              <a:lnSpc>
                <a:spcPct val="100000"/>
              </a:lnSpc>
            </a:pPr>
            <a:r>
              <a:rPr sz="4800" spc="10" dirty="0"/>
              <a:t>Systems</a:t>
            </a:r>
            <a:r>
              <a:rPr lang="en-US" sz="4800" spc="10" dirty="0"/>
              <a:t> </a:t>
            </a:r>
            <a:r>
              <a:rPr sz="4800" spc="10" dirty="0"/>
              <a:t>Administration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883155" y="4246879"/>
            <a:ext cx="620014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5585" marR="5080" indent="-1493520">
              <a:lnSpc>
                <a:spcPct val="120000"/>
              </a:lnSpc>
              <a:spcBef>
                <a:spcPts val="10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5277" y="6001003"/>
            <a:ext cx="7385684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862583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95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30" dirty="0"/>
              <a:t> </a:t>
            </a:r>
            <a:r>
              <a:rPr dirty="0"/>
              <a:t>common</a:t>
            </a:r>
            <a:r>
              <a:rPr spc="-30" dirty="0"/>
              <a:t> </a:t>
            </a:r>
            <a:r>
              <a:rPr spc="-5" dirty="0"/>
              <a:t>UNIX</a:t>
            </a:r>
            <a:r>
              <a:rPr spc="-30" dirty="0"/>
              <a:t> </a:t>
            </a:r>
            <a:r>
              <a:rPr dirty="0"/>
              <a:t>command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992109" cy="4079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975"/>
                <a:gridCol w="5779134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ls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Lis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you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mor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Sho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firs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par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emac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Creat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edi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Creat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edi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mv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fn1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fn2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Move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cp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fn1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fn2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Copy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Remov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diff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fn1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fn2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Compare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files,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show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where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they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differ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wc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How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any</a:t>
                      </a:r>
                      <a:r>
                        <a:rPr sz="18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lines,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words,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characters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70" dirty="0">
                          <a:latin typeface="Verdana" panose="020B0604030504040204"/>
                          <a:cs typeface="Verdana" panose="020B0604030504040204"/>
                        </a:rPr>
                        <a:t>chmod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Change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permission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95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30" dirty="0"/>
              <a:t> </a:t>
            </a:r>
            <a:r>
              <a:rPr dirty="0"/>
              <a:t>common</a:t>
            </a:r>
            <a:r>
              <a:rPr spc="-30" dirty="0"/>
              <a:t> </a:t>
            </a:r>
            <a:r>
              <a:rPr spc="-5" dirty="0"/>
              <a:t>UNIX</a:t>
            </a:r>
            <a:r>
              <a:rPr spc="-30" dirty="0"/>
              <a:t> </a:t>
            </a:r>
            <a:r>
              <a:rPr dirty="0"/>
              <a:t>command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992109" cy="397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975"/>
                <a:gridCol w="5779134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gzi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Compres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gunzi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Uncompres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gzca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16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Loo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gzippe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withou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havin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gunzip 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it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Loo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conten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lp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Print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mkdi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irname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Mak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dirname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Chang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5" dirty="0">
                          <a:latin typeface="Verdana" panose="020B0604030504040204"/>
                          <a:cs typeface="Verdana" panose="020B0604030504040204"/>
                        </a:rPr>
                        <a:t>pwd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Wher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yo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are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gre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strin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fn(s)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Look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files.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95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30" dirty="0"/>
              <a:t> </a:t>
            </a:r>
            <a:r>
              <a:rPr dirty="0"/>
              <a:t>common</a:t>
            </a:r>
            <a:r>
              <a:rPr spc="-30" dirty="0"/>
              <a:t> </a:t>
            </a:r>
            <a:r>
              <a:rPr spc="-5" dirty="0"/>
              <a:t>UNIX</a:t>
            </a:r>
            <a:r>
              <a:rPr spc="-30" dirty="0"/>
              <a:t> </a:t>
            </a:r>
            <a:r>
              <a:rPr dirty="0"/>
              <a:t>command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992109" cy="370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975"/>
                <a:gridCol w="5779134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Who’s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logged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what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they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are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doing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90" dirty="0">
                          <a:latin typeface="Verdana" panose="020B0604030504040204"/>
                          <a:cs typeface="Verdana" panose="020B0604030504040204"/>
                        </a:rPr>
                        <a:t>who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ho’s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logged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there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they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are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coming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from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finger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Display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information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system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users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last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Giv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lis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everyone’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logins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Display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id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group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unam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-a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Display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all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information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about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system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date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date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time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cal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Display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calendar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month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exit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Exi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curren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shell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95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30" dirty="0"/>
              <a:t> </a:t>
            </a:r>
            <a:r>
              <a:rPr dirty="0"/>
              <a:t>common</a:t>
            </a:r>
            <a:r>
              <a:rPr spc="-30" dirty="0"/>
              <a:t> </a:t>
            </a:r>
            <a:r>
              <a:rPr spc="-5" dirty="0"/>
              <a:t>UNIX</a:t>
            </a:r>
            <a:r>
              <a:rPr spc="-30" dirty="0"/>
              <a:t> </a:t>
            </a:r>
            <a:r>
              <a:rPr dirty="0"/>
              <a:t>command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992109" cy="4079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975"/>
                <a:gridCol w="5779134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whoami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Retur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you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passwd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Change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your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password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ps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Display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current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processes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kil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Kil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7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proces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wit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yo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have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quota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-v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Show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what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your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disk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quota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echo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Prin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6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tex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termina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screen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mail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Sen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email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ssh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Open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secure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connection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ftp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pload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download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80" dirty="0">
                          <a:latin typeface="Verdana" panose="020B0604030504040204"/>
                          <a:cs typeface="Verdana" panose="020B0604030504040204"/>
                        </a:rPr>
                        <a:t>!!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Repeat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previous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9086" y="5039105"/>
            <a:ext cx="8097773" cy="16558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08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Obtain</a:t>
            </a:r>
            <a:r>
              <a:rPr spc="-45" dirty="0"/>
              <a:t> </a:t>
            </a:r>
            <a:r>
              <a:rPr dirty="0"/>
              <a:t>command</a:t>
            </a:r>
            <a:r>
              <a:rPr spc="-45" dirty="0"/>
              <a:t> </a:t>
            </a:r>
            <a:r>
              <a:rPr dirty="0"/>
              <a:t>help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3130" y="2062988"/>
            <a:ext cx="7170420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97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impractical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memorise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syntax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1000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retrieve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pages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keyword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–k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keyword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321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Manual</a:t>
            </a:r>
            <a:r>
              <a:rPr spc="-25" dirty="0"/>
              <a:t> </a:t>
            </a:r>
            <a:r>
              <a:rPr dirty="0"/>
              <a:t>page</a:t>
            </a:r>
            <a:r>
              <a:rPr spc="-25" dirty="0"/>
              <a:t> </a:t>
            </a:r>
            <a:r>
              <a:rPr spc="-5" dirty="0"/>
              <a:t>section</a:t>
            </a:r>
            <a:r>
              <a:rPr spc="-25" dirty="0"/>
              <a:t> </a:t>
            </a:r>
            <a:r>
              <a:rPr dirty="0"/>
              <a:t>number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278370" cy="4814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790"/>
                <a:gridCol w="5910580"/>
              </a:tblGrid>
              <a:tr h="640080">
                <a:tc>
                  <a:txBody>
                    <a:bodyPr/>
                    <a:lstStyle/>
                    <a:p>
                      <a:pPr marL="91440" marR="3638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Section </a:t>
                      </a:r>
                      <a:r>
                        <a:rPr sz="1800" b="1" spc="-6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number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91440" marR="803275">
                        <a:lnSpc>
                          <a:spcPct val="100000"/>
                        </a:lnSpc>
                      </a:pPr>
                      <a:r>
                        <a:rPr sz="1800" spc="-110" dirty="0">
                          <a:latin typeface="Verdana" panose="020B0604030504040204"/>
                          <a:cs typeface="Verdana" panose="020B0604030504040204"/>
                        </a:rPr>
                        <a:t>1M 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X1M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855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ma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execute 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root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may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execute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90170" marR="5238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Windows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commands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root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user  may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execute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calls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3M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3F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2359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Library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routines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functions 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Mathematical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functions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Fortran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functions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formats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Miscellaneous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Games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Device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drivers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interfaces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82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Shell</a:t>
            </a:r>
            <a:r>
              <a:rPr spc="-95" dirty="0"/>
              <a:t> </a:t>
            </a:r>
            <a:r>
              <a:rPr dirty="0"/>
              <a:t>metacharacters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992109" cy="370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975"/>
                <a:gridCol w="5779134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Metacharacter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$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hel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variable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&amp;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Background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execution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;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omman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termination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&lt;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&lt;&lt;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&gt;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&gt;&gt;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I/O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edirection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|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piping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*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[]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Shell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wildcards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‘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“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\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etacharacte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quotes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`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substitution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()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{}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grouping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04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Command</a:t>
            </a:r>
            <a:r>
              <a:rPr spc="-35" dirty="0"/>
              <a:t> </a:t>
            </a:r>
            <a:r>
              <a:rPr dirty="0"/>
              <a:t>input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output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41845" cy="333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97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manipulate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output.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 input and output are represented by labels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descriptors.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8384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(stdin),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descriptor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refers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keyboard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(stdout),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descriptor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screen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222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(stderr), descriptor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screen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41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operating</a:t>
            </a:r>
            <a:r>
              <a:rPr spc="-25" dirty="0"/>
              <a:t> </a:t>
            </a:r>
            <a:r>
              <a:rPr spc="-5" dirty="0"/>
              <a:t>system?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041390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executive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15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Redirection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34225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65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Redirect standard output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screen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metacharacter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pathname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508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assumes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absence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numeric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descriptor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also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redirect both standard output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 to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 file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notation (see next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slide)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721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redirect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metacharacter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Pipes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90080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66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 the stdout of one command to the stdin 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symbol,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pipe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metacharacter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pipe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6162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tee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output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combine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redirection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pipe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855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Combine</a:t>
            </a:r>
            <a:r>
              <a:rPr spc="-30" dirty="0"/>
              <a:t> </a:t>
            </a:r>
            <a:r>
              <a:rPr spc="-5" dirty="0"/>
              <a:t>redirection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piping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6892290" cy="12712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42265" marR="5080" indent="-342265" algn="r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combine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redirection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piping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together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5115" marR="33655" lvl="1" indent="-285115" algn="r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285115" algn="l"/>
                <a:tab pos="2857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direction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beginning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pipe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direction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pipe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8050" y="2440432"/>
          <a:ext cx="7715248" cy="482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/>
                <a:gridCol w="1908810"/>
                <a:gridCol w="5400039"/>
                <a:gridCol w="179070"/>
              </a:tblGrid>
              <a:tr h="365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Command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 hMerge="1">
                  <a:tcPr marL="0" marR="0" marT="0" marB="0"/>
                </a:tc>
              </a:tr>
              <a:tr h="365759">
                <a:tc vMerge="1"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cut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Print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selecte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portion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inpu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lines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 hMerge="1">
                  <a:tcPr marL="0" marR="0" marT="0" marB="0"/>
                </a:tc>
              </a:tr>
              <a:tr h="640079">
                <a:tc vMerge="1"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0839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sort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sor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–r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1609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Sort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line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(ASCII) 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Reverse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sorts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lines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(ASCII)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 hMerge="1">
                  <a:tcPr marL="0" marR="0" marT="0" marB="0"/>
                </a:tc>
              </a:tr>
              <a:tr h="1188719">
                <a:tc vMerge="1"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0902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30" dirty="0">
                          <a:latin typeface="Verdana" panose="020B0604030504040204"/>
                          <a:cs typeface="Verdana" panose="020B0604030504040204"/>
                        </a:rPr>
                        <a:t>wc </a:t>
                      </a:r>
                      <a:r>
                        <a:rPr sz="1800" spc="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wc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-l  wc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-w  wc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–c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9410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Counts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number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lines,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words,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and 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character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 hMerge="1">
                  <a:tcPr marL="0" marR="0" marT="0" marB="0"/>
                </a:tc>
              </a:tr>
              <a:tr h="640842">
                <a:tc vMerge="1"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pr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–d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21507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Formats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printing 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Format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doubl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spaced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 hMerge="1">
                  <a:tcPr marL="0" marR="0" marT="0" marB="0"/>
                </a:tc>
              </a:tr>
              <a:tr h="384810">
                <a:tc vMerge="1"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tr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Replaces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characters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text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 hMerge="1">
                  <a:tcPr marL="0" marR="0" marT="0" marB="0"/>
                </a:tc>
              </a:tr>
              <a:tr h="640079">
                <a:tc vMerge="1"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grep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637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Display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line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matc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regular 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expression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 hMerge="1">
                  <a:tcPr marL="0" marR="0" marT="0" marB="0"/>
                </a:tc>
              </a:tr>
              <a:tr h="206120">
                <a:tc vMerge="1"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45"/>
                        </a:lnSpc>
                        <a:spcBef>
                          <a:spcPts val="275"/>
                        </a:spcBef>
                      </a:pP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nl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245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Number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line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179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71738" y="6848856"/>
            <a:ext cx="630174" cy="2484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574023" y="6405371"/>
            <a:ext cx="217170" cy="379095"/>
            <a:chOff x="8574023" y="6405371"/>
            <a:chExt cx="217170" cy="379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6883" y="6439661"/>
              <a:ext cx="171450" cy="70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4024" y="6405384"/>
              <a:ext cx="217170" cy="379095"/>
            </a:xfrm>
            <a:custGeom>
              <a:avLst/>
              <a:gdLst/>
              <a:ahLst/>
              <a:cxnLst/>
              <a:rect l="l" t="t" r="r" b="b"/>
              <a:pathLst>
                <a:path w="217170" h="379095">
                  <a:moveTo>
                    <a:pt x="210312" y="32766"/>
                  </a:moveTo>
                  <a:lnTo>
                    <a:pt x="208788" y="32004"/>
                  </a:lnTo>
                  <a:lnTo>
                    <a:pt x="204978" y="30403"/>
                  </a:lnTo>
                  <a:lnTo>
                    <a:pt x="204978" y="38100"/>
                  </a:lnTo>
                  <a:lnTo>
                    <a:pt x="204978" y="221742"/>
                  </a:lnTo>
                  <a:lnTo>
                    <a:pt x="193725" y="277672"/>
                  </a:lnTo>
                  <a:lnTo>
                    <a:pt x="165735" y="316268"/>
                  </a:lnTo>
                  <a:lnTo>
                    <a:pt x="125945" y="348843"/>
                  </a:lnTo>
                  <a:lnTo>
                    <a:pt x="108204" y="360426"/>
                  </a:lnTo>
                  <a:lnTo>
                    <a:pt x="82638" y="343484"/>
                  </a:lnTo>
                  <a:lnTo>
                    <a:pt x="45516" y="310489"/>
                  </a:lnTo>
                  <a:lnTo>
                    <a:pt x="23431" y="277672"/>
                  </a:lnTo>
                  <a:lnTo>
                    <a:pt x="12979" y="239331"/>
                  </a:lnTo>
                  <a:lnTo>
                    <a:pt x="12192" y="221742"/>
                  </a:lnTo>
                  <a:lnTo>
                    <a:pt x="12192" y="38100"/>
                  </a:lnTo>
                  <a:lnTo>
                    <a:pt x="43256" y="25438"/>
                  </a:lnTo>
                  <a:lnTo>
                    <a:pt x="73342" y="19138"/>
                  </a:lnTo>
                  <a:lnTo>
                    <a:pt x="96888" y="16979"/>
                  </a:lnTo>
                  <a:lnTo>
                    <a:pt x="107442" y="16776"/>
                  </a:lnTo>
                  <a:lnTo>
                    <a:pt x="109728" y="16776"/>
                  </a:lnTo>
                  <a:lnTo>
                    <a:pt x="120319" y="16979"/>
                  </a:lnTo>
                  <a:lnTo>
                    <a:pt x="143827" y="19138"/>
                  </a:lnTo>
                  <a:lnTo>
                    <a:pt x="173901" y="25438"/>
                  </a:lnTo>
                  <a:lnTo>
                    <a:pt x="204978" y="38100"/>
                  </a:lnTo>
                  <a:lnTo>
                    <a:pt x="204978" y="30403"/>
                  </a:lnTo>
                  <a:lnTo>
                    <a:pt x="144487" y="11430"/>
                  </a:lnTo>
                  <a:lnTo>
                    <a:pt x="107442" y="9144"/>
                  </a:lnTo>
                  <a:lnTo>
                    <a:pt x="96837" y="9283"/>
                  </a:lnTo>
                  <a:lnTo>
                    <a:pt x="72580" y="11430"/>
                  </a:lnTo>
                  <a:lnTo>
                    <a:pt x="41122" y="18135"/>
                  </a:lnTo>
                  <a:lnTo>
                    <a:pt x="8382" y="32004"/>
                  </a:lnTo>
                  <a:lnTo>
                    <a:pt x="6096" y="32766"/>
                  </a:lnTo>
                  <a:lnTo>
                    <a:pt x="6096" y="221742"/>
                  </a:lnTo>
                  <a:lnTo>
                    <a:pt x="6908" y="240487"/>
                  </a:lnTo>
                  <a:lnTo>
                    <a:pt x="10375" y="260311"/>
                  </a:lnTo>
                  <a:lnTo>
                    <a:pt x="12192" y="265328"/>
                  </a:lnTo>
                  <a:lnTo>
                    <a:pt x="17983" y="281419"/>
                  </a:lnTo>
                  <a:lnTo>
                    <a:pt x="47637" y="322707"/>
                  </a:lnTo>
                  <a:lnTo>
                    <a:pt x="89319" y="356641"/>
                  </a:lnTo>
                  <a:lnTo>
                    <a:pt x="107442" y="368046"/>
                  </a:lnTo>
                  <a:lnTo>
                    <a:pt x="108204" y="368808"/>
                  </a:lnTo>
                  <a:lnTo>
                    <a:pt x="148678" y="340614"/>
                  </a:lnTo>
                  <a:lnTo>
                    <a:pt x="185928" y="304038"/>
                  </a:lnTo>
                  <a:lnTo>
                    <a:pt x="204978" y="263575"/>
                  </a:lnTo>
                  <a:lnTo>
                    <a:pt x="206121" y="260311"/>
                  </a:lnTo>
                  <a:lnTo>
                    <a:pt x="209499" y="240487"/>
                  </a:lnTo>
                  <a:lnTo>
                    <a:pt x="210312" y="221742"/>
                  </a:lnTo>
                  <a:lnTo>
                    <a:pt x="210312" y="32766"/>
                  </a:lnTo>
                  <a:close/>
                </a:path>
                <a:path w="217170" h="379095">
                  <a:moveTo>
                    <a:pt x="217170" y="26670"/>
                  </a:moveTo>
                  <a:lnTo>
                    <a:pt x="215646" y="25908"/>
                  </a:lnTo>
                  <a:lnTo>
                    <a:pt x="214122" y="24993"/>
                  </a:lnTo>
                  <a:lnTo>
                    <a:pt x="214122" y="29718"/>
                  </a:lnTo>
                  <a:lnTo>
                    <a:pt x="214122" y="221742"/>
                  </a:lnTo>
                  <a:lnTo>
                    <a:pt x="213283" y="241185"/>
                  </a:lnTo>
                  <a:lnTo>
                    <a:pt x="201904" y="284099"/>
                  </a:lnTo>
                  <a:lnTo>
                    <a:pt x="171678" y="326529"/>
                  </a:lnTo>
                  <a:lnTo>
                    <a:pt x="129489" y="360781"/>
                  </a:lnTo>
                  <a:lnTo>
                    <a:pt x="108204" y="374142"/>
                  </a:lnTo>
                  <a:lnTo>
                    <a:pt x="105918" y="372618"/>
                  </a:lnTo>
                  <a:lnTo>
                    <a:pt x="87655" y="360781"/>
                  </a:lnTo>
                  <a:lnTo>
                    <a:pt x="45148" y="326529"/>
                  </a:lnTo>
                  <a:lnTo>
                    <a:pt x="14490" y="284099"/>
                  </a:lnTo>
                  <a:lnTo>
                    <a:pt x="3111" y="241185"/>
                  </a:lnTo>
                  <a:lnTo>
                    <a:pt x="2286" y="221742"/>
                  </a:lnTo>
                  <a:lnTo>
                    <a:pt x="2286" y="29718"/>
                  </a:lnTo>
                  <a:lnTo>
                    <a:pt x="62103" y="7620"/>
                  </a:lnTo>
                  <a:lnTo>
                    <a:pt x="103632" y="3810"/>
                  </a:lnTo>
                  <a:lnTo>
                    <a:pt x="113538" y="3810"/>
                  </a:lnTo>
                  <a:lnTo>
                    <a:pt x="154774" y="7620"/>
                  </a:lnTo>
                  <a:lnTo>
                    <a:pt x="210312" y="27432"/>
                  </a:lnTo>
                  <a:lnTo>
                    <a:pt x="214122" y="29718"/>
                  </a:lnTo>
                  <a:lnTo>
                    <a:pt x="214122" y="24993"/>
                  </a:lnTo>
                  <a:lnTo>
                    <a:pt x="155536" y="3810"/>
                  </a:lnTo>
                  <a:lnTo>
                    <a:pt x="113538" y="0"/>
                  </a:lnTo>
                  <a:lnTo>
                    <a:pt x="103632" y="0"/>
                  </a:lnTo>
                  <a:lnTo>
                    <a:pt x="61620" y="3810"/>
                  </a:lnTo>
                  <a:lnTo>
                    <a:pt x="5334" y="23622"/>
                  </a:lnTo>
                  <a:lnTo>
                    <a:pt x="1524" y="25908"/>
                  </a:lnTo>
                  <a:lnTo>
                    <a:pt x="0" y="26670"/>
                  </a:lnTo>
                  <a:lnTo>
                    <a:pt x="0" y="221742"/>
                  </a:lnTo>
                  <a:lnTo>
                    <a:pt x="838" y="241871"/>
                  </a:lnTo>
                  <a:lnTo>
                    <a:pt x="2286" y="250393"/>
                  </a:lnTo>
                  <a:lnTo>
                    <a:pt x="4470" y="263359"/>
                  </a:lnTo>
                  <a:lnTo>
                    <a:pt x="26670" y="310134"/>
                  </a:lnTo>
                  <a:lnTo>
                    <a:pt x="64389" y="348132"/>
                  </a:lnTo>
                  <a:lnTo>
                    <a:pt x="104394" y="376428"/>
                  </a:lnTo>
                  <a:lnTo>
                    <a:pt x="107442" y="377952"/>
                  </a:lnTo>
                  <a:lnTo>
                    <a:pt x="108204" y="378714"/>
                  </a:lnTo>
                  <a:lnTo>
                    <a:pt x="109728" y="377952"/>
                  </a:lnTo>
                  <a:lnTo>
                    <a:pt x="112014" y="376428"/>
                  </a:lnTo>
                  <a:lnTo>
                    <a:pt x="130378" y="364451"/>
                  </a:lnTo>
                  <a:lnTo>
                    <a:pt x="173405" y="329374"/>
                  </a:lnTo>
                  <a:lnTo>
                    <a:pt x="204622" y="286131"/>
                  </a:lnTo>
                  <a:lnTo>
                    <a:pt x="216319" y="241871"/>
                  </a:lnTo>
                  <a:lnTo>
                    <a:pt x="217170" y="221742"/>
                  </a:lnTo>
                  <a:lnTo>
                    <a:pt x="217170" y="26670"/>
                  </a:lnTo>
                  <a:close/>
                </a:path>
              </a:pathLst>
            </a:custGeom>
            <a:solidFill>
              <a:srgbClr val="0B223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025" y="6515861"/>
              <a:ext cx="184150" cy="2438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01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Filter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9977" y="1486153"/>
            <a:ext cx="6774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filter.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8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0562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2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cut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prints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selected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portions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lines.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extract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delimited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fields.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delimiter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&lt;Tab&gt;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delimiters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fields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enumerate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78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Sort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278370" cy="2967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0"/>
                <a:gridCol w="5551170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Meaning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-b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Ignor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leadin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whitespace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-f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Cas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insensitiv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6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sorting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-k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Specify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columns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form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sort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key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-n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Compar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field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intege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numbers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-r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Revers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sor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order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-t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Set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field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separator</a:t>
                      </a: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(the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default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is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whitespace)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-u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Output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unique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records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75436" y="5784550"/>
            <a:ext cx="548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reverse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sort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/etc/group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group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77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907530" cy="31711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lowercase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uppercase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77825">
              <a:lnSpc>
                <a:spcPct val="10000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/etc/passwd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screen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lowercase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uppercase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>
              <a:lnSpc>
                <a:spcPct val="10000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/etc/passwd,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sort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/home/jyan/results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218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5" dirty="0"/>
              <a:t>UNIX</a:t>
            </a:r>
            <a:r>
              <a:rPr spc="-30" dirty="0"/>
              <a:t> </a:t>
            </a:r>
            <a:r>
              <a:rPr spc="-5" dirty="0"/>
              <a:t>operating</a:t>
            </a:r>
            <a:r>
              <a:rPr spc="-25" dirty="0"/>
              <a:t> </a:t>
            </a:r>
            <a:r>
              <a:rPr spc="-5" dirty="0"/>
              <a:t>system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515734" cy="21469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portable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multi-tasking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multi-user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time-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sharing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command-line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729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Shell</a:t>
            </a:r>
            <a:r>
              <a:rPr spc="-95" dirty="0"/>
              <a:t> </a:t>
            </a:r>
            <a:r>
              <a:rPr dirty="0"/>
              <a:t>variables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6788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 information that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programs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regularly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User-defined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117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useful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executing commands and creating new files and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directories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178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Environment</a:t>
            </a:r>
            <a:r>
              <a:rPr spc="-95" dirty="0"/>
              <a:t> </a:t>
            </a:r>
            <a:r>
              <a:rPr dirty="0"/>
              <a:t>variables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62165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1305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80962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HOME: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absolute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pathname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user’s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PWD: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present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756285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PATH: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list of directories to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search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executable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SHELL:</a:t>
            </a:r>
            <a:r>
              <a:rPr sz="22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absolute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pathname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LOGNAME: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username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TZ: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16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User-defined</a:t>
            </a:r>
            <a:r>
              <a:rPr spc="-30" dirty="0"/>
              <a:t> </a:t>
            </a:r>
            <a:r>
              <a:rPr dirty="0"/>
              <a:t>variables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07555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132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prefixed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dollar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referenced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$MYVAR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527050" lvl="1" indent="-4572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surround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braces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92646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“I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${REV}th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competition.”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527050" marR="556260" lvl="1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526415" algn="l"/>
                <a:tab pos="527050" algn="l"/>
              </a:tabLst>
            </a:pP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created in the current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only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subshells,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unless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export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08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Setting</a:t>
            </a:r>
            <a:r>
              <a:rPr spc="-95" dirty="0"/>
              <a:t> </a:t>
            </a:r>
            <a:r>
              <a:rPr dirty="0"/>
              <a:t>variables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09459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 the value of a variable, specify the variable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immediately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equal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(=)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marR="21717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distributions, you must use the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setenv </a:t>
            </a:r>
            <a:r>
              <a:rPr sz="2400" i="1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851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alphanumeric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characters,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dash (-)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underscore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(_)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capitalised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convention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83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85" dirty="0"/>
              <a:t> </a:t>
            </a:r>
            <a:r>
              <a:rPr dirty="0"/>
              <a:t>variables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37705" cy="306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8267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 are not displayed by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env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commands,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specialised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19430" lvl="1" indent="-285750" algn="just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UMASK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(discussed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lecture)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 aliases are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shortcuts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commands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viewed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alias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alias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dw=“date;who”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654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Bash</a:t>
            </a:r>
            <a:r>
              <a:rPr spc="-85" dirty="0"/>
              <a:t> </a:t>
            </a:r>
            <a:r>
              <a:rPr spc="-5" dirty="0"/>
              <a:t>scripting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66609" cy="407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81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automate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you’d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otherwise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typing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31813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fist line is known as the “shebang” statement and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declares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interpretation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bash: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#!/bin/bash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Comments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hash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mark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(#)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Invoke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interpreter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turn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execution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file’s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extension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>
              <a:lnSpc>
                <a:spcPct val="100000"/>
              </a:lnSpc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.sh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71738" y="6848856"/>
            <a:ext cx="630174" cy="2484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92886" y="1013459"/>
            <a:ext cx="8110220" cy="5770880"/>
            <a:chOff x="992886" y="1013459"/>
            <a:chExt cx="8110220" cy="57708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6883" y="6439662"/>
              <a:ext cx="171450" cy="70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4024" y="6405384"/>
              <a:ext cx="217170" cy="379095"/>
            </a:xfrm>
            <a:custGeom>
              <a:avLst/>
              <a:gdLst/>
              <a:ahLst/>
              <a:cxnLst/>
              <a:rect l="l" t="t" r="r" b="b"/>
              <a:pathLst>
                <a:path w="217170" h="379095">
                  <a:moveTo>
                    <a:pt x="210312" y="32766"/>
                  </a:moveTo>
                  <a:lnTo>
                    <a:pt x="208788" y="32004"/>
                  </a:lnTo>
                  <a:lnTo>
                    <a:pt x="204978" y="30403"/>
                  </a:lnTo>
                  <a:lnTo>
                    <a:pt x="204978" y="38100"/>
                  </a:lnTo>
                  <a:lnTo>
                    <a:pt x="204978" y="221742"/>
                  </a:lnTo>
                  <a:lnTo>
                    <a:pt x="193725" y="277672"/>
                  </a:lnTo>
                  <a:lnTo>
                    <a:pt x="165735" y="316268"/>
                  </a:lnTo>
                  <a:lnTo>
                    <a:pt x="125945" y="348843"/>
                  </a:lnTo>
                  <a:lnTo>
                    <a:pt x="108204" y="360426"/>
                  </a:lnTo>
                  <a:lnTo>
                    <a:pt x="82638" y="343484"/>
                  </a:lnTo>
                  <a:lnTo>
                    <a:pt x="45516" y="310489"/>
                  </a:lnTo>
                  <a:lnTo>
                    <a:pt x="23431" y="277672"/>
                  </a:lnTo>
                  <a:lnTo>
                    <a:pt x="12979" y="239331"/>
                  </a:lnTo>
                  <a:lnTo>
                    <a:pt x="12192" y="221742"/>
                  </a:lnTo>
                  <a:lnTo>
                    <a:pt x="12192" y="38100"/>
                  </a:lnTo>
                  <a:lnTo>
                    <a:pt x="43256" y="25438"/>
                  </a:lnTo>
                  <a:lnTo>
                    <a:pt x="73342" y="19138"/>
                  </a:lnTo>
                  <a:lnTo>
                    <a:pt x="96888" y="16979"/>
                  </a:lnTo>
                  <a:lnTo>
                    <a:pt x="107442" y="16776"/>
                  </a:lnTo>
                  <a:lnTo>
                    <a:pt x="109728" y="16776"/>
                  </a:lnTo>
                  <a:lnTo>
                    <a:pt x="120319" y="16979"/>
                  </a:lnTo>
                  <a:lnTo>
                    <a:pt x="143827" y="19138"/>
                  </a:lnTo>
                  <a:lnTo>
                    <a:pt x="173901" y="25438"/>
                  </a:lnTo>
                  <a:lnTo>
                    <a:pt x="204978" y="38100"/>
                  </a:lnTo>
                  <a:lnTo>
                    <a:pt x="204978" y="30403"/>
                  </a:lnTo>
                  <a:lnTo>
                    <a:pt x="144487" y="11430"/>
                  </a:lnTo>
                  <a:lnTo>
                    <a:pt x="107442" y="9144"/>
                  </a:lnTo>
                  <a:lnTo>
                    <a:pt x="96837" y="9283"/>
                  </a:lnTo>
                  <a:lnTo>
                    <a:pt x="72580" y="11430"/>
                  </a:lnTo>
                  <a:lnTo>
                    <a:pt x="41122" y="18135"/>
                  </a:lnTo>
                  <a:lnTo>
                    <a:pt x="8382" y="32004"/>
                  </a:lnTo>
                  <a:lnTo>
                    <a:pt x="6096" y="32766"/>
                  </a:lnTo>
                  <a:lnTo>
                    <a:pt x="6096" y="221742"/>
                  </a:lnTo>
                  <a:lnTo>
                    <a:pt x="6908" y="240487"/>
                  </a:lnTo>
                  <a:lnTo>
                    <a:pt x="10375" y="260311"/>
                  </a:lnTo>
                  <a:lnTo>
                    <a:pt x="12192" y="265328"/>
                  </a:lnTo>
                  <a:lnTo>
                    <a:pt x="17983" y="281419"/>
                  </a:lnTo>
                  <a:lnTo>
                    <a:pt x="47637" y="322707"/>
                  </a:lnTo>
                  <a:lnTo>
                    <a:pt x="89319" y="356641"/>
                  </a:lnTo>
                  <a:lnTo>
                    <a:pt x="107442" y="368046"/>
                  </a:lnTo>
                  <a:lnTo>
                    <a:pt x="108204" y="368808"/>
                  </a:lnTo>
                  <a:lnTo>
                    <a:pt x="148678" y="340614"/>
                  </a:lnTo>
                  <a:lnTo>
                    <a:pt x="185928" y="304038"/>
                  </a:lnTo>
                  <a:lnTo>
                    <a:pt x="204978" y="263575"/>
                  </a:lnTo>
                  <a:lnTo>
                    <a:pt x="206121" y="260311"/>
                  </a:lnTo>
                  <a:lnTo>
                    <a:pt x="209499" y="240487"/>
                  </a:lnTo>
                  <a:lnTo>
                    <a:pt x="210312" y="221742"/>
                  </a:lnTo>
                  <a:lnTo>
                    <a:pt x="210312" y="32766"/>
                  </a:lnTo>
                  <a:close/>
                </a:path>
                <a:path w="217170" h="379095">
                  <a:moveTo>
                    <a:pt x="217170" y="26670"/>
                  </a:moveTo>
                  <a:lnTo>
                    <a:pt x="215646" y="25908"/>
                  </a:lnTo>
                  <a:lnTo>
                    <a:pt x="214122" y="24993"/>
                  </a:lnTo>
                  <a:lnTo>
                    <a:pt x="214122" y="29718"/>
                  </a:lnTo>
                  <a:lnTo>
                    <a:pt x="214122" y="221742"/>
                  </a:lnTo>
                  <a:lnTo>
                    <a:pt x="213283" y="241185"/>
                  </a:lnTo>
                  <a:lnTo>
                    <a:pt x="201904" y="284099"/>
                  </a:lnTo>
                  <a:lnTo>
                    <a:pt x="171678" y="326529"/>
                  </a:lnTo>
                  <a:lnTo>
                    <a:pt x="129489" y="360781"/>
                  </a:lnTo>
                  <a:lnTo>
                    <a:pt x="108204" y="374142"/>
                  </a:lnTo>
                  <a:lnTo>
                    <a:pt x="105918" y="372618"/>
                  </a:lnTo>
                  <a:lnTo>
                    <a:pt x="87655" y="360781"/>
                  </a:lnTo>
                  <a:lnTo>
                    <a:pt x="45148" y="326529"/>
                  </a:lnTo>
                  <a:lnTo>
                    <a:pt x="14490" y="284099"/>
                  </a:lnTo>
                  <a:lnTo>
                    <a:pt x="3111" y="241185"/>
                  </a:lnTo>
                  <a:lnTo>
                    <a:pt x="2286" y="221742"/>
                  </a:lnTo>
                  <a:lnTo>
                    <a:pt x="2286" y="29718"/>
                  </a:lnTo>
                  <a:lnTo>
                    <a:pt x="62103" y="7620"/>
                  </a:lnTo>
                  <a:lnTo>
                    <a:pt x="103632" y="3810"/>
                  </a:lnTo>
                  <a:lnTo>
                    <a:pt x="113538" y="3810"/>
                  </a:lnTo>
                  <a:lnTo>
                    <a:pt x="154774" y="7620"/>
                  </a:lnTo>
                  <a:lnTo>
                    <a:pt x="210312" y="27432"/>
                  </a:lnTo>
                  <a:lnTo>
                    <a:pt x="214122" y="29718"/>
                  </a:lnTo>
                  <a:lnTo>
                    <a:pt x="214122" y="24993"/>
                  </a:lnTo>
                  <a:lnTo>
                    <a:pt x="155536" y="3810"/>
                  </a:lnTo>
                  <a:lnTo>
                    <a:pt x="113538" y="0"/>
                  </a:lnTo>
                  <a:lnTo>
                    <a:pt x="103632" y="0"/>
                  </a:lnTo>
                  <a:lnTo>
                    <a:pt x="61620" y="3810"/>
                  </a:lnTo>
                  <a:lnTo>
                    <a:pt x="5334" y="23622"/>
                  </a:lnTo>
                  <a:lnTo>
                    <a:pt x="1524" y="25908"/>
                  </a:lnTo>
                  <a:lnTo>
                    <a:pt x="0" y="26670"/>
                  </a:lnTo>
                  <a:lnTo>
                    <a:pt x="0" y="221742"/>
                  </a:lnTo>
                  <a:lnTo>
                    <a:pt x="838" y="241871"/>
                  </a:lnTo>
                  <a:lnTo>
                    <a:pt x="2286" y="250393"/>
                  </a:lnTo>
                  <a:lnTo>
                    <a:pt x="4470" y="263359"/>
                  </a:lnTo>
                  <a:lnTo>
                    <a:pt x="26670" y="310134"/>
                  </a:lnTo>
                  <a:lnTo>
                    <a:pt x="64389" y="348132"/>
                  </a:lnTo>
                  <a:lnTo>
                    <a:pt x="104394" y="376428"/>
                  </a:lnTo>
                  <a:lnTo>
                    <a:pt x="107442" y="377952"/>
                  </a:lnTo>
                  <a:lnTo>
                    <a:pt x="108204" y="378714"/>
                  </a:lnTo>
                  <a:lnTo>
                    <a:pt x="109728" y="377952"/>
                  </a:lnTo>
                  <a:lnTo>
                    <a:pt x="112014" y="376428"/>
                  </a:lnTo>
                  <a:lnTo>
                    <a:pt x="130378" y="364451"/>
                  </a:lnTo>
                  <a:lnTo>
                    <a:pt x="173405" y="329374"/>
                  </a:lnTo>
                  <a:lnTo>
                    <a:pt x="204622" y="286131"/>
                  </a:lnTo>
                  <a:lnTo>
                    <a:pt x="216319" y="241871"/>
                  </a:lnTo>
                  <a:lnTo>
                    <a:pt x="217170" y="221742"/>
                  </a:lnTo>
                  <a:lnTo>
                    <a:pt x="217170" y="26670"/>
                  </a:lnTo>
                  <a:close/>
                </a:path>
              </a:pathLst>
            </a:custGeom>
            <a:solidFill>
              <a:srgbClr val="0B223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026" y="6515862"/>
              <a:ext cx="184150" cy="2438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886" y="1013459"/>
              <a:ext cx="8109966" cy="5624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554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Command-line</a:t>
            </a:r>
            <a:r>
              <a:rPr spc="-40" dirty="0"/>
              <a:t> </a:t>
            </a:r>
            <a:r>
              <a:rPr spc="-10" dirty="0"/>
              <a:t>arguments</a:t>
            </a:r>
            <a:r>
              <a:rPr spc="-35" dirty="0"/>
              <a:t> </a:t>
            </a:r>
            <a:r>
              <a:rPr dirty="0"/>
              <a:t>and </a:t>
            </a:r>
            <a:r>
              <a:rPr spc="-885" dirty="0"/>
              <a:t> </a:t>
            </a:r>
            <a:r>
              <a:rPr dirty="0"/>
              <a:t>functions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90409" cy="27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763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Command-line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arguments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$1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 command-line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argument,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$0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invoked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$#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command-line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arguments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supplied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$*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arguments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705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Variable </a:t>
            </a:r>
            <a:r>
              <a:rPr dirty="0"/>
              <a:t>scope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775450" cy="167258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global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declaration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variablename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93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output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73530" y="1583436"/>
            <a:ext cx="6720078" cy="503986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375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100" dirty="0"/>
              <a:t> </a:t>
            </a:r>
            <a:r>
              <a:rPr dirty="0"/>
              <a:t>flow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173595" cy="41224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if-then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if-then-else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terminator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elif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keyword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“else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if”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2768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slide.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peculiar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[]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syntax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comparisons and the integer comparison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operators (e.g., -eq) are inherited from the original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Bourne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channelling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/bin/test.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brackets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actually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invoke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syntactic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requirement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715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Elementary</a:t>
            </a:r>
            <a:r>
              <a:rPr spc="-30" dirty="0"/>
              <a:t> </a:t>
            </a:r>
            <a:r>
              <a:rPr dirty="0"/>
              <a:t>bash</a:t>
            </a:r>
            <a:r>
              <a:rPr spc="-25" dirty="0"/>
              <a:t> </a:t>
            </a:r>
            <a:r>
              <a:rPr dirty="0"/>
              <a:t>comparison</a:t>
            </a:r>
            <a:r>
              <a:rPr spc="-30" dirty="0"/>
              <a:t> </a:t>
            </a:r>
            <a:r>
              <a:rPr dirty="0"/>
              <a:t>operators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298055" cy="388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6335"/>
                <a:gridCol w="2426335"/>
                <a:gridCol w="2426335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Numeric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Tru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if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–e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q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equa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!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–n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equa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&lt;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–l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les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&lt;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–l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6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les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or 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equal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&gt;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–g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greate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&gt;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–g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76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greate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or 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equal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null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z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null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425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bash</a:t>
            </a:r>
            <a:r>
              <a:rPr spc="-35" dirty="0"/>
              <a:t> </a:t>
            </a:r>
            <a:r>
              <a:rPr dirty="0"/>
              <a:t>file</a:t>
            </a:r>
            <a:r>
              <a:rPr spc="-30" dirty="0"/>
              <a:t> </a:t>
            </a:r>
            <a:r>
              <a:rPr dirty="0"/>
              <a:t>evaluation</a:t>
            </a:r>
            <a:r>
              <a:rPr spc="-30" dirty="0"/>
              <a:t> </a:t>
            </a:r>
            <a:r>
              <a:rPr dirty="0"/>
              <a:t>operators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298055" cy="388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185"/>
                <a:gridCol w="3639185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Operator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Tru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if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exist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exists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exist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regula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114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You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have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read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permission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on 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exist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empty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36525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Yo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av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writ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permissio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on 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–n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ile2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ile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newe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–o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ile2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ile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olde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67220" cy="408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bash’s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for…in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construct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76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whitespace-separated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works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for…in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loop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((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i=0;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$count;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i++));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 marR="5943600">
              <a:lnSpc>
                <a:spcPct val="120000"/>
              </a:lnSpc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…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loop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slides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351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Friction</a:t>
            </a:r>
            <a:r>
              <a:rPr spc="-25" dirty="0"/>
              <a:t> </a:t>
            </a:r>
            <a:r>
              <a:rPr dirty="0"/>
              <a:t>between</a:t>
            </a:r>
            <a:r>
              <a:rPr spc="-20" dirty="0"/>
              <a:t> </a:t>
            </a:r>
            <a:r>
              <a:rPr spc="-5" dirty="0"/>
              <a:t>UNIX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Linux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055484" cy="41224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1991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Finland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927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reimplementation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elaboration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kernel.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conforms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POSIX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19253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free,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cooperatively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3627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distributions: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Debian,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Mint,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Enterprise,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SUSE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Enterprise,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Ubuntu,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UNI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flavors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AIX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FreeBSD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HP- 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UX, Solaris,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Unixware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269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913880" cy="40716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bash.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27660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Literal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delimited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parentheses,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elements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separated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whitespace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example=(aa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bb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cc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dd)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334645" indent="-342900">
              <a:lnSpc>
                <a:spcPts val="259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${array_name[subscript]}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individual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elements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${example[1]}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subscripts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@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7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${example[@]}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60"/>
              </a:spcBef>
              <a:buFont typeface="Arial MT"/>
              <a:buChar char="–"/>
              <a:tabLst>
                <a:tab pos="755015" algn="l"/>
                <a:tab pos="755650" algn="l"/>
                <a:tab pos="283337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${#example[@]}	yields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elements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57883" y="1799082"/>
            <a:ext cx="6761225" cy="5070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596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output?</a:t>
            </a: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72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Regular</a:t>
            </a:r>
            <a:r>
              <a:rPr spc="-85" dirty="0"/>
              <a:t> </a:t>
            </a:r>
            <a:r>
              <a:rPr dirty="0"/>
              <a:t>expressions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71359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84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expressions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certain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pattern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text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document.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wildcard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metacharacters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interpreted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0574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 regular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expression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metacharacters are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wildcard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metacharacters.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9480" y="2080005"/>
          <a:ext cx="8011159" cy="378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/>
                <a:gridCol w="6336665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Symbol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atche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character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8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*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229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zero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or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more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occurrences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previous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character.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124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zero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or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one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occurrence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70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previous </a:t>
                      </a:r>
                      <a:r>
                        <a:rPr sz="1800" spc="-6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character.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+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876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one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or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more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occurrences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70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previous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character.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5" dirty="0">
                          <a:latin typeface="Verdana" panose="020B0604030504040204"/>
                          <a:cs typeface="Verdana" panose="020B0604030504040204"/>
                        </a:rPr>
                        <a:t>[chars]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atche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characte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fro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give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set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e.g.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[a-z]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[^chars]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atche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characte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give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set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e.g.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[^a-z]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70" dirty="0">
                          <a:latin typeface="Verdana" panose="020B0604030504040204"/>
                          <a:cs typeface="Verdana" panose="020B0604030504040204"/>
                        </a:rPr>
                        <a:t>(|)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either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element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its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left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or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its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right.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9480" y="2080005"/>
          <a:ext cx="8011159" cy="4157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/>
                <a:gridCol w="6336665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Symbol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^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beginning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line.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$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atche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line.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45" dirty="0">
                          <a:latin typeface="Verdana" panose="020B0604030504040204"/>
                          <a:cs typeface="Verdana" panose="020B0604030504040204"/>
                        </a:rPr>
                        <a:t>\w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any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70" dirty="0">
                          <a:latin typeface="Verdana" panose="020B0604030504040204"/>
                          <a:cs typeface="Verdana" panose="020B0604030504040204"/>
                        </a:rPr>
                        <a:t>word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character.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[a-zA-Z0-9_]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\s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any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whitespace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character.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5" dirty="0">
                          <a:latin typeface="Verdana" panose="020B0604030504040204"/>
                          <a:cs typeface="Verdana" panose="020B0604030504040204"/>
                        </a:rPr>
                        <a:t>\d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any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digit.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[0-9]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60" dirty="0">
                          <a:latin typeface="Verdana" panose="020B0604030504040204"/>
                          <a:cs typeface="Verdana" panose="020B0604030504040204"/>
                        </a:rPr>
                        <a:t>{n}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015365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exactly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instances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preceding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element.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95" dirty="0">
                          <a:latin typeface="Verdana" panose="020B0604030504040204"/>
                          <a:cs typeface="Verdana" panose="020B0604030504040204"/>
                        </a:rPr>
                        <a:t>{min,}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035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at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least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min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instances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preceding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element.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{min,max}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613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Matches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any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number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instances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preceding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element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from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min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0" dirty="0">
                          <a:latin typeface="Verdana" panose="020B0604030504040204"/>
                          <a:cs typeface="Verdana" panose="020B0604030504040204"/>
                        </a:rPr>
                        <a:t>max.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82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5691505" cy="21469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^\d{4}$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Letter[^1238]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(mother|father)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M[ou]’?am+[ae]r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([Aeae]|[-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])?[GKQ]h?[aeu]+([dhz]|[dhz]?){1,2}af[iy]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58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grep</a:t>
            </a:r>
            <a:r>
              <a:rPr spc="-45" dirty="0"/>
              <a:t> </a:t>
            </a:r>
            <a:r>
              <a:rPr dirty="0"/>
              <a:t>command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5421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8554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Global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Expression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searches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expressions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displays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extended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expressions.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grep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“hello”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grep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–v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“hello”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grep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–i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“hello”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grep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“^I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6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Perl</a:t>
            </a:r>
            <a:r>
              <a:rPr spc="-90" dirty="0"/>
              <a:t> </a:t>
            </a:r>
            <a:r>
              <a:rPr dirty="0"/>
              <a:t>programming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200900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232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language that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vastly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137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is a better choice for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 than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traditional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choice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Python)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229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fewer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less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painful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debugging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catch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phrase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“there’s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it”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86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UNIX</a:t>
            </a:r>
            <a:r>
              <a:rPr spc="-20" dirty="0"/>
              <a:t> </a:t>
            </a:r>
            <a:r>
              <a:rPr spc="-5" dirty="0"/>
              <a:t>system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64070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loaded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turn you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749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loads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centrally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activities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429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interacts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channel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575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command-line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terminal,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6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Perl</a:t>
            </a:r>
            <a:r>
              <a:rPr spc="-90" dirty="0"/>
              <a:t> </a:t>
            </a:r>
            <a:r>
              <a:rPr dirty="0"/>
              <a:t>programming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993890" cy="37211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statements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separated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semicolons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Comments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(#)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Blocks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statements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enclosed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braces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6195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commands;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fist line is known as the “shebang”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statement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declares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interpretation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algn="just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</a:t>
            </a:r>
            <a:r>
              <a:rPr sz="2200" spc="36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#!/usr/bin/perl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Variables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arrays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38"/>
            <a:ext cx="7117715" cy="40633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fundamental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Scalars: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scalar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$a=“this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example”;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$count=0;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5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Arrays: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@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@items=(“socks”, “shoes”, “shorts”);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065" marR="80010" lvl="2" indent="-228600">
              <a:lnSpc>
                <a:spcPts val="2160"/>
              </a:lnSpc>
              <a:spcBef>
                <a:spcPts val="51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subscripting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begins at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zero,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index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highest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element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$#items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065" marR="353060" lvl="2" indent="-228600">
              <a:lnSpc>
                <a:spcPts val="2160"/>
              </a:lnSpc>
              <a:spcBef>
                <a:spcPts val="48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@ARGV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script’s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command-line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arguments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ts val="2510"/>
              </a:lnSpc>
              <a:spcBef>
                <a:spcPts val="2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Hashes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(aka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associative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arrays):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>
              <a:lnSpc>
                <a:spcPts val="2510"/>
              </a:lnSpc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%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596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output?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40536" y="1583436"/>
            <a:ext cx="7122413" cy="5340096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344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Hashes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012305" cy="24771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key/value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pairs.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words,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whose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subscripts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arbitrary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scalar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93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Subscripting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braces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rather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square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brackets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$myhash{‘ron’}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5960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output?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57883" y="1654301"/>
            <a:ext cx="6976871" cy="523417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7051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Elementary</a:t>
            </a:r>
            <a:r>
              <a:rPr spc="-30" dirty="0"/>
              <a:t> </a:t>
            </a:r>
            <a:r>
              <a:rPr spc="-5" dirty="0"/>
              <a:t>Perl</a:t>
            </a:r>
            <a:r>
              <a:rPr spc="-30" dirty="0"/>
              <a:t> </a:t>
            </a:r>
            <a:r>
              <a:rPr dirty="0"/>
              <a:t>comparison</a:t>
            </a:r>
            <a:r>
              <a:rPr spc="-30" dirty="0"/>
              <a:t> </a:t>
            </a:r>
            <a:r>
              <a:rPr dirty="0"/>
              <a:t>operators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298055" cy="314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6335"/>
                <a:gridCol w="2426335"/>
                <a:gridCol w="2426335"/>
              </a:tblGrid>
              <a:tr h="370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String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Numeric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Tru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if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q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equa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!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equa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&lt;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les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&lt;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215" indent="-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les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or 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equal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&gt;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greate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393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&gt;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=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8275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greate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or 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equal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47079" y="5713707"/>
            <a:ext cx="6518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 MT"/>
                <a:cs typeface="Arial MT"/>
              </a:rPr>
              <a:t>You </a:t>
            </a:r>
            <a:r>
              <a:rPr sz="1800" spc="-5" dirty="0">
                <a:latin typeface="Arial MT"/>
                <a:cs typeface="Arial MT"/>
              </a:rPr>
              <a:t>get all </a:t>
            </a:r>
            <a:r>
              <a:rPr sz="1800" dirty="0">
                <a:latin typeface="Arial MT"/>
                <a:cs typeface="Arial MT"/>
              </a:rPr>
              <a:t>the file-testing </a:t>
            </a:r>
            <a:r>
              <a:rPr sz="1800" spc="-5" dirty="0">
                <a:latin typeface="Arial MT"/>
                <a:cs typeface="Arial MT"/>
              </a:rPr>
              <a:t>operators </a:t>
            </a:r>
            <a:r>
              <a:rPr sz="1800" dirty="0">
                <a:latin typeface="Arial MT"/>
                <a:cs typeface="Arial MT"/>
              </a:rPr>
              <a:t>shown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Slide </a:t>
            </a:r>
            <a:r>
              <a:rPr sz="1800" spc="-5" dirty="0">
                <a:latin typeface="Arial MT"/>
                <a:cs typeface="Arial MT"/>
              </a:rPr>
              <a:t>48 except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–nt and –ot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operators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375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100" dirty="0"/>
              <a:t> </a:t>
            </a:r>
            <a:r>
              <a:rPr dirty="0"/>
              <a:t>flow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864984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construct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keyword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terminating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04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Input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output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42480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writing,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filehandle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6896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open($fh,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‘&lt;’,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$inputfilename)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“Couldn’t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file.”;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635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open($fh,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‘&gt;’,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$ouputfilename)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“Couldn’t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file.”;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05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Questions?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4992" y="2601721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userA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4992" y="3394209"/>
            <a:ext cx="839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terminal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4992" y="4259071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shell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8578" y="2945129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908" y="76200"/>
                </a:lnTo>
                <a:lnTo>
                  <a:pt x="25908" y="345948"/>
                </a:lnTo>
                <a:lnTo>
                  <a:pt x="0" y="345948"/>
                </a:lnTo>
                <a:lnTo>
                  <a:pt x="25908" y="397764"/>
                </a:lnTo>
                <a:lnTo>
                  <a:pt x="38100" y="422148"/>
                </a:lnTo>
                <a:lnTo>
                  <a:pt x="51054" y="396240"/>
                </a:lnTo>
                <a:lnTo>
                  <a:pt x="76200" y="345948"/>
                </a:lnTo>
                <a:lnTo>
                  <a:pt x="51054" y="345948"/>
                </a:lnTo>
                <a:lnTo>
                  <a:pt x="51054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38578" y="3737609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908" y="76200"/>
                </a:lnTo>
                <a:lnTo>
                  <a:pt x="25908" y="345948"/>
                </a:lnTo>
                <a:lnTo>
                  <a:pt x="0" y="345948"/>
                </a:lnTo>
                <a:lnTo>
                  <a:pt x="25908" y="397776"/>
                </a:lnTo>
                <a:lnTo>
                  <a:pt x="38100" y="422148"/>
                </a:lnTo>
                <a:lnTo>
                  <a:pt x="51054" y="396240"/>
                </a:lnTo>
                <a:lnTo>
                  <a:pt x="76200" y="345948"/>
                </a:lnTo>
                <a:lnTo>
                  <a:pt x="51054" y="345948"/>
                </a:lnTo>
                <a:lnTo>
                  <a:pt x="51054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01465" y="2584196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userA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1465" y="3376683"/>
            <a:ext cx="839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terminal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1465" y="4241546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shell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45052" y="2927603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895" y="76200"/>
                </a:lnTo>
                <a:lnTo>
                  <a:pt x="25895" y="345948"/>
                </a:lnTo>
                <a:lnTo>
                  <a:pt x="0" y="345948"/>
                </a:lnTo>
                <a:lnTo>
                  <a:pt x="25895" y="397764"/>
                </a:lnTo>
                <a:lnTo>
                  <a:pt x="38100" y="422148"/>
                </a:lnTo>
                <a:lnTo>
                  <a:pt x="51054" y="396240"/>
                </a:lnTo>
                <a:lnTo>
                  <a:pt x="76200" y="345948"/>
                </a:lnTo>
                <a:lnTo>
                  <a:pt x="51054" y="345948"/>
                </a:lnTo>
                <a:lnTo>
                  <a:pt x="51054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5052" y="3720083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895" y="76200"/>
                </a:lnTo>
                <a:lnTo>
                  <a:pt x="25895" y="345948"/>
                </a:lnTo>
                <a:lnTo>
                  <a:pt x="0" y="345948"/>
                </a:lnTo>
                <a:lnTo>
                  <a:pt x="25895" y="397764"/>
                </a:lnTo>
                <a:lnTo>
                  <a:pt x="38100" y="422148"/>
                </a:lnTo>
                <a:lnTo>
                  <a:pt x="51054" y="396252"/>
                </a:lnTo>
                <a:lnTo>
                  <a:pt x="76200" y="345948"/>
                </a:lnTo>
                <a:lnTo>
                  <a:pt x="51054" y="345948"/>
                </a:lnTo>
                <a:lnTo>
                  <a:pt x="51054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03367" y="2617723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userA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3367" y="3410211"/>
            <a:ext cx="839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terminal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3367" y="4273565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shell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5430" y="2959607"/>
            <a:ext cx="76200" cy="424180"/>
          </a:xfrm>
          <a:custGeom>
            <a:avLst/>
            <a:gdLst/>
            <a:ahLst/>
            <a:cxnLst/>
            <a:rect l="l" t="t" r="r" b="b"/>
            <a:pathLst>
              <a:path w="76200" h="4241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6" y="76200"/>
                </a:lnTo>
                <a:lnTo>
                  <a:pt x="25146" y="347472"/>
                </a:lnTo>
                <a:lnTo>
                  <a:pt x="0" y="347472"/>
                </a:lnTo>
                <a:lnTo>
                  <a:pt x="25146" y="397764"/>
                </a:lnTo>
                <a:lnTo>
                  <a:pt x="38100" y="423672"/>
                </a:lnTo>
                <a:lnTo>
                  <a:pt x="51054" y="397764"/>
                </a:lnTo>
                <a:lnTo>
                  <a:pt x="76200" y="347472"/>
                </a:lnTo>
                <a:lnTo>
                  <a:pt x="51054" y="347472"/>
                </a:lnTo>
                <a:lnTo>
                  <a:pt x="51054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45430" y="3751325"/>
            <a:ext cx="76200" cy="422909"/>
          </a:xfrm>
          <a:custGeom>
            <a:avLst/>
            <a:gdLst/>
            <a:ahLst/>
            <a:cxnLst/>
            <a:rect l="l" t="t" r="r" b="b"/>
            <a:pathLst>
              <a:path w="76200" h="42291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6" y="76200"/>
                </a:lnTo>
                <a:lnTo>
                  <a:pt x="25146" y="346710"/>
                </a:lnTo>
                <a:lnTo>
                  <a:pt x="0" y="346710"/>
                </a:lnTo>
                <a:lnTo>
                  <a:pt x="25146" y="397014"/>
                </a:lnTo>
                <a:lnTo>
                  <a:pt x="38100" y="422910"/>
                </a:lnTo>
                <a:lnTo>
                  <a:pt x="51054" y="397002"/>
                </a:lnTo>
                <a:lnTo>
                  <a:pt x="76200" y="346710"/>
                </a:lnTo>
                <a:lnTo>
                  <a:pt x="51054" y="346710"/>
                </a:lnTo>
                <a:lnTo>
                  <a:pt x="51054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609842" y="2600197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userA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09842" y="3392685"/>
            <a:ext cx="839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terminal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09842" y="4256039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shell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51904" y="2942081"/>
            <a:ext cx="76200" cy="424180"/>
          </a:xfrm>
          <a:custGeom>
            <a:avLst/>
            <a:gdLst/>
            <a:ahLst/>
            <a:cxnLst/>
            <a:rect l="l" t="t" r="r" b="b"/>
            <a:pathLst>
              <a:path w="76200" h="4241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6" y="76200"/>
                </a:lnTo>
                <a:lnTo>
                  <a:pt x="25146" y="347472"/>
                </a:lnTo>
                <a:lnTo>
                  <a:pt x="0" y="347472"/>
                </a:lnTo>
                <a:lnTo>
                  <a:pt x="25146" y="397764"/>
                </a:lnTo>
                <a:lnTo>
                  <a:pt x="38100" y="423672"/>
                </a:lnTo>
                <a:lnTo>
                  <a:pt x="51054" y="397764"/>
                </a:lnTo>
                <a:lnTo>
                  <a:pt x="76200" y="347472"/>
                </a:lnTo>
                <a:lnTo>
                  <a:pt x="51054" y="347472"/>
                </a:lnTo>
                <a:lnTo>
                  <a:pt x="51054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51904" y="3733800"/>
            <a:ext cx="76200" cy="424815"/>
          </a:xfrm>
          <a:custGeom>
            <a:avLst/>
            <a:gdLst/>
            <a:ahLst/>
            <a:cxnLst/>
            <a:rect l="l" t="t" r="r" b="b"/>
            <a:pathLst>
              <a:path w="76200" h="424814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5146" y="76200"/>
                </a:lnTo>
                <a:lnTo>
                  <a:pt x="25146" y="348234"/>
                </a:lnTo>
                <a:lnTo>
                  <a:pt x="0" y="348234"/>
                </a:lnTo>
                <a:lnTo>
                  <a:pt x="25146" y="398526"/>
                </a:lnTo>
                <a:lnTo>
                  <a:pt x="38100" y="424434"/>
                </a:lnTo>
                <a:lnTo>
                  <a:pt x="51054" y="398526"/>
                </a:lnTo>
                <a:lnTo>
                  <a:pt x="76200" y="348234"/>
                </a:lnTo>
                <a:lnTo>
                  <a:pt x="51054" y="348234"/>
                </a:lnTo>
                <a:lnTo>
                  <a:pt x="51054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73452" y="5105400"/>
            <a:ext cx="4319905" cy="1172210"/>
          </a:xfrm>
          <a:custGeom>
            <a:avLst/>
            <a:gdLst/>
            <a:ahLst/>
            <a:cxnLst/>
            <a:rect l="l" t="t" r="r" b="b"/>
            <a:pathLst>
              <a:path w="4319905" h="1172210">
                <a:moveTo>
                  <a:pt x="2914650" y="0"/>
                </a:moveTo>
                <a:lnTo>
                  <a:pt x="2905506" y="0"/>
                </a:lnTo>
                <a:lnTo>
                  <a:pt x="2905506" y="9906"/>
                </a:lnTo>
                <a:lnTo>
                  <a:pt x="2905506" y="370332"/>
                </a:lnTo>
                <a:lnTo>
                  <a:pt x="1415034" y="370332"/>
                </a:lnTo>
                <a:lnTo>
                  <a:pt x="1415034" y="9906"/>
                </a:lnTo>
                <a:lnTo>
                  <a:pt x="2905506" y="9906"/>
                </a:lnTo>
                <a:lnTo>
                  <a:pt x="2905506" y="0"/>
                </a:lnTo>
                <a:lnTo>
                  <a:pt x="1405128" y="0"/>
                </a:lnTo>
                <a:lnTo>
                  <a:pt x="1405128" y="379476"/>
                </a:lnTo>
                <a:lnTo>
                  <a:pt x="1409700" y="379476"/>
                </a:lnTo>
                <a:lnTo>
                  <a:pt x="1415034" y="379476"/>
                </a:lnTo>
                <a:lnTo>
                  <a:pt x="2905506" y="379476"/>
                </a:lnTo>
                <a:lnTo>
                  <a:pt x="2910078" y="379476"/>
                </a:lnTo>
                <a:lnTo>
                  <a:pt x="2914650" y="379476"/>
                </a:lnTo>
                <a:lnTo>
                  <a:pt x="2914650" y="0"/>
                </a:lnTo>
                <a:close/>
              </a:path>
              <a:path w="4319905" h="1172210">
                <a:moveTo>
                  <a:pt x="4319778" y="792480"/>
                </a:moveTo>
                <a:lnTo>
                  <a:pt x="4310634" y="792480"/>
                </a:lnTo>
                <a:lnTo>
                  <a:pt x="4310634" y="802386"/>
                </a:lnTo>
                <a:lnTo>
                  <a:pt x="4310634" y="1162050"/>
                </a:lnTo>
                <a:lnTo>
                  <a:pt x="9906" y="1162050"/>
                </a:lnTo>
                <a:lnTo>
                  <a:pt x="9906" y="802386"/>
                </a:lnTo>
                <a:lnTo>
                  <a:pt x="4310634" y="802386"/>
                </a:lnTo>
                <a:lnTo>
                  <a:pt x="4310634" y="792480"/>
                </a:lnTo>
                <a:lnTo>
                  <a:pt x="0" y="792480"/>
                </a:lnTo>
                <a:lnTo>
                  <a:pt x="0" y="1171956"/>
                </a:lnTo>
                <a:lnTo>
                  <a:pt x="5334" y="1171956"/>
                </a:lnTo>
                <a:lnTo>
                  <a:pt x="9906" y="1171956"/>
                </a:lnTo>
                <a:lnTo>
                  <a:pt x="4310634" y="1171956"/>
                </a:lnTo>
                <a:lnTo>
                  <a:pt x="4315206" y="1171956"/>
                </a:lnTo>
                <a:lnTo>
                  <a:pt x="4319778" y="1171956"/>
                </a:lnTo>
                <a:lnTo>
                  <a:pt x="4319778" y="792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61891" y="5136895"/>
            <a:ext cx="12579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UNIX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kernel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74625">
              <a:lnSpc>
                <a:spcPct val="100000"/>
              </a:lnSpc>
              <a:spcBef>
                <a:spcPts val="1780"/>
              </a:spcBef>
            </a:pPr>
            <a:r>
              <a:rPr sz="1800" dirty="0">
                <a:latin typeface="Arial MT"/>
                <a:cs typeface="Arial MT"/>
              </a:rPr>
              <a:t>Hardware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71344" y="4575047"/>
            <a:ext cx="4524375" cy="1327785"/>
          </a:xfrm>
          <a:custGeom>
            <a:avLst/>
            <a:gdLst/>
            <a:ahLst/>
            <a:cxnLst/>
            <a:rect l="l" t="t" r="r" b="b"/>
            <a:pathLst>
              <a:path w="4524375" h="1327785">
                <a:moveTo>
                  <a:pt x="1517142" y="707898"/>
                </a:moveTo>
                <a:lnTo>
                  <a:pt x="10668" y="14478"/>
                </a:lnTo>
                <a:lnTo>
                  <a:pt x="0" y="37338"/>
                </a:lnTo>
                <a:lnTo>
                  <a:pt x="1506474" y="731520"/>
                </a:lnTo>
                <a:lnTo>
                  <a:pt x="1517142" y="707898"/>
                </a:lnTo>
                <a:close/>
              </a:path>
              <a:path w="4524375" h="1327785">
                <a:moveTo>
                  <a:pt x="2020062" y="526542"/>
                </a:moveTo>
                <a:lnTo>
                  <a:pt x="1520952" y="0"/>
                </a:lnTo>
                <a:lnTo>
                  <a:pt x="1502664" y="17526"/>
                </a:lnTo>
                <a:lnTo>
                  <a:pt x="2001012" y="544068"/>
                </a:lnTo>
                <a:lnTo>
                  <a:pt x="2020062" y="526542"/>
                </a:lnTo>
                <a:close/>
              </a:path>
              <a:path w="4524375" h="1327785">
                <a:moveTo>
                  <a:pt x="2295906" y="981456"/>
                </a:moveTo>
                <a:lnTo>
                  <a:pt x="2257806" y="905256"/>
                </a:lnTo>
                <a:lnTo>
                  <a:pt x="2219706" y="981456"/>
                </a:lnTo>
                <a:lnTo>
                  <a:pt x="2245601" y="981456"/>
                </a:lnTo>
                <a:lnTo>
                  <a:pt x="2245601" y="1251204"/>
                </a:lnTo>
                <a:lnTo>
                  <a:pt x="2219706" y="1251204"/>
                </a:lnTo>
                <a:lnTo>
                  <a:pt x="2245601" y="1303020"/>
                </a:lnTo>
                <a:lnTo>
                  <a:pt x="2257806" y="1327404"/>
                </a:lnTo>
                <a:lnTo>
                  <a:pt x="2270760" y="1301496"/>
                </a:lnTo>
                <a:lnTo>
                  <a:pt x="2295906" y="1251204"/>
                </a:lnTo>
                <a:lnTo>
                  <a:pt x="2270760" y="1251204"/>
                </a:lnTo>
                <a:lnTo>
                  <a:pt x="2270760" y="981456"/>
                </a:lnTo>
                <a:lnTo>
                  <a:pt x="2295906" y="981456"/>
                </a:lnTo>
                <a:close/>
              </a:path>
              <a:path w="4524375" h="1327785">
                <a:moveTo>
                  <a:pt x="2955798" y="15240"/>
                </a:moveTo>
                <a:lnTo>
                  <a:pt x="2935224" y="1524"/>
                </a:lnTo>
                <a:lnTo>
                  <a:pt x="2580894" y="528066"/>
                </a:lnTo>
                <a:lnTo>
                  <a:pt x="2602230" y="542544"/>
                </a:lnTo>
                <a:lnTo>
                  <a:pt x="2955798" y="15240"/>
                </a:lnTo>
                <a:close/>
              </a:path>
              <a:path w="4524375" h="1327785">
                <a:moveTo>
                  <a:pt x="4523994" y="51816"/>
                </a:moveTo>
                <a:lnTo>
                  <a:pt x="4513326" y="28956"/>
                </a:lnTo>
                <a:lnTo>
                  <a:pt x="3006852" y="707898"/>
                </a:lnTo>
                <a:lnTo>
                  <a:pt x="3017520" y="731520"/>
                </a:lnTo>
                <a:lnTo>
                  <a:pt x="4523994" y="51816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</a:t>
            </a:r>
            <a:r>
              <a:rPr spc="-45" dirty="0"/>
              <a:t> </a:t>
            </a:r>
            <a:r>
              <a:rPr spc="-5" dirty="0"/>
              <a:t>UNIX</a:t>
            </a:r>
            <a:r>
              <a:rPr spc="-50" dirty="0"/>
              <a:t> </a:t>
            </a:r>
            <a:r>
              <a:rPr spc="-5" dirty="0"/>
              <a:t>shells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038975" cy="4239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Bourne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(sh)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POSIX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(sh)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Korn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(ksh)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(csh)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(bash)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graphical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Windows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loaded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graphical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functionality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desktop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loaded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standardise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feel 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Windows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7152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20" dirty="0"/>
              <a:t> </a:t>
            </a:r>
            <a:r>
              <a:rPr spc="-5" dirty="0"/>
              <a:t>shell</a:t>
            </a:r>
            <a:r>
              <a:rPr spc="-20" dirty="0"/>
              <a:t> </a:t>
            </a:r>
            <a:r>
              <a:rPr dirty="0"/>
              <a:t>commands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command- </a:t>
            </a:r>
            <a:r>
              <a:rPr spc="-885" dirty="0"/>
              <a:t> </a:t>
            </a:r>
            <a:r>
              <a:rPr dirty="0"/>
              <a:t>line</a:t>
            </a:r>
            <a:r>
              <a:rPr spc="-5" dirty="0"/>
              <a:t> </a:t>
            </a:r>
            <a:r>
              <a:rPr dirty="0"/>
              <a:t>terminal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7184390" cy="44157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prompt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sensitive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62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letters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dash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(-) 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appear after the command name to alter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90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Arguments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appear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 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dash. They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parameters that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works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15223</Words>
  <Application>WPS Presentation</Application>
  <PresentationFormat>Custom</PresentationFormat>
  <Paragraphs>861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8" baseType="lpstr">
      <vt:lpstr>Arial</vt:lpstr>
      <vt:lpstr>SimSun</vt:lpstr>
      <vt:lpstr>Wingdings</vt:lpstr>
      <vt:lpstr>Times New Roman</vt:lpstr>
      <vt:lpstr>Arial MT</vt:lpstr>
      <vt:lpstr>Calibri</vt:lpstr>
      <vt:lpstr>Microsoft YaHei</vt:lpstr>
      <vt:lpstr>Arial Unicode MS</vt:lpstr>
      <vt:lpstr>Verdana</vt:lpstr>
      <vt:lpstr>Gear Drives</vt:lpstr>
      <vt:lpstr>SystemsAdministration</vt:lpstr>
      <vt:lpstr>What is an operating system?</vt:lpstr>
      <vt:lpstr>The UNIX operating system</vt:lpstr>
      <vt:lpstr>PowerPoint 演示文稿</vt:lpstr>
      <vt:lpstr>Friction between UNIX and Linux</vt:lpstr>
      <vt:lpstr>Accessing a UNIX system</vt:lpstr>
      <vt:lpstr>PowerPoint 演示文稿</vt:lpstr>
      <vt:lpstr>Common UNIX shells</vt:lpstr>
      <vt:lpstr>Basic shell commands for a command-  line terminal</vt:lpstr>
      <vt:lpstr>PowerPoint 演示文稿</vt:lpstr>
      <vt:lpstr>Some common UNIX command</vt:lpstr>
      <vt:lpstr>Some common UNIX command</vt:lpstr>
      <vt:lpstr>Some common UNIX command</vt:lpstr>
      <vt:lpstr>Some common UNIX command</vt:lpstr>
      <vt:lpstr>Obtain command help</vt:lpstr>
      <vt:lpstr>Manual page section number</vt:lpstr>
      <vt:lpstr>Shell metacharacters</vt:lpstr>
      <vt:lpstr>PowerPoint 演示文稿</vt:lpstr>
      <vt:lpstr>Command input and output</vt:lpstr>
      <vt:lpstr>Redirection</vt:lpstr>
      <vt:lpstr>PowerPoint 演示文稿</vt:lpstr>
      <vt:lpstr>PowerPoint 演示文稿</vt:lpstr>
      <vt:lpstr>Pipes</vt:lpstr>
      <vt:lpstr>Combine redirection and piping</vt:lpstr>
      <vt:lpstr>Filter</vt:lpstr>
      <vt:lpstr>cut</vt:lpstr>
      <vt:lpstr>Sort</vt:lpstr>
      <vt:lpstr>Exercises</vt:lpstr>
      <vt:lpstr>PowerPoint 演示文稿</vt:lpstr>
      <vt:lpstr>PowerPoint 演示文稿</vt:lpstr>
      <vt:lpstr>PowerPoint 演示文稿</vt:lpstr>
      <vt:lpstr>Shell variables</vt:lpstr>
      <vt:lpstr>Environment variables</vt:lpstr>
      <vt:lpstr>User-defined variables</vt:lpstr>
      <vt:lpstr>Setting variables</vt:lpstr>
      <vt:lpstr>PowerPoint 演示文稿</vt:lpstr>
      <vt:lpstr>Other variables</vt:lpstr>
      <vt:lpstr>PowerPoint 演示文稿</vt:lpstr>
      <vt:lpstr>Bash scripting</vt:lpstr>
      <vt:lpstr>PowerPoint 演示文稿</vt:lpstr>
      <vt:lpstr>Command-line arguments and  functions</vt:lpstr>
      <vt:lpstr>PowerPoint 演示文稿</vt:lpstr>
      <vt:lpstr>Variable scope</vt:lpstr>
      <vt:lpstr>What is the output</vt:lpstr>
      <vt:lpstr>Control flow</vt:lpstr>
      <vt:lpstr>PowerPoint 演示文稿</vt:lpstr>
      <vt:lpstr>Elementary bash comparison operators</vt:lpstr>
      <vt:lpstr>bash file evaluation operators</vt:lpstr>
      <vt:lpstr>Loops</vt:lpstr>
      <vt:lpstr>PowerPoint 演示文稿</vt:lpstr>
      <vt:lpstr>PowerPoint 演示文稿</vt:lpstr>
      <vt:lpstr>Arrays</vt:lpstr>
      <vt:lpstr>What is the output?</vt:lpstr>
      <vt:lpstr>Regular expressions</vt:lpstr>
      <vt:lpstr>PowerPoint 演示文稿</vt:lpstr>
      <vt:lpstr>PowerPoint 演示文稿</vt:lpstr>
      <vt:lpstr>Examples</vt:lpstr>
      <vt:lpstr>The grep command</vt:lpstr>
      <vt:lpstr>Perl programming</vt:lpstr>
      <vt:lpstr>Perl programming</vt:lpstr>
      <vt:lpstr>Variables and arrays</vt:lpstr>
      <vt:lpstr>What is the output?</vt:lpstr>
      <vt:lpstr>Hashes</vt:lpstr>
      <vt:lpstr>What is the output?</vt:lpstr>
      <vt:lpstr>Elementary Perl comparison operators</vt:lpstr>
      <vt:lpstr>Control flow</vt:lpstr>
      <vt:lpstr>Input and output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Systems Administration</dc:title>
  <dc:creator/>
  <cp:lastModifiedBy>12-19-11-1-2023</cp:lastModifiedBy>
  <cp:revision>1</cp:revision>
  <cp:lastPrinted>2024-10-09T03:04:00Z</cp:lastPrinted>
  <dcterms:created xsi:type="dcterms:W3CDTF">2024-11-10T18:35:29Z</dcterms:created>
  <dcterms:modified xsi:type="dcterms:W3CDTF">2024-11-10T18:35:29Z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2023-10-09T19:00:00Z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2024-10-08T19:00:00Z</vt:filetime>
  </property>
  <property fmtid="{D5CDD505-2E9C-101B-9397-08002B2CF9AE}" pid="5" name="ICV">
    <vt:lpwstr>2606006978564ED5814A9C0262DCBAC2_12</vt:lpwstr>
  </property>
  <property fmtid="{D5CDD505-2E9C-101B-9397-08002B2CF9AE}" pid="6" name="KSOProductBuildVer">
    <vt:lpwstr>1033-12.2.0.18607</vt:lpwstr>
  </property>
</Properties>
</file>