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320" r:id="rId67"/>
    <p:sldId id="321" r:id="rId68"/>
    <p:sldId id="322" r:id="rId69"/>
    <p:sldId id="323" r:id="rId70"/>
    <p:sldId id="324" r:id="rId71"/>
    <p:sldId id="325" r:id="rId72"/>
    <p:sldId id="326" r:id="rId73"/>
    <p:sldId id="327" r:id="rId74"/>
    <p:sldId id="328" r:id="rId75"/>
    <p:sldId id="329" r:id="rId76"/>
    <p:sldId id="330" r:id="rId77"/>
    <p:sldId id="331" r:id="rId78"/>
    <p:sldId id="332" r:id="rId79"/>
    <p:sldId id="333" r:id="rId80"/>
    <p:sldId id="334" r:id="rId81"/>
    <p:sldId id="335" r:id="rId82"/>
    <p:sldId id="336" r:id="rId83"/>
    <p:sldId id="337" r:id="rId84"/>
    <p:sldId id="338" r:id="rId85"/>
    <p:sldId id="339" r:id="rId86"/>
    <p:sldId id="340" r:id="rId87"/>
    <p:sldId id="341" r:id="rId88"/>
    <p:sldId id="342" r:id="rId89"/>
    <p:sldId id="343" r:id="rId90"/>
    <p:sldId id="344" r:id="rId91"/>
  </p:sldIdLst>
  <p:sldSz cx="10058400" cy="7772400"/>
  <p:notesSz cx="6887845" cy="100203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1220" y="4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4" Type="http://schemas.openxmlformats.org/officeDocument/2006/relationships/tableStyles" Target="tableStyles.xml"/><Relationship Id="rId93" Type="http://schemas.openxmlformats.org/officeDocument/2006/relationships/viewProps" Target="viewProps.xml"/><Relationship Id="rId92" Type="http://schemas.openxmlformats.org/officeDocument/2006/relationships/presProps" Target="presProps.xml"/><Relationship Id="rId91" Type="http://schemas.openxmlformats.org/officeDocument/2006/relationships/slide" Target="slides/slide89.xml"/><Relationship Id="rId90" Type="http://schemas.openxmlformats.org/officeDocument/2006/relationships/slide" Target="slides/slide88.xml"/><Relationship Id="rId9" Type="http://schemas.openxmlformats.org/officeDocument/2006/relationships/slide" Target="slides/slide7.xml"/><Relationship Id="rId89" Type="http://schemas.openxmlformats.org/officeDocument/2006/relationships/slide" Target="slides/slide87.xml"/><Relationship Id="rId88" Type="http://schemas.openxmlformats.org/officeDocument/2006/relationships/slide" Target="slides/slide86.xml"/><Relationship Id="rId87" Type="http://schemas.openxmlformats.org/officeDocument/2006/relationships/slide" Target="slides/slide85.xml"/><Relationship Id="rId86" Type="http://schemas.openxmlformats.org/officeDocument/2006/relationships/slide" Target="slides/slide84.xml"/><Relationship Id="rId85" Type="http://schemas.openxmlformats.org/officeDocument/2006/relationships/slide" Target="slides/slide83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058400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02594" y="1928707"/>
            <a:ext cx="7599680" cy="1227032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702594" y="3317663"/>
            <a:ext cx="7604918" cy="198628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/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92340" y="215900"/>
            <a:ext cx="2263140" cy="67288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215900"/>
            <a:ext cx="6621780" cy="67288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3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1"/>
            <a:ext cx="8675370" cy="1700212"/>
          </a:xfrm>
        </p:spPr>
        <p:txBody>
          <a:bodyPr/>
          <a:lstStyle>
            <a:lvl1pPr marL="0" indent="0">
              <a:buNone/>
              <a:defRPr sz="2640"/>
            </a:lvl1pPr>
            <a:lvl2pPr marL="502920" indent="0">
              <a:buNone/>
              <a:defRPr sz="2200"/>
            </a:lvl2pPr>
            <a:lvl3pPr marL="1005840" indent="0">
              <a:buNone/>
              <a:defRPr sz="1980"/>
            </a:lvl3pPr>
            <a:lvl4pPr marL="1508760" indent="0">
              <a:buNone/>
              <a:defRPr sz="1760"/>
            </a:lvl4pPr>
            <a:lvl5pPr marL="2011680" indent="0">
              <a:buNone/>
              <a:defRPr sz="1760"/>
            </a:lvl5pPr>
            <a:lvl6pPr marL="2514600" indent="0">
              <a:buNone/>
              <a:defRPr sz="1760"/>
            </a:lvl6pPr>
            <a:lvl7pPr marL="3017520" indent="0">
              <a:buNone/>
              <a:defRPr sz="1760"/>
            </a:lvl7pPr>
            <a:lvl8pPr marL="3520440" indent="0">
              <a:buNone/>
              <a:defRPr sz="1760"/>
            </a:lvl8pPr>
            <a:lvl9pPr marL="4023360" indent="0">
              <a:buNone/>
              <a:defRPr sz="176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3020" y="1331383"/>
            <a:ext cx="4442460" cy="5613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413808"/>
            <a:ext cx="8675370" cy="150230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262" y="1905318"/>
            <a:ext cx="4255611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3262" y="2839085"/>
            <a:ext cx="4255611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905318"/>
            <a:ext cx="4276567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839085"/>
            <a:ext cx="4276567" cy="417586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/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567" y="1119082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262" y="518160"/>
            <a:ext cx="3244533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76567" y="1119082"/>
            <a:ext cx="5092065" cy="5523442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262" y="2331720"/>
            <a:ext cx="3244533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AEB82A-E188-4EC3-A976-6ACB2D5576C4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985" y="0"/>
            <a:ext cx="10065385" cy="777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2920" y="215900"/>
            <a:ext cx="9052560" cy="66029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502920" y="1331383"/>
            <a:ext cx="9052560" cy="56134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5029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540"/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36620" y="7077922"/>
            <a:ext cx="31851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540"/>
            </a:lvl1pPr>
          </a:lstStyle>
          <a:p/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08520" y="7077922"/>
            <a:ext cx="2346960" cy="539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540"/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77190" indent="-377190" algn="l" rtl="0" fontAlgn="base">
        <a:spcBef>
          <a:spcPct val="22000"/>
        </a:spcBef>
        <a:spcAft>
          <a:spcPct val="0"/>
        </a:spcAft>
        <a:buChar char="•"/>
        <a:defRPr sz="3520" kern="1200">
          <a:solidFill>
            <a:schemeClr val="tx1"/>
          </a:solidFill>
          <a:latin typeface="+mn-lt"/>
          <a:ea typeface="+mn-ea"/>
          <a:cs typeface="+mn-cs"/>
        </a:defRPr>
      </a:lvl1pPr>
      <a:lvl2pPr marL="817245" indent="-314325" algn="l" rtl="0" fontAlgn="base">
        <a:spcBef>
          <a:spcPct val="22000"/>
        </a:spcBef>
        <a:spcAft>
          <a:spcPct val="0"/>
        </a:spcAft>
        <a:buChar char="–"/>
        <a:defRPr sz="308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rtl="0" fontAlgn="base">
        <a:spcBef>
          <a:spcPct val="22000"/>
        </a:spcBef>
        <a:spcAft>
          <a:spcPct val="0"/>
        </a:spcAft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rtl="0" fontAlgn="base">
        <a:spcBef>
          <a:spcPct val="22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rtl="0" fontAlgn="base">
        <a:spcBef>
          <a:spcPct val="22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jpe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jpeg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www.pathname.com/fhs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87372" y="2554478"/>
            <a:ext cx="5790565" cy="148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4800" spc="10" dirty="0"/>
              <a:t>Systems</a:t>
            </a:r>
            <a:r>
              <a:rPr lang="en-US" sz="4800" spc="10" dirty="0"/>
              <a:t> </a:t>
            </a:r>
            <a:r>
              <a:rPr sz="4800" spc="10" dirty="0"/>
              <a:t>Administration</a:t>
            </a:r>
            <a:endParaRPr sz="4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5327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machines have become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faster,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has become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step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enough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 can try a reasonable number of plain text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721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visible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liability.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Hence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invention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0565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696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public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utility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“crack”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guess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versions.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115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dictionaries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heuristics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viable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Exhaustive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feasible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unless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70420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238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systems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a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hash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slower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compute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crypt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5539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slows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 speed when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cracking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MD5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SHA1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cryptographic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checksums.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(Linux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BSD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305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beginning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technology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10425" cy="273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comprises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$1$buJ6v3Ch$BwlfdhdheywydwwD.hdhdjsjw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cryto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734695" indent="-285750">
              <a:lnSpc>
                <a:spcPct val="100000"/>
              </a:lnSpc>
              <a:spcBef>
                <a:spcPts val="535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$1$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MD5.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2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leading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13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24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64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alphabet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a-zA-Z0-9/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77405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6642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Linux, if the password contains leading !! or is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:!!: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78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restrict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/sbin/nologin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platform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platform.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remaining parameters are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the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program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/etc/login.defs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6874002"/>
            <a:ext cx="7536180" cy="10160"/>
          </a:xfrm>
          <a:custGeom>
            <a:avLst/>
            <a:gdLst/>
            <a:ahLst/>
            <a:cxnLst/>
            <a:rect l="l" t="t" r="r" b="b"/>
            <a:pathLst>
              <a:path w="7536180" h="10159">
                <a:moveTo>
                  <a:pt x="7536180" y="9905"/>
                </a:moveTo>
                <a:lnTo>
                  <a:pt x="7536180" y="0"/>
                </a:lnTo>
                <a:lnTo>
                  <a:pt x="0" y="0"/>
                </a:lnTo>
                <a:lnTo>
                  <a:pt x="0" y="9905"/>
                </a:lnTo>
                <a:lnTo>
                  <a:pt x="7536180" y="990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8571738" y="6848856"/>
            <a:ext cx="630174" cy="2484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187958" y="3266694"/>
            <a:ext cx="7682230" cy="3525520"/>
            <a:chOff x="1187958" y="3266694"/>
            <a:chExt cx="7682230" cy="35255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6884" y="6439661"/>
              <a:ext cx="171450" cy="70104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574024" y="6405384"/>
              <a:ext cx="217170" cy="379095"/>
            </a:xfrm>
            <a:custGeom>
              <a:avLst/>
              <a:gdLst/>
              <a:ahLst/>
              <a:cxnLst/>
              <a:rect l="l" t="t" r="r" b="b"/>
              <a:pathLst>
                <a:path w="217170" h="379095">
                  <a:moveTo>
                    <a:pt x="210312" y="32766"/>
                  </a:moveTo>
                  <a:lnTo>
                    <a:pt x="208788" y="32004"/>
                  </a:lnTo>
                  <a:lnTo>
                    <a:pt x="204978" y="30403"/>
                  </a:lnTo>
                  <a:lnTo>
                    <a:pt x="204978" y="38100"/>
                  </a:lnTo>
                  <a:lnTo>
                    <a:pt x="204978" y="221742"/>
                  </a:lnTo>
                  <a:lnTo>
                    <a:pt x="193725" y="277672"/>
                  </a:lnTo>
                  <a:lnTo>
                    <a:pt x="165735" y="316268"/>
                  </a:lnTo>
                  <a:lnTo>
                    <a:pt x="125945" y="348843"/>
                  </a:lnTo>
                  <a:lnTo>
                    <a:pt x="108204" y="360426"/>
                  </a:lnTo>
                  <a:lnTo>
                    <a:pt x="82638" y="343484"/>
                  </a:lnTo>
                  <a:lnTo>
                    <a:pt x="45516" y="310489"/>
                  </a:lnTo>
                  <a:lnTo>
                    <a:pt x="23431" y="277672"/>
                  </a:lnTo>
                  <a:lnTo>
                    <a:pt x="12979" y="239331"/>
                  </a:lnTo>
                  <a:lnTo>
                    <a:pt x="12192" y="221742"/>
                  </a:lnTo>
                  <a:lnTo>
                    <a:pt x="12192" y="38100"/>
                  </a:lnTo>
                  <a:lnTo>
                    <a:pt x="43256" y="25438"/>
                  </a:lnTo>
                  <a:lnTo>
                    <a:pt x="73342" y="19138"/>
                  </a:lnTo>
                  <a:lnTo>
                    <a:pt x="96888" y="16979"/>
                  </a:lnTo>
                  <a:lnTo>
                    <a:pt x="107442" y="16776"/>
                  </a:lnTo>
                  <a:lnTo>
                    <a:pt x="109728" y="16776"/>
                  </a:lnTo>
                  <a:lnTo>
                    <a:pt x="120319" y="16979"/>
                  </a:lnTo>
                  <a:lnTo>
                    <a:pt x="143827" y="19138"/>
                  </a:lnTo>
                  <a:lnTo>
                    <a:pt x="173901" y="25438"/>
                  </a:lnTo>
                  <a:lnTo>
                    <a:pt x="204978" y="38100"/>
                  </a:lnTo>
                  <a:lnTo>
                    <a:pt x="204978" y="30403"/>
                  </a:lnTo>
                  <a:lnTo>
                    <a:pt x="144487" y="11430"/>
                  </a:lnTo>
                  <a:lnTo>
                    <a:pt x="107442" y="9144"/>
                  </a:lnTo>
                  <a:lnTo>
                    <a:pt x="96837" y="9283"/>
                  </a:lnTo>
                  <a:lnTo>
                    <a:pt x="72580" y="11430"/>
                  </a:lnTo>
                  <a:lnTo>
                    <a:pt x="41122" y="18135"/>
                  </a:lnTo>
                  <a:lnTo>
                    <a:pt x="8382" y="32004"/>
                  </a:lnTo>
                  <a:lnTo>
                    <a:pt x="6096" y="32766"/>
                  </a:lnTo>
                  <a:lnTo>
                    <a:pt x="6096" y="221742"/>
                  </a:lnTo>
                  <a:lnTo>
                    <a:pt x="6908" y="240487"/>
                  </a:lnTo>
                  <a:lnTo>
                    <a:pt x="10375" y="260311"/>
                  </a:lnTo>
                  <a:lnTo>
                    <a:pt x="12192" y="265328"/>
                  </a:lnTo>
                  <a:lnTo>
                    <a:pt x="17983" y="281419"/>
                  </a:lnTo>
                  <a:lnTo>
                    <a:pt x="47637" y="322707"/>
                  </a:lnTo>
                  <a:lnTo>
                    <a:pt x="89319" y="356641"/>
                  </a:lnTo>
                  <a:lnTo>
                    <a:pt x="107442" y="368046"/>
                  </a:lnTo>
                  <a:lnTo>
                    <a:pt x="108204" y="368808"/>
                  </a:lnTo>
                  <a:lnTo>
                    <a:pt x="148678" y="340614"/>
                  </a:lnTo>
                  <a:lnTo>
                    <a:pt x="185928" y="304038"/>
                  </a:lnTo>
                  <a:lnTo>
                    <a:pt x="204978" y="263575"/>
                  </a:lnTo>
                  <a:lnTo>
                    <a:pt x="206121" y="260311"/>
                  </a:lnTo>
                  <a:lnTo>
                    <a:pt x="209499" y="240487"/>
                  </a:lnTo>
                  <a:lnTo>
                    <a:pt x="210312" y="221742"/>
                  </a:lnTo>
                  <a:lnTo>
                    <a:pt x="210312" y="32766"/>
                  </a:lnTo>
                  <a:close/>
                </a:path>
                <a:path w="217170" h="379095">
                  <a:moveTo>
                    <a:pt x="217170" y="26670"/>
                  </a:moveTo>
                  <a:lnTo>
                    <a:pt x="215646" y="25908"/>
                  </a:lnTo>
                  <a:lnTo>
                    <a:pt x="214122" y="24993"/>
                  </a:lnTo>
                  <a:lnTo>
                    <a:pt x="214122" y="29718"/>
                  </a:lnTo>
                  <a:lnTo>
                    <a:pt x="214122" y="221742"/>
                  </a:lnTo>
                  <a:lnTo>
                    <a:pt x="213283" y="241185"/>
                  </a:lnTo>
                  <a:lnTo>
                    <a:pt x="201904" y="284099"/>
                  </a:lnTo>
                  <a:lnTo>
                    <a:pt x="171678" y="326529"/>
                  </a:lnTo>
                  <a:lnTo>
                    <a:pt x="129489" y="360781"/>
                  </a:lnTo>
                  <a:lnTo>
                    <a:pt x="108204" y="374142"/>
                  </a:lnTo>
                  <a:lnTo>
                    <a:pt x="105918" y="372618"/>
                  </a:lnTo>
                  <a:lnTo>
                    <a:pt x="87655" y="360781"/>
                  </a:lnTo>
                  <a:lnTo>
                    <a:pt x="45148" y="326529"/>
                  </a:lnTo>
                  <a:lnTo>
                    <a:pt x="14490" y="284099"/>
                  </a:lnTo>
                  <a:lnTo>
                    <a:pt x="3111" y="241185"/>
                  </a:lnTo>
                  <a:lnTo>
                    <a:pt x="2286" y="221742"/>
                  </a:lnTo>
                  <a:lnTo>
                    <a:pt x="2286" y="29718"/>
                  </a:lnTo>
                  <a:lnTo>
                    <a:pt x="62103" y="7620"/>
                  </a:lnTo>
                  <a:lnTo>
                    <a:pt x="103632" y="3810"/>
                  </a:lnTo>
                  <a:lnTo>
                    <a:pt x="113538" y="3810"/>
                  </a:lnTo>
                  <a:lnTo>
                    <a:pt x="154774" y="7620"/>
                  </a:lnTo>
                  <a:lnTo>
                    <a:pt x="210312" y="27432"/>
                  </a:lnTo>
                  <a:lnTo>
                    <a:pt x="214122" y="29718"/>
                  </a:lnTo>
                  <a:lnTo>
                    <a:pt x="214122" y="24993"/>
                  </a:lnTo>
                  <a:lnTo>
                    <a:pt x="155536" y="3810"/>
                  </a:lnTo>
                  <a:lnTo>
                    <a:pt x="113538" y="0"/>
                  </a:lnTo>
                  <a:lnTo>
                    <a:pt x="103632" y="0"/>
                  </a:lnTo>
                  <a:lnTo>
                    <a:pt x="61620" y="3810"/>
                  </a:lnTo>
                  <a:lnTo>
                    <a:pt x="5334" y="23622"/>
                  </a:lnTo>
                  <a:lnTo>
                    <a:pt x="1524" y="25908"/>
                  </a:lnTo>
                  <a:lnTo>
                    <a:pt x="0" y="26670"/>
                  </a:lnTo>
                  <a:lnTo>
                    <a:pt x="0" y="221742"/>
                  </a:lnTo>
                  <a:lnTo>
                    <a:pt x="838" y="241871"/>
                  </a:lnTo>
                  <a:lnTo>
                    <a:pt x="2286" y="250393"/>
                  </a:lnTo>
                  <a:lnTo>
                    <a:pt x="4470" y="263359"/>
                  </a:lnTo>
                  <a:lnTo>
                    <a:pt x="26670" y="310134"/>
                  </a:lnTo>
                  <a:lnTo>
                    <a:pt x="64389" y="348132"/>
                  </a:lnTo>
                  <a:lnTo>
                    <a:pt x="104394" y="376428"/>
                  </a:lnTo>
                  <a:lnTo>
                    <a:pt x="107442" y="377952"/>
                  </a:lnTo>
                  <a:lnTo>
                    <a:pt x="108204" y="378714"/>
                  </a:lnTo>
                  <a:lnTo>
                    <a:pt x="109728" y="377952"/>
                  </a:lnTo>
                  <a:lnTo>
                    <a:pt x="112014" y="376428"/>
                  </a:lnTo>
                  <a:lnTo>
                    <a:pt x="130378" y="364451"/>
                  </a:lnTo>
                  <a:lnTo>
                    <a:pt x="173405" y="329374"/>
                  </a:lnTo>
                  <a:lnTo>
                    <a:pt x="204622" y="286131"/>
                  </a:lnTo>
                  <a:lnTo>
                    <a:pt x="216319" y="241871"/>
                  </a:lnTo>
                  <a:lnTo>
                    <a:pt x="217170" y="221742"/>
                  </a:lnTo>
                  <a:lnTo>
                    <a:pt x="217170" y="26670"/>
                  </a:lnTo>
                  <a:close/>
                </a:path>
              </a:pathLst>
            </a:custGeom>
            <a:solidFill>
              <a:srgbClr val="0B223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90026" y="6515861"/>
              <a:ext cx="184150" cy="24384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87958" y="3266694"/>
              <a:ext cx="7681721" cy="3525011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902461" y="839978"/>
            <a:ext cx="19951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Login.defs</a:t>
            </a:r>
            <a:endParaRPr dirty="0"/>
          </a:p>
        </p:txBody>
      </p:sp>
      <p:sp>
        <p:nvSpPr>
          <p:cNvPr id="10" name="object 10"/>
          <p:cNvSpPr txBox="1"/>
          <p:nvPr/>
        </p:nvSpPr>
        <p:spPr>
          <a:xfrm>
            <a:off x="913891" y="2062988"/>
            <a:ext cx="71234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 in Linux,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edit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/etc/login.defs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3749"/>
            <a:ext cx="7055484" cy="3843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94615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 is used a user is created. The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binary now proceeds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process of user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creation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/etc/login.defs</a:t>
            </a:r>
            <a:r>
              <a:rPr sz="22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0B223F"/>
              </a:buClr>
              <a:buFont typeface="Arial MT"/>
              <a:buChar char="•"/>
            </a:pPr>
            <a:endParaRPr sz="3150">
              <a:latin typeface="Times New Roman" panose="02020603050405020304"/>
              <a:cs typeface="Times New Roman" panose="02020603050405020304"/>
            </a:endParaRPr>
          </a:p>
          <a:p>
            <a:pPr marL="926465" lvl="1" indent="-457200">
              <a:lnSpc>
                <a:spcPct val="100000"/>
              </a:lnSpc>
              <a:buAutoNum type="arabicPeriod"/>
              <a:tabLst>
                <a:tab pos="926465" algn="l"/>
                <a:tab pos="92710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MAIL_DIR: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 where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user's mail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stored.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6465" marR="455295" lvl="1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PASS_MAX_DAYS: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validity</a:t>
            </a:r>
            <a:r>
              <a:rPr sz="20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6465" marR="14605" lvl="1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PASS_MIN_DAYS:</a:t>
            </a:r>
            <a:r>
              <a:rPr sz="2000" spc="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of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 gap before a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can be changed again.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926465" lvl="1" indent="-4572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926465" algn="l"/>
                <a:tab pos="927100" algn="l"/>
              </a:tabLst>
            </a:pP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PASS_MIN_LEN:</a:t>
            </a:r>
            <a:r>
              <a:rPr sz="20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Minimum required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length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password.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0330" y="2030222"/>
            <a:ext cx="6492875" cy="401574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469900" marR="5080" indent="-457200">
              <a:lnSpc>
                <a:spcPts val="2380"/>
              </a:lnSpc>
              <a:spcBef>
                <a:spcPts val="395"/>
              </a:spcBef>
              <a:buAutoNum type="arabicPeriod" startAt="5"/>
              <a:tabLst>
                <a:tab pos="469265" algn="l"/>
                <a:tab pos="469900" algn="l"/>
                <a:tab pos="5139055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PASS_WARN_AGE: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Warning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expiry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 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stipulated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 of	days.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508000" indent="-457200">
              <a:lnSpc>
                <a:spcPts val="2380"/>
              </a:lnSpc>
              <a:spcBef>
                <a:spcPts val="52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UID_MIN: Minimum value for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automatic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selection.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353060" indent="-457200">
              <a:lnSpc>
                <a:spcPts val="2380"/>
              </a:lnSpc>
              <a:spcBef>
                <a:spcPts val="52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UID_MAX: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selection.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316865" indent="-457200">
              <a:lnSpc>
                <a:spcPts val="2380"/>
              </a:lnSpc>
              <a:spcBef>
                <a:spcPts val="52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GID_MIN: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Minimum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selection.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163195" indent="-457200">
              <a:lnSpc>
                <a:spcPts val="2380"/>
              </a:lnSpc>
              <a:spcBef>
                <a:spcPts val="520"/>
              </a:spcBef>
              <a:buAutoNum type="arabicPeriod" startAt="5"/>
              <a:tabLst>
                <a:tab pos="469265" algn="l"/>
                <a:tab pos="46990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GID_MAX: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automatic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selection.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 marR="372110" indent="-457200">
              <a:lnSpc>
                <a:spcPts val="2380"/>
              </a:lnSpc>
              <a:spcBef>
                <a:spcPts val="520"/>
              </a:spcBef>
              <a:buAutoNum type="arabicPeriod" startAt="5"/>
              <a:tabLst>
                <a:tab pos="46990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CREATE_HOME:</a:t>
            </a:r>
            <a:r>
              <a:rPr sz="22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</a:t>
            </a:r>
            <a:r>
              <a:rPr sz="22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users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1845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Directory</a:t>
            </a:r>
            <a:r>
              <a:rPr spc="-85" dirty="0"/>
              <a:t> </a:t>
            </a:r>
            <a:r>
              <a:rPr spc="-5" dirty="0"/>
              <a:t>service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31050" cy="3172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 information to be accessed via directory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B223F"/>
              </a:buClr>
              <a:buFont typeface="Arial MT"/>
              <a:buChar char="•"/>
            </a:pPr>
            <a:endParaRPr sz="345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LDAP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NIS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NIS+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Active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9747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30" dirty="0"/>
              <a:t>P</a:t>
            </a:r>
            <a:r>
              <a:rPr spc="-5" dirty="0"/>
              <a:t>A</a:t>
            </a:r>
            <a:r>
              <a:rPr dirty="0"/>
              <a:t>M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59930" cy="38296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568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Pluggabl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spc="-2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AM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enables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shared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libraries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1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authenticate a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application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determine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whether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user 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successfully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identify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itself.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Because there are many kinds of authentication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scenarios,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PAM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employs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dynamically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loadable authentication modules. Each module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specific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task;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pam_unix.so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Users (the bane of </a:t>
            </a:r>
            <a:r>
              <a:rPr dirty="0"/>
              <a:t>the </a:t>
            </a:r>
            <a:r>
              <a:rPr spc="-5" dirty="0"/>
              <a:t>Systems </a:t>
            </a:r>
            <a:r>
              <a:rPr spc="-885" dirty="0"/>
              <a:t> </a:t>
            </a:r>
            <a:r>
              <a:rPr spc="-5" dirty="0"/>
              <a:t>Administrator)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61200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(user)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(user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9207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internally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(integer).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436245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3755" cy="3390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LDAP 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Kerberos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together make for a great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combination.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Kerberos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used to manage credentials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(authentication)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LDAP is used for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holding authoritative information about the accounts,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they're allowed to access (authorization),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user's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uid.</a:t>
            </a: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helpful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an external email address or a room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Clr>
                <a:srgbClr val="0B223F"/>
              </a:buClr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u="heavy" spc="-10" dirty="0">
                <a:solidFill>
                  <a:srgbClr val="235297"/>
                </a:solidFill>
                <a:uFill>
                  <a:solidFill>
                    <a:srgbClr val="235296"/>
                  </a:solidFill>
                </a:uFill>
                <a:latin typeface="Times New Roman" panose="02020603050405020304"/>
                <a:cs typeface="Times New Roman" panose="02020603050405020304"/>
              </a:rPr>
              <a:t>https://wiki.debian.org/LDAP/Kerberos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49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Password</a:t>
            </a:r>
            <a:r>
              <a:rPr spc="-80" dirty="0"/>
              <a:t> </a:t>
            </a:r>
            <a:r>
              <a:rPr spc="-5" dirty="0"/>
              <a:t>Selection…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784340" cy="32156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Left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themselves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Never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stupid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3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guess.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Cycle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Attempt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circumvent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stopping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1,2,3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Complain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95490" cy="3037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4640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administrator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human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397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you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remember,</a:t>
            </a:r>
            <a:r>
              <a:rPr sz="2200" spc="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 down.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you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cycle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339725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situation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security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requirements.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3813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</a:t>
            </a:r>
            <a:r>
              <a:rPr spc="-35" dirty="0"/>
              <a:t> </a:t>
            </a:r>
            <a:r>
              <a:rPr spc="-15" dirty="0"/>
              <a:t>Organization</a:t>
            </a:r>
            <a:endParaRPr spc="-1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5772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366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next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important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piece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20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impose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quotas/limits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your user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371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Groups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82155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816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implies)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together.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340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systems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 file access to be controlled by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complicated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possible.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Administration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cumbersome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costly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075170" cy="36537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(GID).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58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secondary groups which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enumerated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/etc/group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name:password:GID:members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maximum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holder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indicates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6935470" cy="41954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2453005" indent="-354965">
              <a:lnSpc>
                <a:spcPct val="12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/etc/group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is: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wheel:x:10:trent,bob,sam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cs-staff:*:100:jyan,risque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98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membership,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*.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349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(2nd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field)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non-members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change to it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newgrp </a:t>
            </a:r>
            <a:r>
              <a:rPr sz="24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consult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/etc/gshadow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*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37857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View </a:t>
            </a:r>
            <a:r>
              <a:rPr dirty="0"/>
              <a:t>and temporarily change your </a:t>
            </a:r>
            <a:r>
              <a:rPr spc="-885" dirty="0"/>
              <a:t> </a:t>
            </a:r>
            <a:r>
              <a:rPr dirty="0"/>
              <a:t>primary</a:t>
            </a:r>
            <a:r>
              <a:rPr spc="-5" dirty="0"/>
              <a:t> </a:t>
            </a:r>
            <a:r>
              <a:rPr dirty="0"/>
              <a:t>group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042784" cy="291719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200" i="1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further display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GID,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all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GIDs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belong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2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temporarily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newgrp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1877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Home</a:t>
            </a:r>
            <a:r>
              <a:rPr spc="-80" dirty="0"/>
              <a:t> </a:t>
            </a:r>
            <a:r>
              <a:rPr dirty="0"/>
              <a:t>directories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194550" cy="36099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directory.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Choose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scheme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reflects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grouping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structures.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927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University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23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allows you to easily identify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 of users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outages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to impose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policies on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 more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easily.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638807" y="5680455"/>
          <a:ext cx="6115050" cy="11252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8000"/>
                <a:gridCol w="3048000"/>
              </a:tblGrid>
              <a:tr h="3710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om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b="1" spc="-14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Staff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/home/staff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Guests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/home/guests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33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</a:t>
            </a:r>
            <a:r>
              <a:rPr spc="-25" dirty="0"/>
              <a:t> </a:t>
            </a:r>
            <a:r>
              <a:rPr spc="-5" dirty="0"/>
              <a:t>users: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5" dirty="0"/>
              <a:t>basic</a:t>
            </a:r>
            <a:r>
              <a:rPr spc="-20" dirty="0"/>
              <a:t> </a:t>
            </a:r>
            <a:r>
              <a:rPr spc="-5" dirty="0"/>
              <a:t>steps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894830" cy="42684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policy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agreement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etc/passwd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etc/shadow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/etc/group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105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alias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convenient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receive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 one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machine)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LDAP</a:t>
            </a:r>
            <a:r>
              <a:rPr sz="2400" spc="-1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(directory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services)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40575" cy="20008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selecting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username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remember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instances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viewable.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14605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particularly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 in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organisations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single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sign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i.e.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centralised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922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Creating</a:t>
            </a:r>
            <a:r>
              <a:rPr spc="-45" dirty="0"/>
              <a:t> </a:t>
            </a:r>
            <a:r>
              <a:rPr dirty="0"/>
              <a:t>user</a:t>
            </a:r>
            <a:r>
              <a:rPr spc="-40" dirty="0"/>
              <a:t> </a:t>
            </a:r>
            <a:r>
              <a:rPr dirty="0"/>
              <a:t>accounts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26411"/>
            <a:ext cx="7096759" cy="397573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68910" indent="-34290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vipw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ts val="2735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48615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create the new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 directory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mkdir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0828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ownership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chown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pwck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/etc/passwd and ensure that no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structural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 have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247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Startup</a:t>
            </a:r>
            <a:r>
              <a:rPr spc="-95" dirty="0"/>
              <a:t> </a:t>
            </a:r>
            <a:r>
              <a:rPr dirty="0"/>
              <a:t>files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70065" cy="4781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 files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traditional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begin 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end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letters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rc.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051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popular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system,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.profile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.bashrc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.bash_profile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72263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environment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environemnt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aliases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6743700" cy="324421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traditionally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kept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/etc/skel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customise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vendor’s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startup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88620">
              <a:lnSpc>
                <a:spcPct val="100000"/>
              </a:lnSpc>
            </a:pP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/use/local/etc/skel</a:t>
            </a:r>
            <a:r>
              <a:rPr sz="24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reasonable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place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673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system-wide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 startup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override your settings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their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 startup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9913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Final</a:t>
            </a:r>
            <a:r>
              <a:rPr spc="-95" dirty="0"/>
              <a:t> </a:t>
            </a:r>
            <a:r>
              <a:rPr spc="-5" dirty="0"/>
              <a:t>steps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763384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verify that a new account has been properly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configured,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first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pwd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verify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–la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owner/group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startup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49276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Notify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163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Remind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242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50" dirty="0"/>
              <a:t>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useradd</a:t>
            </a:r>
            <a:r>
              <a:rPr i="1" spc="-3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command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30222"/>
            <a:ext cx="7181850" cy="392112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969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supply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easy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mechanism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510"/>
              </a:lnSpc>
              <a:spcBef>
                <a:spcPts val="22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Ubuntu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users: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adduser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510"/>
              </a:lnSpc>
            </a:pP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adduser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perl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wrapper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ct val="100000"/>
              </a:lnSpc>
              <a:spcBef>
                <a:spcPts val="250"/>
              </a:spcBef>
            </a:pP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$sudo</a:t>
            </a:r>
            <a:r>
              <a:rPr sz="20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</a:t>
            </a:r>
            <a:r>
              <a:rPr sz="20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jyan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ts val="2280"/>
              </a:lnSpc>
              <a:spcBef>
                <a:spcPts val="240"/>
              </a:spcBef>
            </a:pP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$</a:t>
            </a:r>
            <a:r>
              <a:rPr sz="20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0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</a:t>
            </a:r>
            <a:r>
              <a:rPr sz="20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–c</a:t>
            </a:r>
            <a:r>
              <a:rPr sz="20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“Jun</a:t>
            </a:r>
            <a:r>
              <a:rPr sz="20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Yan”</a:t>
            </a:r>
            <a:r>
              <a:rPr sz="2000" i="1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–d</a:t>
            </a:r>
            <a:r>
              <a:rPr sz="20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/home/jyan</a:t>
            </a:r>
            <a:r>
              <a:rPr sz="2000" i="1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–g</a:t>
            </a:r>
            <a:r>
              <a:rPr sz="20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faculty</a:t>
            </a:r>
            <a:r>
              <a:rPr sz="20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–G</a:t>
            </a:r>
            <a:r>
              <a:rPr sz="2000" i="1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famous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750">
              <a:lnSpc>
                <a:spcPts val="2280"/>
              </a:lnSpc>
            </a:pP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–m</a:t>
            </a:r>
            <a:r>
              <a:rPr sz="20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–s</a:t>
            </a:r>
            <a:r>
              <a:rPr sz="20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/bin/bash</a:t>
            </a:r>
            <a:r>
              <a:rPr sz="20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jyan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marR="22225" indent="-343535">
              <a:lnSpc>
                <a:spcPts val="2380"/>
              </a:lnSpc>
              <a:spcBef>
                <a:spcPts val="55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</a:t>
            </a:r>
            <a:r>
              <a:rPr sz="22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disables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putting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x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field, you must assign a real password to make the account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usable.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ts val="2510"/>
              </a:lnSpc>
              <a:spcBef>
                <a:spcPts val="22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adduser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addgroup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cousins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deluser</a:t>
            </a:r>
            <a:r>
              <a:rPr sz="22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510"/>
              </a:lnSpc>
            </a:pP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delgroup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6753" y="2080005"/>
          <a:ext cx="7298055" cy="4056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489"/>
                <a:gridCol w="5262879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-c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“description”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6233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Adds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 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GECOS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field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homedir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pecifie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user’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hom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expirydate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date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disable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days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923925" indent="-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number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days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inactiv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accoun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disabled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-g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primary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 marR="53340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-G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group1, 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group2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etc.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251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other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memberships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-i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22275" indent="-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When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with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–u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option,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it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allows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UID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being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aged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be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6753" y="2080005"/>
          <a:ext cx="7298055" cy="33147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489"/>
                <a:gridCol w="5262879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k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192405" indent="-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skeleton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when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copyin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hom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-m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35560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home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should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be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created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-o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422275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When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with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–u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option,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it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allows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  </a:t>
                      </a:r>
                      <a:r>
                        <a:rPr sz="1800" spc="-45" dirty="0">
                          <a:latin typeface="Verdana" panose="020B0604030504040204"/>
                          <a:cs typeface="Verdana" panose="020B0604030504040204"/>
                        </a:rPr>
                        <a:t>UID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be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duplicated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system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shell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13410" indent="-12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absolute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pathname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shell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-u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UID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359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Adding</a:t>
            </a:r>
            <a:r>
              <a:rPr spc="-25" dirty="0"/>
              <a:t> </a:t>
            </a:r>
            <a:r>
              <a:rPr dirty="0"/>
              <a:t>users</a:t>
            </a:r>
            <a:r>
              <a:rPr spc="-25" dirty="0"/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bulk</a:t>
            </a:r>
            <a:r>
              <a:rPr spc="-25" dirty="0"/>
              <a:t> </a:t>
            </a:r>
            <a:r>
              <a:rPr dirty="0"/>
              <a:t>(Linux)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10425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212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Linux’s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newusers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multiple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just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/etc/passwd </a:t>
            </a:r>
            <a:r>
              <a:rPr sz="2400" i="1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file, except that the password filed contains the initial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clear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838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probably better 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off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 own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wrapper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Perl or Python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 in trying 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newusers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571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Modifying</a:t>
            </a:r>
            <a:r>
              <a:rPr spc="-45" dirty="0"/>
              <a:t> </a:t>
            </a:r>
            <a:r>
              <a:rPr dirty="0"/>
              <a:t>user</a:t>
            </a:r>
            <a:r>
              <a:rPr spc="-45" dirty="0"/>
              <a:t> </a:t>
            </a:r>
            <a:r>
              <a:rPr dirty="0"/>
              <a:t>accounts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1164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usermod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safely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regarding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062736" y="2943351"/>
          <a:ext cx="7298055" cy="3416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489"/>
                <a:gridCol w="5262879"/>
              </a:tblGrid>
              <a:tr h="3710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-c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“description”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02260" indent="-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5" dirty="0"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to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GECOS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field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37109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homedir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user’s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home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expirydate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date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disable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days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924560" indent="-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number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days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inactiv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accoun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wil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disabled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-g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5" dirty="0"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primary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0170" marR="5340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-G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group1, 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group2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etc.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257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other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group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memberships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206753" y="2080005"/>
          <a:ext cx="7298055" cy="1765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5489"/>
                <a:gridCol w="5262879"/>
              </a:tblGrid>
              <a:tr h="37109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75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Option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37033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Specifie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w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logi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name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-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shell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613410" indent="-12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absolute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pathname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5" dirty="0"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shell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371093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-u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UID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Specifies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new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UID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account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065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Users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5970" cy="27324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usually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belong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groups.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UNIX, each user has a primary group and a set of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supplementary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memberships.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27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(uid)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(gid).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6385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enforce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files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exist.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034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Disabling</a:t>
            </a:r>
            <a:r>
              <a:rPr spc="-90" dirty="0"/>
              <a:t> </a:t>
            </a:r>
            <a:r>
              <a:rPr dirty="0"/>
              <a:t>logins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87870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32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front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user's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/etc/shadow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usermod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–L</a:t>
            </a:r>
            <a:r>
              <a:rPr sz="24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password,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usermod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–U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unlock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notify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suspension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457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Replace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explanatory message 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supplies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instructions for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rectifying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situation.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/etc/shells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983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Removing</a:t>
            </a:r>
            <a:r>
              <a:rPr spc="-90" dirty="0"/>
              <a:t> </a:t>
            </a:r>
            <a:r>
              <a:rPr spc="-5" dirty="0"/>
              <a:t>users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38"/>
            <a:ext cx="7108825" cy="421830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ts val="2380"/>
              </a:lnSpc>
              <a:spcBef>
                <a:spcPts val="5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phone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60985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aliases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forward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address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71120" lvl="1" indent="-285750">
              <a:lnSpc>
                <a:spcPts val="2380"/>
              </a:lnSpc>
              <a:spcBef>
                <a:spcPts val="52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crontab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pending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Kill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user’s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41300" lvl="1" indent="-285750">
              <a:lnSpc>
                <a:spcPts val="2380"/>
              </a:lnSpc>
              <a:spcBef>
                <a:spcPts val="56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passwd,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group,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gshadow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2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2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spool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982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i="1" spc="-25" dirty="0">
                <a:latin typeface="Times New Roman" panose="02020603050405020304"/>
                <a:cs typeface="Times New Roman" panose="02020603050405020304"/>
              </a:rPr>
              <a:t>userdel</a:t>
            </a:r>
            <a:r>
              <a:rPr i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dirty="0"/>
              <a:t>command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00875" cy="35369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userdel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>
              <a:lnSpc>
                <a:spcPct val="100000"/>
              </a:lnSpc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/etc/passwd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/etc/shadow</a:t>
            </a:r>
            <a:r>
              <a:rPr sz="24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corresponding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77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 that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were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previously owned by the user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7401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future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2372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Managing</a:t>
            </a:r>
            <a:r>
              <a:rPr spc="-85" dirty="0"/>
              <a:t> </a:t>
            </a:r>
            <a:r>
              <a:rPr spc="-5" dirty="0"/>
              <a:t>groups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7045325" cy="24396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/etc/group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grpck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check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78155">
              <a:lnSpc>
                <a:spcPct val="100000"/>
              </a:lnSpc>
            </a:pP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/etc/group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errors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occurred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management,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groupadd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groupmod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5928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Managing</a:t>
            </a:r>
            <a:r>
              <a:rPr spc="-85" dirty="0"/>
              <a:t> </a:t>
            </a:r>
            <a:r>
              <a:rPr dirty="0"/>
              <a:t>accounts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36434" cy="2367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Again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OS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little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tools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include: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adduser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useradd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userdel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groupadd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groupmod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groupdel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6385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6285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chage</a:t>
            </a:r>
            <a:r>
              <a:rPr sz="22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(changes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/etc/shadow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info)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924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Traditional </a:t>
            </a:r>
            <a:r>
              <a:rPr spc="-5" dirty="0"/>
              <a:t>UNIX</a:t>
            </a:r>
            <a:r>
              <a:rPr spc="-10" dirty="0"/>
              <a:t> </a:t>
            </a:r>
            <a:r>
              <a:rPr dirty="0"/>
              <a:t>access</a:t>
            </a:r>
            <a:r>
              <a:rPr spc="-15" dirty="0"/>
              <a:t> </a:t>
            </a:r>
            <a:r>
              <a:rPr spc="-5" dirty="0"/>
              <a:t>control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82459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broad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03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“root”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41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perform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sensitive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administrative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6983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Filesystem</a:t>
            </a:r>
            <a:r>
              <a:rPr spc="-40" dirty="0"/>
              <a:t> </a:t>
            </a:r>
            <a:r>
              <a:rPr dirty="0"/>
              <a:t>access</a:t>
            </a:r>
            <a:r>
              <a:rPr spc="-40" dirty="0"/>
              <a:t> </a:t>
            </a:r>
            <a:r>
              <a:rPr spc="-5" dirty="0"/>
              <a:t>control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30695" cy="364680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77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has both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 (aka group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Everyone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else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403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names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12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root</a:t>
            </a:r>
            <a:r>
              <a:rPr spc="-50" dirty="0"/>
              <a:t> </a:t>
            </a:r>
            <a:r>
              <a:rPr dirty="0"/>
              <a:t>account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625590" cy="45624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superuser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Example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2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chroot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Creating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2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clock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Raising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usage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limits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priorities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Setting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system’s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hostname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Configuring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interfaces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privileged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ports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(below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1,024)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Shutting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7377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Role</a:t>
            </a:r>
            <a:r>
              <a:rPr spc="-25" dirty="0"/>
              <a:t> </a:t>
            </a:r>
            <a:r>
              <a:rPr spc="-5" dirty="0"/>
              <a:t>based</a:t>
            </a:r>
            <a:r>
              <a:rPr spc="-25" dirty="0"/>
              <a:t> </a:t>
            </a:r>
            <a:r>
              <a:rPr dirty="0"/>
              <a:t>access</a:t>
            </a:r>
            <a:r>
              <a:rPr spc="-20" dirty="0"/>
              <a:t> </a:t>
            </a:r>
            <a:r>
              <a:rPr spc="-5" dirty="0"/>
              <a:t>control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9292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2453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layer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indirection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calculations.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similar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groups but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used outside 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context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229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hierarchical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relationship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066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Solaris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manipulate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roleadd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rolemod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roledel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group?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1235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root</a:t>
            </a:r>
            <a:r>
              <a:rPr spc="-50" dirty="0"/>
              <a:t> </a:t>
            </a:r>
            <a:r>
              <a:rPr dirty="0"/>
              <a:t>account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385560" cy="2075814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safe.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regularly.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secure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(written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down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safe).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Avoid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plague.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0689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349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id.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job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40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Actually,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than a file,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NIS+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a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LDAP</a:t>
            </a:r>
            <a:r>
              <a:rPr sz="2400" spc="-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database.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sources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depend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PAM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(Pluggable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Module)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9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conceptually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talk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813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su:</a:t>
            </a:r>
            <a:r>
              <a:rPr spc="-30" dirty="0"/>
              <a:t> </a:t>
            </a:r>
            <a:r>
              <a:rPr spc="-5" dirty="0"/>
              <a:t>substitute</a:t>
            </a:r>
            <a:r>
              <a:rPr spc="-30" dirty="0"/>
              <a:t> </a:t>
            </a:r>
            <a:r>
              <a:rPr dirty="0"/>
              <a:t>user</a:t>
            </a:r>
            <a:r>
              <a:rPr spc="-25" dirty="0"/>
              <a:t> </a:t>
            </a:r>
            <a:r>
              <a:rPr dirty="0"/>
              <a:t>identity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955155" cy="3244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937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invoked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arguments,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prompts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starts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privilege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remain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effect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terminate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927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substitute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identities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root: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–username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pathname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/bin/su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rather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superseded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9464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sudo:</a:t>
            </a:r>
            <a:r>
              <a:rPr spc="-50" dirty="0"/>
              <a:t> </a:t>
            </a:r>
            <a:r>
              <a:rPr dirty="0"/>
              <a:t>limited</a:t>
            </a:r>
            <a:r>
              <a:rPr spc="-50" dirty="0"/>
              <a:t> </a:t>
            </a:r>
            <a:r>
              <a:rPr spc="-5" dirty="0"/>
              <a:t>su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24065" cy="404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1564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package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delegate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powers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subset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conventional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authenticate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wish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providing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certain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parameters.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setuid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consults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ct val="100000"/>
              </a:lnSpc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etc/sudoers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prompts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2959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Additional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until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minutes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elapsed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further</a:t>
            </a:r>
            <a:r>
              <a:rPr sz="24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activity.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activities.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072"/>
            <a:ext cx="6866890" cy="4575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2265" marR="2244725" indent="-342265" algn="r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42265" algn="l"/>
                <a:tab pos="3429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directives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such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this: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285115" marR="2206625" lvl="1" indent="-285115" algn="r">
              <a:lnSpc>
                <a:spcPct val="100000"/>
              </a:lnSpc>
              <a:spcBef>
                <a:spcPts val="535"/>
              </a:spcBef>
              <a:buFont typeface="Arial MT"/>
              <a:buChar char="•"/>
              <a:tabLst>
                <a:tab pos="285115" algn="l"/>
                <a:tab pos="2857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whom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applies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heeded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9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000" spc="-16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ALL=/dialup,/hangup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directive allows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 users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execute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000" spc="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dialup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hangup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jim</a:t>
            </a:r>
            <a:r>
              <a:rPr sz="20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ALL=/dialup,/hangup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this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case the user Jim can run the commands.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%admin</a:t>
            </a:r>
            <a:r>
              <a:rPr sz="20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ALL=(ALL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0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69265">
              <a:lnSpc>
                <a:spcPct val="100000"/>
              </a:lnSpc>
              <a:spcBef>
                <a:spcPts val="480"/>
              </a:spcBef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Members of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admin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 gain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 privileges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051675" cy="3317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would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like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jyan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things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could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go;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jyan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ALL=(root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)</a:t>
            </a:r>
            <a:r>
              <a:rPr sz="2400" spc="-1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212725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 things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e.g.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 groups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properties.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etc/sudoers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visudo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7618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Advantages</a:t>
            </a:r>
            <a:r>
              <a:rPr spc="-30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using</a:t>
            </a:r>
            <a:r>
              <a:rPr spc="-35" dirty="0"/>
              <a:t> </a:t>
            </a:r>
            <a:r>
              <a:rPr i="1" spc="-5" dirty="0">
                <a:latin typeface="Times New Roman" panose="02020603050405020304"/>
                <a:cs typeface="Times New Roman" panose="02020603050405020304"/>
              </a:rPr>
              <a:t>sudo</a:t>
            </a:r>
            <a:endParaRPr i="1" spc="-5" dirty="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716395" cy="41224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Accountability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improved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880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Operators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chores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 unlimited root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privileges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225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 root password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known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 few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people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faster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sudo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Privileges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revoked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without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1313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left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unattended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8314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90" dirty="0"/>
              <a:t> </a:t>
            </a:r>
            <a:r>
              <a:rPr spc="-5" dirty="0"/>
              <a:t>Filesystem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067550" cy="2805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basic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purpose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represent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organise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storage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resources.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31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various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partitions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(logical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physical)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combined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level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often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‘/’.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73787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inverted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398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spc="-200" dirty="0"/>
              <a:t> </a:t>
            </a:r>
            <a:r>
              <a:rPr dirty="0"/>
              <a:t>typical filesystem </a:t>
            </a:r>
            <a:r>
              <a:rPr spc="-5" dirty="0"/>
              <a:t>structure</a:t>
            </a:r>
            <a:endParaRPr spc="-5" dirty="0"/>
          </a:p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3103" y="2157983"/>
            <a:ext cx="7267956" cy="396087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680834" cy="2233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pathing.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28257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Absolute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pathing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entire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22606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Relative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pathing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‘relative’</a:t>
            </a:r>
            <a:r>
              <a:rPr sz="2200" spc="-1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current  working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directory.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573530" y="2086355"/>
            <a:ext cx="6658356" cy="3998976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79117" y="6194550"/>
            <a:ext cx="5195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In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example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absolute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path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 panose="020B0604020202020204"/>
                <a:cs typeface="Arial" panose="020B0604020202020204"/>
              </a:rPr>
              <a:t>ls</a:t>
            </a:r>
            <a:r>
              <a:rPr sz="18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/usr/bin/ls.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312925" y="1853183"/>
            <a:ext cx="6896100" cy="406679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20216" y="6145021"/>
            <a:ext cx="5532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relative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path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of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i="1" dirty="0">
                <a:latin typeface="Arial" panose="020B0604020202020204"/>
                <a:cs typeface="Arial" panose="020B0604020202020204"/>
              </a:rPr>
              <a:t>ls</a:t>
            </a:r>
            <a:r>
              <a:rPr sz="1800" i="1" spc="-10" dirty="0">
                <a:latin typeface="Arial" panose="020B0604020202020204"/>
                <a:cs typeface="Arial" panose="020B0604020202020204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../bin/ls.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path</a:t>
            </a:r>
            <a:r>
              <a:rPr sz="1800" spc="-1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is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relative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current</a:t>
            </a:r>
            <a:r>
              <a:rPr sz="1800" spc="-5" dirty="0">
                <a:latin typeface="Arial MT"/>
                <a:cs typeface="Arial MT"/>
              </a:rPr>
              <a:t> working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directory.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429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5" dirty="0"/>
              <a:t> </a:t>
            </a:r>
            <a:r>
              <a:rPr spc="-5" dirty="0"/>
              <a:t>Password</a:t>
            </a:r>
            <a:r>
              <a:rPr spc="-45" dirty="0"/>
              <a:t> </a:t>
            </a:r>
            <a:r>
              <a:rPr spc="-5" dirty="0"/>
              <a:t>File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30222"/>
            <a:ext cx="6888480" cy="404939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5080" indent="-343535">
              <a:lnSpc>
                <a:spcPts val="2380"/>
              </a:lnSpc>
              <a:spcBef>
                <a:spcPts val="39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(/etc/passwd)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entry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each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valid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account.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fields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are: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1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Username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placeholder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UID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GID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GECOS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Home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Login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25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jyan:x:1000:1000:Jun</a:t>
            </a:r>
            <a:r>
              <a:rPr sz="2200" spc="-10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Yan,,,:/home/jyan:/bin/bash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marR="115570" indent="-343535">
              <a:lnSpc>
                <a:spcPts val="2380"/>
              </a:lnSpc>
              <a:spcBef>
                <a:spcPts val="56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operating systems support 32 bit user 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id’s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your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mileage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varies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largely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implementation.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51192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/>
              <a:t>The </a:t>
            </a:r>
            <a:r>
              <a:rPr spc="-5" dirty="0"/>
              <a:t>Filesystem Hierarchy Standard </a:t>
            </a:r>
            <a:r>
              <a:rPr spc="-885" dirty="0"/>
              <a:t> </a:t>
            </a:r>
            <a:r>
              <a:rPr dirty="0"/>
              <a:t>(FHS)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30222"/>
            <a:ext cx="316166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  <a:hlinkClick r:id="rId1"/>
              </a:rPr>
              <a:t>www.pathname.com/fhs/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91108" y="2584450"/>
          <a:ext cx="7939405" cy="41802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6192520"/>
              </a:tblGrid>
              <a:tr h="50444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85" dirty="0">
                          <a:latin typeface="Verdana" panose="020B0604030504040204"/>
                          <a:cs typeface="Verdana" panose="020B0604030504040204"/>
                        </a:rPr>
                        <a:t>/bin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Binary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commands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by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75" dirty="0">
                          <a:latin typeface="Verdana" panose="020B0604030504040204"/>
                          <a:cs typeface="Verdana" panose="020B0604030504040204"/>
                        </a:rPr>
                        <a:t>/dev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Devic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0" dirty="0">
                          <a:latin typeface="Verdana" panose="020B0604030504040204"/>
                          <a:cs typeface="Verdana" panose="020B0604030504040204"/>
                        </a:rPr>
                        <a:t>/etc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System-specifi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configuratio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85" dirty="0">
                          <a:latin typeface="Verdana" panose="020B0604030504040204"/>
                          <a:cs typeface="Verdana" panose="020B0604030504040204"/>
                        </a:rPr>
                        <a:t>/home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Default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location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user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home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directories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75" dirty="0">
                          <a:latin typeface="Verdana" panose="020B0604030504040204"/>
                          <a:cs typeface="Verdana" panose="020B0604030504040204"/>
                        </a:rPr>
                        <a:t>/lib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Share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progra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libraries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95" dirty="0">
                          <a:latin typeface="Verdana" panose="020B0604030504040204"/>
                          <a:cs typeface="Verdana" panose="020B0604030504040204"/>
                        </a:rPr>
                        <a:t>/mnt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597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Empty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accessing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disks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such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as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floppy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disks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70" dirty="0">
                          <a:latin typeface="Verdana" panose="020B0604030504040204"/>
                          <a:cs typeface="Verdana" panose="020B0604030504040204"/>
                        </a:rPr>
                        <a:t>CD-ROMs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10" dirty="0">
                          <a:latin typeface="Verdana" panose="020B0604030504040204"/>
                          <a:cs typeface="Verdana" panose="020B0604030504040204"/>
                        </a:rPr>
                        <a:t>/opt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Additional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software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programs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9480" y="1935226"/>
          <a:ext cx="7939405" cy="39516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6192520"/>
              </a:tblGrid>
              <a:tr h="504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90" dirty="0">
                          <a:latin typeface="Verdana" panose="020B0604030504040204"/>
                          <a:cs typeface="Verdana" panose="020B0604030504040204"/>
                        </a:rPr>
                        <a:t>/proc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Process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kernel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information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75" dirty="0">
                          <a:latin typeface="Verdana" panose="020B0604030504040204"/>
                          <a:cs typeface="Verdana" panose="020B0604030504040204"/>
                        </a:rPr>
                        <a:t>/root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Root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user’s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home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directory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60" dirty="0">
                          <a:latin typeface="Verdana" panose="020B0604030504040204"/>
                          <a:cs typeface="Verdana" panose="020B0604030504040204"/>
                        </a:rPr>
                        <a:t>/sbin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System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binary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commands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(used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administration)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105" dirty="0">
                          <a:latin typeface="Verdana" panose="020B0604030504040204"/>
                          <a:cs typeface="Verdana" panose="020B0604030504040204"/>
                        </a:rPr>
                        <a:t>/tmp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Temporar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create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y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programs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91440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/usr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System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commands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utilities</a:t>
                      </a:r>
                      <a:r>
                        <a:rPr sz="1800" spc="-1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(/usr/bin,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/usr/games/,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/usr/include/,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/usr/lib,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/usr/local,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/usr/sbin/,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/usr/share/,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/usr/src/,</a:t>
                      </a:r>
                      <a:r>
                        <a:rPr sz="1800" spc="-12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0" dirty="0">
                          <a:latin typeface="Verdana" panose="020B0604030504040204"/>
                          <a:cs typeface="Verdana" panose="020B0604030504040204"/>
                        </a:rPr>
                        <a:t>/usr/X11R6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5036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/var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Log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spools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9076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Filesystem</a:t>
            </a:r>
            <a:r>
              <a:rPr spc="-90" dirty="0"/>
              <a:t> </a:t>
            </a:r>
            <a:r>
              <a:rPr dirty="0"/>
              <a:t>type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08800" cy="28784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available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3177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directories appear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throughout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regardless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whether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20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different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are: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9480" y="1792732"/>
          <a:ext cx="7939405" cy="43580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6192520"/>
              </a:tblGrid>
              <a:tr h="50368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BFS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41960" indent="-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B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smal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hold 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necessary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system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startup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841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CDFS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82270" indent="-63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Compact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Disk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8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view</a:t>
                      </a:r>
                      <a:r>
                        <a:rPr sz="1800" spc="-16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all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tracks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dat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CD-RO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norma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10" dirty="0">
                          <a:latin typeface="Verdana" panose="020B0604030504040204"/>
                          <a:cs typeface="Verdana" panose="020B0604030504040204"/>
                        </a:rPr>
                        <a:t>DOSFS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68961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acces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Windows 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floppy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disk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78422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Hig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h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Performanc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HP-UX  systems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,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base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NFS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2065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Network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8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used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filesystems</a:t>
                      </a:r>
                      <a:r>
                        <a:rPr sz="1800" spc="-1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on </a:t>
                      </a:r>
                      <a:r>
                        <a:rPr sz="1800" spc="-61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UNIX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computers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across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network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40" dirty="0">
                          <a:latin typeface="Verdana" panose="020B0604030504040204"/>
                          <a:cs typeface="Verdana" panose="020B0604030504040204"/>
                        </a:rPr>
                        <a:t>NUCFS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401320" indent="-6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etware-UNI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C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lien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use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access 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Novell</a:t>
                      </a:r>
                      <a:r>
                        <a:rPr sz="1800" spc="-17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Netware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filesytems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from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across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network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919480" y="1792732"/>
          <a:ext cx="7939405" cy="37642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8470"/>
                <a:gridCol w="6192520"/>
              </a:tblGrid>
              <a:tr h="503682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10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b="1" spc="-90" dirty="0">
                          <a:solidFill>
                            <a:srgbClr val="FFFFFF"/>
                          </a:solidFill>
                          <a:latin typeface="Verdana" panose="020B0604030504040204"/>
                          <a:cs typeface="Verdana" panose="020B0604030504040204"/>
                        </a:rPr>
                        <a:t>Description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53975">
                      <a:solidFill>
                        <a:srgbClr val="FFFFFF"/>
                      </a:solidFill>
                      <a:prstDash val="solid"/>
                    </a:lnB>
                    <a:solidFill>
                      <a:srgbClr val="0032CB"/>
                    </a:solidFill>
                  </a:tcPr>
                </a:tc>
              </a:tr>
              <a:tr h="504444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5" dirty="0">
                          <a:latin typeface="Verdana" panose="020B0604030504040204"/>
                          <a:cs typeface="Verdana" panose="020B0604030504040204"/>
                        </a:rPr>
                        <a:t>S5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supporte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UNI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flavors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925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53975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5" dirty="0">
                          <a:latin typeface="Verdana" panose="020B0604030504040204"/>
                          <a:cs typeface="Verdana" panose="020B0604030504040204"/>
                        </a:rPr>
                        <a:t>SFS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219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Secure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8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15" dirty="0">
                          <a:latin typeface="Verdana" panose="020B0604030504040204"/>
                          <a:cs typeface="Verdana" panose="020B0604030504040204"/>
                        </a:rPr>
                        <a:t>variant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65" dirty="0">
                          <a:latin typeface="Verdana" panose="020B0604030504040204"/>
                          <a:cs typeface="Verdana" panose="020B0604030504040204"/>
                        </a:rPr>
                        <a:t>of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UFS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that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allows </a:t>
                      </a:r>
                      <a:r>
                        <a:rPr sz="1800" spc="-62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for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5" dirty="0">
                          <a:latin typeface="Verdana" panose="020B0604030504040204"/>
                          <a:cs typeface="Verdana" panose="020B0604030504040204"/>
                        </a:rPr>
                        <a:t>secure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access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5" dirty="0">
                          <a:latin typeface="Verdana" panose="020B0604030504040204"/>
                          <a:cs typeface="Verdana" panose="020B0604030504040204"/>
                        </a:rPr>
                        <a:t>to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the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  <a:tr h="64007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UFS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36893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UNI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X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improve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v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ersio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n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f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the  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5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defaul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t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fo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r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Solaris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CACCEB"/>
                    </a:solidFill>
                  </a:tcPr>
                </a:tc>
              </a:tr>
              <a:tr h="146303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Verdana" panose="020B0604030504040204"/>
                          <a:cs typeface="Verdana" panose="020B0604030504040204"/>
                        </a:rPr>
                        <a:t>VxFS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  <a:tc>
                  <a:txBody>
                    <a:bodyPr/>
                    <a:lstStyle/>
                    <a:p>
                      <a:pPr marL="90170" marR="12890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Verita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–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journalin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-16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that 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offers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large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file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support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 </a:t>
                      </a:r>
                      <a:r>
                        <a:rPr sz="1800" spc="30" dirty="0">
                          <a:latin typeface="Verdana" panose="020B0604030504040204"/>
                          <a:cs typeface="Verdana" panose="020B0604030504040204"/>
                        </a:rPr>
                        <a:t>extend-based </a:t>
                      </a:r>
                      <a:r>
                        <a:rPr sz="1800" spc="3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allocation,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 </a:t>
                      </a:r>
                      <a:r>
                        <a:rPr sz="1800" spc="20" dirty="0">
                          <a:latin typeface="Verdana" panose="020B0604030504040204"/>
                          <a:cs typeface="Verdana" panose="020B0604030504040204"/>
                        </a:rPr>
                        <a:t>supports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ACLs. </a:t>
                      </a:r>
                      <a:r>
                        <a:rPr sz="1800" spc="-80" dirty="0">
                          <a:latin typeface="Verdana" panose="020B0604030504040204"/>
                          <a:cs typeface="Verdana" panose="020B0604030504040204"/>
                        </a:rPr>
                        <a:t>It </a:t>
                      </a:r>
                      <a:r>
                        <a:rPr sz="1800" spc="-20" dirty="0">
                          <a:latin typeface="Verdana" panose="020B0604030504040204"/>
                          <a:cs typeface="Verdana" panose="020B0604030504040204"/>
                        </a:rPr>
                        <a:t>is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also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known </a:t>
                      </a:r>
                      <a:r>
                        <a:rPr sz="1800" spc="-35" dirty="0">
                          <a:latin typeface="Verdana" panose="020B0604030504040204"/>
                          <a:cs typeface="Verdana" panose="020B0604030504040204"/>
                        </a:rPr>
                        <a:t>as </a:t>
                      </a:r>
                      <a:r>
                        <a:rPr sz="1800" spc="-3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Journalin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g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Filesyste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m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(JFS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)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an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d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i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th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e</a:t>
                      </a:r>
                      <a:r>
                        <a:rPr sz="1800" spc="-15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-5" dirty="0">
                          <a:latin typeface="Verdana" panose="020B0604030504040204"/>
                          <a:cs typeface="Verdana" panose="020B0604030504040204"/>
                        </a:rPr>
                        <a:t>default  </a:t>
                      </a:r>
                      <a:r>
                        <a:rPr sz="1800" spc="10" dirty="0">
                          <a:latin typeface="Verdana" panose="020B0604030504040204"/>
                          <a:cs typeface="Verdana" panose="020B0604030504040204"/>
                        </a:rPr>
                        <a:t>filesystem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45" dirty="0">
                          <a:latin typeface="Verdana" panose="020B0604030504040204"/>
                          <a:cs typeface="Verdana" panose="020B0604030504040204"/>
                        </a:rPr>
                        <a:t>on</a:t>
                      </a:r>
                      <a:r>
                        <a:rPr sz="1800" spc="-15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" dirty="0">
                          <a:latin typeface="Verdana" panose="020B0604030504040204"/>
                          <a:cs typeface="Verdana" panose="020B0604030504040204"/>
                        </a:rPr>
                        <a:t>UnixWare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25" dirty="0">
                          <a:latin typeface="Verdana" panose="020B0604030504040204"/>
                          <a:cs typeface="Verdana" panose="020B0604030504040204"/>
                        </a:rPr>
                        <a:t>and</a:t>
                      </a:r>
                      <a:r>
                        <a:rPr sz="1800" spc="-145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spc="50" dirty="0">
                          <a:latin typeface="Verdana" panose="020B0604030504040204"/>
                          <a:cs typeface="Verdana" panose="020B0604030504040204"/>
                        </a:rPr>
                        <a:t>HP-UX</a:t>
                      </a:r>
                      <a:r>
                        <a:rPr sz="1800" spc="-140" dirty="0">
                          <a:latin typeface="Verdana" panose="020B0604030504040204"/>
                          <a:cs typeface="Verdana" panose="020B0604030504040204"/>
                        </a:rPr>
                        <a:t> </a:t>
                      </a:r>
                      <a:r>
                        <a:rPr sz="1800" dirty="0">
                          <a:latin typeface="Verdana" panose="020B0604030504040204"/>
                          <a:cs typeface="Verdana" panose="020B0604030504040204"/>
                        </a:rPr>
                        <a:t>systems</a:t>
                      </a:r>
                      <a:endParaRPr sz="1800">
                        <a:latin typeface="Verdana" panose="020B0604030504040204"/>
                        <a:cs typeface="Verdana" panose="020B0604030504040204"/>
                      </a:endParaRPr>
                    </a:p>
                  </a:txBody>
                  <a:tcPr marL="0" marR="0" marT="34290" marB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6E7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763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Check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5" dirty="0"/>
              <a:t>filesystem</a:t>
            </a:r>
            <a:r>
              <a:rPr spc="-30" dirty="0"/>
              <a:t> </a:t>
            </a:r>
            <a:r>
              <a:rPr dirty="0"/>
              <a:t>type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5393690" cy="309816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df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fsck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Print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lsblk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Linux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mount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 Filesystem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blkid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8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Identifies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7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fstab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Shows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Linux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7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9282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Mounting</a:t>
            </a:r>
            <a:r>
              <a:rPr spc="-50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unmounting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4286250" cy="28803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disk-based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logical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volume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network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component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memory-based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emulator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Etc.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6795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Filesytem</a:t>
            </a:r>
            <a:r>
              <a:rPr spc="-35" dirty="0"/>
              <a:t> </a:t>
            </a:r>
            <a:r>
              <a:rPr dirty="0"/>
              <a:t>mounting</a:t>
            </a:r>
            <a:r>
              <a:rPr spc="-35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dirty="0"/>
              <a:t>unmounting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90105" cy="262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systems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attached to the tree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mount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command.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mount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maps a directory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existing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tree,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mount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newly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attached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example,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35"/>
              </a:spcBef>
              <a:tabLst>
                <a:tab pos="29216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mount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/dev/sda4	/users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  <a:spcBef>
                <a:spcPts val="530"/>
              </a:spcBef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installs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disk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partition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927100">
              <a:lnSpc>
                <a:spcPct val="100000"/>
              </a:lnSpc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/dev/sda4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under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/users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26411"/>
            <a:ext cx="7013575" cy="29152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unmount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unmount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>
              <a:lnSpc>
                <a:spcPts val="2735"/>
              </a:lnSpc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kernel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keeps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track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descriptors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7178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consequence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unmount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633730" indent="-342900">
              <a:lnSpc>
                <a:spcPts val="259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Except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course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(force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unmount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option).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02170" cy="3239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2928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either;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3225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lsof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a open source program which peeks into kernel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structures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all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processes.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report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 has open, file descriptors and even network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sockets.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fuser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returns the 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PID’s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processes that happen to have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open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descriptors.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initially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appeared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FreeBSD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but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now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mainstream.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212965" cy="404876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world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readable.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overcome problems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cracking,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plus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additional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account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file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readable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/etc/shadow.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Anything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needs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17272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 runs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 UID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 to allow reading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such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 In fact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anything that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needs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run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18148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95" dirty="0"/>
              <a:t> </a:t>
            </a:r>
            <a:r>
              <a:rPr dirty="0"/>
              <a:t>types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579870" cy="43414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  <a:tab pos="3363595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	(-)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382645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(d)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38899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	(c)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38899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	(b)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  <a:tab pos="3388995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sockets	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395345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Named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pipes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(FIFOs)	(p)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  <a:tab pos="3408045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links	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(l)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B223F"/>
              </a:buClr>
              <a:buFont typeface="Arial MT"/>
              <a:buChar char="•"/>
            </a:pPr>
            <a:endParaRPr sz="35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determine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–l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first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output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encodes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type.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3103" y="1223009"/>
            <a:ext cx="7652004" cy="4872990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00900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524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Programs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system’s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hardware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Character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associate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drivers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input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output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buffering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87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drivers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handle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I/O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large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chunks and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want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kernel to perform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buffering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them.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4445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 systems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today implement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some form of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automatic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device file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management.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distributions,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/dev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standard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for device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85025" cy="3609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724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Sockets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connections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hygienically.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domain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sockets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accessible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local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through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object.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457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socket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system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rm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098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pipes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communication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two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processes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running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host.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mknod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removed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rm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7189470" cy="25126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points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9306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redirects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attention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pathname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reference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ln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718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Filesystem</a:t>
            </a:r>
            <a:r>
              <a:rPr spc="-85" dirty="0"/>
              <a:t> </a:t>
            </a:r>
            <a:r>
              <a:rPr spc="-5" dirty="0"/>
              <a:t>structure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091680" cy="4020185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6286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superblock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defines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about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filesystem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general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11430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inode table which consists of several inodes, each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describing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containing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unique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 number for identification. The inode also stores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 such as the file size, data block locations,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modified,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ownership.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 algn="just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contents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 as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filename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referenced </a:t>
            </a:r>
            <a:r>
              <a:rPr sz="2200" spc="-5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6994525" cy="3171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34861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copies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another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5245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modified,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updated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well.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Deleting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delete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6004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ln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hard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195184" cy="3975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63525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same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their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target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6070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data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block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only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pathname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target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8039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symbolically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file,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actually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editing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9271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target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deleted,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linked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servers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function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ln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-s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</a:t>
            </a:r>
            <a:r>
              <a:rPr sz="24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will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make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symbolic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link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9448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List</a:t>
            </a:r>
            <a:r>
              <a:rPr spc="-2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inode</a:t>
            </a:r>
            <a:r>
              <a:rPr spc="-15" dirty="0"/>
              <a:t> </a:t>
            </a:r>
            <a:r>
              <a:rPr dirty="0"/>
              <a:t>number</a:t>
            </a:r>
            <a:r>
              <a:rPr spc="-20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file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6460490" cy="127127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display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number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run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ls</a:t>
            </a:r>
            <a:r>
              <a:rPr sz="22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–i</a:t>
            </a:r>
            <a:r>
              <a:rPr sz="22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/etc/passwd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</a:t>
            </a:r>
            <a:r>
              <a:rPr sz="22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/etc/passwd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7539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95" dirty="0"/>
              <a:t> </a:t>
            </a:r>
            <a:r>
              <a:rPr spc="-5" dirty="0"/>
              <a:t>ownership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205980" cy="3208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user’s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primary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43942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ownership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chown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user1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chgrp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group1</a:t>
            </a:r>
            <a:r>
              <a:rPr sz="22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Normally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should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both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chown</a:t>
            </a:r>
            <a:r>
              <a:rPr sz="2200" i="1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user1:group1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40" dirty="0"/>
              <a:t> </a:t>
            </a:r>
            <a:r>
              <a:rPr spc="-5" dirty="0"/>
              <a:t>shadow</a:t>
            </a:r>
            <a:r>
              <a:rPr spc="-40" dirty="0"/>
              <a:t> </a:t>
            </a:r>
            <a:r>
              <a:rPr dirty="0"/>
              <a:t>file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96693"/>
            <a:ext cx="7104380" cy="389064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55600" marR="5080" indent="-343535">
              <a:lnSpc>
                <a:spcPct val="8000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(/etc/shadow)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contains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following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information;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0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name.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last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min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 change.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time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warn</a:t>
            </a:r>
            <a:r>
              <a:rPr sz="2000" spc="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this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many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before password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expires.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max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days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inactivity after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expiry before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disabled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(Solaris)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marR="276860" lvl="1" indent="-285750">
              <a:lnSpc>
                <a:spcPts val="1920"/>
              </a:lnSpc>
              <a:spcBef>
                <a:spcPts val="46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expire days since Jan 1 1970 that account is disabled. This </a:t>
            </a:r>
            <a:r>
              <a:rPr sz="20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specified</a:t>
            </a: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000" spc="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account may no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longer be</a:t>
            </a:r>
            <a:r>
              <a:rPr sz="20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used.</a:t>
            </a:r>
            <a:r>
              <a:rPr sz="20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000" spc="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 </a:t>
            </a:r>
            <a:r>
              <a:rPr sz="2000" spc="-484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also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 additional</a:t>
            </a:r>
            <a:r>
              <a:rPr sz="20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field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which is</a:t>
            </a:r>
            <a:r>
              <a:rPr sz="20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0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reserved.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412750" indent="-343535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12115" algn="l"/>
                <a:tab pos="4127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username:passwd:last:may:must:warn:expire:disable:rsvd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033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File</a:t>
            </a:r>
            <a:r>
              <a:rPr spc="-95" dirty="0"/>
              <a:t> </a:t>
            </a:r>
            <a:r>
              <a:rPr spc="-5" dirty="0"/>
              <a:t>permissions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785609" cy="37572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stored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inode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called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mode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divided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three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sections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(owner)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regular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989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Interpreting</a:t>
            </a:r>
            <a:r>
              <a:rPr spc="-50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mode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79826" y="3150107"/>
            <a:ext cx="889635" cy="260350"/>
          </a:xfrm>
          <a:custGeom>
            <a:avLst/>
            <a:gdLst/>
            <a:ahLst/>
            <a:cxnLst/>
            <a:rect l="l" t="t" r="r" b="b"/>
            <a:pathLst>
              <a:path w="889635" h="260350">
                <a:moveTo>
                  <a:pt x="889254" y="0"/>
                </a:moveTo>
                <a:lnTo>
                  <a:pt x="864108" y="0"/>
                </a:lnTo>
                <a:lnTo>
                  <a:pt x="864108" y="234696"/>
                </a:lnTo>
                <a:lnTo>
                  <a:pt x="25908" y="234696"/>
                </a:lnTo>
                <a:lnTo>
                  <a:pt x="25908" y="0"/>
                </a:lnTo>
                <a:lnTo>
                  <a:pt x="0" y="0"/>
                </a:lnTo>
                <a:lnTo>
                  <a:pt x="0" y="247650"/>
                </a:lnTo>
                <a:lnTo>
                  <a:pt x="12954" y="247650"/>
                </a:lnTo>
                <a:lnTo>
                  <a:pt x="12954" y="259842"/>
                </a:lnTo>
                <a:lnTo>
                  <a:pt x="876300" y="259842"/>
                </a:lnTo>
                <a:lnTo>
                  <a:pt x="876300" y="247650"/>
                </a:lnTo>
                <a:lnTo>
                  <a:pt x="889254" y="247650"/>
                </a:lnTo>
                <a:lnTo>
                  <a:pt x="889254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332732" y="3150107"/>
            <a:ext cx="889635" cy="260350"/>
          </a:xfrm>
          <a:custGeom>
            <a:avLst/>
            <a:gdLst/>
            <a:ahLst/>
            <a:cxnLst/>
            <a:rect l="l" t="t" r="r" b="b"/>
            <a:pathLst>
              <a:path w="889635" h="260350">
                <a:moveTo>
                  <a:pt x="889254" y="0"/>
                </a:moveTo>
                <a:lnTo>
                  <a:pt x="863346" y="0"/>
                </a:lnTo>
                <a:lnTo>
                  <a:pt x="863346" y="234696"/>
                </a:lnTo>
                <a:lnTo>
                  <a:pt x="25146" y="234696"/>
                </a:lnTo>
                <a:lnTo>
                  <a:pt x="25146" y="0"/>
                </a:lnTo>
                <a:lnTo>
                  <a:pt x="0" y="0"/>
                </a:lnTo>
                <a:lnTo>
                  <a:pt x="0" y="247650"/>
                </a:lnTo>
                <a:lnTo>
                  <a:pt x="12954" y="247650"/>
                </a:lnTo>
                <a:lnTo>
                  <a:pt x="12954" y="259842"/>
                </a:lnTo>
                <a:lnTo>
                  <a:pt x="876300" y="259842"/>
                </a:lnTo>
                <a:lnTo>
                  <a:pt x="876300" y="247650"/>
                </a:lnTo>
                <a:lnTo>
                  <a:pt x="889254" y="247650"/>
                </a:lnTo>
                <a:lnTo>
                  <a:pt x="889254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484876" y="3150107"/>
            <a:ext cx="889635" cy="258445"/>
          </a:xfrm>
          <a:custGeom>
            <a:avLst/>
            <a:gdLst/>
            <a:ahLst/>
            <a:cxnLst/>
            <a:rect l="l" t="t" r="r" b="b"/>
            <a:pathLst>
              <a:path w="889635" h="258445">
                <a:moveTo>
                  <a:pt x="889254" y="0"/>
                </a:moveTo>
                <a:lnTo>
                  <a:pt x="864108" y="0"/>
                </a:lnTo>
                <a:lnTo>
                  <a:pt x="864108" y="233172"/>
                </a:lnTo>
                <a:lnTo>
                  <a:pt x="25908" y="233172"/>
                </a:lnTo>
                <a:lnTo>
                  <a:pt x="25908" y="0"/>
                </a:lnTo>
                <a:lnTo>
                  <a:pt x="0" y="0"/>
                </a:lnTo>
                <a:lnTo>
                  <a:pt x="0" y="246126"/>
                </a:lnTo>
                <a:lnTo>
                  <a:pt x="12954" y="246126"/>
                </a:lnTo>
                <a:lnTo>
                  <a:pt x="12954" y="258318"/>
                </a:lnTo>
                <a:lnTo>
                  <a:pt x="876300" y="258318"/>
                </a:lnTo>
                <a:lnTo>
                  <a:pt x="876300" y="246126"/>
                </a:lnTo>
                <a:lnTo>
                  <a:pt x="889254" y="246126"/>
                </a:lnTo>
                <a:lnTo>
                  <a:pt x="889254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3199129" y="2703829"/>
            <a:ext cx="315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761365" algn="l"/>
                <a:tab pos="1118870" algn="l"/>
                <a:tab pos="1449070" algn="l"/>
                <a:tab pos="1868170" algn="l"/>
                <a:tab pos="2280920" algn="l"/>
                <a:tab pos="2611120" algn="l"/>
                <a:tab pos="3030220" algn="l"/>
              </a:tabLst>
            </a:pPr>
            <a:r>
              <a:rPr sz="1800" dirty="0">
                <a:latin typeface="Arial MT"/>
                <a:cs typeface="Arial MT"/>
              </a:rPr>
              <a:t>r	w	x	r	w	x	r	w	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22403" y="3567938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58556" y="3567938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group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52272" y="3567938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other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216402" y="4229100"/>
            <a:ext cx="3157855" cy="260985"/>
          </a:xfrm>
          <a:custGeom>
            <a:avLst/>
            <a:gdLst/>
            <a:ahLst/>
            <a:cxnLst/>
            <a:rect l="l" t="t" r="r" b="b"/>
            <a:pathLst>
              <a:path w="3157854" h="260985">
                <a:moveTo>
                  <a:pt x="3157728" y="0"/>
                </a:moveTo>
                <a:lnTo>
                  <a:pt x="3132582" y="0"/>
                </a:lnTo>
                <a:lnTo>
                  <a:pt x="3132582" y="235458"/>
                </a:lnTo>
                <a:lnTo>
                  <a:pt x="25908" y="235458"/>
                </a:lnTo>
                <a:lnTo>
                  <a:pt x="25908" y="2286"/>
                </a:lnTo>
                <a:lnTo>
                  <a:pt x="0" y="2286"/>
                </a:lnTo>
                <a:lnTo>
                  <a:pt x="0" y="247650"/>
                </a:lnTo>
                <a:lnTo>
                  <a:pt x="12954" y="247650"/>
                </a:lnTo>
                <a:lnTo>
                  <a:pt x="12954" y="260616"/>
                </a:lnTo>
                <a:lnTo>
                  <a:pt x="3144774" y="260604"/>
                </a:lnTo>
                <a:lnTo>
                  <a:pt x="3144774" y="246126"/>
                </a:lnTo>
                <a:lnTo>
                  <a:pt x="3157728" y="246126"/>
                </a:lnTo>
                <a:lnTo>
                  <a:pt x="3157728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77003" y="4720082"/>
            <a:ext cx="5981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mode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1021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Changing</a:t>
            </a:r>
            <a:r>
              <a:rPr spc="-90" dirty="0"/>
              <a:t> </a:t>
            </a:r>
            <a:r>
              <a:rPr dirty="0"/>
              <a:t>permissions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077709" cy="45631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400" i="1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criteria</a:t>
            </a:r>
            <a:r>
              <a:rPr sz="24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filename</a:t>
            </a:r>
            <a:r>
              <a:rPr sz="2400" i="1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u+w,g+r-w,o+r-x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u=rw,g=r,o=r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a+x</a:t>
            </a:r>
            <a:r>
              <a:rPr sz="2200" i="1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file3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i="1" spc="-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+x</a:t>
            </a:r>
            <a:r>
              <a:rPr sz="2200" i="1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file4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Ensure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space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between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criteria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Criteria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can</a:t>
            </a:r>
            <a:r>
              <a:rPr sz="24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numeric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2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469900">
              <a:lnSpc>
                <a:spcPct val="100000"/>
              </a:lnSpc>
              <a:spcBef>
                <a:spcPts val="530"/>
              </a:spcBef>
              <a:tabLst>
                <a:tab pos="755015" algn="l"/>
              </a:tabLst>
            </a:pPr>
            <a:r>
              <a:rPr sz="2200" dirty="0">
                <a:solidFill>
                  <a:srgbClr val="0B223F"/>
                </a:solidFill>
                <a:latin typeface="Arial MT"/>
                <a:cs typeface="Arial MT"/>
              </a:rPr>
              <a:t>–	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rwx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4+2+1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=7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40754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Directory</a:t>
            </a:r>
            <a:r>
              <a:rPr spc="-85" dirty="0"/>
              <a:t> </a:t>
            </a:r>
            <a:r>
              <a:rPr dirty="0"/>
              <a:t>permissions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7187565" cy="3902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9055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read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778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rename,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or delete files within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directory,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 modify the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directory's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attributes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46735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allows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affected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enter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inside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sticky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states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within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 may only be deleted or renamed by their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(or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root)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(see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slide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88)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1989836"/>
            <a:ext cx="2366010" cy="134239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540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644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4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777</a:t>
            </a:r>
            <a:r>
              <a:rPr sz="2400" spc="-5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file3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6950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Default</a:t>
            </a:r>
            <a:r>
              <a:rPr spc="-85" dirty="0"/>
              <a:t> </a:t>
            </a:r>
            <a:r>
              <a:rPr dirty="0"/>
              <a:t>permissions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836"/>
            <a:ext cx="6938009" cy="412242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rw-rw-rw-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default,</a:t>
            </a:r>
            <a:r>
              <a:rPr sz="24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given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rwxrwxrwx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30797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1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special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variable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takes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away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directories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immediately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after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created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47015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most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common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022.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what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does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mean?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log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obtained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new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shell,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loaded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indent="-342900" algn="just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exit,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your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umask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destroyed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219200" y="1028700"/>
            <a:ext cx="7620000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4804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Changin</a:t>
            </a:r>
            <a:r>
              <a:rPr dirty="0"/>
              <a:t>g</a:t>
            </a:r>
            <a:r>
              <a:rPr spc="-5" dirty="0"/>
              <a:t> </a:t>
            </a:r>
            <a:r>
              <a:rPr dirty="0"/>
              <a:t>the</a:t>
            </a:r>
            <a:r>
              <a:rPr spc="-195" dirty="0"/>
              <a:t> </a:t>
            </a:r>
            <a:r>
              <a:rPr spc="-5" dirty="0"/>
              <a:t>ACL</a:t>
            </a:r>
            <a:endParaRPr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2062988"/>
            <a:ext cx="6877684" cy="2331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addition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group,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other,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you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may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change </a:t>
            </a:r>
            <a:r>
              <a:rPr sz="2400" spc="-59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4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Acces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Control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List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using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setacl</a:t>
            </a:r>
            <a:r>
              <a:rPr sz="2400" i="1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command 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setfacl</a:t>
            </a:r>
            <a:r>
              <a:rPr sz="2400" i="1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Linux)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setfacl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–m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u:lisa:r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30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setfacl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–x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g:staff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650" lvl="1" indent="-285750">
              <a:lnSpc>
                <a:spcPct val="100000"/>
              </a:lnSpc>
              <a:spcBef>
                <a:spcPts val="52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getfacl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|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setfacl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--set-file=-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file2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3670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Special</a:t>
            </a:r>
            <a:r>
              <a:rPr spc="-80" dirty="0"/>
              <a:t> </a:t>
            </a:r>
            <a:r>
              <a:rPr dirty="0"/>
              <a:t>permissions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1989072"/>
            <a:ext cx="7050405" cy="45631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(SUID)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22555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set on a file that is executable, the person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executed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temporarily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owner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while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it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executing.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Set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(SGID)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12065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set on a file that is executable, the person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who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executed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temporarily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becomes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member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of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group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attached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during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execution.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Sticky</a:t>
            </a:r>
            <a:r>
              <a:rPr sz="24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bit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755650" marR="5080" lvl="1" indent="-285750">
              <a:lnSpc>
                <a:spcPct val="100000"/>
              </a:lnSpc>
              <a:spcBef>
                <a:spcPts val="535"/>
              </a:spcBef>
              <a:buFont typeface="Arial MT"/>
              <a:buChar char="–"/>
              <a:tabLst>
                <a:tab pos="755015" algn="l"/>
                <a:tab pos="755650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If set</a:t>
            </a:r>
            <a:r>
              <a:rPr sz="22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directory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addition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write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permissions, </a:t>
            </a:r>
            <a:r>
              <a:rPr sz="2200" spc="-5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users may add files to the directory but only delete </a:t>
            </a:r>
            <a:r>
              <a:rPr sz="22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those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files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that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they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have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added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not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others.</a:t>
            </a:r>
            <a:endParaRPr sz="22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839978"/>
            <a:ext cx="50031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Setting</a:t>
            </a:r>
            <a:r>
              <a:rPr spc="-45" dirty="0"/>
              <a:t> </a:t>
            </a:r>
            <a:r>
              <a:rPr spc="-5" dirty="0"/>
              <a:t>special</a:t>
            </a:r>
            <a:r>
              <a:rPr spc="-40" dirty="0"/>
              <a:t> </a:t>
            </a:r>
            <a:r>
              <a:rPr dirty="0"/>
              <a:t>permissions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913130" y="4083811"/>
            <a:ext cx="6235065" cy="23126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6755</a:t>
            </a:r>
            <a:r>
              <a:rPr sz="2200" spc="-4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file1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1777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chmod</a:t>
            </a:r>
            <a:r>
              <a:rPr sz="2200" spc="-5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1770</a:t>
            </a:r>
            <a:r>
              <a:rPr sz="2200" spc="-6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dir1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B223F"/>
              </a:buClr>
              <a:buFont typeface="Arial MT"/>
              <a:buChar char="•"/>
            </a:pPr>
            <a:endParaRPr sz="2250">
              <a:latin typeface="Times New Roman" panose="02020603050405020304"/>
              <a:cs typeface="Times New Roman" panose="02020603050405020304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6235" algn="l"/>
              </a:tabLst>
            </a:pPr>
            <a:r>
              <a:rPr sz="22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Mask</a:t>
            </a:r>
            <a:r>
              <a:rPr sz="2200" spc="-3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2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execution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permissions</a:t>
            </a:r>
            <a:r>
              <a:rPr sz="2200" spc="-3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 rwxrwxrwx</a:t>
            </a:r>
            <a:r>
              <a:rPr sz="22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2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endParaRPr sz="22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rwsrwsrwt</a:t>
            </a:r>
            <a:endParaRPr sz="2000">
              <a:latin typeface="Times New Roman" panose="02020603050405020304"/>
              <a:cs typeface="Times New Roman" panose="02020603050405020304"/>
            </a:endParaRPr>
          </a:p>
          <a:p>
            <a:pPr marL="755015" lvl="1" indent="-285750">
              <a:lnSpc>
                <a:spcPct val="100000"/>
              </a:lnSpc>
              <a:buFont typeface="Arial MT"/>
              <a:buChar char="•"/>
              <a:tabLst>
                <a:tab pos="755015" algn="l"/>
                <a:tab pos="755650" algn="l"/>
              </a:tabLst>
            </a:pPr>
            <a:r>
              <a:rPr sz="20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rwSrwSrwT</a:t>
            </a:r>
            <a:endParaRPr sz="20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227576" y="3006851"/>
            <a:ext cx="889635" cy="259079"/>
          </a:xfrm>
          <a:custGeom>
            <a:avLst/>
            <a:gdLst/>
            <a:ahLst/>
            <a:cxnLst/>
            <a:rect l="l" t="t" r="r" b="b"/>
            <a:pathLst>
              <a:path w="889635" h="259079">
                <a:moveTo>
                  <a:pt x="889254" y="0"/>
                </a:moveTo>
                <a:lnTo>
                  <a:pt x="864108" y="0"/>
                </a:lnTo>
                <a:lnTo>
                  <a:pt x="864108" y="233934"/>
                </a:lnTo>
                <a:lnTo>
                  <a:pt x="25908" y="233934"/>
                </a:lnTo>
                <a:lnTo>
                  <a:pt x="25908" y="0"/>
                </a:lnTo>
                <a:lnTo>
                  <a:pt x="0" y="0"/>
                </a:lnTo>
                <a:lnTo>
                  <a:pt x="0" y="246126"/>
                </a:lnTo>
                <a:lnTo>
                  <a:pt x="12954" y="246126"/>
                </a:lnTo>
                <a:lnTo>
                  <a:pt x="12954" y="259080"/>
                </a:lnTo>
                <a:lnTo>
                  <a:pt x="876300" y="259080"/>
                </a:lnTo>
                <a:lnTo>
                  <a:pt x="876300" y="246126"/>
                </a:lnTo>
                <a:lnTo>
                  <a:pt x="889254" y="246126"/>
                </a:lnTo>
                <a:lnTo>
                  <a:pt x="889254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5378958" y="3006851"/>
            <a:ext cx="890905" cy="259079"/>
          </a:xfrm>
          <a:custGeom>
            <a:avLst/>
            <a:gdLst/>
            <a:ahLst/>
            <a:cxnLst/>
            <a:rect l="l" t="t" r="r" b="b"/>
            <a:pathLst>
              <a:path w="890904" h="259079">
                <a:moveTo>
                  <a:pt x="890778" y="0"/>
                </a:moveTo>
                <a:lnTo>
                  <a:pt x="864870" y="0"/>
                </a:lnTo>
                <a:lnTo>
                  <a:pt x="864870" y="233934"/>
                </a:lnTo>
                <a:lnTo>
                  <a:pt x="25146" y="233934"/>
                </a:lnTo>
                <a:lnTo>
                  <a:pt x="25146" y="0"/>
                </a:lnTo>
                <a:lnTo>
                  <a:pt x="0" y="0"/>
                </a:lnTo>
                <a:lnTo>
                  <a:pt x="0" y="246126"/>
                </a:lnTo>
                <a:lnTo>
                  <a:pt x="12192" y="246126"/>
                </a:lnTo>
                <a:lnTo>
                  <a:pt x="12192" y="259080"/>
                </a:lnTo>
                <a:lnTo>
                  <a:pt x="877811" y="259080"/>
                </a:lnTo>
                <a:lnTo>
                  <a:pt x="877811" y="246126"/>
                </a:lnTo>
                <a:lnTo>
                  <a:pt x="890778" y="246126"/>
                </a:lnTo>
                <a:lnTo>
                  <a:pt x="890778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31102" y="3005327"/>
            <a:ext cx="889635" cy="259079"/>
          </a:xfrm>
          <a:custGeom>
            <a:avLst/>
            <a:gdLst/>
            <a:ahLst/>
            <a:cxnLst/>
            <a:rect l="l" t="t" r="r" b="b"/>
            <a:pathLst>
              <a:path w="889634" h="259079">
                <a:moveTo>
                  <a:pt x="889254" y="0"/>
                </a:moveTo>
                <a:lnTo>
                  <a:pt x="864108" y="0"/>
                </a:lnTo>
                <a:lnTo>
                  <a:pt x="864108" y="233172"/>
                </a:lnTo>
                <a:lnTo>
                  <a:pt x="25895" y="233172"/>
                </a:lnTo>
                <a:lnTo>
                  <a:pt x="25895" y="0"/>
                </a:lnTo>
                <a:lnTo>
                  <a:pt x="0" y="0"/>
                </a:lnTo>
                <a:lnTo>
                  <a:pt x="0" y="246126"/>
                </a:lnTo>
                <a:lnTo>
                  <a:pt x="12954" y="246126"/>
                </a:lnTo>
                <a:lnTo>
                  <a:pt x="12954" y="259080"/>
                </a:lnTo>
                <a:lnTo>
                  <a:pt x="876300" y="259080"/>
                </a:lnTo>
                <a:lnTo>
                  <a:pt x="876300" y="246126"/>
                </a:lnTo>
                <a:lnTo>
                  <a:pt x="889254" y="246126"/>
                </a:lnTo>
                <a:lnTo>
                  <a:pt x="889254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4246117" y="2559050"/>
            <a:ext cx="31578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42265" algn="l"/>
                <a:tab pos="761365" algn="l"/>
                <a:tab pos="1118870" algn="l"/>
                <a:tab pos="1449070" algn="l"/>
                <a:tab pos="1868170" algn="l"/>
                <a:tab pos="2280920" algn="l"/>
                <a:tab pos="2611120" algn="l"/>
                <a:tab pos="3030220" algn="l"/>
              </a:tabLst>
            </a:pPr>
            <a:r>
              <a:rPr sz="1800" dirty="0">
                <a:latin typeface="Arial MT"/>
                <a:cs typeface="Arial MT"/>
              </a:rPr>
              <a:t>r	w	x	r	w	x	r	w	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70146" y="3423912"/>
            <a:ext cx="4705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user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05544" y="3423912"/>
            <a:ext cx="6102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group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699260" y="3423912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other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145536" y="3015233"/>
            <a:ext cx="889000" cy="258445"/>
          </a:xfrm>
          <a:custGeom>
            <a:avLst/>
            <a:gdLst/>
            <a:ahLst/>
            <a:cxnLst/>
            <a:rect l="l" t="t" r="r" b="b"/>
            <a:pathLst>
              <a:path w="889000" h="258445">
                <a:moveTo>
                  <a:pt x="888492" y="0"/>
                </a:moveTo>
                <a:lnTo>
                  <a:pt x="863346" y="0"/>
                </a:lnTo>
                <a:lnTo>
                  <a:pt x="863346" y="233172"/>
                </a:lnTo>
                <a:lnTo>
                  <a:pt x="25146" y="233172"/>
                </a:lnTo>
                <a:lnTo>
                  <a:pt x="25146" y="0"/>
                </a:lnTo>
                <a:lnTo>
                  <a:pt x="0" y="0"/>
                </a:lnTo>
                <a:lnTo>
                  <a:pt x="0" y="246126"/>
                </a:lnTo>
                <a:lnTo>
                  <a:pt x="12192" y="246126"/>
                </a:lnTo>
                <a:lnTo>
                  <a:pt x="12192" y="258318"/>
                </a:lnTo>
                <a:lnTo>
                  <a:pt x="876300" y="258318"/>
                </a:lnTo>
                <a:lnTo>
                  <a:pt x="876300" y="246126"/>
                </a:lnTo>
                <a:lnTo>
                  <a:pt x="888492" y="246126"/>
                </a:lnTo>
                <a:lnTo>
                  <a:pt x="888492" y="0"/>
                </a:lnTo>
                <a:close/>
              </a:path>
            </a:pathLst>
          </a:custGeom>
          <a:solidFill>
            <a:srgbClr val="0032C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2925134" y="1902967"/>
            <a:ext cx="1162685" cy="940435"/>
          </a:xfrm>
          <a:prstGeom prst="rect">
            <a:avLst/>
          </a:prstGeom>
        </p:spPr>
        <p:txBody>
          <a:bodyPr vert="vert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Sticky</a:t>
            </a:r>
            <a:r>
              <a:rPr sz="1800" spc="-9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bit</a:t>
            </a:r>
            <a:endParaRPr sz="1800">
              <a:latin typeface="Arial MT"/>
              <a:cs typeface="Arial MT"/>
            </a:endParaRPr>
          </a:p>
          <a:p>
            <a:pPr marL="12700" marR="361315">
              <a:lnSpc>
                <a:spcPts val="3640"/>
              </a:lnSpc>
            </a:pPr>
            <a:r>
              <a:rPr sz="1800" spc="-5" dirty="0">
                <a:latin typeface="Arial MT"/>
                <a:cs typeface="Arial MT"/>
              </a:rPr>
              <a:t>SGID  SUID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241039" y="3423920"/>
            <a:ext cx="7378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special</a:t>
            </a:r>
            <a:endParaRPr sz="1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3130" y="2062988"/>
            <a:ext cx="7212330" cy="3098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1849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UNIX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uses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simple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one-way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encryption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algorithm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(hash)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 encrypt the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passwords. Implemented by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i="1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crypt()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24384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When a plain text password is entered, it is encrypted </a:t>
            </a:r>
            <a:r>
              <a:rPr sz="2400" spc="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and</a:t>
            </a:r>
            <a:r>
              <a:rPr sz="2400" spc="-2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results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compared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with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value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in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shadow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file.</a:t>
            </a:r>
            <a:endParaRPr sz="2400">
              <a:latin typeface="Times New Roman" panose="02020603050405020304"/>
              <a:cs typeface="Times New Roman" panose="02020603050405020304"/>
            </a:endParaRPr>
          </a:p>
          <a:p>
            <a:pPr marL="355600" marR="5080" indent="-342900">
              <a:lnSpc>
                <a:spcPct val="100000"/>
              </a:lnSpc>
              <a:spcBef>
                <a:spcPts val="5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There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is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no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way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to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find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plain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text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from</a:t>
            </a:r>
            <a:r>
              <a:rPr sz="2400" spc="-1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the </a:t>
            </a:r>
            <a:r>
              <a:rPr sz="2400" spc="-58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encrypted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password other</a:t>
            </a:r>
            <a:r>
              <a:rPr sz="2400" spc="-2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than</a:t>
            </a:r>
            <a:r>
              <a:rPr sz="2400" spc="-1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by</a:t>
            </a:r>
            <a:r>
              <a:rPr sz="2400" spc="-5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400" dirty="0">
                <a:solidFill>
                  <a:srgbClr val="0B223F"/>
                </a:solidFill>
                <a:latin typeface="Times New Roman" panose="02020603050405020304"/>
                <a:cs typeface="Times New Roman" panose="02020603050405020304"/>
              </a:rPr>
              <a:t>search.</a:t>
            </a:r>
            <a:endParaRPr sz="240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27752</Words>
  <Application>WPS Presentation</Application>
  <PresentationFormat>Custom</PresentationFormat>
  <Paragraphs>831</Paragraphs>
  <Slides>89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89</vt:i4>
      </vt:variant>
    </vt:vector>
  </HeadingPairs>
  <TitlesOfParts>
    <vt:vector size="100" baseType="lpstr">
      <vt:lpstr>Arial</vt:lpstr>
      <vt:lpstr>SimSun</vt:lpstr>
      <vt:lpstr>Wingdings</vt:lpstr>
      <vt:lpstr>Times New Roman</vt:lpstr>
      <vt:lpstr>Arial MT</vt:lpstr>
      <vt:lpstr>Calibri</vt:lpstr>
      <vt:lpstr>Microsoft YaHei</vt:lpstr>
      <vt:lpstr>Arial Unicode MS</vt:lpstr>
      <vt:lpstr>Verdana</vt:lpstr>
      <vt:lpstr>Arial</vt:lpstr>
      <vt:lpstr>Gear Drives</vt:lpstr>
      <vt:lpstr>SystemsAdministration</vt:lpstr>
      <vt:lpstr>Users (the bane of the Systems  Administrator)</vt:lpstr>
      <vt:lpstr>PowerPoint 演示文稿</vt:lpstr>
      <vt:lpstr>Users</vt:lpstr>
      <vt:lpstr>PowerPoint 演示文稿</vt:lpstr>
      <vt:lpstr>The Password File</vt:lpstr>
      <vt:lpstr>PowerPoint 演示文稿</vt:lpstr>
      <vt:lpstr>The shadow file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Login.defs</vt:lpstr>
      <vt:lpstr>PowerPoint 演示文稿</vt:lpstr>
      <vt:lpstr>PowerPoint 演示文稿</vt:lpstr>
      <vt:lpstr>Directory service</vt:lpstr>
      <vt:lpstr>PAM</vt:lpstr>
      <vt:lpstr>PowerPoint 演示文稿</vt:lpstr>
      <vt:lpstr>Password Selection…</vt:lpstr>
      <vt:lpstr>PowerPoint 演示文稿</vt:lpstr>
      <vt:lpstr>User Organization</vt:lpstr>
      <vt:lpstr>Groups</vt:lpstr>
      <vt:lpstr>PowerPoint 演示文稿</vt:lpstr>
      <vt:lpstr>PowerPoint 演示文稿</vt:lpstr>
      <vt:lpstr>View and temporarily change your  primary group</vt:lpstr>
      <vt:lpstr>Home directories</vt:lpstr>
      <vt:lpstr>Adding users: the basic steps</vt:lpstr>
      <vt:lpstr>Creating user accounts</vt:lpstr>
      <vt:lpstr>Startup files</vt:lpstr>
      <vt:lpstr>PowerPoint 演示文稿</vt:lpstr>
      <vt:lpstr>Final steps</vt:lpstr>
      <vt:lpstr>The useradd command</vt:lpstr>
      <vt:lpstr>PowerPoint 演示文稿</vt:lpstr>
      <vt:lpstr>PowerPoint 演示文稿</vt:lpstr>
      <vt:lpstr>Adding users in bulk (Linux)</vt:lpstr>
      <vt:lpstr>Modifying user accounts</vt:lpstr>
      <vt:lpstr>PowerPoint 演示文稿</vt:lpstr>
      <vt:lpstr>Disabling logins</vt:lpstr>
      <vt:lpstr>Removing users</vt:lpstr>
      <vt:lpstr>The userdel command</vt:lpstr>
      <vt:lpstr>Managing groups</vt:lpstr>
      <vt:lpstr>Managing accounts</vt:lpstr>
      <vt:lpstr>Traditional UNIX access control</vt:lpstr>
      <vt:lpstr>Filesystem access control</vt:lpstr>
      <vt:lpstr>The root account</vt:lpstr>
      <vt:lpstr>Role based access control</vt:lpstr>
      <vt:lpstr>The root account</vt:lpstr>
      <vt:lpstr>su: substitute user identity</vt:lpstr>
      <vt:lpstr>sudo: limited su</vt:lpstr>
      <vt:lpstr>PowerPoint 演示文稿</vt:lpstr>
      <vt:lpstr>PowerPoint 演示文稿</vt:lpstr>
      <vt:lpstr>Advantages of using sudo</vt:lpstr>
      <vt:lpstr>The Filesystem</vt:lpstr>
      <vt:lpstr>A typical filesystem structure</vt:lpstr>
      <vt:lpstr>PowerPoint 演示文稿</vt:lpstr>
      <vt:lpstr>PowerPoint 演示文稿</vt:lpstr>
      <vt:lpstr>PowerPoint 演示文稿</vt:lpstr>
      <vt:lpstr>The Filesystem Hierarchy Standard  (FHS)</vt:lpstr>
      <vt:lpstr>PowerPoint 演示文稿</vt:lpstr>
      <vt:lpstr>Filesystem type</vt:lpstr>
      <vt:lpstr>PowerPoint 演示文稿</vt:lpstr>
      <vt:lpstr>PowerPoint 演示文稿</vt:lpstr>
      <vt:lpstr>Check the filesystem type</vt:lpstr>
      <vt:lpstr>Mounting and unmounting</vt:lpstr>
      <vt:lpstr>Filesytem mounting and unmounting</vt:lpstr>
      <vt:lpstr>PowerPoint 演示文稿</vt:lpstr>
      <vt:lpstr>PowerPoint 演示文稿</vt:lpstr>
      <vt:lpstr>File types</vt:lpstr>
      <vt:lpstr>PowerPoint 演示文稿</vt:lpstr>
      <vt:lpstr>PowerPoint 演示文稿</vt:lpstr>
      <vt:lpstr>PowerPoint 演示文稿</vt:lpstr>
      <vt:lpstr>PowerPoint 演示文稿</vt:lpstr>
      <vt:lpstr>Filesystem structure</vt:lpstr>
      <vt:lpstr>PowerPoint 演示文稿</vt:lpstr>
      <vt:lpstr>PowerPoint 演示文稿</vt:lpstr>
      <vt:lpstr>List the inode number of the file</vt:lpstr>
      <vt:lpstr>File ownership</vt:lpstr>
      <vt:lpstr>File permissions</vt:lpstr>
      <vt:lpstr>Interpreting the mode</vt:lpstr>
      <vt:lpstr>Changing permissions</vt:lpstr>
      <vt:lpstr>Directory permissions</vt:lpstr>
      <vt:lpstr>PowerPoint 演示文稿</vt:lpstr>
      <vt:lpstr>Default permissions</vt:lpstr>
      <vt:lpstr>PowerPoint 演示文稿</vt:lpstr>
      <vt:lpstr>Changing the ACL</vt:lpstr>
      <vt:lpstr>Special permissions</vt:lpstr>
      <vt:lpstr>Setting special permissions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Administration</dc:title>
  <dc:creator/>
  <cp:lastModifiedBy>tong cuc thue lam viec tai</cp:lastModifiedBy>
  <cp:revision>1</cp:revision>
  <cp:lastPrinted>2024-10-12T11:00:00Z</cp:lastPrinted>
  <dcterms:created xsi:type="dcterms:W3CDTF">2024-11-10T18:35:59Z</dcterms:created>
  <dcterms:modified xsi:type="dcterms:W3CDTF">2024-11-10T18:35:59Z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2020-09-20T19:00:00Z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2024-10-11T19:00:00Z</vt:filetime>
  </property>
  <property fmtid="{D5CDD505-2E9C-101B-9397-08002B2CF9AE}" pid="5" name="ICV">
    <vt:lpwstr>FE06F8073FBA4ACA90D92F8E467F14D4_12</vt:lpwstr>
  </property>
  <property fmtid="{D5CDD505-2E9C-101B-9397-08002B2CF9AE}" pid="6" name="KSOProductBuildVer">
    <vt:lpwstr>1033-12.2.0.18607</vt:lpwstr>
  </property>
</Properties>
</file>