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</p:sldIdLst>
  <p:sldSz cx="10058400" cy="7772400"/>
  <p:notesSz cx="688784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2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2594" y="1928707"/>
            <a:ext cx="7599680" cy="1227032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2594" y="3317663"/>
            <a:ext cx="7604918" cy="198628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15900"/>
            <a:ext cx="2263140" cy="6728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5900"/>
            <a:ext cx="6621780" cy="6728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3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1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8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85" y="0"/>
            <a:ext cx="10065385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2920" y="215900"/>
            <a:ext cx="9052560" cy="6602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2920" y="1331383"/>
            <a:ext cx="905256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190" indent="-377190" algn="l" rtl="0" fontAlgn="base">
        <a:spcBef>
          <a:spcPct val="22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2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2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2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2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hyperlink" Target="http://www.uow.edu.au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educause.edu/edudomain/)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apnic.net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traceroute.org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2553843"/>
            <a:ext cx="57905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10" dirty="0"/>
              <a:t>Systems</a:t>
            </a:r>
            <a:r>
              <a:rPr lang="en-US" sz="4800" spc="10" dirty="0"/>
              <a:t> </a:t>
            </a:r>
            <a:r>
              <a:rPr sz="4800" spc="10" dirty="0"/>
              <a:t>Administration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83155" y="4246879"/>
            <a:ext cx="620014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5585" marR="5080" indent="-1493520" algn="ctr">
              <a:lnSpc>
                <a:spcPct val="12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DNS Domain Name Server</a:t>
            </a:r>
            <a:endParaRPr lang="en-US" sz="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224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Inspecting</a:t>
            </a:r>
            <a:r>
              <a:rPr sz="3600" spc="-40" dirty="0"/>
              <a:t> </a:t>
            </a:r>
            <a:r>
              <a:rPr sz="3600" dirty="0"/>
              <a:t>interface</a:t>
            </a:r>
            <a:r>
              <a:rPr sz="3600" spc="-35" dirty="0"/>
              <a:t> </a:t>
            </a:r>
            <a:r>
              <a:rPr sz="3600" dirty="0"/>
              <a:t>configuration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00377" y="1654301"/>
            <a:ext cx="6691121" cy="5018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077" y="1028700"/>
            <a:ext cx="8811006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69784" cy="350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067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up.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suggests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neighbouring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77089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machine’s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905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collisions even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network 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heavy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load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enabled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routers?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71812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Monitoring</a:t>
            </a:r>
            <a:r>
              <a:rPr sz="3600" spc="-30" dirty="0"/>
              <a:t> </a:t>
            </a:r>
            <a:r>
              <a:rPr sz="3600" dirty="0"/>
              <a:t>the</a:t>
            </a:r>
            <a:r>
              <a:rPr sz="3600" spc="-20" dirty="0"/>
              <a:t> </a:t>
            </a:r>
            <a:r>
              <a:rPr sz="3600" spc="-5" dirty="0"/>
              <a:t>status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dirty="0"/>
              <a:t>network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92072" y="6924547"/>
            <a:ext cx="5518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solidFill>
                  <a:srgbClr val="898989"/>
                </a:solidFill>
                <a:latin typeface="Arial MT"/>
                <a:cs typeface="Arial MT"/>
              </a:rPr>
              <a:t>Document</a:t>
            </a:r>
            <a:r>
              <a:rPr sz="650" spc="-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650" spc="-5" dirty="0">
                <a:solidFill>
                  <a:srgbClr val="898989"/>
                </a:solidFill>
                <a:latin typeface="Arial MT"/>
                <a:cs typeface="Arial MT"/>
              </a:rPr>
              <a:t>title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00377" y="1495805"/>
            <a:ext cx="7120128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30222"/>
            <a:ext cx="7085330" cy="42913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14351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Send-Q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Recv-Q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host’s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queues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toward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2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TIME_WAIT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193675" indent="-343535">
              <a:lnSpc>
                <a:spcPts val="238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 –a is primarily useful for debugging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higher-level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problems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networking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facilities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correctly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ts val="2160"/>
              </a:lnSpc>
              <a:spcBef>
                <a:spcPts val="47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 SYN_SENT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trying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contact a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non-existent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server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SYN_WAIT?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94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Identifying</a:t>
            </a:r>
            <a:r>
              <a:rPr sz="3600" spc="-30" dirty="0"/>
              <a:t> </a:t>
            </a:r>
            <a:r>
              <a:rPr sz="3600" dirty="0"/>
              <a:t>listening</a:t>
            </a:r>
            <a:r>
              <a:rPr sz="3600" spc="-30" dirty="0"/>
              <a:t> </a:t>
            </a:r>
            <a:r>
              <a:rPr sz="3600" dirty="0"/>
              <a:t>network</a:t>
            </a:r>
            <a:r>
              <a:rPr sz="3600" spc="-30" dirty="0"/>
              <a:t> </a:t>
            </a:r>
            <a:r>
              <a:rPr sz="3600" spc="-5" dirty="0"/>
              <a:t>services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6785" y="1654301"/>
            <a:ext cx="6416040" cy="51595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1865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41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listening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incoming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connections?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helpful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look at machines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outsider’s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perspective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scanner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nmap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14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Examining</a:t>
            </a:r>
            <a:r>
              <a:rPr sz="3600" spc="-40" dirty="0"/>
              <a:t> </a:t>
            </a:r>
            <a:r>
              <a:rPr sz="3600" dirty="0"/>
              <a:t>the</a:t>
            </a:r>
            <a:r>
              <a:rPr sz="3600" spc="-35" dirty="0"/>
              <a:t> </a:t>
            </a:r>
            <a:r>
              <a:rPr sz="3600" dirty="0"/>
              <a:t>routing</a:t>
            </a:r>
            <a:r>
              <a:rPr sz="3600" spc="-40" dirty="0"/>
              <a:t> </a:t>
            </a:r>
            <a:r>
              <a:rPr sz="3600" dirty="0"/>
              <a:t>table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3955" y="1799082"/>
            <a:ext cx="6115050" cy="49469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6531609" cy="207581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Flags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characterise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72453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Viewing</a:t>
            </a:r>
            <a:r>
              <a:rPr sz="3600" spc="-30" dirty="0"/>
              <a:t> </a:t>
            </a:r>
            <a:r>
              <a:rPr sz="3600" dirty="0"/>
              <a:t>operational</a:t>
            </a:r>
            <a:r>
              <a:rPr sz="3600" spc="-30" dirty="0"/>
              <a:t> </a:t>
            </a:r>
            <a:r>
              <a:rPr sz="3600" spc="-5" dirty="0"/>
              <a:t>statistics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92072" y="6924547"/>
            <a:ext cx="55181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10" dirty="0">
                <a:solidFill>
                  <a:srgbClr val="898989"/>
                </a:solidFill>
                <a:latin typeface="Arial MT"/>
                <a:cs typeface="Arial MT"/>
              </a:rPr>
              <a:t>Document</a:t>
            </a:r>
            <a:r>
              <a:rPr sz="650" spc="-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650" spc="-5" dirty="0">
                <a:solidFill>
                  <a:srgbClr val="898989"/>
                </a:solidFill>
                <a:latin typeface="Arial MT"/>
                <a:cs typeface="Arial MT"/>
              </a:rPr>
              <a:t>title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8750" y="1438655"/>
            <a:ext cx="7001256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76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Network</a:t>
            </a:r>
            <a:r>
              <a:rPr sz="3600" spc="-85" dirty="0"/>
              <a:t> </a:t>
            </a:r>
            <a:r>
              <a:rPr sz="3600" dirty="0"/>
              <a:t>management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751320" cy="28136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healthy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6098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Fault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critical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Schemes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notifying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visualisation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central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2484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115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–s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dumps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counters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scattered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throughout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ICMP,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993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attention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dropped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discarded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good idea to develop a feel for the normal ranges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statistics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recognise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pathological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42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Inspection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dirty="0"/>
              <a:t>live</a:t>
            </a:r>
            <a:r>
              <a:rPr sz="3600" spc="-15" dirty="0"/>
              <a:t> </a:t>
            </a:r>
            <a:r>
              <a:rPr sz="3600" dirty="0"/>
              <a:t>interface</a:t>
            </a:r>
            <a:r>
              <a:rPr sz="3600" spc="-20" dirty="0"/>
              <a:t> </a:t>
            </a:r>
            <a:r>
              <a:rPr sz="3600" dirty="0"/>
              <a:t>activity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77380" cy="364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what’s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happening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sar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–n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</a:t>
            </a:r>
            <a:r>
              <a:rPr sz="2400" i="1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30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compressed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2991485" lvl="1">
              <a:lnSpc>
                <a:spcPct val="12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multicast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minute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4755" y="1028700"/>
            <a:ext cx="86296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33216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tcpdump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328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18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tcpdump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sniffer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listens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criteria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choice,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example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Inspect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2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invade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privacy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Sniffers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08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sniffers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overwhelming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Wireshark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49942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Common</a:t>
            </a:r>
            <a:r>
              <a:rPr sz="3600" spc="-100" dirty="0"/>
              <a:t> </a:t>
            </a:r>
            <a:r>
              <a:rPr sz="3600" dirty="0"/>
              <a:t>options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48398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-i: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-n: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stop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lookups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-v: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increase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-vv: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-w: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header)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-r: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90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Some</a:t>
            </a:r>
            <a:r>
              <a:rPr sz="3600" spc="-90" dirty="0"/>
              <a:t> </a:t>
            </a:r>
            <a:r>
              <a:rPr sz="3600" dirty="0"/>
              <a:t>examples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6846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tcpdump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bull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tcpdump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src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192.168.1.0/24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dst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062355"/>
            <a:ext cx="2253615" cy="62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SNMP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1975865"/>
            <a:ext cx="5144135" cy="38893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governed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IETF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(RFC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1157)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five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concerned with network management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20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</a:t>
            </a:r>
            <a:r>
              <a:rPr sz="16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6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diagnose</a:t>
            </a:r>
            <a:r>
              <a:rPr sz="16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issues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Baseline/plan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6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growth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20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6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Station/Manager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6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33712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7542530" cy="22771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agent/station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8356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</a:t>
            </a:r>
            <a:r>
              <a:rPr sz="22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capable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valid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SNMP</a:t>
            </a:r>
            <a:r>
              <a:rPr sz="22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</a:t>
            </a:r>
            <a:r>
              <a:rPr sz="22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station,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 capable of forming queries based on information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MIB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2619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SNMP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18360" y="1744980"/>
            <a:ext cx="5920740" cy="39844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32073" y="5766308"/>
            <a:ext cx="4429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client/server</a:t>
            </a:r>
            <a:r>
              <a:rPr sz="3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architecture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0617" y="1632694"/>
            <a:ext cx="6326434" cy="4801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42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FCAPS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3762375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ault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onfiguration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ccounting</a:t>
            </a:r>
            <a:r>
              <a:rPr sz="24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erformance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ecurity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29133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95597" y="6177024"/>
            <a:ext cx="2565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SNM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configuration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2455" y="1686305"/>
            <a:ext cx="7648193" cy="41589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22390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80577"/>
            <a:ext cx="7601584" cy="30778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ideas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16205" lvl="1" indent="-286385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manager checks an agent by requesting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reflects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behaviour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5650" marR="581660" lvl="1" indent="-28638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forces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resetting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contributes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warning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 of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unusual situation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32473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</a:t>
            </a:r>
            <a:r>
              <a:rPr sz="3600" dirty="0"/>
              <a:t>P</a:t>
            </a:r>
            <a:r>
              <a:rPr sz="3600" spc="-204" dirty="0"/>
              <a:t> </a:t>
            </a:r>
            <a:r>
              <a:rPr sz="3600" spc="-5" dirty="0"/>
              <a:t>V1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77110"/>
            <a:ext cx="4700905" cy="40538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Get-Request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Polls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Get-Next-Request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next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dataset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Get-Response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Sends 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Trap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an event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38214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</a:t>
            </a:r>
            <a:r>
              <a:rPr sz="3600" dirty="0"/>
              <a:t>P</a:t>
            </a:r>
            <a:r>
              <a:rPr sz="3600" spc="-140" dirty="0"/>
              <a:t> </a:t>
            </a:r>
            <a:r>
              <a:rPr sz="3600" spc="-5" dirty="0"/>
              <a:t>traps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6261100" cy="32829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Coldstart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Warmstart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Failure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Exterior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(EGP) neighbour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loss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Enterprise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36969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5829935" cy="17100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(SMI)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definition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662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25" dirty="0"/>
              <a:t> </a:t>
            </a:r>
            <a:r>
              <a:rPr sz="3600" spc="-5" dirty="0"/>
              <a:t>Is</a:t>
            </a:r>
            <a:r>
              <a:rPr sz="3600" spc="-20" dirty="0"/>
              <a:t> </a:t>
            </a:r>
            <a:r>
              <a:rPr sz="3600" dirty="0"/>
              <a:t>an</a:t>
            </a:r>
            <a:r>
              <a:rPr sz="3600" spc="-20" dirty="0"/>
              <a:t> </a:t>
            </a:r>
            <a:r>
              <a:rPr sz="3600" spc="-5" dirty="0"/>
              <a:t>SNMP-Compliant</a:t>
            </a:r>
            <a:r>
              <a:rPr sz="3600" spc="-25" dirty="0"/>
              <a:t> </a:t>
            </a:r>
            <a:r>
              <a:rPr sz="3600" spc="-5" dirty="0"/>
              <a:t>MIB?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2012695"/>
            <a:ext cx="7661275" cy="371030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254000" indent="-343535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station or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SNMP-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managed network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maintains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 database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relevant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management,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(MIB).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ts val="281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MIB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definitions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properties of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agents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support.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manageable features of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resources,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SNMP-compliant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MIB,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 objects</a:t>
            </a:r>
            <a:r>
              <a:rPr sz="2600" i="1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variables</a:t>
            </a:r>
            <a:r>
              <a:rPr sz="2600" i="1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(or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variables).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662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25" dirty="0"/>
              <a:t> </a:t>
            </a:r>
            <a:r>
              <a:rPr sz="3600" spc="-5" dirty="0"/>
              <a:t>Is</a:t>
            </a:r>
            <a:r>
              <a:rPr sz="3600" spc="-20" dirty="0"/>
              <a:t> </a:t>
            </a:r>
            <a:r>
              <a:rPr sz="3600" dirty="0"/>
              <a:t>an</a:t>
            </a:r>
            <a:r>
              <a:rPr sz="3600" spc="-20" dirty="0"/>
              <a:t> </a:t>
            </a:r>
            <a:r>
              <a:rPr sz="3600" spc="-5" dirty="0"/>
              <a:t>SNMP-Compliant</a:t>
            </a:r>
            <a:r>
              <a:rPr sz="3600" spc="-25" dirty="0"/>
              <a:t> </a:t>
            </a:r>
            <a:r>
              <a:rPr sz="3600" spc="-5" dirty="0"/>
              <a:t>MIB?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2012695"/>
            <a:ext cx="7661275" cy="371030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254000" indent="-343535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station or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SNMP-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managed network maintains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 store of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relevant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management,</a:t>
            </a:r>
            <a:r>
              <a:rPr sz="2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(MIB).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ts val="281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MIB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definitions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properties of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agents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support.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manageable features of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resources,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SNMP-compliant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MIB,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 objects</a:t>
            </a:r>
            <a:r>
              <a:rPr sz="2600" i="1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6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variables</a:t>
            </a:r>
            <a:r>
              <a:rPr sz="2600" i="1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(or 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variables).</a:t>
            </a:r>
            <a:endParaRPr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6583"/>
            <a:ext cx="6405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Categories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management</a:t>
            </a:r>
            <a:r>
              <a:rPr spc="10" dirty="0"/>
              <a:t> </a:t>
            </a:r>
            <a:r>
              <a:rPr spc="-5" dirty="0"/>
              <a:t>information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7583170" cy="27158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3876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is information about the current state of physical and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logical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along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instantaneous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snapshot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(device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6583"/>
            <a:ext cx="6405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Categories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management</a:t>
            </a:r>
            <a:r>
              <a:rPr spc="10" dirty="0"/>
              <a:t> </a:t>
            </a:r>
            <a:r>
              <a:rPr spc="-5" dirty="0"/>
              <a:t>information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7650480" cy="30511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Logical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information;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 implemented – managed using a CLI (command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Historical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71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Snapshots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performance-related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 (such as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packet-counts for each 15 minute interval over the past 24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hours)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(usually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proprietary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6583"/>
            <a:ext cx="6405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Categories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management</a:t>
            </a:r>
            <a:r>
              <a:rPr spc="10" dirty="0"/>
              <a:t> </a:t>
            </a:r>
            <a:r>
              <a:rPr spc="-5" dirty="0"/>
              <a:t>information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1979166"/>
            <a:ext cx="7689215" cy="23437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observations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06299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categories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treated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differently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can’t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30225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categories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deeper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topic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834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Some</a:t>
            </a:r>
            <a:r>
              <a:rPr sz="3600" spc="-50" dirty="0"/>
              <a:t> </a:t>
            </a:r>
            <a:r>
              <a:rPr sz="3600" dirty="0"/>
              <a:t>principles</a:t>
            </a:r>
            <a:r>
              <a:rPr sz="3600" spc="-45" dirty="0"/>
              <a:t> </a:t>
            </a:r>
            <a:r>
              <a:rPr sz="3600" dirty="0"/>
              <a:t>first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66280" cy="3756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064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situation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it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 you got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involved,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921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regularly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team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negotiate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“top”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“bottom”.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difference</a:t>
            </a:r>
            <a:r>
              <a:rPr spc="5" dirty="0"/>
              <a:t> </a:t>
            </a:r>
            <a:r>
              <a:rPr spc="-5" dirty="0"/>
              <a:t>between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MIB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a </a:t>
            </a:r>
            <a:r>
              <a:rPr spc="-785" dirty="0"/>
              <a:t> </a:t>
            </a:r>
            <a:r>
              <a:rPr spc="-5" dirty="0"/>
              <a:t>database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2053082"/>
            <a:ext cx="7531734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73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Footprint: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DBMS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heavier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weight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processing resources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 management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 requirements: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DBMSs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not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suited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capturing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constraints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common to management,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hierarchical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management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difference</a:t>
            </a:r>
            <a:r>
              <a:rPr spc="5" dirty="0"/>
              <a:t> </a:t>
            </a:r>
            <a:r>
              <a:rPr spc="-5" dirty="0"/>
              <a:t>between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MIB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a </a:t>
            </a:r>
            <a:r>
              <a:rPr spc="-785" dirty="0"/>
              <a:t> </a:t>
            </a:r>
            <a:r>
              <a:rPr spc="-5" dirty="0"/>
              <a:t>database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2053082"/>
            <a:ext cx="7673340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effects: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MIB is not a “passive” database, but a view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“active”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real-world system. Information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MIB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accessed through and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not only management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operations,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54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data: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 contains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volumes of data that is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erent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 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88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79930"/>
            <a:ext cx="7516495" cy="2811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globally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88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numeric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authorities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indent="-28575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iso.org.dod.internet.mgmt.mib.ip.ipInReceives</a:t>
            </a:r>
            <a:r>
              <a:rPr sz="22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1.3.6.1.2.1.4.3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6002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Abstract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Syntax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(ASN.1)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310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MIB</a:t>
            </a:r>
            <a:r>
              <a:rPr sz="3600" spc="-90" dirty="0"/>
              <a:t> </a:t>
            </a:r>
            <a:r>
              <a:rPr sz="3600" spc="-5" dirty="0"/>
              <a:t>Namespace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14929" y="2401559"/>
            <a:ext cx="4894070" cy="367818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439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MIB</a:t>
            </a:r>
            <a:r>
              <a:rPr sz="3600" spc="-45" dirty="0"/>
              <a:t> </a:t>
            </a:r>
            <a:r>
              <a:rPr sz="3600" spc="-5" dirty="0"/>
              <a:t>Naming</a:t>
            </a:r>
            <a:r>
              <a:rPr sz="3600" spc="-40" dirty="0"/>
              <a:t> </a:t>
            </a:r>
            <a:r>
              <a:rPr sz="3600" dirty="0"/>
              <a:t>Examples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6627" y="2122551"/>
            <a:ext cx="78676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4297"/>
            <a:ext cx="134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MIB-II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30300" y="1732279"/>
            <a:ext cx="7376159" cy="31743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 from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 MIB-II.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following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collected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per-interface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ifInOctetsNumber</a:t>
            </a:r>
            <a:r>
              <a:rPr sz="18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ifOutOctetsNumber</a:t>
            </a:r>
            <a:r>
              <a:rPr sz="18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ifInUcastPktsNumber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unicast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ifOutUcastPktsNumber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unicast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ifInNUcastPktsNumber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multicast/broadcast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ifOutNUcastPktsNumber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multicast/broadcast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ifInErrorsNumber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erroneous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ifOutErrorsNumber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116583"/>
            <a:ext cx="6235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Limitations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problems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SNMP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427" y="1979930"/>
            <a:ext cx="705929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officially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standardised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inefficient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retrievals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cleartext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strings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555" y="1118235"/>
            <a:ext cx="32975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SNM</a:t>
            </a:r>
            <a:r>
              <a:rPr sz="3600" dirty="0"/>
              <a:t>P</a:t>
            </a:r>
            <a:r>
              <a:rPr sz="3600" spc="-140" dirty="0"/>
              <a:t> </a:t>
            </a:r>
            <a:r>
              <a:rPr sz="3600" spc="-5" dirty="0"/>
              <a:t>v2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1427" y="1972769"/>
            <a:ext cx="6544945" cy="29845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SNMP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enhancement</a:t>
            </a:r>
            <a:r>
              <a:rPr sz="2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proposal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concerned </a:t>
            </a:r>
            <a:r>
              <a:rPr sz="2600" spc="-6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primarily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enhancement</a:t>
            </a: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Privacy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Authorisation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141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nmap:</a:t>
            </a:r>
            <a:r>
              <a:rPr sz="3600" spc="-35" dirty="0"/>
              <a:t> </a:t>
            </a:r>
            <a:r>
              <a:rPr sz="3600" dirty="0"/>
              <a:t>network</a:t>
            </a:r>
            <a:r>
              <a:rPr sz="3600" spc="-30" dirty="0"/>
              <a:t> </a:t>
            </a:r>
            <a:r>
              <a:rPr sz="3600" dirty="0"/>
              <a:t>port</a:t>
            </a:r>
            <a:r>
              <a:rPr sz="3600" spc="-35" dirty="0"/>
              <a:t> </a:t>
            </a:r>
            <a:r>
              <a:rPr sz="3600" spc="-5" dirty="0"/>
              <a:t>scanner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56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nmap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target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 listening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498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outside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trying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break 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78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not run nmap on someone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else’s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without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9536" y="1583436"/>
            <a:ext cx="7992618" cy="5183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6108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Network</a:t>
            </a:r>
            <a:r>
              <a:rPr sz="3600" spc="-45" dirty="0"/>
              <a:t> </a:t>
            </a:r>
            <a:r>
              <a:rPr sz="3600" dirty="0"/>
              <a:t>trouble</a:t>
            </a:r>
            <a:r>
              <a:rPr sz="3600" spc="-45" dirty="0"/>
              <a:t> </a:t>
            </a:r>
            <a:r>
              <a:rPr sz="3600" spc="-5" dirty="0"/>
              <a:t>shooting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96693"/>
            <a:ext cx="6196330" cy="431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connectivity?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properly?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22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 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66370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anywhere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involved,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localhost?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properly?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hostname?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work?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49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Domain</a:t>
            </a:r>
            <a:r>
              <a:rPr sz="3600" spc="-30" dirty="0"/>
              <a:t> </a:t>
            </a:r>
            <a:r>
              <a:rPr sz="3600" spc="-5" dirty="0"/>
              <a:t>Name</a:t>
            </a:r>
            <a:r>
              <a:rPr sz="3600" spc="-25" dirty="0"/>
              <a:t> </a:t>
            </a:r>
            <a:r>
              <a:rPr sz="3600" spc="-5" dirty="0"/>
              <a:t>System</a:t>
            </a:r>
            <a:r>
              <a:rPr sz="3600" spc="-25" dirty="0"/>
              <a:t> </a:t>
            </a:r>
            <a:r>
              <a:rPr sz="3600" spc="-5" dirty="0"/>
              <a:t>(DNS)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34794"/>
            <a:ext cx="6696075" cy="3926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7815" marR="508635" indent="-285750">
              <a:lnSpc>
                <a:spcPts val="2160"/>
              </a:lnSpc>
              <a:spcBef>
                <a:spcPts val="37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hundreds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countries, millions 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millions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indent="-285750">
              <a:lnSpc>
                <a:spcPct val="100000"/>
              </a:lnSpc>
              <a:spcBef>
                <a:spcPts val="205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we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 track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all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 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0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(Domain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372745" indent="-285750">
              <a:lnSpc>
                <a:spcPts val="2160"/>
              </a:lnSpc>
              <a:spcBef>
                <a:spcPts val="515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Name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2000" b="1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000" b="1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lookup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hostnames</a:t>
            </a:r>
            <a:r>
              <a:rPr sz="2000" b="1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000" b="1" i="1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Humans prefer to refer to nodes on the internet by names,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rather than IP addresses. In order for this to work, we need to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convert these high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 names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addresses. DNS</a:t>
            </a:r>
            <a:r>
              <a:rPr sz="20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performs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resolution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IP</a:t>
            </a:r>
            <a:r>
              <a:rPr sz="20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opposite direction).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132715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Name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 a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hierarchy.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is responsible for giving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 to 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 (from the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perspective).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2263"/>
            <a:ext cx="6335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History</a:t>
            </a:r>
            <a:r>
              <a:rPr dirty="0"/>
              <a:t> </a:t>
            </a:r>
            <a:r>
              <a:rPr spc="-5" dirty="0"/>
              <a:t>Behind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Domain</a:t>
            </a:r>
            <a:r>
              <a:rPr dirty="0"/>
              <a:t> </a:t>
            </a:r>
            <a:r>
              <a:rPr spc="-5" dirty="0"/>
              <a:t>Name </a:t>
            </a:r>
            <a:r>
              <a:rPr spc="-785" dirty="0"/>
              <a:t> </a:t>
            </a:r>
            <a:r>
              <a:rPr spc="-10" dirty="0"/>
              <a:t>Service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0330" y="2007361"/>
            <a:ext cx="6751320" cy="40989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98450" marR="526415" indent="-286385">
              <a:lnSpc>
                <a:spcPts val="1820"/>
              </a:lnSpc>
              <a:spcBef>
                <a:spcPts val="54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the Internet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 born 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(ARPANET)-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 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Hostnames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19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>
              <a:lnSpc>
                <a:spcPts val="1820"/>
              </a:lnSpc>
              <a:spcBef>
                <a:spcPts val="46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a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wished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network,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930910" indent="-286385">
              <a:lnSpc>
                <a:spcPts val="1820"/>
              </a:lnSpc>
              <a:spcBef>
                <a:spcPts val="460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sites.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consumed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considerable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bandwidth.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>
              <a:lnSpc>
                <a:spcPts val="1820"/>
              </a:lnSpc>
              <a:spcBef>
                <a:spcPts val="46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consistent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keeping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date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sync.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soon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became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technique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simply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scale.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417195" indent="-286385">
              <a:lnSpc>
                <a:spcPts val="1820"/>
              </a:lnSpc>
              <a:spcBef>
                <a:spcPts val="44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mapping between names and IP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extremely 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humans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prefer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opposed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7815" marR="407670" indent="-285750">
              <a:lnSpc>
                <a:spcPts val="1840"/>
              </a:lnSpc>
              <a:spcBef>
                <a:spcPts val="440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Unix,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/etc/hosts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mappings;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R="243840" algn="ctr">
              <a:lnSpc>
                <a:spcPct val="100000"/>
              </a:lnSpc>
              <a:spcBef>
                <a:spcPts val="1675"/>
              </a:spcBef>
              <a:tabLst>
                <a:tab pos="1914525" algn="l"/>
              </a:tabLst>
            </a:pP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130.130.217.198	wumpus.its.uow.edu.au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6026" y="1247902"/>
            <a:ext cx="5664200" cy="406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7302" y="5489702"/>
            <a:ext cx="71583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065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1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exchange </a:t>
            </a:r>
            <a:r>
              <a:rPr sz="2400" spc="9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host </a:t>
            </a:r>
            <a:r>
              <a:rPr sz="2400" spc="1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spc="8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between </a:t>
            </a:r>
            <a:r>
              <a:rPr sz="240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sites </a:t>
            </a:r>
            <a:r>
              <a:rPr sz="2400" spc="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was</a:t>
            </a:r>
            <a:r>
              <a:rPr sz="2400" spc="-18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2400" spc="-20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expensive,</a:t>
            </a:r>
            <a:r>
              <a:rPr sz="2400" spc="-15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8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8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inefficient.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2263"/>
            <a:ext cx="6335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History</a:t>
            </a:r>
            <a:r>
              <a:rPr dirty="0"/>
              <a:t> </a:t>
            </a:r>
            <a:r>
              <a:rPr spc="-5" dirty="0"/>
              <a:t>Behind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Domain</a:t>
            </a:r>
            <a:r>
              <a:rPr dirty="0"/>
              <a:t> </a:t>
            </a:r>
            <a:r>
              <a:rPr spc="-5" dirty="0"/>
              <a:t>Name </a:t>
            </a:r>
            <a:r>
              <a:rPr spc="-785" dirty="0"/>
              <a:t> </a:t>
            </a:r>
            <a:r>
              <a:rPr spc="-10" dirty="0"/>
              <a:t>Service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057390" cy="32791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699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223F"/>
              </a:buClr>
              <a:buFont typeface="Arial MT"/>
              <a:buChar char="•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6240" marR="216535">
              <a:lnSpc>
                <a:spcPct val="100000"/>
              </a:lnSpc>
              <a:spcBef>
                <a:spcPts val="485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ARPANET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grew researchers began to realize that names for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out.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impose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hierarchy/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ts val="2555"/>
              </a:lnSpc>
              <a:spcBef>
                <a:spcPts val="25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synchronization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>
              <a:lnSpc>
                <a:spcPts val="1730"/>
              </a:lnSpc>
              <a:spcBef>
                <a:spcPts val="135"/>
              </a:spcBef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6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ARPANET</a:t>
            </a:r>
            <a:r>
              <a:rPr sz="16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grew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16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keep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 of </a:t>
            </a:r>
            <a:r>
              <a:rPr sz="1600" spc="-3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nodes.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quickly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became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2263"/>
            <a:ext cx="6335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History</a:t>
            </a:r>
            <a:r>
              <a:rPr dirty="0"/>
              <a:t> </a:t>
            </a:r>
            <a:r>
              <a:rPr spc="-5" dirty="0"/>
              <a:t>Behind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Domain</a:t>
            </a:r>
            <a:r>
              <a:rPr dirty="0"/>
              <a:t> </a:t>
            </a:r>
            <a:r>
              <a:rPr spc="-5" dirty="0"/>
              <a:t>Name </a:t>
            </a:r>
            <a:r>
              <a:rPr spc="-785" dirty="0"/>
              <a:t> </a:t>
            </a:r>
            <a:r>
              <a:rPr spc="-10" dirty="0"/>
              <a:t>Service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0330" y="2004313"/>
            <a:ext cx="6739890" cy="35001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 marR="249555" indent="-285750">
              <a:lnSpc>
                <a:spcPts val="1920"/>
              </a:lnSpc>
              <a:spcBef>
                <a:spcPts val="56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formally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introduced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Paul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Mockapetris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RFC’s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882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883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(around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1983).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40640" indent="-285750">
              <a:lnSpc>
                <a:spcPts val="192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0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California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Berkeley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1984.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53340" indent="-285750">
              <a:lnSpc>
                <a:spcPts val="192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1985 the Berkeley Computer Systems Research Group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absorbed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graduate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rolled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BSD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(Berkeley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 Distribution)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ts val="192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Kevin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Dunlap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1985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released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BIND</a:t>
            </a:r>
            <a:r>
              <a:rPr sz="2000" spc="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(Berkeley Internet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system)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grown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popularity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years.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ts val="192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Bind is currently in release 9 and an organisation called the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0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b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Consortium</a:t>
            </a:r>
            <a:r>
              <a:rPr sz="2000" b="1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(ISC)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evolved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the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 at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Berkeley.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ISC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non-profit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funded by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USA</a:t>
            </a:r>
            <a:r>
              <a:rPr sz="20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government,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community and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sector.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2263"/>
            <a:ext cx="63353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History</a:t>
            </a:r>
            <a:r>
              <a:rPr dirty="0"/>
              <a:t> </a:t>
            </a:r>
            <a:r>
              <a:rPr spc="-5" dirty="0"/>
              <a:t>Behind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Domain</a:t>
            </a:r>
            <a:r>
              <a:rPr dirty="0"/>
              <a:t> </a:t>
            </a:r>
            <a:r>
              <a:rPr spc="-5" dirty="0"/>
              <a:t>Name </a:t>
            </a:r>
            <a:r>
              <a:rPr spc="-785" dirty="0"/>
              <a:t> </a:t>
            </a:r>
            <a:r>
              <a:rPr spc="-10" dirty="0"/>
              <a:t>Service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0330" y="2026411"/>
            <a:ext cx="6619875" cy="40062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815" marR="922020" indent="-285750">
              <a:lnSpc>
                <a:spcPts val="2590"/>
              </a:lnSpc>
              <a:spcBef>
                <a:spcPts val="42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evolved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continues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evolve.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Initiatives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050"/>
              </a:lnSpc>
              <a:spcBef>
                <a:spcPts val="2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DNSSEC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marR="251460">
              <a:lnSpc>
                <a:spcPts val="1940"/>
              </a:lnSpc>
              <a:spcBef>
                <a:spcPts val="140"/>
              </a:spcBef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 DNS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transactions i.e. the ability to move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between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a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secure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trusted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fashion.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ts val="2050"/>
              </a:lnSpc>
              <a:spcBef>
                <a:spcPts val="1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IPv6</a:t>
            </a:r>
            <a:r>
              <a:rPr sz="18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>
              <a:lnSpc>
                <a:spcPts val="2050"/>
              </a:lnSpc>
            </a:pP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adoption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of IPv6,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 had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change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only 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slightly.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2590"/>
              </a:lnSpc>
              <a:spcBef>
                <a:spcPts val="59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interesting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vendors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Microsoft have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 with several good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ideas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have been rolled back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8500" marR="326390" lvl="1" indent="-228600">
              <a:lnSpc>
                <a:spcPts val="1940"/>
              </a:lnSpc>
              <a:spcBef>
                <a:spcPts val="45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Microsoft has developed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notion of Dynamic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has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had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profound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impact.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25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</a:t>
            </a:r>
            <a:r>
              <a:rPr sz="3600" spc="-100" dirty="0"/>
              <a:t> </a:t>
            </a:r>
            <a:r>
              <a:rPr sz="3600" dirty="0"/>
              <a:t>What</a:t>
            </a:r>
            <a:r>
              <a:rPr sz="3600" spc="-30" dirty="0"/>
              <a:t> </a:t>
            </a:r>
            <a:r>
              <a:rPr sz="3600" i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600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5" dirty="0"/>
              <a:t>DNS?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" y="2007361"/>
            <a:ext cx="6739255" cy="29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DNS,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93700" marR="255270" indent="-381000">
              <a:lnSpc>
                <a:spcPts val="1820"/>
              </a:lnSpc>
              <a:spcBef>
                <a:spcPts val="44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sites.</a:t>
            </a:r>
            <a:r>
              <a:rPr sz="19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sites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grouped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together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depending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Entities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grouped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together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upon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geographic 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locality.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2745" indent="-360680">
              <a:lnSpc>
                <a:spcPct val="100000"/>
              </a:lnSpc>
              <a:buFont typeface="Arial MT"/>
              <a:buChar char="–"/>
              <a:tabLst>
                <a:tab pos="372745" algn="l"/>
                <a:tab pos="373380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Ultimately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kind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functionality;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53720" lvl="1" indent="-358140">
              <a:lnSpc>
                <a:spcPct val="100000"/>
              </a:lnSpc>
              <a:spcBef>
                <a:spcPts val="10"/>
              </a:spcBef>
              <a:buSzPct val="82000"/>
              <a:buFont typeface="Arial MT"/>
              <a:buChar char="•"/>
              <a:tabLst>
                <a:tab pos="553085" algn="l"/>
                <a:tab pos="55372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hierarchal</a:t>
            </a:r>
            <a:r>
              <a:rPr sz="17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namespace</a:t>
            </a:r>
            <a:r>
              <a:rPr sz="17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17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55625" lvl="1" indent="-36131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distributed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17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55625" lvl="1" indent="-361315">
              <a:lnSpc>
                <a:spcPct val="100000"/>
              </a:lnSpc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finding services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nodes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network.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55625" marR="5080" lvl="1" indent="-360680">
              <a:lnSpc>
                <a:spcPct val="80000"/>
              </a:lnSpc>
              <a:spcBef>
                <a:spcPts val="405"/>
              </a:spcBef>
              <a:buFont typeface="Arial MT"/>
              <a:buChar char="•"/>
              <a:tabLst>
                <a:tab pos="555625" algn="l"/>
                <a:tab pos="55626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protocol for exchanging naming information to keep data current and </a:t>
            </a:r>
            <a:r>
              <a:rPr sz="1700" spc="-40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synchronised</a:t>
            </a:r>
            <a:r>
              <a:rPr sz="17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7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989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25" dirty="0"/>
              <a:t> </a:t>
            </a:r>
            <a:r>
              <a:rPr sz="3600" spc="-5" dirty="0"/>
              <a:t>Domain</a:t>
            </a:r>
            <a:r>
              <a:rPr sz="3600" spc="-30" dirty="0"/>
              <a:t> </a:t>
            </a:r>
            <a:r>
              <a:rPr sz="3600" spc="-5" dirty="0"/>
              <a:t>Name</a:t>
            </a:r>
            <a:r>
              <a:rPr sz="3600" spc="-30" dirty="0"/>
              <a:t> </a:t>
            </a:r>
            <a:r>
              <a:rPr sz="3600" spc="-5" dirty="0"/>
              <a:t>System </a:t>
            </a:r>
            <a:r>
              <a:rPr sz="3600" spc="-885" dirty="0"/>
              <a:t> </a:t>
            </a:r>
            <a:r>
              <a:rPr sz="3600" spc="-5" dirty="0"/>
              <a:t>Architecture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96693"/>
            <a:ext cx="7193915" cy="401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B223F"/>
              </a:buClr>
              <a:buFont typeface="Arial MT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ts val="216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domains.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chunk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grouping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a single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administrative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entity.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145415" lvl="1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Name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 is 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global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infrastructure managed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ICANN.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467360" lvl="1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 are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(TLDs).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222250" lvl="1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TLDs</a:t>
            </a:r>
            <a:r>
              <a:rPr sz="20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had not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 changed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years. It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 to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that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TLDs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kinds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networks.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280035" lvl="1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as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Internet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grown,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ICANN</a:t>
            </a:r>
            <a:r>
              <a:rPr sz="2000" spc="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few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domains.</a:t>
            </a:r>
            <a:r>
              <a:rPr sz="20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recently,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hundreds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more!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14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600" dirty="0"/>
              <a:t>TLD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330" y="2062988"/>
            <a:ext cx="649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2400" spc="229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sometimes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referred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TLD’s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(generic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01876" y="2862579"/>
          <a:ext cx="6341110" cy="214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490"/>
                <a:gridCol w="1906905"/>
                <a:gridCol w="1259204"/>
                <a:gridCol w="2030095"/>
              </a:tblGrid>
              <a:tr h="384048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latin typeface="Arial" panose="020B0604020202020204"/>
                          <a:cs typeface="Arial" panose="020B0604020202020204"/>
                        </a:rPr>
                        <a:t>Domain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latin typeface="Arial" panose="020B0604020202020204"/>
                          <a:cs typeface="Arial" panose="020B0604020202020204"/>
                        </a:rPr>
                        <a:t>Use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latin typeface="Arial" panose="020B0604020202020204"/>
                          <a:cs typeface="Arial" panose="020B0604020202020204"/>
                        </a:rPr>
                        <a:t>Domain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5" dirty="0">
                          <a:latin typeface="Arial" panose="020B0604020202020204"/>
                          <a:cs typeface="Arial" panose="020B0604020202020204"/>
                        </a:rPr>
                        <a:t>Use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spc="55" dirty="0">
                          <a:latin typeface="Verdana" panose="020B0604030504040204"/>
                          <a:cs typeface="Verdana" panose="020B0604030504040204"/>
                        </a:rPr>
                        <a:t>com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 marR="380365" indent="-2076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Commercial  </a:t>
                      </a:r>
                      <a:r>
                        <a:rPr sz="1400" spc="5" dirty="0">
                          <a:latin typeface="Verdana" panose="020B0604030504040204"/>
                          <a:cs typeface="Verdana" panose="020B0604030504040204"/>
                        </a:rPr>
                        <a:t>Entities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spc="25" dirty="0">
                          <a:latin typeface="Verdana" panose="020B0604030504040204"/>
                          <a:cs typeface="Verdana" panose="020B0604030504040204"/>
                        </a:rPr>
                        <a:t>net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Network</a:t>
                      </a:r>
                      <a:r>
                        <a:rPr sz="14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Providers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spc="35" dirty="0">
                          <a:latin typeface="Verdana" panose="020B0604030504040204"/>
                          <a:cs typeface="Verdana" panose="020B0604030504040204"/>
                        </a:rPr>
                        <a:t>edu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ducation</a:t>
                      </a:r>
                      <a:r>
                        <a:rPr sz="14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Entities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spc="20" dirty="0">
                          <a:latin typeface="Verdana" panose="020B0604030504040204"/>
                          <a:cs typeface="Verdana" panose="020B0604030504040204"/>
                        </a:rPr>
                        <a:t>org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895" marR="382905" indent="1409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Non</a:t>
                      </a:r>
                      <a:r>
                        <a:rPr sz="14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profit  organisations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25" dirty="0">
                          <a:latin typeface="Verdana" panose="020B0604030504040204"/>
                          <a:cs typeface="Verdana" panose="020B0604030504040204"/>
                        </a:rPr>
                        <a:t>gov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10" dirty="0">
                          <a:latin typeface="Verdana" panose="020B0604030504040204"/>
                          <a:cs typeface="Verdana" panose="020B0604030504040204"/>
                        </a:rPr>
                        <a:t>Government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15" dirty="0">
                          <a:latin typeface="Verdana" panose="020B0604030504040204"/>
                          <a:cs typeface="Verdana" panose="020B0604030504040204"/>
                        </a:rPr>
                        <a:t>int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International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13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15" dirty="0">
                          <a:latin typeface="Verdana" panose="020B0604030504040204"/>
                          <a:cs typeface="Verdana" panose="020B0604030504040204"/>
                        </a:rPr>
                        <a:t>mil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ilitary</a:t>
                      </a:r>
                      <a:r>
                        <a:rPr sz="14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Networks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arpa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Old</a:t>
                      </a:r>
                      <a:r>
                        <a:rPr sz="14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Style</a:t>
                      </a:r>
                      <a:r>
                        <a:rPr sz="14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Arpanet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32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Times New Roman" panose="02020603050405020304"/>
                <a:cs typeface="Times New Roman" panose="02020603050405020304"/>
              </a:rPr>
              <a:t>cc</a:t>
            </a:r>
            <a:r>
              <a:rPr sz="3600" dirty="0"/>
              <a:t>TLD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710" y="2018030"/>
            <a:ext cx="6690359" cy="708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01955" marR="5080" indent="-285750">
              <a:lnSpc>
                <a:spcPct val="80000"/>
              </a:lnSpc>
              <a:spcBef>
                <a:spcPts val="485"/>
              </a:spcBef>
              <a:tabLst>
                <a:tab pos="401955" algn="l"/>
              </a:tabLst>
            </a:pP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of the top level domains are used within the United States. Outside the 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United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states there are a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 level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country code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 </a:t>
            </a:r>
            <a:r>
              <a:rPr sz="16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cc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TLD’s.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country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codes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350" y="5535424"/>
            <a:ext cx="6706870" cy="464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8450" marR="5080" indent="-285750">
              <a:lnSpc>
                <a:spcPct val="80000"/>
              </a:lnSpc>
              <a:spcBef>
                <a:spcPts val="485"/>
              </a:spcBef>
              <a:tabLst>
                <a:tab pos="297815" algn="l"/>
              </a:tabLst>
            </a:pP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of these countries produce second 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 which are similar to the </a:t>
            </a:r>
            <a:r>
              <a:rPr sz="1600" spc="-3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offered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2400" y="3261105"/>
          <a:ext cx="6639559" cy="197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305"/>
                <a:gridCol w="1308100"/>
                <a:gridCol w="939800"/>
                <a:gridCol w="1140459"/>
                <a:gridCol w="985519"/>
                <a:gridCol w="1454784"/>
              </a:tblGrid>
              <a:tr h="432054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10" dirty="0">
                          <a:latin typeface="Arial" panose="020B0604020202020204"/>
                          <a:cs typeface="Arial" panose="020B0604020202020204"/>
                        </a:rPr>
                        <a:t>Code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41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10" dirty="0">
                          <a:latin typeface="Arial" panose="020B0604020202020204"/>
                          <a:cs typeface="Arial" panose="020B0604020202020204"/>
                        </a:rPr>
                        <a:t>County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10" dirty="0">
                          <a:latin typeface="Arial" panose="020B0604020202020204"/>
                          <a:cs typeface="Arial" panose="020B0604020202020204"/>
                        </a:rPr>
                        <a:t>Code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10" dirty="0">
                          <a:latin typeface="Arial" panose="020B0604020202020204"/>
                          <a:cs typeface="Arial" panose="020B0604020202020204"/>
                        </a:rPr>
                        <a:t>Country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10" dirty="0">
                          <a:latin typeface="Arial" panose="020B0604020202020204"/>
                          <a:cs typeface="Arial" panose="020B0604020202020204"/>
                        </a:rPr>
                        <a:t>Code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spc="-10" dirty="0">
                          <a:latin typeface="Arial" panose="020B0604020202020204"/>
                          <a:cs typeface="Arial" panose="020B0604020202020204"/>
                        </a:rPr>
                        <a:t>Country</a:t>
                      </a:r>
                      <a:endParaRPr sz="1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au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Australia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20" dirty="0">
                          <a:latin typeface="Verdana" panose="020B0604030504040204"/>
                          <a:cs typeface="Verdana" panose="020B0604030504040204"/>
                        </a:rPr>
                        <a:t>fi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0" dirty="0">
                          <a:latin typeface="Verdana" panose="020B0604030504040204"/>
                          <a:cs typeface="Verdana" panose="020B0604030504040204"/>
                        </a:rPr>
                        <a:t>Finaland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hk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Hong</a:t>
                      </a:r>
                      <a:r>
                        <a:rPr sz="14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Kong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25" dirty="0">
                          <a:latin typeface="Verdana" panose="020B0604030504040204"/>
                          <a:cs typeface="Verdana" panose="020B0604030504040204"/>
                        </a:rPr>
                        <a:t>ca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0" dirty="0">
                          <a:latin typeface="Verdana" panose="020B0604030504040204"/>
                          <a:cs typeface="Verdana" panose="020B0604030504040204"/>
                        </a:rPr>
                        <a:t>Canada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fr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5" dirty="0">
                          <a:latin typeface="Verdana" panose="020B0604030504040204"/>
                          <a:cs typeface="Verdana" panose="020B0604030504040204"/>
                        </a:rPr>
                        <a:t>France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45" dirty="0">
                          <a:latin typeface="Verdana" panose="020B0604030504040204"/>
                          <a:cs typeface="Verdana" panose="020B0604030504040204"/>
                        </a:rPr>
                        <a:t>ch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0" dirty="0">
                          <a:latin typeface="Verdana" panose="020B0604030504040204"/>
                          <a:cs typeface="Verdana" panose="020B0604030504040204"/>
                        </a:rPr>
                        <a:t>Switzerland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045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10" dirty="0">
                          <a:latin typeface="Verdana" panose="020B0604030504040204"/>
                          <a:cs typeface="Verdana" panose="020B0604030504040204"/>
                        </a:rPr>
                        <a:t>br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Brazil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20" dirty="0">
                          <a:latin typeface="Verdana" panose="020B0604030504040204"/>
                          <a:cs typeface="Verdana" panose="020B0604030504040204"/>
                        </a:rPr>
                        <a:t>jp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35" dirty="0">
                          <a:latin typeface="Verdana" panose="020B0604030504040204"/>
                          <a:cs typeface="Verdana" panose="020B0604030504040204"/>
                        </a:rPr>
                        <a:t>Japan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mx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50" dirty="0">
                          <a:latin typeface="Verdana" panose="020B0604030504040204"/>
                          <a:cs typeface="Verdana" panose="020B0604030504040204"/>
                        </a:rPr>
                        <a:t>Mexico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7001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45" dirty="0">
                          <a:latin typeface="Verdana" panose="020B0604030504040204"/>
                          <a:cs typeface="Verdana" panose="020B0604030504040204"/>
                        </a:rPr>
                        <a:t>de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" dirty="0">
                          <a:latin typeface="Verdana" panose="020B0604030504040204"/>
                          <a:cs typeface="Verdana" panose="020B0604030504040204"/>
                        </a:rPr>
                        <a:t>Germany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se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30" dirty="0">
                          <a:latin typeface="Verdana" panose="020B0604030504040204"/>
                          <a:cs typeface="Verdana" panose="020B0604030504040204"/>
                        </a:rPr>
                        <a:t>Sweden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30" dirty="0">
                          <a:latin typeface="Verdana" panose="020B0604030504040204"/>
                          <a:cs typeface="Verdana" panose="020B0604030504040204"/>
                        </a:rPr>
                        <a:t>mu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Verdana" panose="020B0604030504040204"/>
                          <a:cs typeface="Verdana" panose="020B0604030504040204"/>
                        </a:rPr>
                        <a:t>Hungary</a:t>
                      </a:r>
                      <a:endParaRPr sz="1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20650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8509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81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ECHO_REQUEST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 to a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 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waits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the host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tables,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involved.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09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output for ping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address,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travel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suspect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311655"/>
            <a:ext cx="5791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2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600" spc="-1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example</a:t>
            </a:r>
            <a:r>
              <a:rPr sz="1600" spc="-13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internet</a:t>
            </a:r>
            <a:r>
              <a:rPr sz="1600" spc="-1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600" spc="-1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4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following</a:t>
            </a:r>
            <a:r>
              <a:rPr sz="1600" spc="-13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structure.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502" y="3989334"/>
            <a:ext cx="6947534" cy="48958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So</a:t>
            </a:r>
            <a:r>
              <a:rPr sz="1600" spc="-1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considering</a:t>
            </a:r>
            <a:r>
              <a:rPr sz="1600" spc="-1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this,</a:t>
            </a:r>
            <a:r>
              <a:rPr sz="1600" spc="-12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  <a:hlinkClick r:id="rId1"/>
              </a:rPr>
              <a:t>www.uow.edu.au</a:t>
            </a:r>
            <a:r>
              <a:rPr sz="1600" b="1" spc="-495" dirty="0">
                <a:latin typeface="Courier New" panose="02070309020205020404"/>
                <a:cs typeface="Courier New" panose="02070309020205020404"/>
                <a:hlinkClick r:id="rId1"/>
              </a:rPr>
              <a:t> </a:t>
            </a:r>
            <a:r>
              <a:rPr sz="1600" spc="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belongs</a:t>
            </a:r>
            <a:r>
              <a:rPr sz="1600" spc="-1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600" spc="-1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2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</a:t>
            </a:r>
            <a:r>
              <a:rPr sz="1600" b="1" spc="-5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domain </a:t>
            </a:r>
            <a:r>
              <a:rPr sz="1600" spc="-54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1600" spc="-114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600" spc="-1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1600" spc="-12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600" spc="-14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600" spc="-114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edu</a:t>
            </a:r>
            <a:r>
              <a:rPr sz="1600" b="1" spc="-5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domain</a:t>
            </a:r>
            <a:r>
              <a:rPr sz="1600" spc="-1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1600" spc="-12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600" spc="-114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5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600" spc="-1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b="1" spc="-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au</a:t>
            </a:r>
            <a:r>
              <a:rPr sz="1600" spc="-3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’s</a:t>
            </a:r>
            <a:r>
              <a:rPr sz="1600" spc="-1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10" dirty="0">
                <a:solidFill>
                  <a:srgbClr val="0B223F"/>
                </a:solidFill>
                <a:latin typeface="Verdana" panose="020B0604030504040204"/>
                <a:cs typeface="Verdana" panose="020B0604030504040204"/>
              </a:rPr>
              <a:t>namespace.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964436"/>
            <a:ext cx="7102602" cy="326212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10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Subdomain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63749"/>
            <a:ext cx="6539865" cy="292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infer from the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 that domains can be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authorities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(sub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B223F"/>
              </a:buClr>
              <a:buFont typeface="Arial MT"/>
              <a:buChar char="–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.au</a:t>
            </a:r>
            <a:r>
              <a:rPr sz="2200" b="1" spc="-1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0B223F"/>
              </a:buClr>
              <a:buFont typeface="Arial MT"/>
              <a:buChar char="–"/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298450" marR="220980" indent="-285750">
              <a:lnSpc>
                <a:spcPct val="97000"/>
              </a:lnSpc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University,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EIS</a:t>
            </a:r>
            <a:r>
              <a:rPr sz="2200" spc="-8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subdomain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beneath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</a:t>
            </a:r>
            <a:r>
              <a:rPr sz="22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200" b="1" spc="-7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domain.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this  </a:t>
            </a:r>
            <a:r>
              <a:rPr sz="22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eis.uow.edu.au</a:t>
            </a:r>
            <a:r>
              <a:rPr sz="2200" b="1" spc="-74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partially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delegated.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4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Regional</a:t>
            </a:r>
            <a:r>
              <a:rPr sz="3600" spc="-85" dirty="0"/>
              <a:t> </a:t>
            </a:r>
            <a:r>
              <a:rPr sz="3600" dirty="0"/>
              <a:t>domains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66675" y="1695703"/>
            <a:ext cx="7478395" cy="4719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3040" marR="5715" indent="-180975" algn="just">
              <a:lnSpc>
                <a:spcPts val="2050"/>
              </a:lnSpc>
              <a:spcBef>
                <a:spcPts val="260"/>
              </a:spcBef>
              <a:buClr>
                <a:srgbClr val="0B223F"/>
              </a:buClr>
              <a:buFont typeface="Arial MT"/>
              <a:buChar char="–"/>
              <a:tabLst>
                <a:tab pos="373380" algn="l"/>
              </a:tabLst>
            </a:pPr>
            <a:r>
              <a:rPr dirty="0"/>
              <a:t>	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 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 emerge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congestion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namespace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think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 many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 put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.com</a:t>
            </a:r>
            <a:r>
              <a:rPr sz="1800" b="1" spc="-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domain!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3040" marR="5080" indent="-180975" algn="just">
              <a:lnSpc>
                <a:spcPct val="100000"/>
              </a:lnSpc>
              <a:spcBef>
                <a:spcPts val="455"/>
              </a:spcBef>
              <a:buClr>
                <a:srgbClr val="0B223F"/>
              </a:buClr>
              <a:buFont typeface="Arial MT"/>
              <a:buChar char="–"/>
              <a:tabLst>
                <a:tab pos="3733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Regional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 domains are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local authorities.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example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Australia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.au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registry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performed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AusRegistry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overseen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regulator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solidFill>
                  <a:srgbClr val="0B223F"/>
                </a:solidFill>
                <a:latin typeface="Arial" panose="020B0604020202020204"/>
                <a:cs typeface="Arial" panose="020B0604020202020204"/>
              </a:rPr>
              <a:t>auDA</a:t>
            </a:r>
            <a:r>
              <a:rPr sz="1800" b="1" i="1" spc="5" dirty="0">
                <a:solidFill>
                  <a:srgbClr val="0B223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5" dirty="0">
                <a:solidFill>
                  <a:srgbClr val="0B223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.au</a:t>
            </a:r>
            <a:r>
              <a:rPr sz="18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8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Administration)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control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authorised by ICANN.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3040" marR="5715" indent="-180975" algn="just">
              <a:lnSpc>
                <a:spcPct val="100000"/>
              </a:lnSpc>
              <a:spcBef>
                <a:spcPts val="400"/>
              </a:spcBef>
              <a:buClr>
                <a:srgbClr val="0B223F"/>
              </a:buClr>
              <a:buFont typeface="Arial MT"/>
              <a:buChar char="–"/>
              <a:tabLst>
                <a:tab pos="3733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management of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educational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 in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Australia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done by a single 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sector</a:t>
            </a:r>
            <a:r>
              <a:rPr sz="18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18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(Educause</a:t>
            </a:r>
            <a:r>
              <a:rPr sz="1800" spc="-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sng" spc="-10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http://www.educause.edu/edudomain/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3040" marR="5080" indent="-180975" algn="just">
              <a:lnSpc>
                <a:spcPct val="105000"/>
              </a:lnSpc>
              <a:spcBef>
                <a:spcPts val="175"/>
              </a:spcBef>
              <a:buClr>
                <a:srgbClr val="0B223F"/>
              </a:buClr>
              <a:buFont typeface="Arial MT"/>
              <a:buChar char="–"/>
              <a:tabLst>
                <a:tab pos="3733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an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 wishes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have a </a:t>
            </a:r>
            <a:r>
              <a:rPr sz="18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.com.au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b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.edu.au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they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speak to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appropriate</a:t>
            </a:r>
            <a:r>
              <a:rPr sz="18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3040" marR="5080" indent="-180975">
              <a:lnSpc>
                <a:spcPct val="100000"/>
              </a:lnSpc>
              <a:spcBef>
                <a:spcPts val="395"/>
              </a:spcBef>
              <a:buClr>
                <a:srgbClr val="0B223F"/>
              </a:buClr>
              <a:buFont typeface="Arial MT"/>
              <a:buChar char="–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1800" spc="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1800" spc="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3040" marR="5080" indent="-180975">
              <a:lnSpc>
                <a:spcPct val="100000"/>
              </a:lnSpc>
              <a:spcBef>
                <a:spcPts val="405"/>
              </a:spcBef>
              <a:buClr>
                <a:srgbClr val="0B223F"/>
              </a:buClr>
              <a:buFont typeface="Arial MT"/>
              <a:buChar char="–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800" spc="3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talk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parent</a:t>
            </a:r>
            <a:r>
              <a:rPr sz="1800" spc="3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800" spc="3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3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clients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around the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world.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3040" marR="5715" indent="-180975">
              <a:lnSpc>
                <a:spcPct val="100000"/>
              </a:lnSpc>
              <a:spcBef>
                <a:spcPts val="400"/>
              </a:spcBef>
              <a:buClr>
                <a:srgbClr val="0B223F"/>
              </a:buClr>
              <a:buFont typeface="Arial MT"/>
              <a:buChar char="–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1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800" spc="1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800" spc="1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</a:t>
            </a:r>
            <a:r>
              <a:rPr sz="1800" spc="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800" spc="1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1800" spc="1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800" spc="1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1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1800" b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1800" spc="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800" spc="1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servers.</a:t>
            </a:r>
            <a:r>
              <a:rPr sz="1800" spc="1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huge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requests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872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Obtaining</a:t>
            </a:r>
            <a:r>
              <a:rPr sz="3600" spc="-45" dirty="0"/>
              <a:t> </a:t>
            </a:r>
            <a:r>
              <a:rPr sz="3600" dirty="0"/>
              <a:t>a</a:t>
            </a:r>
            <a:r>
              <a:rPr sz="3600" spc="-45" dirty="0"/>
              <a:t> </a:t>
            </a:r>
            <a:r>
              <a:rPr sz="3600" spc="-5" dirty="0"/>
              <a:t>Domain.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62988"/>
            <a:ext cx="666051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9525" indent="-2857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wish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 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different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agencies.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marR="201295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ICAN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responsibl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delegatin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‘authority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spc="-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 agencies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105000"/>
              </a:lnSpc>
              <a:spcBef>
                <a:spcPts val="27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Asi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Pacific,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  <a:hlinkClick r:id="rId1"/>
              </a:rPr>
              <a:t>www.apnic.ne</a:t>
            </a:r>
            <a:r>
              <a:rPr sz="24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  <a:hlinkClick r:id="rId1"/>
              </a:rPr>
              <a:t>t</a:t>
            </a:r>
            <a:r>
              <a:rPr sz="2400" spc="-8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  <a:hlinkClick r:id="rId1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 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732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Technical</a:t>
            </a:r>
            <a:r>
              <a:rPr sz="3600" spc="-20" dirty="0"/>
              <a:t> </a:t>
            </a:r>
            <a:r>
              <a:rPr sz="3600" spc="-5" dirty="0"/>
              <a:t>Details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spc="-5" dirty="0"/>
              <a:t>DNS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07361"/>
            <a:ext cx="6661150" cy="387540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98450" marR="363855" indent="-286385">
              <a:lnSpc>
                <a:spcPts val="1820"/>
              </a:lnSpc>
              <a:spcBef>
                <a:spcPts val="54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implicit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tie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>
              <a:lnSpc>
                <a:spcPts val="1820"/>
              </a:lnSpc>
              <a:spcBef>
                <a:spcPts val="46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However,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makes administrative sense to 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relationship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36195" indent="-286385">
              <a:lnSpc>
                <a:spcPts val="1820"/>
              </a:lnSpc>
              <a:spcBef>
                <a:spcPts val="460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University of 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Wollongong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happens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map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nicely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onto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(although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ranges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well).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069340">
              <a:lnSpc>
                <a:spcPts val="2030"/>
              </a:lnSpc>
              <a:tabLst>
                <a:tab pos="2370455" algn="l"/>
                <a:tab pos="2890520" algn="l"/>
              </a:tabLst>
            </a:pPr>
            <a:r>
              <a:rPr sz="17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	</a:t>
            </a:r>
            <a:r>
              <a:rPr sz="17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-	</a:t>
            </a:r>
            <a:r>
              <a:rPr sz="17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uow.edu.au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98450" marR="137160" indent="-286385">
              <a:lnSpc>
                <a:spcPts val="182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responsible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bind.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marR="441325" indent="-286385">
              <a:lnSpc>
                <a:spcPct val="80000"/>
              </a:lnSpc>
              <a:spcBef>
                <a:spcPts val="46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edu.au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told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server that our DNS server is authoritative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</a:t>
            </a:r>
            <a:r>
              <a:rPr sz="19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900" spc="-68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ts val="2060"/>
              </a:lnSpc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</a:t>
            </a:r>
            <a:r>
              <a:rPr sz="19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1900" spc="-68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delegatio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edu.au</a:t>
            </a:r>
            <a:endParaRPr sz="1900">
              <a:latin typeface="Courier New" panose="02070309020205020404"/>
              <a:cs typeface="Courier New" panose="02070309020205020404"/>
            </a:endParaRPr>
          </a:p>
          <a:p>
            <a:pPr marL="298450">
              <a:lnSpc>
                <a:spcPts val="2060"/>
              </a:lnSpc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" y="3798823"/>
            <a:ext cx="10096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0B223F"/>
                </a:solidFill>
                <a:latin typeface="Arial MT"/>
                <a:cs typeface="Arial MT"/>
              </a:rPr>
              <a:t>•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44384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71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 ISP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supply DNS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service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Medium-sized sites 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 multiple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servers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latency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08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divide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domain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subdomains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subdomain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732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Technical</a:t>
            </a:r>
            <a:r>
              <a:rPr sz="3600" spc="-20" dirty="0"/>
              <a:t> </a:t>
            </a:r>
            <a:r>
              <a:rPr sz="3600" spc="-5" dirty="0"/>
              <a:t>Details</a:t>
            </a:r>
            <a:r>
              <a:rPr sz="3600" spc="-25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spc="-5" dirty="0"/>
              <a:t>DNS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43938"/>
            <a:ext cx="6704965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Inside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</a:t>
            </a:r>
            <a:r>
              <a:rPr sz="24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400" spc="-8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7815">
              <a:lnSpc>
                <a:spcPct val="100000"/>
              </a:lnSpc>
            </a:pP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cs.uow.edu.a</a:t>
            </a:r>
            <a:r>
              <a:rPr sz="24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400" spc="-8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(plus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marR="402590" indent="-285750">
              <a:lnSpc>
                <a:spcPct val="100000"/>
              </a:lnSpc>
              <a:spcBef>
                <a:spcPts val="72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delegation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</a:t>
            </a:r>
            <a:r>
              <a:rPr sz="24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400" spc="-8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 authoritative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server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be authoritative for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responsibility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servers.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35331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Types</a:t>
            </a:r>
            <a:r>
              <a:rPr sz="3600" spc="-40" dirty="0"/>
              <a:t> </a:t>
            </a:r>
            <a:r>
              <a:rPr sz="3600" spc="-5" dirty="0"/>
              <a:t>of</a:t>
            </a:r>
            <a:r>
              <a:rPr sz="3600" spc="-40" dirty="0"/>
              <a:t> </a:t>
            </a:r>
            <a:r>
              <a:rPr sz="3600" spc="-5" dirty="0"/>
              <a:t>DNS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23898" y="1506271"/>
            <a:ext cx="6904355" cy="4658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There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are several kinds</a:t>
            </a:r>
            <a:r>
              <a:rPr sz="1600" spc="-2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of DNS</a:t>
            </a:r>
            <a:r>
              <a:rPr sz="1600" spc="-2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Server</a:t>
            </a:r>
            <a:endParaRPr sz="1600">
              <a:latin typeface="Arial MT"/>
              <a:cs typeface="Arial MT"/>
            </a:endParaRPr>
          </a:p>
          <a:p>
            <a:pPr marL="697865" lvl="1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Authoritative</a:t>
            </a:r>
            <a:endParaRPr sz="1600">
              <a:latin typeface="Arial MT"/>
              <a:cs typeface="Arial MT"/>
            </a:endParaRPr>
          </a:p>
          <a:p>
            <a:pPr marL="91440" marR="44132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An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authoritative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server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is one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that</a:t>
            </a:r>
            <a:r>
              <a:rPr sz="1600" spc="2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is authorised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answer queries for</a:t>
            </a:r>
            <a:r>
              <a:rPr sz="1600" spc="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a </a:t>
            </a:r>
            <a:r>
              <a:rPr sz="1600" spc="-4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domain.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It</a:t>
            </a:r>
            <a:r>
              <a:rPr sz="1600" spc="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guaranteed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be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up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date.</a:t>
            </a:r>
            <a:r>
              <a:rPr sz="1600" spc="3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It</a:t>
            </a:r>
            <a:r>
              <a:rPr sz="1600" spc="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is considered the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official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 representative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 zone/domain.</a:t>
            </a:r>
            <a:endParaRPr sz="1600">
              <a:latin typeface="Arial MT"/>
              <a:cs typeface="Arial MT"/>
            </a:endParaRPr>
          </a:p>
          <a:p>
            <a:pPr marL="697865" lvl="1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Non-Authoritative.</a:t>
            </a:r>
            <a:endParaRPr sz="1600">
              <a:latin typeface="Arial MT"/>
              <a:cs typeface="Arial MT"/>
            </a:endParaRPr>
          </a:p>
          <a:p>
            <a:pPr marL="698500" marR="93980">
              <a:lnSpc>
                <a:spcPct val="100000"/>
              </a:lnSpc>
            </a:pP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non-authoritative server answers 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query typically from 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cache. It </a:t>
            </a:r>
            <a:r>
              <a:rPr sz="1600" spc="-4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does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not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know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data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still valid.</a:t>
            </a:r>
            <a:endParaRPr sz="1600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spcBef>
                <a:spcPts val="385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spc="-8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Authoritative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grouping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typically</a:t>
            </a:r>
            <a:r>
              <a:rPr sz="1600" spc="-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have these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kinds</a:t>
            </a:r>
            <a:r>
              <a:rPr sz="1600" spc="-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servers</a:t>
            </a:r>
            <a:endParaRPr sz="1600">
              <a:latin typeface="Arial MT"/>
              <a:cs typeface="Arial MT"/>
            </a:endParaRPr>
          </a:p>
          <a:p>
            <a:pPr marL="697865" lvl="1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Masters</a:t>
            </a:r>
            <a:r>
              <a:rPr sz="1600" spc="-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(Primary)</a:t>
            </a:r>
            <a:endParaRPr sz="1600">
              <a:latin typeface="Arial MT"/>
              <a:cs typeface="Arial MT"/>
            </a:endParaRPr>
          </a:p>
          <a:p>
            <a:pPr marL="697865" lvl="1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Slaves</a:t>
            </a:r>
            <a:r>
              <a:rPr sz="1600" spc="-5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(Secondary)</a:t>
            </a:r>
            <a:endParaRPr sz="160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spcBef>
                <a:spcPts val="385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slave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gets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copy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its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records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from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master</a:t>
            </a:r>
            <a:r>
              <a:rPr sz="1600" spc="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using</a:t>
            </a:r>
            <a:r>
              <a:rPr sz="1600" spc="-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SOA</a:t>
            </a:r>
            <a:r>
              <a:rPr sz="1600" spc="-9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(Start </a:t>
            </a:r>
            <a:r>
              <a:rPr sz="1600" spc="-4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of</a:t>
            </a:r>
            <a:r>
              <a:rPr sz="1600" spc="-8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Authority)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record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for</a:t>
            </a:r>
            <a:r>
              <a:rPr sz="1600" spc="1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zone.</a:t>
            </a:r>
            <a:endParaRPr sz="1600">
              <a:latin typeface="Arial MT"/>
              <a:cs typeface="Arial MT"/>
            </a:endParaRPr>
          </a:p>
          <a:p>
            <a:pPr marL="298450" marR="184150" indent="-285750">
              <a:lnSpc>
                <a:spcPct val="100000"/>
              </a:lnSpc>
              <a:spcBef>
                <a:spcPts val="385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Data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is maintained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between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master</a:t>
            </a:r>
            <a:r>
              <a:rPr sz="1600" spc="2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slave using</a:t>
            </a:r>
            <a:r>
              <a:rPr sz="160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Zone</a:t>
            </a:r>
            <a:r>
              <a:rPr sz="1600" spc="-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B223F"/>
                </a:solidFill>
                <a:latin typeface="Arial MT"/>
                <a:cs typeface="Arial MT"/>
              </a:rPr>
              <a:t>Transfers </a:t>
            </a:r>
            <a:r>
              <a:rPr sz="1600" spc="-4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(over</a:t>
            </a:r>
            <a:r>
              <a:rPr sz="1600" spc="-2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TCP). </a:t>
            </a:r>
            <a:r>
              <a:rPr sz="1600" spc="-15" dirty="0">
                <a:solidFill>
                  <a:srgbClr val="0B223F"/>
                </a:solidFill>
                <a:latin typeface="Arial MT"/>
                <a:cs typeface="Arial MT"/>
              </a:rPr>
              <a:t>We</a:t>
            </a:r>
            <a:r>
              <a:rPr sz="1600" spc="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can control zone transfers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using software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e.g.</a:t>
            </a:r>
            <a:r>
              <a:rPr sz="1600" spc="1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ndc.</a:t>
            </a:r>
            <a:endParaRPr sz="1600">
              <a:latin typeface="Arial MT"/>
              <a:cs typeface="Arial MT"/>
            </a:endParaRPr>
          </a:p>
          <a:p>
            <a:pPr marL="298450" marR="377825" indent="-285750">
              <a:lnSpc>
                <a:spcPct val="100000"/>
              </a:lnSpc>
              <a:spcBef>
                <a:spcPts val="385"/>
              </a:spcBef>
              <a:buChar char="–"/>
              <a:tabLst>
                <a:tab pos="297815" algn="l"/>
                <a:tab pos="298450" algn="l"/>
              </a:tabLst>
            </a:pP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Non-Authoritative servers typically include things such as caches and </a:t>
            </a:r>
            <a:r>
              <a:rPr sz="1600" spc="-430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Arial MT"/>
                <a:cs typeface="Arial MT"/>
              </a:rPr>
              <a:t>forwarders.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75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Recursive</a:t>
            </a:r>
            <a:r>
              <a:rPr sz="3600" spc="-15" dirty="0"/>
              <a:t> </a:t>
            </a:r>
            <a:r>
              <a:rPr sz="3600" spc="-5" dirty="0"/>
              <a:t>vs</a:t>
            </a:r>
            <a:r>
              <a:rPr sz="3600" spc="-15" dirty="0"/>
              <a:t> </a:t>
            </a:r>
            <a:r>
              <a:rPr sz="3600" spc="-5" dirty="0"/>
              <a:t>Non</a:t>
            </a:r>
            <a:r>
              <a:rPr sz="3600" spc="-15" dirty="0"/>
              <a:t> </a:t>
            </a:r>
            <a:r>
              <a:rPr sz="3600" spc="-5" dirty="0"/>
              <a:t>Recursive</a:t>
            </a:r>
            <a:r>
              <a:rPr sz="3600" spc="-15" dirty="0"/>
              <a:t> </a:t>
            </a:r>
            <a:r>
              <a:rPr sz="3600" spc="-5" dirty="0"/>
              <a:t>Queries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4501"/>
            <a:ext cx="7176770" cy="381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servers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queries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89965" lvl="1" indent="-381635">
              <a:lnSpc>
                <a:spcPts val="1940"/>
              </a:lnSpc>
              <a:spcBef>
                <a:spcPts val="1825"/>
              </a:spcBef>
              <a:buFont typeface="Arial MT"/>
              <a:buChar char="–"/>
              <a:tabLst>
                <a:tab pos="989965" algn="l"/>
                <a:tab pos="990600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Non-Recursive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89965">
              <a:lnSpc>
                <a:spcPts val="1595"/>
              </a:lnSpc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a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non-recursive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will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89965" marR="556260">
              <a:lnSpc>
                <a:spcPct val="70000"/>
              </a:lnSpc>
              <a:spcBef>
                <a:spcPts val="340"/>
              </a:spcBef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for.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authoritative.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998220" marR="5080">
              <a:lnSpc>
                <a:spcPct val="70000"/>
              </a:lnSpc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it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likely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know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989965" lvl="1" indent="-381635">
              <a:lnSpc>
                <a:spcPts val="2050"/>
              </a:lnSpc>
              <a:buFont typeface="Arial MT"/>
              <a:buChar char="–"/>
              <a:tabLst>
                <a:tab pos="989965" algn="l"/>
                <a:tab pos="990600" algn="l"/>
              </a:tabLst>
            </a:pP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Recursive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89965" marR="46355">
              <a:lnSpc>
                <a:spcPts val="1820"/>
              </a:lnSpc>
              <a:spcBef>
                <a:spcPts val="215"/>
              </a:spcBef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server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errors.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follows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referrals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yield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answer.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89965" marR="21590">
              <a:lnSpc>
                <a:spcPts val="1820"/>
              </a:lnSpc>
              <a:spcBef>
                <a:spcPts val="1835"/>
              </a:spcBef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forwarding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solidFill>
                  <a:srgbClr val="0B223F"/>
                </a:solidFill>
                <a:latin typeface="Arial" panose="020B0604020202020204"/>
                <a:cs typeface="Arial" panose="020B0604020202020204"/>
              </a:rPr>
              <a:t>root</a:t>
            </a:r>
            <a:r>
              <a:rPr sz="1900" i="1" spc="-45" dirty="0">
                <a:solidFill>
                  <a:srgbClr val="0B223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1900" spc="-45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known.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20161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Zone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893559" cy="44208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essentially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subdomains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59385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official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zone's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3812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 data from the master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 a zone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zones;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6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hear things like catching-only name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server,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non-authoritative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520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What</a:t>
            </a:r>
            <a:r>
              <a:rPr sz="3600" spc="-20" dirty="0"/>
              <a:t> </a:t>
            </a:r>
            <a:r>
              <a:rPr sz="3600" dirty="0"/>
              <a:t>information</a:t>
            </a:r>
            <a:r>
              <a:rPr sz="3600" spc="-20" dirty="0"/>
              <a:t> </a:t>
            </a:r>
            <a:r>
              <a:rPr sz="3600" dirty="0"/>
              <a:t>can</a:t>
            </a:r>
            <a:r>
              <a:rPr sz="3600" spc="-20" dirty="0"/>
              <a:t> </a:t>
            </a:r>
            <a:r>
              <a:rPr sz="3600" dirty="0"/>
              <a:t>you</a:t>
            </a:r>
            <a:r>
              <a:rPr sz="3600" spc="-20" dirty="0"/>
              <a:t> </a:t>
            </a:r>
            <a:r>
              <a:rPr sz="3600" dirty="0"/>
              <a:t>get</a:t>
            </a:r>
            <a:r>
              <a:rPr sz="3600" spc="-20" dirty="0"/>
              <a:t> </a:t>
            </a:r>
            <a:r>
              <a:rPr sz="3600" dirty="0"/>
              <a:t>from </a:t>
            </a:r>
            <a:r>
              <a:rPr sz="3600" spc="-885" dirty="0"/>
              <a:t> </a:t>
            </a:r>
            <a:r>
              <a:rPr sz="3600" dirty="0"/>
              <a:t>ping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7103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tells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dropped.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packets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dropped,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traceroute</a:t>
            </a:r>
            <a:r>
              <a:rPr sz="22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discover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638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intermediate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sequence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556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overall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40284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DNS</a:t>
            </a:r>
            <a:r>
              <a:rPr sz="3600" spc="-90" dirty="0"/>
              <a:t> </a:t>
            </a:r>
            <a:r>
              <a:rPr sz="3600" spc="-5" dirty="0"/>
              <a:t>Records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96693"/>
            <a:ext cx="65138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9799" y="2667248"/>
            <a:ext cx="602551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  <a:tab pos="17018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SOA	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  <a:tab pos="1244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NS	Identifies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  <a:tab pos="1244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  <a:tab pos="170180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PTR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  <a:tab pos="17018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MX	Mail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Exchange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CNAME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Glue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659" y="4343634"/>
            <a:ext cx="3983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Synonyms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Nicknames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Nameserver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43915"/>
            <a:ext cx="21844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23877" y="1482643"/>
            <a:ext cx="7130415" cy="46355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SO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spc="-55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 indicates the beginning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a Zone.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48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regards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grouping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DNS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namespace.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7965" marR="2832100" lvl="1" indent="-227965" algn="r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27965" marR="2863850" lvl="1" indent="-227965" algn="r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mapping.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85115" marR="2879725" indent="-285115" algn="r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285115" algn="l"/>
                <a:tab pos="29908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SO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spc="-55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 the following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98500" lvl="1" indent="-229235">
              <a:lnSpc>
                <a:spcPct val="100000"/>
              </a:lnSpc>
              <a:spcBef>
                <a:spcPts val="48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Timeout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1156335" algn="l"/>
              </a:tabLst>
            </a:pPr>
            <a:r>
              <a:rPr sz="16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Seria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1600" spc="-55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marR="22860" lvl="2" indent="-228600">
              <a:lnSpc>
                <a:spcPct val="105000"/>
              </a:lnSpc>
              <a:spcBef>
                <a:spcPts val="280"/>
              </a:spcBef>
              <a:buFont typeface="Arial MT"/>
              <a:buChar char="–"/>
              <a:tabLst>
                <a:tab pos="1156335" algn="l"/>
              </a:tabLst>
            </a:pPr>
            <a:r>
              <a:rPr sz="16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Refres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h</a:t>
            </a:r>
            <a:r>
              <a:rPr sz="1600" spc="-54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specifies how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 slave servers check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the master to see  if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1156335" algn="l"/>
              </a:tabLst>
            </a:pPr>
            <a:r>
              <a:rPr sz="16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Retr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1600" spc="-55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specifies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failure</a:t>
            </a:r>
            <a:r>
              <a:rPr sz="1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slave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maste</a:t>
            </a:r>
            <a:r>
              <a:rPr sz="16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105000"/>
              </a:lnSpc>
              <a:spcBef>
                <a:spcPts val="280"/>
              </a:spcBef>
              <a:buFont typeface="Arial MT"/>
              <a:buChar char="–"/>
              <a:tabLst>
                <a:tab pos="297815" algn="l"/>
                <a:tab pos="29908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SO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spc="-55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slaves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tify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6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  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16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master</a:t>
            </a:r>
            <a:r>
              <a:rPr sz="16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slave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DNS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remain in sync.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29489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02" y="1995169"/>
            <a:ext cx="6557645" cy="2978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8450" marR="5080" indent="-285750" algn="just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29908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200" spc="-76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authoritative  for a zone. This is how we define master and secondary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8450" indent="-285750" algn="just">
              <a:lnSpc>
                <a:spcPct val="100000"/>
              </a:lnSpc>
              <a:buFont typeface="Arial MT"/>
              <a:buChar char="–"/>
              <a:tabLst>
                <a:tab pos="2984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interesting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results: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1570"/>
              </a:spcBef>
            </a:pP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22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dig</a:t>
            </a:r>
            <a:r>
              <a:rPr sz="22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uow.edu.au</a:t>
            </a:r>
            <a:r>
              <a:rPr sz="2200" spc="-1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NS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298450" marR="142875" indent="-285750">
              <a:lnSpc>
                <a:spcPct val="80000"/>
              </a:lnSpc>
              <a:spcBef>
                <a:spcPts val="54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secondary.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8450" marR="322580" indent="-285750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 and secondary name servers talk among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themselves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consistency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39978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738" y="2015744"/>
            <a:ext cx="6735445" cy="31089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681990" indent="-342900">
              <a:lnSpc>
                <a:spcPct val="90000"/>
              </a:lnSpc>
              <a:spcBef>
                <a:spcPts val="385"/>
              </a:spcBef>
              <a:buFont typeface="Arial MT"/>
              <a:buChar char="–"/>
              <a:tabLst>
                <a:tab pos="354965" algn="l"/>
                <a:tab pos="355600" algn="l"/>
                <a:tab pos="1010285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spc="-84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  mappings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basically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/etc/hosts</a:t>
            </a:r>
            <a:r>
              <a:rPr sz="2400" spc="-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34365">
              <a:lnSpc>
                <a:spcPct val="100000"/>
              </a:lnSpc>
              <a:spcBef>
                <a:spcPts val="2220"/>
              </a:spcBef>
              <a:tabLst>
                <a:tab pos="2462530" algn="l"/>
                <a:tab pos="3010535" algn="l"/>
              </a:tabLst>
            </a:pP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yoshi</a:t>
            </a:r>
            <a:r>
              <a:rPr sz="2400" spc="1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IN	</a:t>
            </a:r>
            <a:r>
              <a:rPr sz="24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	</a:t>
            </a:r>
            <a:r>
              <a:rPr sz="2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130.130.64.68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ourier New" panose="02070309020205020404"/>
              <a:cs typeface="Courier New" panose="02070309020205020404"/>
            </a:endParaRPr>
          </a:p>
          <a:p>
            <a:pPr marL="355600" marR="5080">
              <a:lnSpc>
                <a:spcPts val="259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subdomain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University.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2133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PTR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15744"/>
            <a:ext cx="6395085" cy="299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PT</a:t>
            </a:r>
            <a:r>
              <a:rPr sz="24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2400" spc="-85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B223F"/>
              </a:buClr>
              <a:buFont typeface="Arial MT"/>
              <a:buChar char="–"/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ts val="2590"/>
              </a:lnSpc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reverse;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PTR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223F"/>
              </a:buClr>
              <a:buFont typeface="Arial MT"/>
              <a:buChar char="–"/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298450" marR="447675" indent="-285750">
              <a:lnSpc>
                <a:spcPts val="2510"/>
              </a:lnSpc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PTR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exist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namespace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500" i="1" spc="-5" dirty="0">
                <a:solidFill>
                  <a:srgbClr val="0B223F"/>
                </a:solidFill>
                <a:latin typeface="Cambria" panose="02040503050406030204"/>
                <a:cs typeface="Cambria" panose="02040503050406030204"/>
              </a:rPr>
              <a:t>-</a:t>
            </a:r>
            <a:r>
              <a:rPr sz="2400" i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addr.arpa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33801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In-addr.arpa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20315"/>
            <a:ext cx="6666865" cy="3009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8450" marR="287655" indent="-285750">
              <a:lnSpc>
                <a:spcPts val="1450"/>
              </a:lnSpc>
              <a:spcBef>
                <a:spcPts val="44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in-addr.arp</a:t>
            </a:r>
            <a:r>
              <a:rPr sz="15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500" spc="-484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name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like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bytes  reversed.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080"/>
              </a:spcBef>
            </a:pP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 example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Universit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 the</a:t>
            </a:r>
            <a:r>
              <a:rPr sz="15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15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500" spc="-5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(was)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1080"/>
              </a:spcBef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130.130.64.0/24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</a:pP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 the</a:t>
            </a:r>
            <a:r>
              <a:rPr sz="15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in-addr.arp</a:t>
            </a:r>
            <a:r>
              <a:rPr sz="15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500" spc="-5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64.130.130.in-addr.arp</a:t>
            </a:r>
            <a:r>
              <a:rPr sz="1600" i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5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15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as: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  <a:tabLst>
                <a:tab pos="1040765" algn="l"/>
                <a:tab pos="1725930" algn="l"/>
              </a:tabLst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68	PTR	yoshi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 panose="02070309020205020404"/>
              <a:cs typeface="Courier New" panose="02070309020205020404"/>
            </a:endParaRPr>
          </a:p>
          <a:p>
            <a:pPr marL="298450" indent="-285750">
              <a:lnSpc>
                <a:spcPts val="1620"/>
              </a:lnSpc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softwar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require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name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fo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purpose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Telne</a:t>
            </a:r>
            <a:r>
              <a:rPr sz="15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1500" spc="-5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297815">
              <a:lnSpc>
                <a:spcPts val="1620"/>
              </a:lnSpc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SSH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6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62988"/>
            <a:ext cx="6666230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MX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email.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–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–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 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then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MX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record.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MX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lowest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priority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available.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503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MX</a:t>
            </a:r>
            <a:r>
              <a:rPr sz="3600" spc="-80" dirty="0"/>
              <a:t> </a:t>
            </a:r>
            <a:r>
              <a:rPr sz="3600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23898" y="1659744"/>
            <a:ext cx="2517140" cy="10909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97815" algn="l"/>
              </a:tabLst>
            </a:pPr>
            <a:r>
              <a:rPr sz="18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68275" algn="ctr">
              <a:lnSpc>
                <a:spcPct val="100000"/>
              </a:lnSpc>
              <a:spcBef>
                <a:spcPts val="255"/>
              </a:spcBef>
            </a:pP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1600" b="1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dig</a:t>
            </a:r>
            <a:r>
              <a:rPr sz="1600" b="1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uow.edu.au</a:t>
            </a:r>
            <a:r>
              <a:rPr sz="1600" b="1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6068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;;</a:t>
            </a:r>
            <a:r>
              <a:rPr sz="1200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ANSWER</a:t>
            </a:r>
            <a:r>
              <a:rPr sz="12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spc="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SECTION:</a:t>
            </a:r>
            <a:endParaRPr sz="1200">
              <a:latin typeface="Courier New" panose="02070309020205020404"/>
              <a:cs typeface="Courier New" panose="02070309020205020404"/>
            </a:endParaRPr>
          </a:p>
          <a:p>
            <a:pPr marL="226060" algn="ctr">
              <a:lnSpc>
                <a:spcPct val="100000"/>
              </a:lnSpc>
              <a:spcBef>
                <a:spcPts val="315"/>
              </a:spcBef>
            </a:pP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uow.edu.au.</a:t>
            </a:r>
            <a:r>
              <a:rPr sz="1400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3600</a:t>
            </a:r>
            <a:r>
              <a:rPr sz="1400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IN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6289" y="2511806"/>
            <a:ext cx="342772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</a:tabLst>
            </a:pP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	100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smtp-gateway.uow.edu.au.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8038" y="2778505"/>
            <a:ext cx="6725920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18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1800" spc="-64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 the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 to the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smtp-  gateway.its.uow.edu.au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1135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priority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1800" spc="-105" dirty="0">
                <a:solidFill>
                  <a:srgbClr val="0B22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gmail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R="3602990" algn="ctr">
              <a:lnSpc>
                <a:spcPct val="100000"/>
              </a:lnSpc>
              <a:spcBef>
                <a:spcPts val="255"/>
              </a:spcBef>
            </a:pP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$</a:t>
            </a:r>
            <a:r>
              <a:rPr sz="1600" b="1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dig</a:t>
            </a:r>
            <a:r>
              <a:rPr sz="1600" b="1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gmail.com</a:t>
            </a:r>
            <a:r>
              <a:rPr sz="1600" b="1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R="3601720" algn="ctr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;;</a:t>
            </a:r>
            <a:r>
              <a:rPr sz="1200" spc="-2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ANSWER</a:t>
            </a:r>
            <a:r>
              <a:rPr sz="12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00" spc="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SECTION: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333" y="4498790"/>
            <a:ext cx="21526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gmail.com.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455 IN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 </a:t>
            </a:r>
            <a:r>
              <a:rPr sz="1400" spc="-8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gmail.com.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455 IN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 </a:t>
            </a:r>
            <a:r>
              <a:rPr sz="1400" spc="-8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gmail.com.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455 IN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 </a:t>
            </a:r>
            <a:r>
              <a:rPr sz="1400" spc="-8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gmail.com.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455 IN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 </a:t>
            </a:r>
            <a:r>
              <a:rPr sz="1400" spc="-83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gmail.com.</a:t>
            </a:r>
            <a:r>
              <a:rPr sz="14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455</a:t>
            </a:r>
            <a:r>
              <a:rPr sz="14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14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MX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4326" y="4498790"/>
            <a:ext cx="3747135" cy="13061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1400" spc="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alt1.gmail-smtp-in.l.google.com.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1938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5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gmail-smtp-in.l.google.com.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40</a:t>
            </a:r>
            <a:r>
              <a:rPr sz="1400" spc="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alt4.gmail-smtp-in.l.google.com.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30</a:t>
            </a:r>
            <a:r>
              <a:rPr sz="1400" spc="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alt3.gmail-smtp-in.l.google.com.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1400" spc="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spc="-1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alt2.gmail-smtp-in.l.google.com.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123" y="5847079"/>
            <a:ext cx="6573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see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five hosts. The priority decides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 goes. </a:t>
            </a:r>
            <a:r>
              <a:rPr sz="18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this for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redundancy purposes.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675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CNAME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723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6000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CNAMES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canonical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namespace.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namespace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1280" y="3927935"/>
          <a:ext cx="4635500" cy="89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762000"/>
                <a:gridCol w="914400"/>
                <a:gridCol w="1936750"/>
              </a:tblGrid>
              <a:tr h="296123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wyrm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130.130.68.3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04799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smtp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CNAME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wyrm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296123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ftp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CNAME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130"/>
                        </a:lnSpc>
                      </a:pPr>
                      <a:r>
                        <a:rPr sz="2000" spc="-5" dirty="0">
                          <a:solidFill>
                            <a:srgbClr val="0B223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wyrm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52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Other</a:t>
            </a:r>
            <a:r>
              <a:rPr sz="3600" spc="-85" dirty="0"/>
              <a:t> </a:t>
            </a:r>
            <a:r>
              <a:rPr sz="3600" dirty="0"/>
              <a:t>records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96693"/>
            <a:ext cx="7154545" cy="31045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897255" indent="-343535">
              <a:lnSpc>
                <a:spcPct val="8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mention: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Clr>
                <a:srgbClr val="0B223F"/>
              </a:buClr>
              <a:buFont typeface="Arial MT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ts val="2380"/>
              </a:lnSpc>
              <a:buFont typeface="Arial MT"/>
              <a:buChar char="–"/>
              <a:tabLst>
                <a:tab pos="755015" algn="l"/>
                <a:tab pos="756285" algn="l"/>
              </a:tabLst>
            </a:pPr>
            <a:r>
              <a:rPr sz="22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SR</a:t>
            </a: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200" spc="-7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>
              <a:lnSpc>
                <a:spcPct val="80000"/>
              </a:lnSpc>
              <a:spcBef>
                <a:spcPts val="270"/>
              </a:spcBef>
            </a:pP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SRV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 describe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priority,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 and other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 for network resources/ hosts. This is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ts val="238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6285" algn="l"/>
              </a:tabLst>
            </a:pPr>
            <a:r>
              <a:rPr sz="22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TX</a:t>
            </a:r>
            <a:r>
              <a:rPr sz="22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200" spc="-76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ts val="238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TXT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arbitrary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29914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traceroute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6284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59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traceroute command uncovers the sequence of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travels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traceroute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works 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time-to-live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(TTL)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outbound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artificially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traceroute-like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utilities,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mtr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Inverse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traceroute,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3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u="heavy" spc="-10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http://traceroute.org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908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Adding </a:t>
            </a:r>
            <a:r>
              <a:rPr sz="3600" dirty="0"/>
              <a:t>a </a:t>
            </a:r>
            <a:r>
              <a:rPr sz="3600" spc="-5" dirty="0"/>
              <a:t>new </a:t>
            </a:r>
            <a:r>
              <a:rPr sz="3600" dirty="0"/>
              <a:t>machine to </a:t>
            </a:r>
            <a:r>
              <a:rPr sz="3600" spc="-5" dirty="0"/>
              <a:t>DNS (Bind </a:t>
            </a:r>
            <a:r>
              <a:rPr sz="3600" spc="-885" dirty="0"/>
              <a:t> </a:t>
            </a:r>
            <a:r>
              <a:rPr sz="3600" spc="-5" dirty="0"/>
              <a:t>server)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6942455" cy="4131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727710" indent="-457200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2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master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dig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ts val="2735"/>
              </a:lnSpc>
              <a:spcBef>
                <a:spcPts val="2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(usually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/etc/named.conf).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statement,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4303395" indent="-203835">
              <a:lnSpc>
                <a:spcPct val="114000"/>
              </a:lnSpc>
              <a:spcBef>
                <a:spcPts val="325"/>
              </a:spcBef>
            </a:pP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 “example.com” </a:t>
            </a: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800" i="1" spc="-4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master;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ct val="100000"/>
              </a:lnSpc>
              <a:spcBef>
                <a:spcPts val="215"/>
              </a:spcBef>
            </a:pP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8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“filename”;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marR="3269615" indent="-203835">
              <a:lnSpc>
                <a:spcPct val="114000"/>
              </a:lnSpc>
              <a:spcBef>
                <a:spcPts val="340"/>
              </a:spcBef>
            </a:pP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zone </a:t>
            </a:r>
            <a:r>
              <a:rPr sz="18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“188.77.208.in-addr.arpa” </a:t>
            </a: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800" i="1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 master;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ct val="100000"/>
              </a:lnSpc>
              <a:spcBef>
                <a:spcPts val="215"/>
              </a:spcBef>
            </a:pP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8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“filename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”;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30" y="2026411"/>
            <a:ext cx="67811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  <a:tabLst>
                <a:tab pos="469265" algn="l"/>
              </a:tabLst>
            </a:pPr>
            <a:r>
              <a:rPr sz="2400" dirty="0"/>
              <a:t>4.	Identify</a:t>
            </a:r>
            <a:r>
              <a:rPr sz="2400" spc="-25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dirty="0"/>
              <a:t>record</a:t>
            </a:r>
            <a:r>
              <a:rPr sz="2400" spc="-20" dirty="0"/>
              <a:t> </a:t>
            </a:r>
            <a:r>
              <a:rPr sz="2400" dirty="0"/>
              <a:t>of</a:t>
            </a:r>
            <a:r>
              <a:rPr sz="2400" spc="-20" dirty="0"/>
              <a:t> </a:t>
            </a:r>
            <a:r>
              <a:rPr sz="2400" dirty="0"/>
              <a:t>a</a:t>
            </a:r>
            <a:r>
              <a:rPr sz="2400" spc="-20" dirty="0"/>
              <a:t> </a:t>
            </a:r>
            <a:r>
              <a:rPr sz="2400" spc="-5" dirty="0"/>
              <a:t>similar</a:t>
            </a:r>
            <a:r>
              <a:rPr sz="2400" spc="-20" dirty="0"/>
              <a:t> </a:t>
            </a:r>
            <a:r>
              <a:rPr sz="2400" dirty="0"/>
              <a:t>machine</a:t>
            </a:r>
            <a:r>
              <a:rPr sz="2400" spc="-20" dirty="0"/>
              <a:t> </a:t>
            </a:r>
            <a:r>
              <a:rPr sz="2400" dirty="0"/>
              <a:t>in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spc="-5" dirty="0"/>
              <a:t>same </a:t>
            </a:r>
            <a:r>
              <a:rPr sz="2400" spc="-585" dirty="0"/>
              <a:t> </a:t>
            </a:r>
            <a:r>
              <a:rPr sz="2400" spc="-5" dirty="0"/>
              <a:t>subnet,</a:t>
            </a:r>
            <a:r>
              <a:rPr sz="2400" spc="-15" dirty="0"/>
              <a:t> </a:t>
            </a:r>
            <a:r>
              <a:rPr sz="2400" dirty="0"/>
              <a:t>e.g.,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13180" y="2751835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template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1316" y="2724403"/>
            <a:ext cx="221551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08940" algn="l"/>
                <a:tab pos="772795" algn="l"/>
              </a:tabLst>
            </a:pPr>
            <a:r>
              <a:rPr sz="18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	A	208.77.188.100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38430">
              <a:lnSpc>
                <a:spcPct val="100000"/>
              </a:lnSpc>
              <a:spcBef>
                <a:spcPts val="215"/>
              </a:spcBef>
              <a:tabLst>
                <a:tab pos="538480" algn="l"/>
              </a:tabLst>
            </a:pP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	MX</a:t>
            </a:r>
            <a:r>
              <a:rPr sz="18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8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mail-hub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02920" y="1331383"/>
            <a:ext cx="9052560" cy="61626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pc="-5" dirty="0"/>
              <a:t>Duplicate</a:t>
            </a:r>
            <a:r>
              <a:rPr spc="-3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record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change</a:t>
            </a:r>
            <a:r>
              <a:rPr spc="-2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endParaRPr spc="-25" dirty="0"/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469265" algn="l"/>
                <a:tab pos="469900" algn="l"/>
              </a:tabLst>
            </a:pPr>
            <a:endParaRPr spc="-25" dirty="0"/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469265" algn="l"/>
                <a:tab pos="469900" algn="l"/>
              </a:tabLst>
            </a:pPr>
            <a:endParaRPr spc="-25" dirty="0"/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dirty="0"/>
              <a:t>accordingly</a:t>
            </a:r>
            <a:endParaRPr dirty="0"/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dirty="0"/>
              <a:t>Edit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reverse</a:t>
            </a:r>
            <a:r>
              <a:rPr spc="-35" dirty="0"/>
              <a:t> </a:t>
            </a:r>
            <a:r>
              <a:rPr dirty="0"/>
              <a:t>zone</a:t>
            </a:r>
            <a:r>
              <a:rPr spc="-25" dirty="0"/>
              <a:t> </a:t>
            </a:r>
            <a:r>
              <a:rPr dirty="0"/>
              <a:t>file</a:t>
            </a:r>
            <a:endParaRPr dirty="0"/>
          </a:p>
          <a:p>
            <a:pPr marL="412750">
              <a:lnSpc>
                <a:spcPct val="100000"/>
              </a:lnSpc>
              <a:spcBef>
                <a:spcPts val="240"/>
              </a:spcBef>
              <a:tabLst>
                <a:tab pos="1326515" algn="l"/>
                <a:tab pos="1725930" algn="l"/>
                <a:tab pos="2304415" algn="l"/>
              </a:tabLst>
            </a:pPr>
            <a:endParaRPr sz="1800" i="1" spc="-5" dirty="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240"/>
              </a:spcBef>
              <a:tabLst>
                <a:tab pos="1326515" algn="l"/>
                <a:tab pos="1725930" algn="l"/>
                <a:tab pos="2304415" algn="l"/>
              </a:tabLst>
            </a:pPr>
            <a:r>
              <a:rPr sz="1800" i="1" spc="-5" dirty="0">
                <a:latin typeface="Times New Roman" panose="02020603050405020304"/>
                <a:cs typeface="Times New Roman" panose="02020603050405020304"/>
              </a:rPr>
              <a:t>100	IN	</a:t>
            </a:r>
            <a:r>
              <a:rPr sz="1800" i="1" dirty="0">
                <a:latin typeface="Times New Roman" panose="02020603050405020304"/>
                <a:cs typeface="Times New Roman" panose="02020603050405020304"/>
              </a:rPr>
              <a:t>PTR	template.example.com.</a:t>
            </a:r>
            <a:endParaRPr sz="1800" i="1" dirty="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240"/>
              </a:spcBef>
              <a:tabLst>
                <a:tab pos="1326515" algn="l"/>
                <a:tab pos="1725930" algn="l"/>
                <a:tab pos="2304415" algn="l"/>
              </a:tabLst>
            </a:pPr>
            <a:endParaRPr sz="1800" i="1" dirty="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240"/>
              </a:spcBef>
              <a:tabLst>
                <a:tab pos="1326515" algn="l"/>
                <a:tab pos="1725930" algn="l"/>
                <a:tab pos="2304415" algn="l"/>
              </a:tabLst>
            </a:pPr>
            <a:r>
              <a:rPr dirty="0"/>
              <a:t>Change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serial</a:t>
            </a:r>
            <a:r>
              <a:rPr spc="-20" dirty="0"/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SOA</a:t>
            </a:r>
            <a:r>
              <a:rPr spc="-130" dirty="0"/>
              <a:t> </a:t>
            </a:r>
            <a:r>
              <a:rPr dirty="0"/>
              <a:t>record</a:t>
            </a:r>
            <a:r>
              <a:rPr spc="-20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the </a:t>
            </a:r>
            <a:r>
              <a:rPr spc="-585" dirty="0"/>
              <a:t> </a:t>
            </a:r>
            <a:r>
              <a:rPr dirty="0"/>
              <a:t>beginning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file</a:t>
            </a:r>
            <a:endParaRPr dirty="0"/>
          </a:p>
          <a:p>
            <a:pPr marL="469900" indent="-457835">
              <a:lnSpc>
                <a:spcPct val="100000"/>
              </a:lnSpc>
              <a:spcBef>
                <a:spcPts val="255"/>
              </a:spcBef>
              <a:buAutoNum type="arabicPeriod" startAt="7"/>
              <a:tabLst>
                <a:tab pos="469900" algn="l"/>
                <a:tab pos="469900" algn="l"/>
              </a:tabLst>
            </a:pPr>
            <a:r>
              <a:rPr dirty="0"/>
              <a:t>Reload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domain</a:t>
            </a:r>
            <a:endParaRPr dirty="0"/>
          </a:p>
          <a:p>
            <a:pPr marL="412750" marR="2513965">
              <a:lnSpc>
                <a:spcPct val="110000"/>
              </a:lnSpc>
              <a:spcBef>
                <a:spcPts val="25"/>
              </a:spcBef>
            </a:pPr>
            <a:r>
              <a:rPr sz="1800" i="1" spc="-5" dirty="0">
                <a:latin typeface="Times New Roman" panose="02020603050405020304"/>
                <a:cs typeface="Times New Roman" panose="02020603050405020304"/>
              </a:rPr>
              <a:t>sudo rndc </a:t>
            </a:r>
            <a:r>
              <a:rPr sz="1800" i="1" spc="-15" dirty="0">
                <a:latin typeface="Times New Roman" panose="02020603050405020304"/>
                <a:cs typeface="Times New Roman" panose="02020603050405020304"/>
              </a:rPr>
              <a:t>reload</a:t>
            </a:r>
            <a:r>
              <a:rPr sz="18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latin typeface="Times New Roman" panose="02020603050405020304"/>
                <a:cs typeface="Times New Roman" panose="02020603050405020304"/>
              </a:rPr>
              <a:t>forward-zone-filename </a:t>
            </a:r>
            <a:r>
              <a:rPr sz="1800" i="1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18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latin typeface="Times New Roman" panose="02020603050405020304"/>
                <a:cs typeface="Times New Roman" panose="02020603050405020304"/>
              </a:rPr>
              <a:t>rndc</a:t>
            </a:r>
            <a:r>
              <a:rPr sz="18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5" dirty="0">
                <a:latin typeface="Times New Roman" panose="02020603050405020304"/>
                <a:cs typeface="Times New Roman" panose="02020603050405020304"/>
              </a:rPr>
              <a:t>reload</a:t>
            </a:r>
            <a:r>
              <a:rPr sz="18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5" dirty="0">
                <a:latin typeface="Times New Roman" panose="02020603050405020304"/>
                <a:cs typeface="Times New Roman" panose="02020603050405020304"/>
              </a:rPr>
              <a:t>reverse-zone-filename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3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Hosts</a:t>
            </a:r>
            <a:r>
              <a:rPr sz="3600" spc="-35" dirty="0"/>
              <a:t> </a:t>
            </a:r>
            <a:r>
              <a:rPr sz="3600" spc="-5" dirty="0"/>
              <a:t>on</a:t>
            </a:r>
            <a:r>
              <a:rPr sz="3600" spc="-30" dirty="0"/>
              <a:t> </a:t>
            </a:r>
            <a:r>
              <a:rPr sz="3600" dirty="0"/>
              <a:t>the</a:t>
            </a:r>
            <a:r>
              <a:rPr sz="3600" spc="-25" dirty="0"/>
              <a:t> </a:t>
            </a:r>
            <a:r>
              <a:rPr sz="3600" spc="-5" dirty="0"/>
              <a:t>Network.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23898" y="1656079"/>
            <a:ext cx="6898640" cy="4445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8450" marR="391795" indent="-285750">
              <a:lnSpc>
                <a:spcPts val="2590"/>
              </a:lnSpc>
              <a:spcBef>
                <a:spcPts val="42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have many IP addresses, either 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own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not.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2590"/>
              </a:lnSpc>
              <a:spcBef>
                <a:spcPts val="61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(uname)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25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Sensible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adopt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sensible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29845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matches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DNS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 for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18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18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98500" marR="86995" lvl="1" indent="-228600">
              <a:lnSpc>
                <a:spcPts val="1940"/>
              </a:lnSpc>
              <a:spcBef>
                <a:spcPts val="4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Secondary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derived from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primary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wraith-1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45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30" dirty="0"/>
              <a:t> </a:t>
            </a:r>
            <a:r>
              <a:rPr sz="3600" spc="-5" dirty="0"/>
              <a:t>Importance</a:t>
            </a:r>
            <a:r>
              <a:rPr sz="3600" spc="-30" dirty="0"/>
              <a:t>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spc="-5" dirty="0"/>
              <a:t>DNS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1996693"/>
            <a:ext cx="6323965" cy="304355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98450" marR="349250" indent="-285750">
              <a:lnSpc>
                <a:spcPct val="80000"/>
              </a:lnSpc>
              <a:spcBef>
                <a:spcPts val="63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their IP addresses and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configuration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onerous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any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8450" marR="205105" indent="-285750">
              <a:lnSpc>
                <a:spcPct val="80000"/>
              </a:lnSpc>
              <a:spcBef>
                <a:spcPts val="525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underestimate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nearly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resolution.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b="1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b="1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fails, </a:t>
            </a:r>
            <a:r>
              <a:rPr sz="2200" b="1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b="1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b="1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b="1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b="1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be</a:t>
            </a:r>
            <a:r>
              <a:rPr sz="2200" b="1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8450" marR="93345" indent="-285750">
              <a:lnSpc>
                <a:spcPct val="80000"/>
              </a:lnSpc>
              <a:spcBef>
                <a:spcPts val="525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fabric,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probably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ever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564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</a:t>
            </a:r>
            <a:r>
              <a:rPr sz="3600" spc="-60" dirty="0"/>
              <a:t> </a:t>
            </a:r>
            <a:r>
              <a:rPr sz="3600" spc="-30" dirty="0"/>
              <a:t>Resolver.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94486" y="2021078"/>
            <a:ext cx="6965950" cy="1530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74040" marR="29210" indent="-285750">
              <a:lnSpc>
                <a:spcPct val="80000"/>
              </a:lnSpc>
              <a:spcBef>
                <a:spcPts val="460"/>
              </a:spcBef>
              <a:buFont typeface="Arial MT"/>
              <a:buChar char="–"/>
              <a:tabLst>
                <a:tab pos="574040" algn="l"/>
                <a:tab pos="574675" algn="l"/>
              </a:tabLst>
            </a:pP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resolver on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responsible for 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converting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addresses.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forwards </a:t>
            </a:r>
            <a:r>
              <a:rPr sz="1500" spc="-3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15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the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servers.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574040" marR="5080" indent="-285750">
              <a:lnSpc>
                <a:spcPct val="80000"/>
              </a:lnSpc>
              <a:spcBef>
                <a:spcPts val="365"/>
              </a:spcBef>
              <a:buFont typeface="Arial MT"/>
              <a:buChar char="–"/>
              <a:tabLst>
                <a:tab pos="574040" algn="l"/>
                <a:tab pos="574675" algn="l"/>
              </a:tabLst>
            </a:pP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 server configuration is typically via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 configuration file. For Unix, that </a:t>
            </a:r>
            <a:r>
              <a:rPr sz="1500" spc="-3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15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called</a:t>
            </a:r>
            <a:r>
              <a:rPr sz="15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/etc/resolv.conf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(not</a:t>
            </a:r>
            <a:r>
              <a:rPr sz="15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typo!)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 MT"/>
                <a:cs typeface="Arial MT"/>
              </a:rPr>
              <a:t>–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5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5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15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5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this: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817245">
              <a:lnSpc>
                <a:spcPct val="100000"/>
              </a:lnSpc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domain</a:t>
            </a:r>
            <a:r>
              <a:rPr sz="1500" spc="26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its.uow.edu.au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9157" y="3526028"/>
            <a:ext cx="1168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nameserver  nameserver  nameserver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939" y="3526028"/>
            <a:ext cx="13970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130.130.68.1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130.130.64.1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129.78.64.1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157" y="4211828"/>
            <a:ext cx="3611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option</a:t>
            </a:r>
            <a:r>
              <a:rPr sz="15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1500" spc="-56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retry:</a:t>
            </a:r>
            <a:r>
              <a:rPr sz="15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retrans:5</a:t>
            </a:r>
            <a:endParaRPr sz="1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search</a:t>
            </a:r>
            <a:r>
              <a:rPr sz="1500" spc="28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uow.edu.au</a:t>
            </a:r>
            <a:r>
              <a:rPr sz="1500" spc="-3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500" spc="-5" dirty="0">
                <a:latin typeface="Courier New" panose="02070309020205020404"/>
                <a:cs typeface="Courier New" panose="02070309020205020404"/>
              </a:rPr>
              <a:t>cs.uow.edu.au</a:t>
            </a:r>
            <a:endParaRPr sz="15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5405"/>
            <a:ext cx="402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resolv.con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800" spc="-8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/>
              <a:t>example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697" y="1522729"/>
            <a:ext cx="744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  <a:buSzPct val="94000"/>
              <a:buFont typeface="Arial MT"/>
              <a:buChar char="•"/>
              <a:tabLst>
                <a:tab pos="10033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has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of directives.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the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 DNS domain for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-43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 host.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0924" y="2103374"/>
            <a:ext cx="17379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its.uow.edu.au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6697" y="2103374"/>
            <a:ext cx="7506970" cy="49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indent="-536575">
              <a:lnSpc>
                <a:spcPts val="1735"/>
              </a:lnSpc>
              <a:spcBef>
                <a:spcPts val="10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domain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ts val="19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next group of directives</a:t>
            </a:r>
            <a:r>
              <a:rPr sz="18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specify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name server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resolve queries.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9597" y="2423336"/>
            <a:ext cx="3644900" cy="11569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0574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nameserver</a:t>
            </a:r>
            <a:r>
              <a:rPr sz="1600" spc="-409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130.130.68.1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nameserver</a:t>
            </a:r>
            <a:r>
              <a:rPr sz="1600" spc="-409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130.130.64.1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0574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nameserver</a:t>
            </a:r>
            <a:r>
              <a:rPr sz="1600" spc="-409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129.78.64.1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697" y="3584753"/>
            <a:ext cx="7226934" cy="23812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99695" indent="-87630">
              <a:lnSpc>
                <a:spcPct val="100000"/>
              </a:lnSpc>
              <a:spcBef>
                <a:spcPts val="420"/>
              </a:spcBef>
              <a:buSzPct val="94000"/>
              <a:buFont typeface="Arial MT"/>
              <a:buChar char="•"/>
              <a:tabLst>
                <a:tab pos="100330" algn="l"/>
              </a:tabLst>
            </a:pP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server we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specify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series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option.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we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are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saying: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34035" lvl="1" indent="-72390">
              <a:lnSpc>
                <a:spcPct val="100000"/>
              </a:lnSpc>
              <a:spcBef>
                <a:spcPts val="290"/>
              </a:spcBef>
              <a:buSzPct val="94000"/>
              <a:buFont typeface="Arial MT"/>
              <a:buChar char="•"/>
              <a:tabLst>
                <a:tab pos="534670" algn="l"/>
                <a:tab pos="1840230" algn="l"/>
              </a:tabLst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options	retry:2</a:t>
            </a:r>
            <a:r>
              <a:rPr sz="1600" spc="-5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retrans:5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755650" indent="-28638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  <a:tab pos="756285" algn="l"/>
              </a:tabLst>
            </a:pPr>
            <a:r>
              <a:rPr sz="16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Wait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5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seconds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reply.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55650" indent="-286385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755015" algn="l"/>
                <a:tab pos="756285" algn="l"/>
              </a:tabLst>
            </a:pP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Retry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nameserver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16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moving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trying</a:t>
            </a:r>
            <a:r>
              <a:rPr sz="16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aggressive</a:t>
            </a:r>
            <a:r>
              <a:rPr sz="18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9695" indent="-87630">
              <a:lnSpc>
                <a:spcPct val="100000"/>
              </a:lnSpc>
              <a:spcBef>
                <a:spcPts val="435"/>
              </a:spcBef>
              <a:buFont typeface="Arial MT"/>
              <a:buChar char="•"/>
              <a:tabLst>
                <a:tab pos="10033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resolve,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48640" lvl="1" indent="-450215">
              <a:lnSpc>
                <a:spcPts val="1735"/>
              </a:lnSpc>
              <a:spcBef>
                <a:spcPts val="250"/>
              </a:spcBef>
              <a:buFont typeface="Arial MT"/>
              <a:buChar char="•"/>
              <a:tabLst>
                <a:tab pos="548640" algn="l"/>
                <a:tab pos="549275" algn="l"/>
              </a:tabLst>
            </a:pP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search</a:t>
            </a:r>
            <a:r>
              <a:rPr sz="1600" spc="-18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uow.edu.au</a:t>
            </a:r>
            <a:r>
              <a:rPr sz="1600" spc="-2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cs.uow.edu.au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ts val="19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 when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do not provide 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fully</a:t>
            </a:r>
            <a:r>
              <a:rPr sz="18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qualified</a:t>
            </a:r>
            <a:r>
              <a:rPr sz="18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18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92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Multi-homed</a:t>
            </a:r>
            <a:r>
              <a:rPr sz="3600" spc="-90" dirty="0"/>
              <a:t> </a:t>
            </a:r>
            <a:r>
              <a:rPr sz="3600" spc="-5" dirty="0"/>
              <a:t>Hosts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0330" y="2004313"/>
            <a:ext cx="6756400" cy="29514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7815" marR="452120" indent="-285750">
              <a:lnSpc>
                <a:spcPts val="1920"/>
              </a:lnSpc>
              <a:spcBef>
                <a:spcPts val="56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interfaces.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15645" lvl="1" indent="-381635">
              <a:lnSpc>
                <a:spcPts val="2825"/>
              </a:lnSpc>
              <a:buFont typeface="Arial MT"/>
              <a:buChar char="•"/>
              <a:tabLst>
                <a:tab pos="715645" algn="l"/>
                <a:tab pos="716280" algn="l"/>
              </a:tabLst>
            </a:pP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/dev/le0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15645" lvl="1" indent="-381635">
              <a:lnSpc>
                <a:spcPct val="100000"/>
              </a:lnSpc>
              <a:buFont typeface="Arial MT"/>
              <a:buChar char="•"/>
              <a:tabLst>
                <a:tab pos="715645" algn="l"/>
                <a:tab pos="716280" algn="l"/>
              </a:tabLst>
            </a:pPr>
            <a:r>
              <a:rPr sz="24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/dev/hme4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297815" indent="-285750">
              <a:lnSpc>
                <a:spcPts val="2395"/>
              </a:lnSpc>
              <a:spcBef>
                <a:spcPts val="7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Individual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be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down.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ts val="1930"/>
              </a:lnSpc>
              <a:spcBef>
                <a:spcPts val="45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ifconfig</a:t>
            </a:r>
            <a:r>
              <a:rPr sz="2000" spc="-68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97815" marR="363855" indent="-285750">
              <a:lnSpc>
                <a:spcPts val="1920"/>
              </a:lnSpc>
              <a:spcBef>
                <a:spcPts val="480"/>
              </a:spcBef>
              <a:buFont typeface="Arial MT"/>
              <a:buChar char="–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displayed includes the hardware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address, 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address,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broadcast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address,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netmask, the MTU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flags.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Important</a:t>
            </a:r>
            <a:r>
              <a:rPr sz="3600" spc="-90" dirty="0"/>
              <a:t> </a:t>
            </a:r>
            <a:r>
              <a:rPr sz="3600" dirty="0"/>
              <a:t>Files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60" y="2013457"/>
            <a:ext cx="7204075" cy="29286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755015" marR="253365" indent="-286385">
              <a:lnSpc>
                <a:spcPts val="1640"/>
              </a:lnSpc>
              <a:spcBef>
                <a:spcPts val="48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 Solaris,</a:t>
            </a:r>
            <a:r>
              <a:rPr sz="17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/etc/hostname.X</a:t>
            </a:r>
            <a:r>
              <a:rPr sz="1700" spc="7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controls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therefore </a:t>
            </a:r>
            <a:r>
              <a:rPr sz="1700" spc="-40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17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address)</a:t>
            </a:r>
            <a:r>
              <a:rPr sz="17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7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755015" marR="681990" indent="-285750">
              <a:lnSpc>
                <a:spcPts val="1640"/>
              </a:lnSpc>
              <a:spcBef>
                <a:spcPts val="39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/etc/nodename</a:t>
            </a:r>
            <a:r>
              <a:rPr sz="1700" spc="5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 the</a:t>
            </a:r>
            <a:r>
              <a:rPr sz="17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nodename</a:t>
            </a:r>
            <a:r>
              <a:rPr sz="17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700" spc="-40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755015" indent="-286385">
              <a:lnSpc>
                <a:spcPts val="184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Name/IP</a:t>
            </a:r>
            <a:r>
              <a:rPr sz="17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/etc/hosts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55015" marR="5080">
              <a:lnSpc>
                <a:spcPct val="80000"/>
              </a:lnSpc>
              <a:spcBef>
                <a:spcPts val="210"/>
              </a:spcBef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(needed since before interface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operational, no</a:t>
            </a:r>
            <a:r>
              <a:rPr sz="17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7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7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17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700" spc="-409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DNS)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755015" indent="-286385">
              <a:lnSpc>
                <a:spcPts val="203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Netmask information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/etc/netmasks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 marL="755015" indent="-286385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Network/name translation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7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Courier New" panose="02070309020205020404"/>
                <a:cs typeface="Courier New" panose="02070309020205020404"/>
              </a:rPr>
              <a:t>/etc/networks</a:t>
            </a:r>
            <a:endParaRPr sz="17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7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7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17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implementations</a:t>
            </a:r>
            <a:r>
              <a:rPr sz="17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the</a:t>
            </a:r>
            <a:r>
              <a:rPr sz="17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same.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3915"/>
            <a:ext cx="22980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netstat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6962775" cy="437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collects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wealth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computer’s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statistics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netstat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Inspect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listening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66420" lvl="1" indent="-28575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statistics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28562</Words>
  <Application>WPS Presentation</Application>
  <PresentationFormat>Custom</PresentationFormat>
  <Paragraphs>834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Arial</vt:lpstr>
      <vt:lpstr>SimSun</vt:lpstr>
      <vt:lpstr>Wingdings</vt:lpstr>
      <vt:lpstr>Times New Roman</vt:lpstr>
      <vt:lpstr>Arial MT</vt:lpstr>
      <vt:lpstr>Calibri</vt:lpstr>
      <vt:lpstr>Microsoft YaHei</vt:lpstr>
      <vt:lpstr>Arial Unicode MS</vt:lpstr>
      <vt:lpstr>Courier New</vt:lpstr>
      <vt:lpstr>Verdana</vt:lpstr>
      <vt:lpstr>Arial</vt:lpstr>
      <vt:lpstr>Cambria</vt:lpstr>
      <vt:lpstr>Gear Drives</vt:lpstr>
      <vt:lpstr>SystemsAdministration</vt:lpstr>
      <vt:lpstr>Network management</vt:lpstr>
      <vt:lpstr>FCAPS</vt:lpstr>
      <vt:lpstr>Some principles first</vt:lpstr>
      <vt:lpstr>Network trouble shooting</vt:lpstr>
      <vt:lpstr>ping</vt:lpstr>
      <vt:lpstr>What information can you get from  ping</vt:lpstr>
      <vt:lpstr>traceroute</vt:lpstr>
      <vt:lpstr>netstat</vt:lpstr>
      <vt:lpstr>Inspecting interface configuration</vt:lpstr>
      <vt:lpstr>PowerPoint 演示文稿</vt:lpstr>
      <vt:lpstr>PowerPoint 演示文稿</vt:lpstr>
      <vt:lpstr>Monitoring the status of network</vt:lpstr>
      <vt:lpstr>PowerPoint 演示文稿</vt:lpstr>
      <vt:lpstr>Identifying listening network services</vt:lpstr>
      <vt:lpstr>PowerPoint 演示文稿</vt:lpstr>
      <vt:lpstr>Examining the routing table</vt:lpstr>
      <vt:lpstr>PowerPoint 演示文稿</vt:lpstr>
      <vt:lpstr>Viewing operational statistics</vt:lpstr>
      <vt:lpstr>PowerPoint 演示文稿</vt:lpstr>
      <vt:lpstr>Inspection of live interface activity</vt:lpstr>
      <vt:lpstr>PowerPoint 演示文稿</vt:lpstr>
      <vt:lpstr>tcpdump</vt:lpstr>
      <vt:lpstr>Common options</vt:lpstr>
      <vt:lpstr>Some examples</vt:lpstr>
      <vt:lpstr>SNMP</vt:lpstr>
      <vt:lpstr>SNMP</vt:lpstr>
      <vt:lpstr>SNMP</vt:lpstr>
      <vt:lpstr>PowerPoint 演示文稿</vt:lpstr>
      <vt:lpstr>SNMP</vt:lpstr>
      <vt:lpstr>SNMP</vt:lpstr>
      <vt:lpstr>SNMP V1</vt:lpstr>
      <vt:lpstr>SNMP traps</vt:lpstr>
      <vt:lpstr>SNMP</vt:lpstr>
      <vt:lpstr>What Is an SNMP-Compliant MIB?</vt:lpstr>
      <vt:lpstr>What Is an SNMP-Compliant MIB?</vt:lpstr>
      <vt:lpstr>Categories of management information</vt:lpstr>
      <vt:lpstr>Categories of management information</vt:lpstr>
      <vt:lpstr>Categories of management information</vt:lpstr>
      <vt:lpstr>The difference between a MIB and a  database</vt:lpstr>
      <vt:lpstr>The difference between a MIB and a  database</vt:lpstr>
      <vt:lpstr>MIB</vt:lpstr>
      <vt:lpstr>MIB Namespace</vt:lpstr>
      <vt:lpstr>MIB Naming Examples</vt:lpstr>
      <vt:lpstr>MIB-II</vt:lpstr>
      <vt:lpstr>Limitations and problems with SNMP</vt:lpstr>
      <vt:lpstr>SNMP v2</vt:lpstr>
      <vt:lpstr>nmap: network port scanner</vt:lpstr>
      <vt:lpstr>PowerPoint 演示文稿</vt:lpstr>
      <vt:lpstr>Domain Name System (DNS)</vt:lpstr>
      <vt:lpstr>The History Behind the Domain Name  Service</vt:lpstr>
      <vt:lpstr>PowerPoint 演示文稿</vt:lpstr>
      <vt:lpstr>The History Behind the Domain Name  Service</vt:lpstr>
      <vt:lpstr>The History Behind the Domain Name  Service</vt:lpstr>
      <vt:lpstr>The History Behind the Domain Name  Service</vt:lpstr>
      <vt:lpstr>So What is DNS?</vt:lpstr>
      <vt:lpstr>The Domain Name System  Architecture</vt:lpstr>
      <vt:lpstr>gTLD</vt:lpstr>
      <vt:lpstr>ccTLD</vt:lpstr>
      <vt:lpstr>PowerPoint 演示文稿</vt:lpstr>
      <vt:lpstr>Subdomain</vt:lpstr>
      <vt:lpstr>Regional domains</vt:lpstr>
      <vt:lpstr>Obtaining a Domain.</vt:lpstr>
      <vt:lpstr>Technical Details of DNS</vt:lpstr>
      <vt:lpstr>PowerPoint 演示文稿</vt:lpstr>
      <vt:lpstr>Technical Details of DNS</vt:lpstr>
      <vt:lpstr>Types of DNS</vt:lpstr>
      <vt:lpstr>Recursive vs Non Recursive Queries</vt:lpstr>
      <vt:lpstr>Zone</vt:lpstr>
      <vt:lpstr>DNS Records</vt:lpstr>
      <vt:lpstr>SOA</vt:lpstr>
      <vt:lpstr>NS</vt:lpstr>
      <vt:lpstr>PowerPoint 演示文稿</vt:lpstr>
      <vt:lpstr>PTR</vt:lpstr>
      <vt:lpstr>In-addr.arpa</vt:lpstr>
      <vt:lpstr>MX</vt:lpstr>
      <vt:lpstr>MX Example</vt:lpstr>
      <vt:lpstr>CNAME</vt:lpstr>
      <vt:lpstr>Other records</vt:lpstr>
      <vt:lpstr>Adding a new machine to DNS (Bind  server)</vt:lpstr>
      <vt:lpstr>4.	Identify the record of a similar machine in the same  subnet, e.g.,</vt:lpstr>
      <vt:lpstr>Hosts on the Network.</vt:lpstr>
      <vt:lpstr>The Importance of DNS</vt:lpstr>
      <vt:lpstr>The Resolver.</vt:lpstr>
      <vt:lpstr>resolv.conf example</vt:lpstr>
      <vt:lpstr>Multi-homed Hosts</vt:lpstr>
      <vt:lpstr>Important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CSCI322SystemsAdministration</dc:title>
  <dc:creator/>
  <cp:lastModifiedBy>12-19-11-1-2023</cp:lastModifiedBy>
  <cp:revision>3</cp:revision>
  <cp:lastPrinted>2024-10-17T11:59:00Z</cp:lastPrinted>
  <dcterms:created xsi:type="dcterms:W3CDTF">2024-11-10T17:24:47Z</dcterms:created>
  <dcterms:modified xsi:type="dcterms:W3CDTF">2024-11-10T17:29:56Z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2020-09-20T19:00:00Z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2024-10-16T19:00:00Z</vt:filetime>
  </property>
  <property fmtid="{D5CDD505-2E9C-101B-9397-08002B2CF9AE}" pid="5" name="ICV">
    <vt:lpwstr>C4EC35555BC448728B082A6F49C388DD_12</vt:lpwstr>
  </property>
  <property fmtid="{D5CDD505-2E9C-101B-9397-08002B2CF9AE}" pid="6" name="KSOProductBuildVer">
    <vt:lpwstr>1033-12.2.0.18607</vt:lpwstr>
  </property>
</Properties>
</file>