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</p:sldIdLst>
  <p:sldSz cx="10058400" cy="7772400"/>
  <p:notesSz cx="6887845" cy="10020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2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02594" y="1928707"/>
            <a:ext cx="7599680" cy="1227032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02594" y="3317663"/>
            <a:ext cx="7604918" cy="198628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15900"/>
            <a:ext cx="2263140" cy="6728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5900"/>
            <a:ext cx="6621780" cy="6728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3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1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8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985" y="0"/>
            <a:ext cx="10065385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2920" y="215900"/>
            <a:ext cx="9052560" cy="6602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2920" y="1331383"/>
            <a:ext cx="9052560" cy="561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54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54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54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77190" indent="-377190" algn="l" rtl="0" fontAlgn="base">
        <a:spcBef>
          <a:spcPct val="22000"/>
        </a:spcBef>
        <a:spcAft>
          <a:spcPct val="0"/>
        </a:spcAft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2000"/>
        </a:spcBef>
        <a:spcAft>
          <a:spcPct val="0"/>
        </a:spcAft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2000"/>
        </a:spcBef>
        <a:spcAft>
          <a:spcPct val="0"/>
        </a:spcAft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2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2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auscert.org.au/" TargetMode="External"/><Relationship Id="rId1" Type="http://schemas.openxmlformats.org/officeDocument/2006/relationships/hyperlink" Target="http://www.cert.org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google.com/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2554478"/>
            <a:ext cx="57905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Systems</a:t>
            </a:r>
            <a:r>
              <a:rPr lang="en-US" sz="4800" spc="-10" dirty="0"/>
              <a:t> </a:t>
            </a:r>
            <a:r>
              <a:rPr sz="4800" spc="-10" dirty="0"/>
              <a:t>Administration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883155" y="4246879"/>
            <a:ext cx="620077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5585" marR="5080" indent="-1493520" algn="ctr">
              <a:lnSpc>
                <a:spcPct val="120000"/>
              </a:lnSpc>
              <a:spcBef>
                <a:spcPts val="100"/>
              </a:spcBef>
            </a:pPr>
            <a:r>
              <a:rPr lang="en-US" altLang="" sz="6000" dirty="0">
                <a:solidFill>
                  <a:srgbClr val="898989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endParaRPr lang="en-US" altLang="" sz="6000" dirty="0">
              <a:solidFill>
                <a:srgbClr val="898989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  <a:r>
              <a:rPr spc="-120" dirty="0"/>
              <a:t> </a:t>
            </a:r>
            <a:r>
              <a:rPr spc="-10" dirty="0"/>
              <a:t>policy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9455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33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expected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assist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need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organisational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perspective.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6012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can’t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perspective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job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552565" cy="19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documents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cover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area.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policy 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acceptable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privacy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policy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10" dirty="0"/>
              <a:t> development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30222"/>
            <a:ext cx="7019925" cy="364680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32131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they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mechanisms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handling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209040" indent="-343535">
              <a:lnSpc>
                <a:spcPts val="238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revisited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aspects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05410" indent="-343535">
              <a:lnSpc>
                <a:spcPts val="238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draw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areas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organization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conducted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isolation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major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actors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ts val="2380"/>
              </a:lnSpc>
              <a:spcBef>
                <a:spcPts val="51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documented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staff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31445" indent="-343535">
              <a:lnSpc>
                <a:spcPts val="238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Decisions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guided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particularly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sensitive.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10" dirty="0"/>
              <a:t> examples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152005" cy="44145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Acceptable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(AUP)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legitimate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are.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acceptable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unacceptable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behaviors.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Acceptable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varying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security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(typically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seniority).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525" indent="-342900">
              <a:lnSpc>
                <a:spcPts val="2590"/>
              </a:lnSpc>
              <a:spcBef>
                <a:spcPts val="59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Privacy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traffic,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violation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privacy.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conform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Commonwealth legislations.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26411"/>
            <a:ext cx="7178675" cy="41586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inside/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outside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may/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offer.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implications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relationships.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14300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Remote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remotely.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credentials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1590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Retention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explain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long.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formulated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aide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resolution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incident.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Writing</a:t>
            </a:r>
            <a:r>
              <a:rPr spc="-200" dirty="0"/>
              <a:t> </a:t>
            </a:r>
            <a:r>
              <a:rPr spc="-10" dirty="0"/>
              <a:t>Policy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86600" cy="2512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establish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750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asking questions.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mindful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solid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infrastructure.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right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asked.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7115175" cy="406336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protecting?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Assets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tangible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intangible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hardware?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data? reputation?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failure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protect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loss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business,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perception,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whom?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channels/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compromised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>
              <a:lnSpc>
                <a:spcPct val="100000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protecting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it?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protecting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spc="-50" dirty="0">
                <a:solidFill>
                  <a:srgbClr val="0B223F"/>
                </a:solidFill>
                <a:latin typeface="Arial MT"/>
                <a:cs typeface="Arial MT"/>
              </a:rPr>
              <a:t>–</a:t>
            </a: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afford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nothing?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41184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113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previous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organisational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(Never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assuming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same.)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409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conduct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proper risk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analysis.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987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Assessing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prioritising</a:t>
            </a:r>
            <a:r>
              <a:rPr spc="-65" dirty="0"/>
              <a:t> </a:t>
            </a:r>
            <a:r>
              <a:rPr spc="-20" dirty="0"/>
              <a:t>risk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7804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85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prioritising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issues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according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to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realized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interruption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normal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387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probability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calculating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55155" cy="3983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malicious.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cases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33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Non-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malicious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bugs,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failures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B223F"/>
              </a:buClr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cost/benefit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involves: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Determining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likelihood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Assigning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risk.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483235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money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realised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multiplied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probability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be?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Is</a:t>
            </a:r>
            <a:r>
              <a:rPr spc="-95" dirty="0"/>
              <a:t> </a:t>
            </a:r>
            <a:r>
              <a:rPr spc="-10" dirty="0"/>
              <a:t>UNIX/Linux</a:t>
            </a:r>
            <a:r>
              <a:rPr spc="-95" dirty="0"/>
              <a:t> </a:t>
            </a:r>
            <a:r>
              <a:rPr spc="-10" dirty="0"/>
              <a:t>secure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154545" cy="3683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228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optimised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convenience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doesn’t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natural.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892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community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programmers.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85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administrative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outside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kernel.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distributions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closed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197090" cy="39757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Scenario.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334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closet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$50,000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equipment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cabling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$150,000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expect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closet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years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$20,000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6134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happens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measures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priced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significantly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strategy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balance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reducing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risk.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Bad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Good</a:t>
            </a:r>
            <a:r>
              <a:rPr spc="-35" dirty="0"/>
              <a:t> </a:t>
            </a:r>
            <a:r>
              <a:rPr spc="-10" dirty="0"/>
              <a:t>Policy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11009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Policy.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20"/>
              </a:spcBef>
              <a:buClr>
                <a:srgbClr val="0B223F"/>
              </a:buClr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 marR="50165">
              <a:lnSpc>
                <a:spcPts val="2590"/>
              </a:lnSpc>
              <a:spcBef>
                <a:spcPts val="5"/>
              </a:spcBef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“All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shall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minimum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characters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letter,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digit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punctuation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character.”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1280" indent="-342900">
              <a:lnSpc>
                <a:spcPts val="259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bad?-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technology/organisational procedures.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worded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bound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technology/procedure.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3613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“As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far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possible,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shall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configured</a:t>
            </a:r>
            <a:r>
              <a:rPr sz="24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enforce</a:t>
            </a:r>
            <a:r>
              <a:rPr sz="2400" i="1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2400" i="1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</a:t>
            </a:r>
            <a:r>
              <a:rPr sz="2400" i="1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400" i="1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brute</a:t>
            </a:r>
            <a:r>
              <a:rPr sz="2400" i="1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force</a:t>
            </a:r>
            <a:r>
              <a:rPr sz="2400" i="1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i="1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methods.”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654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definition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policy.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7409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appear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separate document.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5" dirty="0"/>
              <a:t> </a:t>
            </a:r>
            <a:r>
              <a:rPr dirty="0"/>
              <a:t>vs</a:t>
            </a:r>
            <a:r>
              <a:rPr spc="-5" dirty="0"/>
              <a:t> </a:t>
            </a:r>
            <a:r>
              <a:rPr spc="-10" dirty="0"/>
              <a:t>Procedure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96693"/>
            <a:ext cx="7075170" cy="425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brief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frequently.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40335" indent="-34353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documented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manual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attached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referred 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 policy.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specific.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to’s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rather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why’s.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operational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aspects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373380" indent="-34353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nature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 often.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659130" indent="-343535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frequent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updates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 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upper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906780" indent="-34353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is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founding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principals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governing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things.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85" dirty="0"/>
              <a:t> </a:t>
            </a:r>
            <a:r>
              <a:rPr dirty="0"/>
              <a:t>need</a:t>
            </a:r>
            <a:r>
              <a:rPr spc="-85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management</a:t>
            </a:r>
            <a:r>
              <a:rPr spc="-80" dirty="0"/>
              <a:t> </a:t>
            </a:r>
            <a:r>
              <a:rPr spc="-10" dirty="0"/>
              <a:t>support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092315" cy="42316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00025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succeed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6035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influence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imperatives.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Fundamentally,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SA’s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possibilities,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risks,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benefits.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4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business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imperatives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present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solutions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molded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requirements.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78485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capability.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Policy</a:t>
            </a:r>
            <a:r>
              <a:rPr spc="-10" dirty="0"/>
              <a:t> models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13270" cy="19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catergorised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following: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Passive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Reactive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Proactive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security.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Passive</a:t>
            </a:r>
            <a:r>
              <a:rPr spc="5" dirty="0"/>
              <a:t> </a:t>
            </a:r>
            <a:r>
              <a:rPr spc="-10" dirty="0"/>
              <a:t>security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242685" cy="350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easiest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take.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weakest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approach.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ignorance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155065" lvl="2" indent="-22796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“what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20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can’t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hurt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me”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obscurity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155065" lvl="2" indent="-227965">
              <a:lnSpc>
                <a:spcPct val="100000"/>
              </a:lnSpc>
              <a:spcBef>
                <a:spcPts val="485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“what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can’t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hurt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me”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complexity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155065" lvl="2" indent="-22796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“what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I/they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can’t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hurt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me”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Reactive</a:t>
            </a:r>
            <a:r>
              <a:rPr spc="-120" dirty="0"/>
              <a:t> </a:t>
            </a:r>
            <a:r>
              <a:rPr spc="-10" dirty="0"/>
              <a:t>security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17080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2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approach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passive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However,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little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late.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Shutting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stable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door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horse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bolted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155065" lvl="2" indent="-22796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“we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won’t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again”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155065" lvl="2" indent="-2279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“he/she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won’t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again”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stable,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scalable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secure.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Proactive</a:t>
            </a:r>
            <a:r>
              <a:rPr spc="-135" dirty="0"/>
              <a:t> </a:t>
            </a:r>
            <a:r>
              <a:rPr spc="-10" dirty="0"/>
              <a:t>security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844665" cy="4087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Solve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exploited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Hardest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Laissez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Faire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155065" lvl="2" indent="-22796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“what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forbidden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permitted”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Draconian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155065" lvl="2" indent="-227965">
              <a:lnSpc>
                <a:spcPct val="100000"/>
              </a:lnSpc>
              <a:spcBef>
                <a:spcPts val="485"/>
              </a:spcBef>
              <a:buFont typeface="Arial MT"/>
              <a:buChar char="•"/>
              <a:tabLst>
                <a:tab pos="115506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“what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permitted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forbidden”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than</a:t>
            </a:r>
            <a:r>
              <a:rPr spc="-30" dirty="0"/>
              <a:t> </a:t>
            </a:r>
            <a:r>
              <a:rPr dirty="0"/>
              <a:t>writing</a:t>
            </a:r>
            <a:r>
              <a:rPr spc="-25" dirty="0"/>
              <a:t> </a:t>
            </a:r>
            <a:r>
              <a:rPr spc="-10" dirty="0"/>
              <a:t>policy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6564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putting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shelf.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B223F"/>
              </a:buClr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1463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procedure.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administrator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lookout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industry,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0B223F"/>
              </a:buClr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493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outlines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80" dirty="0"/>
              <a:t> </a:t>
            </a:r>
            <a:r>
              <a:rPr dirty="0"/>
              <a:t>security</a:t>
            </a:r>
            <a:r>
              <a:rPr spc="-6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spc="-10" dirty="0"/>
              <a:t>compromised?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38"/>
            <a:ext cx="6899275" cy="43529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Social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27685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weakest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178435" lvl="1" indent="-285750">
              <a:lnSpc>
                <a:spcPts val="238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community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awareness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vulnerabilities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471170" lvl="1" indent="-285750">
              <a:lnSpc>
                <a:spcPts val="2380"/>
              </a:lnSpc>
              <a:spcBef>
                <a:spcPts val="57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Programming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exploited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hackers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manipulate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whatever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Patch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software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developed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useful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instead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annoying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Balance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usability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Logging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21296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73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increase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 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increase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security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compromise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occurred.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867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attempts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break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strengthen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defenses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attack.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4055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destinations.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relatively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33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(hopefully).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095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Alternatively,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fails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432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central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server,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easier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correlate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company.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syslog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3295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325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facilities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forwarded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Configuring</a:t>
            </a:r>
            <a:r>
              <a:rPr spc="-95" dirty="0"/>
              <a:t> </a:t>
            </a:r>
            <a:r>
              <a:rPr dirty="0"/>
              <a:t>syslog</a:t>
            </a:r>
            <a:r>
              <a:rPr spc="-75" dirty="0"/>
              <a:t> </a:t>
            </a:r>
            <a:r>
              <a:rPr spc="-10" dirty="0"/>
              <a:t>server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75170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7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descriptive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labels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easier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handle: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(facility)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it.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example,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easily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identifiable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facilities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 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216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degree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severity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26411"/>
            <a:ext cx="6811645" cy="42684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facilities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25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Facilities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4380" lvl="1" indent="-28448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4380" lvl="1" indent="-28448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kern,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4380" lvl="1" indent="-28448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4380" lvl="1" indent="-28448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cron,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4380" lvl="1" indent="-284480">
              <a:lnSpc>
                <a:spcPct val="100000"/>
              </a:lnSpc>
              <a:spcBef>
                <a:spcPts val="290"/>
              </a:spcBef>
              <a:buFont typeface="Arial MT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lpr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4380" lvl="1" indent="-284480">
              <a:lnSpc>
                <a:spcPct val="100000"/>
              </a:lnSpc>
              <a:spcBef>
                <a:spcPts val="285"/>
              </a:spcBef>
              <a:buFont typeface="Arial MT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several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65100" indent="-342900">
              <a:lnSpc>
                <a:spcPts val="259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consults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/etc/syslog.conf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daemon.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Syslog</a:t>
            </a:r>
            <a:r>
              <a:rPr spc="-10" dirty="0"/>
              <a:t> facility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56080" y="2527935"/>
            <a:ext cx="8611870" cy="3590925"/>
            <a:chOff x="656080" y="2527935"/>
            <a:chExt cx="8611870" cy="35909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6080" y="2527935"/>
              <a:ext cx="4276345" cy="3590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2049" y="2530602"/>
              <a:ext cx="4295775" cy="33055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207250" cy="38550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kept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var/log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Sample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syslog.conf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25500" lvl="1" indent="-35560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825500" algn="l"/>
                <a:tab pos="4582795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*.debug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/var/log/messages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captures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debug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severity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/var/log/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.info;mail.none;authpriv.none;cron.none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>
              <a:lnSpc>
                <a:spcPct val="100000"/>
              </a:lnSpc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/var/log/messages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8321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above,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severity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“info”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above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logged,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none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mail,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facilities/subsystems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71738" y="6848856"/>
            <a:ext cx="630174" cy="2484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74023" y="6405371"/>
            <a:ext cx="217170" cy="379095"/>
            <a:chOff x="8574023" y="6405371"/>
            <a:chExt cx="217170" cy="379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6883" y="6439661"/>
              <a:ext cx="171450" cy="70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4024" y="6405384"/>
              <a:ext cx="217170" cy="379095"/>
            </a:xfrm>
            <a:custGeom>
              <a:avLst/>
              <a:gdLst/>
              <a:ahLst/>
              <a:cxnLst/>
              <a:rect l="l" t="t" r="r" b="b"/>
              <a:pathLst>
                <a:path w="217170" h="379095">
                  <a:moveTo>
                    <a:pt x="210312" y="32766"/>
                  </a:moveTo>
                  <a:lnTo>
                    <a:pt x="208788" y="32004"/>
                  </a:lnTo>
                  <a:lnTo>
                    <a:pt x="204978" y="30403"/>
                  </a:lnTo>
                  <a:lnTo>
                    <a:pt x="204978" y="38100"/>
                  </a:lnTo>
                  <a:lnTo>
                    <a:pt x="204978" y="221742"/>
                  </a:lnTo>
                  <a:lnTo>
                    <a:pt x="193725" y="277672"/>
                  </a:lnTo>
                  <a:lnTo>
                    <a:pt x="165735" y="316268"/>
                  </a:lnTo>
                  <a:lnTo>
                    <a:pt x="125945" y="348843"/>
                  </a:lnTo>
                  <a:lnTo>
                    <a:pt x="108204" y="360426"/>
                  </a:lnTo>
                  <a:lnTo>
                    <a:pt x="82638" y="343484"/>
                  </a:lnTo>
                  <a:lnTo>
                    <a:pt x="45516" y="310489"/>
                  </a:lnTo>
                  <a:lnTo>
                    <a:pt x="23431" y="277672"/>
                  </a:lnTo>
                  <a:lnTo>
                    <a:pt x="12979" y="239331"/>
                  </a:lnTo>
                  <a:lnTo>
                    <a:pt x="12192" y="221742"/>
                  </a:lnTo>
                  <a:lnTo>
                    <a:pt x="12192" y="38100"/>
                  </a:lnTo>
                  <a:lnTo>
                    <a:pt x="43256" y="25438"/>
                  </a:lnTo>
                  <a:lnTo>
                    <a:pt x="73342" y="19138"/>
                  </a:lnTo>
                  <a:lnTo>
                    <a:pt x="96888" y="16979"/>
                  </a:lnTo>
                  <a:lnTo>
                    <a:pt x="107442" y="16776"/>
                  </a:lnTo>
                  <a:lnTo>
                    <a:pt x="109728" y="16776"/>
                  </a:lnTo>
                  <a:lnTo>
                    <a:pt x="120319" y="16979"/>
                  </a:lnTo>
                  <a:lnTo>
                    <a:pt x="143827" y="19138"/>
                  </a:lnTo>
                  <a:lnTo>
                    <a:pt x="173901" y="25438"/>
                  </a:lnTo>
                  <a:lnTo>
                    <a:pt x="204978" y="38100"/>
                  </a:lnTo>
                  <a:lnTo>
                    <a:pt x="204978" y="30403"/>
                  </a:lnTo>
                  <a:lnTo>
                    <a:pt x="144487" y="11430"/>
                  </a:lnTo>
                  <a:lnTo>
                    <a:pt x="107442" y="9144"/>
                  </a:lnTo>
                  <a:lnTo>
                    <a:pt x="96837" y="9283"/>
                  </a:lnTo>
                  <a:lnTo>
                    <a:pt x="72580" y="11430"/>
                  </a:lnTo>
                  <a:lnTo>
                    <a:pt x="41122" y="18135"/>
                  </a:lnTo>
                  <a:lnTo>
                    <a:pt x="8382" y="32004"/>
                  </a:lnTo>
                  <a:lnTo>
                    <a:pt x="6096" y="32766"/>
                  </a:lnTo>
                  <a:lnTo>
                    <a:pt x="6096" y="221742"/>
                  </a:lnTo>
                  <a:lnTo>
                    <a:pt x="6908" y="240487"/>
                  </a:lnTo>
                  <a:lnTo>
                    <a:pt x="10375" y="260311"/>
                  </a:lnTo>
                  <a:lnTo>
                    <a:pt x="12192" y="265328"/>
                  </a:lnTo>
                  <a:lnTo>
                    <a:pt x="17983" y="281419"/>
                  </a:lnTo>
                  <a:lnTo>
                    <a:pt x="47637" y="322707"/>
                  </a:lnTo>
                  <a:lnTo>
                    <a:pt x="89319" y="356641"/>
                  </a:lnTo>
                  <a:lnTo>
                    <a:pt x="107442" y="368046"/>
                  </a:lnTo>
                  <a:lnTo>
                    <a:pt x="108204" y="368808"/>
                  </a:lnTo>
                  <a:lnTo>
                    <a:pt x="148678" y="340614"/>
                  </a:lnTo>
                  <a:lnTo>
                    <a:pt x="185928" y="304038"/>
                  </a:lnTo>
                  <a:lnTo>
                    <a:pt x="204978" y="263575"/>
                  </a:lnTo>
                  <a:lnTo>
                    <a:pt x="206121" y="260311"/>
                  </a:lnTo>
                  <a:lnTo>
                    <a:pt x="209499" y="240487"/>
                  </a:lnTo>
                  <a:lnTo>
                    <a:pt x="210312" y="221742"/>
                  </a:lnTo>
                  <a:lnTo>
                    <a:pt x="210312" y="32766"/>
                  </a:lnTo>
                  <a:close/>
                </a:path>
                <a:path w="217170" h="379095">
                  <a:moveTo>
                    <a:pt x="217170" y="26670"/>
                  </a:moveTo>
                  <a:lnTo>
                    <a:pt x="215646" y="25908"/>
                  </a:lnTo>
                  <a:lnTo>
                    <a:pt x="214122" y="24993"/>
                  </a:lnTo>
                  <a:lnTo>
                    <a:pt x="214122" y="29718"/>
                  </a:lnTo>
                  <a:lnTo>
                    <a:pt x="214122" y="221742"/>
                  </a:lnTo>
                  <a:lnTo>
                    <a:pt x="213283" y="241185"/>
                  </a:lnTo>
                  <a:lnTo>
                    <a:pt x="201904" y="284099"/>
                  </a:lnTo>
                  <a:lnTo>
                    <a:pt x="171678" y="326529"/>
                  </a:lnTo>
                  <a:lnTo>
                    <a:pt x="129489" y="360781"/>
                  </a:lnTo>
                  <a:lnTo>
                    <a:pt x="108204" y="374142"/>
                  </a:lnTo>
                  <a:lnTo>
                    <a:pt x="105918" y="372618"/>
                  </a:lnTo>
                  <a:lnTo>
                    <a:pt x="87655" y="360781"/>
                  </a:lnTo>
                  <a:lnTo>
                    <a:pt x="45148" y="326529"/>
                  </a:lnTo>
                  <a:lnTo>
                    <a:pt x="14490" y="284099"/>
                  </a:lnTo>
                  <a:lnTo>
                    <a:pt x="3111" y="241185"/>
                  </a:lnTo>
                  <a:lnTo>
                    <a:pt x="2286" y="221742"/>
                  </a:lnTo>
                  <a:lnTo>
                    <a:pt x="2286" y="29718"/>
                  </a:lnTo>
                  <a:lnTo>
                    <a:pt x="62103" y="7620"/>
                  </a:lnTo>
                  <a:lnTo>
                    <a:pt x="103632" y="3810"/>
                  </a:lnTo>
                  <a:lnTo>
                    <a:pt x="113538" y="3810"/>
                  </a:lnTo>
                  <a:lnTo>
                    <a:pt x="154774" y="7620"/>
                  </a:lnTo>
                  <a:lnTo>
                    <a:pt x="210312" y="27432"/>
                  </a:lnTo>
                  <a:lnTo>
                    <a:pt x="214122" y="29718"/>
                  </a:lnTo>
                  <a:lnTo>
                    <a:pt x="214122" y="24993"/>
                  </a:lnTo>
                  <a:lnTo>
                    <a:pt x="155536" y="3810"/>
                  </a:lnTo>
                  <a:lnTo>
                    <a:pt x="113538" y="0"/>
                  </a:lnTo>
                  <a:lnTo>
                    <a:pt x="103632" y="0"/>
                  </a:lnTo>
                  <a:lnTo>
                    <a:pt x="61620" y="3810"/>
                  </a:lnTo>
                  <a:lnTo>
                    <a:pt x="5334" y="23622"/>
                  </a:lnTo>
                  <a:lnTo>
                    <a:pt x="1524" y="25908"/>
                  </a:lnTo>
                  <a:lnTo>
                    <a:pt x="0" y="26670"/>
                  </a:lnTo>
                  <a:lnTo>
                    <a:pt x="0" y="221742"/>
                  </a:lnTo>
                  <a:lnTo>
                    <a:pt x="838" y="241871"/>
                  </a:lnTo>
                  <a:lnTo>
                    <a:pt x="2286" y="250393"/>
                  </a:lnTo>
                  <a:lnTo>
                    <a:pt x="4470" y="263359"/>
                  </a:lnTo>
                  <a:lnTo>
                    <a:pt x="26670" y="310134"/>
                  </a:lnTo>
                  <a:lnTo>
                    <a:pt x="64389" y="348132"/>
                  </a:lnTo>
                  <a:lnTo>
                    <a:pt x="104394" y="376428"/>
                  </a:lnTo>
                  <a:lnTo>
                    <a:pt x="107442" y="377952"/>
                  </a:lnTo>
                  <a:lnTo>
                    <a:pt x="108204" y="378714"/>
                  </a:lnTo>
                  <a:lnTo>
                    <a:pt x="109728" y="377952"/>
                  </a:lnTo>
                  <a:lnTo>
                    <a:pt x="112014" y="376428"/>
                  </a:lnTo>
                  <a:lnTo>
                    <a:pt x="130378" y="364451"/>
                  </a:lnTo>
                  <a:lnTo>
                    <a:pt x="173405" y="329374"/>
                  </a:lnTo>
                  <a:lnTo>
                    <a:pt x="204622" y="286131"/>
                  </a:lnTo>
                  <a:lnTo>
                    <a:pt x="216319" y="241871"/>
                  </a:lnTo>
                  <a:lnTo>
                    <a:pt x="217170" y="221742"/>
                  </a:lnTo>
                  <a:lnTo>
                    <a:pt x="217170" y="26670"/>
                  </a:lnTo>
                  <a:close/>
                </a:path>
              </a:pathLst>
            </a:custGeom>
            <a:solidFill>
              <a:srgbClr val="0B22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025" y="6515861"/>
              <a:ext cx="184150" cy="24384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2369057"/>
            <a:ext cx="8857487" cy="335051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30222"/>
            <a:ext cx="6862445" cy="40493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facility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285750" indent="-343535">
              <a:lnSpc>
                <a:spcPts val="238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discriminate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facility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severity levels.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include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info,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err,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crit,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emerg,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alert.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502285" indent="-343535">
              <a:lnSpc>
                <a:spcPts val="238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accept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remotes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clients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Syslog</a:t>
            </a:r>
            <a:r>
              <a:rPr spc="-10" dirty="0"/>
              <a:t> actions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480" y="2080005"/>
          <a:ext cx="7367905" cy="4208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3690"/>
                <a:gridCol w="5695315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Action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Meaning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Filename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959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Appends</a:t>
                      </a:r>
                      <a:r>
                        <a:rPr sz="18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message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r>
                        <a:rPr sz="18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local machine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@hostname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25830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Forwards</a:t>
                      </a: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message</a:t>
                      </a:r>
                      <a:r>
                        <a:rPr sz="1800" spc="-6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syslogd</a:t>
                      </a:r>
                      <a:r>
                        <a:rPr sz="1800" spc="-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on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hostname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@ipaddr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56870" indent="-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Forwards</a:t>
                      </a:r>
                      <a:r>
                        <a:rPr sz="1800" spc="-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message</a:t>
                      </a:r>
                      <a:r>
                        <a:rPr sz="1800" spc="-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8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syslogd</a:t>
                      </a:r>
                      <a:r>
                        <a:rPr sz="1800" spc="-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r>
                        <a:rPr sz="18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host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ipaddr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360" dirty="0">
                          <a:latin typeface="Verdana" panose="020B0604030504040204"/>
                          <a:cs typeface="Verdana" panose="020B0604030504040204"/>
                        </a:rPr>
                        <a:t>|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fifoname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16965" indent="-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Writes</a:t>
                      </a:r>
                      <a:r>
                        <a:rPr sz="18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message</a:t>
                      </a:r>
                      <a:r>
                        <a:rPr sz="1800" spc="-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7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named</a:t>
                      </a:r>
                      <a:r>
                        <a:rPr sz="1800" spc="-8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pipe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fifoname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user1,user2,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Verdana" panose="020B0604030504040204"/>
                          <a:cs typeface="Verdana" panose="020B0604030504040204"/>
                        </a:rPr>
                        <a:t>…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473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Writes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message</a:t>
                      </a:r>
                      <a:r>
                        <a:rPr sz="1800" spc="-9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screen</a:t>
                      </a:r>
                      <a:r>
                        <a:rPr sz="1800" spc="-10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users</a:t>
                      </a: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if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they</a:t>
                      </a:r>
                      <a:r>
                        <a:rPr sz="1800" spc="-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are</a:t>
                      </a:r>
                      <a:r>
                        <a:rPr sz="1800" spc="-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logged</a:t>
                      </a:r>
                      <a:r>
                        <a:rPr sz="1800" spc="-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430" dirty="0">
                          <a:latin typeface="Verdana" panose="020B0604030504040204"/>
                          <a:cs typeface="Verdana" panose="020B0604030504040204"/>
                        </a:rPr>
                        <a:t>*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198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Writes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message</a:t>
                      </a:r>
                      <a:r>
                        <a:rPr sz="1800" spc="-11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14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all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users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80" dirty="0">
                          <a:latin typeface="Verdana" panose="020B0604030504040204"/>
                          <a:cs typeface="Verdana" panose="020B0604030504040204"/>
                        </a:rPr>
                        <a:t>who</a:t>
                      </a:r>
                      <a:r>
                        <a:rPr sz="1800" spc="-1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are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currently logged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in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Security</a:t>
            </a:r>
            <a:r>
              <a:rPr spc="-120" dirty="0"/>
              <a:t> </a:t>
            </a:r>
            <a:r>
              <a:rPr spc="-20" dirty="0"/>
              <a:t>tips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58990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89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updated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latest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patches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administrator’s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highest-value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chore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Disable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necessary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886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setting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central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machine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backups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essential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site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873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relatively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immune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virus.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impossible.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log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question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202170" cy="357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49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counter-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productive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entries.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always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attempts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(switch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user). 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(tcpd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this).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Failed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logins. 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Rejected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mount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Transaction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Mail,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FTP</a:t>
            </a:r>
            <a:r>
              <a:rPr sz="22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44384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cron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scheduler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anomalies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505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practical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volume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715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Whatever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choose,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automate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003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swatch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logsurfer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shareware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utilities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this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task.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(via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pager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mail)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when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problem.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Never</a:t>
            </a:r>
            <a:r>
              <a:rPr spc="-80" dirty="0"/>
              <a:t> </a:t>
            </a:r>
            <a:r>
              <a:rPr dirty="0"/>
              <a:t>completely</a:t>
            </a:r>
            <a:r>
              <a:rPr spc="-80" dirty="0"/>
              <a:t> </a:t>
            </a:r>
            <a:r>
              <a:rPr dirty="0"/>
              <a:t>trust</a:t>
            </a:r>
            <a:r>
              <a:rPr spc="-80" dirty="0"/>
              <a:t> </a:t>
            </a:r>
            <a:r>
              <a:rPr dirty="0"/>
              <a:t>your</a:t>
            </a:r>
            <a:r>
              <a:rPr spc="-75" dirty="0"/>
              <a:t> </a:t>
            </a:r>
            <a:r>
              <a:rPr spc="-20" dirty="0"/>
              <a:t>logs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3102" y="2030222"/>
            <a:ext cx="7206615" cy="45523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syslog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daemon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accept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from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anyone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anywhere.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potentially,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insert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bogus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491490" indent="-343535">
              <a:lnSpc>
                <a:spcPts val="2380"/>
              </a:lnSpc>
              <a:spcBef>
                <a:spcPts val="51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Similarly,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hacker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cover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illicit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activity.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356870" indent="-343535">
              <a:lnSpc>
                <a:spcPts val="238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however,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appropriate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filters.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320675" indent="-343535">
              <a:lnSpc>
                <a:spcPts val="2380"/>
              </a:lnSpc>
              <a:spcBef>
                <a:spcPts val="52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technique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hours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kept.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launch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5240" indent="-343535">
              <a:lnSpc>
                <a:spcPts val="2380"/>
              </a:lnSpc>
              <a:spcBef>
                <a:spcPts val="51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it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succeeds,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files.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something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occurred,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intruder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Human</a:t>
            </a:r>
            <a:r>
              <a:rPr spc="-105" dirty="0"/>
              <a:t> </a:t>
            </a:r>
            <a:r>
              <a:rPr spc="-10" dirty="0"/>
              <a:t>factors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1515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never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predict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users.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ability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behaviors.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already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covered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previous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lecture.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others.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75501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insecure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convenience.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letting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boy/girl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friend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8575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installing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switches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offices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(not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more).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8185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73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461772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focus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exclusively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threat.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	They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believe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firewalls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vital,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assume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Physical</a:t>
            </a:r>
            <a:r>
              <a:rPr spc="-135" dirty="0"/>
              <a:t> </a:t>
            </a:r>
            <a:r>
              <a:rPr spc="-10" dirty="0"/>
              <a:t>security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95820" cy="471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rule,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intruder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machine.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forgotten.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intruder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boot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alternate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copy)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tapes.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808355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additional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hardware.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(check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MIT</a:t>
            </a:r>
            <a:r>
              <a:rPr sz="2200" spc="-1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Aaron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Swartz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98805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rooms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house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protected.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241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especially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contractors.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011670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 machine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305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  <a:tab pos="4789805" algn="l"/>
              </a:tabLst>
            </a:pP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exploit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technologies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actual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machine.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	(Check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firmware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housed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06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Auditors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insist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security,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extreme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cases,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destroy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compromised.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</a:t>
            </a:r>
            <a:r>
              <a:rPr spc="-70" dirty="0"/>
              <a:t> </a:t>
            </a:r>
            <a:r>
              <a:rPr spc="-25" dirty="0"/>
              <a:t>ups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98030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Backup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adjunct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since,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compromise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detected,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reloaded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backups.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compromised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that’s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2115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However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sometimes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backups.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disaster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recovery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14" dirty="0"/>
              <a:t> </a:t>
            </a:r>
            <a:r>
              <a:rPr dirty="0"/>
              <a:t>integrity</a:t>
            </a:r>
            <a:r>
              <a:rPr spc="-114" dirty="0"/>
              <a:t> </a:t>
            </a:r>
            <a:r>
              <a:rPr spc="-10" dirty="0"/>
              <a:t>check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2914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1449705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Ideally,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modified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modifiable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root.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	This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achieve.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927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best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intrusion.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2425" marR="414020" indent="-34036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utility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tripwire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ace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checksums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compares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previously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computed 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09104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811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Ideally,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checksums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intruder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alter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(write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devices).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79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course,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intruder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tripwire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hacked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 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shared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library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Trojan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intrusion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sophisticated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rare.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useful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4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violations.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updating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04313"/>
            <a:ext cx="7188834" cy="40767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5600" marR="1038225" indent="-343535">
              <a:lnSpc>
                <a:spcPts val="192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Trojan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horse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hidden functionality.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743585" indent="-343535">
              <a:lnSpc>
                <a:spcPts val="192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unsuspecting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executes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code,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hidden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functionality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something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compromise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ts val="2050"/>
              </a:lnSpc>
              <a:spcBef>
                <a:spcPts val="20"/>
              </a:spcBef>
              <a:buFont typeface="Arial MT"/>
              <a:buChar char="–"/>
              <a:tabLst>
                <a:tab pos="755015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I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emulate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ls,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copy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755650" marR="5080">
              <a:lnSpc>
                <a:spcPts val="1820"/>
              </a:lnSpc>
              <a:spcBef>
                <a:spcPts val="215"/>
              </a:spcBef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/etc/shadow</a:t>
            </a:r>
            <a:r>
              <a:rPr sz="19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9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somehow</a:t>
            </a:r>
            <a:r>
              <a:rPr sz="19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19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my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9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executed</a:t>
            </a:r>
            <a:r>
              <a:rPr sz="19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root,</a:t>
            </a:r>
            <a:r>
              <a:rPr sz="19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copy of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read.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 could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put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/tmp,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hope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9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(dot)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5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/usr/bin.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/tmp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ls,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my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rather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ls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(unlikely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possible).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753745" marR="73025" lvl="1" indent="-284480" algn="just">
              <a:lnSpc>
                <a:spcPts val="1820"/>
              </a:lnSpc>
              <a:spcBef>
                <a:spcPts val="480"/>
              </a:spcBef>
              <a:buFont typeface="Arial MT"/>
              <a:buChar char="–"/>
              <a:tabLst>
                <a:tab pos="755650" algn="l"/>
              </a:tabLst>
            </a:pP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trick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non-root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since it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likely 	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insecure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path.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753745" marR="96520" lvl="1" indent="-284480" algn="just">
              <a:lnSpc>
                <a:spcPts val="1820"/>
              </a:lnSpc>
              <a:spcBef>
                <a:spcPts val="465"/>
              </a:spcBef>
              <a:buFont typeface="Arial MT"/>
              <a:buChar char="–"/>
              <a:tabLst>
                <a:tab pos="755650" algn="l"/>
              </a:tabLst>
            </a:pP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Alternatively,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9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my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mates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my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great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 	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X,</a:t>
            </a:r>
            <a:r>
              <a:rPr sz="19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put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Trojan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horse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19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directories</a:t>
            </a:r>
            <a:r>
              <a:rPr sz="19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	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777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profile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9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666.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Encryption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92009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1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system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high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(in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CPU)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difficulties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(PKI).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4732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especially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transmission.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Cryptographic</a:t>
            </a:r>
            <a:r>
              <a:rPr spc="-204" dirty="0"/>
              <a:t> </a:t>
            </a:r>
            <a:r>
              <a:rPr spc="-10" dirty="0"/>
              <a:t>hashes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138670" cy="4168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3060" marR="188595" indent="-340360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(called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message)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cryptographic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encode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producing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condensed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representation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digest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29260" indent="-416560" algn="just">
              <a:lnSpc>
                <a:spcPct val="100000"/>
              </a:lnSpc>
              <a:spcBef>
                <a:spcPts val="255"/>
              </a:spcBef>
              <a:buFont typeface="Arial MT"/>
              <a:buChar char="•"/>
              <a:tabLst>
                <a:tab pos="42862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reverse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29260" indent="-416560" algn="just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2862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proof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authenticity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(e.g.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2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(IPSec)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symmetric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keys)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41300" lvl="1" indent="-285750">
              <a:lnSpc>
                <a:spcPts val="238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generating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one-time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(password)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9525" lvl="1" indent="-285750">
              <a:lnSpc>
                <a:spcPts val="238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2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(digitally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signed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contracts)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infrastructure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certificates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browser.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45789" y="1574737"/>
            <a:ext cx="6750195" cy="435685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Confidentiality</a:t>
            </a:r>
            <a:r>
              <a:rPr spc="-114" dirty="0"/>
              <a:t> </a:t>
            </a:r>
            <a:r>
              <a:rPr dirty="0"/>
              <a:t>through</a:t>
            </a:r>
            <a:r>
              <a:rPr spc="-114" dirty="0"/>
              <a:t> </a:t>
            </a:r>
            <a:r>
              <a:rPr spc="-10" dirty="0"/>
              <a:t>encryption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95222"/>
            <a:ext cx="7093584" cy="42468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encryption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proprietary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methods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IPSec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36004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4/5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Socket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(SSL)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Transport</a:t>
            </a:r>
            <a:r>
              <a:rPr sz="20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(TLS)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session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0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confidentiality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234950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confidentiality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email,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data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session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classes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encryption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marR="508000" lvl="1" indent="-285750">
              <a:lnSpc>
                <a:spcPct val="100000"/>
              </a:lnSpc>
              <a:spcBef>
                <a:spcPts val="485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Symmetric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identical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shared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sender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Asymmetric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and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decrypt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105" dirty="0"/>
              <a:t> </a:t>
            </a:r>
            <a:r>
              <a:rPr dirty="0"/>
              <a:t>ciphers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stream</a:t>
            </a:r>
            <a:r>
              <a:rPr spc="-90" dirty="0"/>
              <a:t> </a:t>
            </a:r>
            <a:r>
              <a:rPr spc="-10" dirty="0"/>
              <a:t>ciphers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9328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ciphers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transform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fixed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plain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 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cipher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64-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128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long.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plaintext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can 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retrieved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applying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secret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reverse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3060" indent="-34036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306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Stream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ciphers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Asymmetric</a:t>
            </a:r>
            <a:r>
              <a:rPr spc="-105" dirty="0"/>
              <a:t> </a:t>
            </a:r>
            <a:r>
              <a:rPr dirty="0"/>
              <a:t>Encryption</a:t>
            </a:r>
            <a:r>
              <a:rPr spc="-100" dirty="0"/>
              <a:t> </a:t>
            </a:r>
            <a:r>
              <a:rPr dirty="0"/>
              <a:t>–</a:t>
            </a:r>
            <a:r>
              <a:rPr spc="-105" dirty="0"/>
              <a:t> </a:t>
            </a:r>
            <a:r>
              <a:rPr dirty="0"/>
              <a:t>Public</a:t>
            </a:r>
            <a:r>
              <a:rPr spc="-100" dirty="0"/>
              <a:t> </a:t>
            </a:r>
            <a:r>
              <a:rPr spc="-25" dirty="0"/>
              <a:t>Key </a:t>
            </a:r>
            <a:r>
              <a:rPr dirty="0"/>
              <a:t>Infrastructure</a:t>
            </a:r>
            <a:r>
              <a:rPr spc="-190" dirty="0"/>
              <a:t> </a:t>
            </a:r>
            <a:r>
              <a:rPr spc="-10" dirty="0"/>
              <a:t>(PKI)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9977" y="2350261"/>
            <a:ext cx="6915150" cy="280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Asymmetric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algorithm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exchange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asymmetric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Exchange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(IKE) used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IPsec</a:t>
            </a:r>
            <a:r>
              <a:rPr sz="22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VPN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Socket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IETF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2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TLS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SSH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Pretty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Good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Privacy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113282" y="1246631"/>
            <a:ext cx="7831835" cy="5537848"/>
            <a:chOff x="1113282" y="1246631"/>
            <a:chExt cx="7831835" cy="5537848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96884" y="6439662"/>
              <a:ext cx="171450" cy="70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4024" y="6405384"/>
              <a:ext cx="217170" cy="379095"/>
            </a:xfrm>
            <a:custGeom>
              <a:avLst/>
              <a:gdLst/>
              <a:ahLst/>
              <a:cxnLst/>
              <a:rect l="l" t="t" r="r" b="b"/>
              <a:pathLst>
                <a:path w="217170" h="379095">
                  <a:moveTo>
                    <a:pt x="210312" y="32766"/>
                  </a:moveTo>
                  <a:lnTo>
                    <a:pt x="208788" y="32004"/>
                  </a:lnTo>
                  <a:lnTo>
                    <a:pt x="204978" y="30403"/>
                  </a:lnTo>
                  <a:lnTo>
                    <a:pt x="204978" y="38100"/>
                  </a:lnTo>
                  <a:lnTo>
                    <a:pt x="204978" y="221742"/>
                  </a:lnTo>
                  <a:lnTo>
                    <a:pt x="193725" y="277672"/>
                  </a:lnTo>
                  <a:lnTo>
                    <a:pt x="165735" y="316268"/>
                  </a:lnTo>
                  <a:lnTo>
                    <a:pt x="125945" y="348843"/>
                  </a:lnTo>
                  <a:lnTo>
                    <a:pt x="108204" y="360426"/>
                  </a:lnTo>
                  <a:lnTo>
                    <a:pt x="82638" y="343484"/>
                  </a:lnTo>
                  <a:lnTo>
                    <a:pt x="45516" y="310489"/>
                  </a:lnTo>
                  <a:lnTo>
                    <a:pt x="23431" y="277672"/>
                  </a:lnTo>
                  <a:lnTo>
                    <a:pt x="12979" y="239331"/>
                  </a:lnTo>
                  <a:lnTo>
                    <a:pt x="12192" y="221742"/>
                  </a:lnTo>
                  <a:lnTo>
                    <a:pt x="12192" y="38100"/>
                  </a:lnTo>
                  <a:lnTo>
                    <a:pt x="43256" y="25438"/>
                  </a:lnTo>
                  <a:lnTo>
                    <a:pt x="73342" y="19138"/>
                  </a:lnTo>
                  <a:lnTo>
                    <a:pt x="96888" y="16979"/>
                  </a:lnTo>
                  <a:lnTo>
                    <a:pt x="107442" y="16776"/>
                  </a:lnTo>
                  <a:lnTo>
                    <a:pt x="109728" y="16776"/>
                  </a:lnTo>
                  <a:lnTo>
                    <a:pt x="120319" y="16979"/>
                  </a:lnTo>
                  <a:lnTo>
                    <a:pt x="143827" y="19138"/>
                  </a:lnTo>
                  <a:lnTo>
                    <a:pt x="173901" y="25438"/>
                  </a:lnTo>
                  <a:lnTo>
                    <a:pt x="204978" y="38100"/>
                  </a:lnTo>
                  <a:lnTo>
                    <a:pt x="204978" y="30403"/>
                  </a:lnTo>
                  <a:lnTo>
                    <a:pt x="144487" y="11430"/>
                  </a:lnTo>
                  <a:lnTo>
                    <a:pt x="107442" y="9144"/>
                  </a:lnTo>
                  <a:lnTo>
                    <a:pt x="96837" y="9283"/>
                  </a:lnTo>
                  <a:lnTo>
                    <a:pt x="72580" y="11430"/>
                  </a:lnTo>
                  <a:lnTo>
                    <a:pt x="41122" y="18135"/>
                  </a:lnTo>
                  <a:lnTo>
                    <a:pt x="8382" y="32004"/>
                  </a:lnTo>
                  <a:lnTo>
                    <a:pt x="6096" y="32766"/>
                  </a:lnTo>
                  <a:lnTo>
                    <a:pt x="6096" y="221742"/>
                  </a:lnTo>
                  <a:lnTo>
                    <a:pt x="6908" y="240487"/>
                  </a:lnTo>
                  <a:lnTo>
                    <a:pt x="10375" y="260311"/>
                  </a:lnTo>
                  <a:lnTo>
                    <a:pt x="12192" y="265328"/>
                  </a:lnTo>
                  <a:lnTo>
                    <a:pt x="17983" y="281419"/>
                  </a:lnTo>
                  <a:lnTo>
                    <a:pt x="47637" y="322707"/>
                  </a:lnTo>
                  <a:lnTo>
                    <a:pt x="89319" y="356641"/>
                  </a:lnTo>
                  <a:lnTo>
                    <a:pt x="107442" y="368046"/>
                  </a:lnTo>
                  <a:lnTo>
                    <a:pt x="108204" y="368808"/>
                  </a:lnTo>
                  <a:lnTo>
                    <a:pt x="148678" y="340614"/>
                  </a:lnTo>
                  <a:lnTo>
                    <a:pt x="185928" y="304038"/>
                  </a:lnTo>
                  <a:lnTo>
                    <a:pt x="204978" y="263575"/>
                  </a:lnTo>
                  <a:lnTo>
                    <a:pt x="206121" y="260311"/>
                  </a:lnTo>
                  <a:lnTo>
                    <a:pt x="209499" y="240487"/>
                  </a:lnTo>
                  <a:lnTo>
                    <a:pt x="210312" y="221742"/>
                  </a:lnTo>
                  <a:lnTo>
                    <a:pt x="210312" y="32766"/>
                  </a:lnTo>
                  <a:close/>
                </a:path>
                <a:path w="217170" h="379095">
                  <a:moveTo>
                    <a:pt x="217170" y="26670"/>
                  </a:moveTo>
                  <a:lnTo>
                    <a:pt x="215646" y="25908"/>
                  </a:lnTo>
                  <a:lnTo>
                    <a:pt x="214122" y="24993"/>
                  </a:lnTo>
                  <a:lnTo>
                    <a:pt x="214122" y="29718"/>
                  </a:lnTo>
                  <a:lnTo>
                    <a:pt x="214122" y="221742"/>
                  </a:lnTo>
                  <a:lnTo>
                    <a:pt x="213283" y="241185"/>
                  </a:lnTo>
                  <a:lnTo>
                    <a:pt x="201904" y="284099"/>
                  </a:lnTo>
                  <a:lnTo>
                    <a:pt x="171678" y="326529"/>
                  </a:lnTo>
                  <a:lnTo>
                    <a:pt x="129489" y="360781"/>
                  </a:lnTo>
                  <a:lnTo>
                    <a:pt x="108204" y="374142"/>
                  </a:lnTo>
                  <a:lnTo>
                    <a:pt x="105918" y="372618"/>
                  </a:lnTo>
                  <a:lnTo>
                    <a:pt x="87655" y="360781"/>
                  </a:lnTo>
                  <a:lnTo>
                    <a:pt x="45148" y="326529"/>
                  </a:lnTo>
                  <a:lnTo>
                    <a:pt x="14490" y="284099"/>
                  </a:lnTo>
                  <a:lnTo>
                    <a:pt x="3111" y="241185"/>
                  </a:lnTo>
                  <a:lnTo>
                    <a:pt x="2286" y="221742"/>
                  </a:lnTo>
                  <a:lnTo>
                    <a:pt x="2286" y="29718"/>
                  </a:lnTo>
                  <a:lnTo>
                    <a:pt x="62103" y="7620"/>
                  </a:lnTo>
                  <a:lnTo>
                    <a:pt x="103632" y="3810"/>
                  </a:lnTo>
                  <a:lnTo>
                    <a:pt x="113538" y="3810"/>
                  </a:lnTo>
                  <a:lnTo>
                    <a:pt x="154774" y="7620"/>
                  </a:lnTo>
                  <a:lnTo>
                    <a:pt x="210312" y="27432"/>
                  </a:lnTo>
                  <a:lnTo>
                    <a:pt x="214122" y="29718"/>
                  </a:lnTo>
                  <a:lnTo>
                    <a:pt x="214122" y="24993"/>
                  </a:lnTo>
                  <a:lnTo>
                    <a:pt x="155536" y="3810"/>
                  </a:lnTo>
                  <a:lnTo>
                    <a:pt x="113538" y="0"/>
                  </a:lnTo>
                  <a:lnTo>
                    <a:pt x="103632" y="0"/>
                  </a:lnTo>
                  <a:lnTo>
                    <a:pt x="61620" y="3810"/>
                  </a:lnTo>
                  <a:lnTo>
                    <a:pt x="5334" y="23622"/>
                  </a:lnTo>
                  <a:lnTo>
                    <a:pt x="1524" y="25908"/>
                  </a:lnTo>
                  <a:lnTo>
                    <a:pt x="0" y="26670"/>
                  </a:lnTo>
                  <a:lnTo>
                    <a:pt x="0" y="221742"/>
                  </a:lnTo>
                  <a:lnTo>
                    <a:pt x="838" y="241871"/>
                  </a:lnTo>
                  <a:lnTo>
                    <a:pt x="2286" y="250393"/>
                  </a:lnTo>
                  <a:lnTo>
                    <a:pt x="4470" y="263359"/>
                  </a:lnTo>
                  <a:lnTo>
                    <a:pt x="26670" y="310134"/>
                  </a:lnTo>
                  <a:lnTo>
                    <a:pt x="64389" y="348132"/>
                  </a:lnTo>
                  <a:lnTo>
                    <a:pt x="104394" y="376428"/>
                  </a:lnTo>
                  <a:lnTo>
                    <a:pt x="107442" y="377952"/>
                  </a:lnTo>
                  <a:lnTo>
                    <a:pt x="108204" y="378714"/>
                  </a:lnTo>
                  <a:lnTo>
                    <a:pt x="109728" y="377952"/>
                  </a:lnTo>
                  <a:lnTo>
                    <a:pt x="112014" y="376428"/>
                  </a:lnTo>
                  <a:lnTo>
                    <a:pt x="130378" y="364451"/>
                  </a:lnTo>
                  <a:lnTo>
                    <a:pt x="173405" y="329374"/>
                  </a:lnTo>
                  <a:lnTo>
                    <a:pt x="204622" y="286131"/>
                  </a:lnTo>
                  <a:lnTo>
                    <a:pt x="216319" y="241871"/>
                  </a:lnTo>
                  <a:lnTo>
                    <a:pt x="217170" y="221742"/>
                  </a:lnTo>
                  <a:lnTo>
                    <a:pt x="217170" y="26670"/>
                  </a:lnTo>
                  <a:close/>
                </a:path>
              </a:pathLst>
            </a:custGeom>
            <a:solidFill>
              <a:srgbClr val="0B22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3282" y="1246631"/>
              <a:ext cx="7831835" cy="52791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321308" y="1312926"/>
            <a:ext cx="7447026" cy="5196840"/>
            <a:chOff x="1321308" y="1312926"/>
            <a:chExt cx="7447026" cy="519684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596884" y="6439662"/>
              <a:ext cx="171450" cy="70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1308" y="1312926"/>
              <a:ext cx="7415783" cy="51465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Digital</a:t>
            </a:r>
            <a:r>
              <a:rPr spc="-100" dirty="0"/>
              <a:t> </a:t>
            </a:r>
            <a:r>
              <a:rPr spc="-10" dirty="0"/>
              <a:t>signatures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7183755" cy="27463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signatures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4257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be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59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private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signature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generates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authenticity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PKI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certificates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timestamp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source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Certificate</a:t>
            </a:r>
            <a:r>
              <a:rPr spc="-130" dirty="0"/>
              <a:t> </a:t>
            </a:r>
            <a:r>
              <a:rPr spc="-10" dirty="0"/>
              <a:t>Authorities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4375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70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X.509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PKI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formats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certificates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certificate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revocation.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PKI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authorities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exist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issue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keys.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authorities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Hierarchical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2200" spc="-1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Topology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Cross</a:t>
            </a:r>
            <a:r>
              <a:rPr sz="22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certified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22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topology.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6912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rabbit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reproduces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itself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consumes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intended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purposes.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basically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denial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attack.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defenses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Trust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IP/DNS</a:t>
            </a:r>
            <a:r>
              <a:rPr spc="-85" dirty="0"/>
              <a:t> </a:t>
            </a:r>
            <a:r>
              <a:rPr spc="-10" dirty="0"/>
              <a:t>Spoofing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95490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Spoofing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practice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forging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either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queries.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marR="146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principles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involves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forging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bypassing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 security.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530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obviously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trust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granted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increases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leading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DNSSec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Kerberos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134859" cy="42316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15951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Kerberos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 problems.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6675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“tickets”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around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authenticate requests.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Tickets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except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safely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around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immune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sniffing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(because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transferred).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0033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Tickets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around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encrypted;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authenticated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Back</a:t>
            </a:r>
            <a:r>
              <a:rPr spc="-10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25" dirty="0"/>
              <a:t>Human</a:t>
            </a:r>
            <a:r>
              <a:rPr spc="-200" dirty="0"/>
              <a:t> </a:t>
            </a:r>
            <a:r>
              <a:rPr dirty="0"/>
              <a:t>Aspects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Security</a:t>
            </a:r>
            <a:r>
              <a:rPr spc="-75" dirty="0"/>
              <a:t> </a:t>
            </a:r>
            <a:r>
              <a:rPr spc="-20" dirty="0"/>
              <a:t>-</a:t>
            </a:r>
            <a:r>
              <a:rPr dirty="0"/>
              <a:t>focussing</a:t>
            </a:r>
            <a:r>
              <a:rPr spc="-75" dirty="0"/>
              <a:t> 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5" dirty="0"/>
              <a:t>SA!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04684" cy="4269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covered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compromises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(These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choices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letting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insecure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places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email,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introducing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foreign/non-authorized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equipment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corporate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Bugs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Careless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configurations 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settings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7180580" cy="31476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carelessness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dump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password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shadow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reason,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forgets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600.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around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crack.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25146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sorts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problems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25" dirty="0"/>
              <a:t> </a:t>
            </a:r>
            <a:r>
              <a:rPr dirty="0"/>
              <a:t>Should</a:t>
            </a:r>
            <a:r>
              <a:rPr spc="-85" dirty="0"/>
              <a:t> </a:t>
            </a:r>
            <a:r>
              <a:rPr spc="-10" dirty="0"/>
              <a:t>an</a:t>
            </a:r>
            <a:r>
              <a:rPr spc="-215" dirty="0"/>
              <a:t> </a:t>
            </a:r>
            <a:r>
              <a:rPr dirty="0"/>
              <a:t>Administrator</a:t>
            </a:r>
            <a:r>
              <a:rPr spc="-80" dirty="0"/>
              <a:t> </a:t>
            </a:r>
            <a:r>
              <a:rPr spc="-25" dirty="0"/>
              <a:t>Do?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106284" cy="43840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security.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latest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release.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latest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releases.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15265" lvl="1" indent="-285750">
              <a:lnSpc>
                <a:spcPts val="2380"/>
              </a:lnSpc>
              <a:spcBef>
                <a:spcPts val="57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break-ins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exploiting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bugs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fixed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releases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patches.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>
              <a:lnSpc>
                <a:spcPts val="2205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Experience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staying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>
              <a:lnSpc>
                <a:spcPts val="2380"/>
              </a:lnSpc>
              <a:spcBef>
                <a:spcPts val="160"/>
              </a:spcBef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ensuring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audit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31165" indent="-41846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311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unnecessary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services. 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165" indent="-4184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311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files/directories.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165" indent="-4184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311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properly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logs.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165" indent="-4184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311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relationships.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Useful</a:t>
            </a:r>
            <a:r>
              <a:rPr spc="-135" dirty="0"/>
              <a:t> </a:t>
            </a:r>
            <a:r>
              <a:rPr dirty="0"/>
              <a:t>information</a:t>
            </a:r>
            <a:r>
              <a:rPr spc="-135" dirty="0"/>
              <a:t> </a:t>
            </a:r>
            <a:r>
              <a:rPr spc="-10" dirty="0"/>
              <a:t>sources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10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world.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sites/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email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330" y="3161332"/>
            <a:ext cx="1569085" cy="8305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25"/>
              </a:spcBef>
              <a:buFont typeface="Arial MT"/>
              <a:buChar char="–"/>
              <a:tabLst>
                <a:tab pos="297815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97815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297815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AUSCERT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6462" y="3161332"/>
            <a:ext cx="224599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www.cert.org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www.auscert.org.au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125" dirty="0"/>
              <a:t> </a:t>
            </a:r>
            <a:r>
              <a:rPr spc="-10" dirty="0"/>
              <a:t>security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09459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192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measures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mitigate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0922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build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protection.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erect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hurdles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“safety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nets”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life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attacker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catch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unexpected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behavior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stage.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</a:t>
            </a:r>
            <a:r>
              <a:rPr spc="-210" dirty="0"/>
              <a:t> </a:t>
            </a:r>
            <a:r>
              <a:rPr dirty="0"/>
              <a:t>rationale</a:t>
            </a:r>
            <a:r>
              <a:rPr spc="-135" dirty="0"/>
              <a:t>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network</a:t>
            </a:r>
            <a:r>
              <a:rPr spc="-75" dirty="0"/>
              <a:t> </a:t>
            </a:r>
            <a:r>
              <a:rPr spc="-10" dirty="0"/>
              <a:t>security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2660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342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they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(Think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BYOD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6329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(time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knowledge)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secure.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cannot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sufficiently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5311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security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Threats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677659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categories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Eavesdropping 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Spoofing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(impersonation) 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Modification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Denial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service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26085" indent="-41338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2545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combination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Eavesdropping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703695" cy="284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321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listens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watches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traffic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confidentiality.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capture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confidential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secret.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spc="-50" dirty="0">
                <a:solidFill>
                  <a:srgbClr val="0B223F"/>
                </a:solidFill>
                <a:latin typeface="Arial MT"/>
                <a:cs typeface="Arial MT"/>
              </a:rPr>
              <a:t>–</a:t>
            </a: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(eg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Think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Wireshark…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212330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63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Rootkits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patches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activity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2425" marR="320675" indent="-34036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hacker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might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ps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hacked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hidden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Although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OSSEC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chkrootkit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available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presence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rootkits,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thorough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cleaning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Spoofing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3356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7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impersonates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faking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attribute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 process.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eavesdrop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(man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middle).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faking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UDP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research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wiki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7656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Modification</a:t>
            </a:r>
            <a:r>
              <a:rPr spc="-114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network</a:t>
            </a:r>
            <a:r>
              <a:rPr spc="-114" dirty="0"/>
              <a:t> </a:t>
            </a:r>
            <a:r>
              <a:rPr spc="-10" dirty="0"/>
              <a:t>communications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582409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attacker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hijacks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communications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modifies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influence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behavior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parties.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Denial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Service</a:t>
            </a:r>
            <a:r>
              <a:rPr spc="-75" dirty="0"/>
              <a:t> </a:t>
            </a:r>
            <a:r>
              <a:rPr spc="-10" dirty="0"/>
              <a:t>attacks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84034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expected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accessibility.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achieved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flooding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(classic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SYN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messages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fake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addresses).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prelude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spoofing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Determining</a:t>
            </a:r>
            <a:r>
              <a:rPr spc="-90" dirty="0"/>
              <a:t> </a:t>
            </a: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spc="-10" dirty="0"/>
              <a:t>required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3749"/>
            <a:ext cx="720534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939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really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expected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designed).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16255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Further,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attempts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limit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magnitude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damage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astray.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6350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consistency,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clarity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body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assigned responsibility,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requirements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codified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“Security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Policy”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document.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systematic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answering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conduct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risk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cost/benefit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analysis.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established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step.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114" dirty="0"/>
              <a:t> </a:t>
            </a:r>
            <a:r>
              <a:rPr dirty="0"/>
              <a:t>security</a:t>
            </a:r>
            <a:r>
              <a:rPr spc="-114" dirty="0"/>
              <a:t> </a:t>
            </a:r>
            <a:r>
              <a:rPr spc="-10" dirty="0"/>
              <a:t>measures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6742430" cy="35509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measures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implemented: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host,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networking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(routers,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switches,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31877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Restrict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(both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physically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otherwise).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344805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careful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transmitted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Measures</a:t>
            </a:r>
            <a:r>
              <a:rPr spc="-8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dirty="0"/>
              <a:t>end</a:t>
            </a:r>
            <a:r>
              <a:rPr spc="-85" dirty="0"/>
              <a:t> </a:t>
            </a:r>
            <a:r>
              <a:rPr spc="-10" dirty="0"/>
              <a:t>devices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8182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restrict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hopefully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trusted).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540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limiting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Passwords. 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(signatures).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passwords. 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Kerberos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xinetd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3749"/>
            <a:ext cx="7146925" cy="4183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4995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xinetd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limit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(applications)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2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ACL.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28321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xinetd</a:t>
            </a:r>
            <a:r>
              <a:rPr sz="22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listens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incoming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and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launches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request.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identifiers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xinetd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launches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daemon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xinetd</a:t>
            </a:r>
            <a:r>
              <a:rPr sz="22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TCP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Wrapper</a:t>
            </a:r>
            <a:r>
              <a:rPr sz="2200" spc="-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ACLs,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extensive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logging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capabilities,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ability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can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place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limits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deployable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defense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protect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against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port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scanners,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among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Measures</a:t>
            </a:r>
            <a:r>
              <a:rPr spc="-110" dirty="0"/>
              <a:t> </a:t>
            </a:r>
            <a:r>
              <a:rPr dirty="0"/>
              <a:t>for</a:t>
            </a:r>
            <a:r>
              <a:rPr spc="-105" dirty="0"/>
              <a:t> </a:t>
            </a:r>
            <a:r>
              <a:rPr dirty="0"/>
              <a:t>network</a:t>
            </a:r>
            <a:r>
              <a:rPr spc="-105" dirty="0"/>
              <a:t> </a:t>
            </a:r>
            <a:r>
              <a:rPr spc="-10" dirty="0"/>
              <a:t>devices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88809" cy="297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712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infrastructure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quite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covers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</a:t>
            </a:r>
            <a:r>
              <a:rPr sz="22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area.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40005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made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against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attacker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infrastructure.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physically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authenticated secure.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integrity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27545" cy="364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514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thought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older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susceptible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eavesdropping,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spoofing,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insertion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denial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guard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4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DNSSec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196342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	-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IPSec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SSH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(replaces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Telnet)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Virtual</a:t>
            </a:r>
            <a:r>
              <a:rPr spc="-140" dirty="0"/>
              <a:t> </a:t>
            </a:r>
            <a:r>
              <a:rPr dirty="0"/>
              <a:t>Private</a:t>
            </a:r>
            <a:r>
              <a:rPr spc="-135" dirty="0"/>
              <a:t> </a:t>
            </a:r>
            <a:r>
              <a:rPr spc="-10" dirty="0"/>
              <a:t>Networks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210425" cy="38277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6195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private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tunnel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insecure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connecting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described.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064895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routers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normally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construct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VPN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VPN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372110" lvl="1" indent="-285750">
              <a:lnSpc>
                <a:spcPts val="2380"/>
              </a:lnSpc>
              <a:spcBef>
                <a:spcPts val="57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</a:t>
            </a:r>
            <a:r>
              <a:rPr sz="22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VPN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VPN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tunnel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(encrypted)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established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2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Remote</a:t>
            </a:r>
            <a:r>
              <a:rPr sz="22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VPN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VPN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software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Internet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destination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VPN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gateway.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1134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filtering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firewall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powerful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outside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world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733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Remember,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protection,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useful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vigilant!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</a:t>
            </a:r>
            <a:r>
              <a:rPr spc="-95" dirty="0"/>
              <a:t> </a:t>
            </a:r>
            <a:r>
              <a:rPr spc="-10" dirty="0"/>
              <a:t>filtering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/>
              <a:t>Access</a:t>
            </a:r>
            <a:r>
              <a:rPr sz="2400" spc="-45" dirty="0"/>
              <a:t> </a:t>
            </a:r>
            <a:r>
              <a:rPr sz="2400" dirty="0"/>
              <a:t>control</a:t>
            </a:r>
            <a:r>
              <a:rPr sz="2400" spc="-45" dirty="0"/>
              <a:t> </a:t>
            </a:r>
            <a:r>
              <a:rPr sz="2400" spc="-10" dirty="0"/>
              <a:t>lists</a:t>
            </a:r>
            <a:endParaRPr sz="2400"/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Networking</a:t>
            </a:r>
            <a:r>
              <a:rPr sz="2400" spc="-25" dirty="0"/>
              <a:t> </a:t>
            </a:r>
            <a:r>
              <a:rPr sz="2400" dirty="0"/>
              <a:t>devices</a:t>
            </a:r>
            <a:r>
              <a:rPr sz="2400" spc="-20" dirty="0"/>
              <a:t> </a:t>
            </a:r>
            <a:r>
              <a:rPr sz="2400" dirty="0"/>
              <a:t>that</a:t>
            </a:r>
            <a:r>
              <a:rPr sz="2400" spc="-20" dirty="0"/>
              <a:t> </a:t>
            </a:r>
            <a:r>
              <a:rPr sz="2400" dirty="0"/>
              <a:t>understand</a:t>
            </a:r>
            <a:r>
              <a:rPr sz="2400" spc="-20" dirty="0"/>
              <a:t> </a:t>
            </a:r>
            <a:r>
              <a:rPr sz="2400" dirty="0"/>
              <a:t>the</a:t>
            </a:r>
            <a:r>
              <a:rPr sz="2400" spc="-20" dirty="0"/>
              <a:t> </a:t>
            </a:r>
            <a:r>
              <a:rPr sz="2400" spc="-10" dirty="0"/>
              <a:t>transport </a:t>
            </a:r>
            <a:r>
              <a:rPr sz="2400" dirty="0"/>
              <a:t>protocols</a:t>
            </a:r>
            <a:r>
              <a:rPr sz="2400" spc="-35" dirty="0"/>
              <a:t> </a:t>
            </a:r>
            <a:r>
              <a:rPr sz="2400" dirty="0"/>
              <a:t>and</a:t>
            </a:r>
            <a:r>
              <a:rPr sz="2400" spc="-25" dirty="0"/>
              <a:t> </a:t>
            </a:r>
            <a:r>
              <a:rPr sz="2400" dirty="0"/>
              <a:t>sometimes</a:t>
            </a:r>
            <a:r>
              <a:rPr sz="2400" spc="-20" dirty="0"/>
              <a:t> </a:t>
            </a:r>
            <a:r>
              <a:rPr sz="2400" dirty="0"/>
              <a:t>higher</a:t>
            </a:r>
            <a:r>
              <a:rPr sz="2400" spc="-25" dirty="0"/>
              <a:t> </a:t>
            </a:r>
            <a:r>
              <a:rPr sz="2400" dirty="0"/>
              <a:t>(typically</a:t>
            </a:r>
            <a:r>
              <a:rPr sz="2400" spc="-25" dirty="0"/>
              <a:t> </a:t>
            </a:r>
            <a:r>
              <a:rPr sz="2400" dirty="0"/>
              <a:t>routers)</a:t>
            </a:r>
            <a:r>
              <a:rPr sz="2400" spc="-20" dirty="0"/>
              <a:t> </a:t>
            </a:r>
            <a:r>
              <a:rPr sz="2400" spc="-25" dirty="0"/>
              <a:t>can </a:t>
            </a:r>
            <a:r>
              <a:rPr sz="2400" dirty="0"/>
              <a:t>decide</a:t>
            </a:r>
            <a:r>
              <a:rPr sz="2400" spc="-30" dirty="0"/>
              <a:t> </a:t>
            </a:r>
            <a:r>
              <a:rPr sz="2400" dirty="0"/>
              <a:t>which</a:t>
            </a:r>
            <a:r>
              <a:rPr sz="2400" spc="-25" dirty="0"/>
              <a:t> </a:t>
            </a:r>
            <a:r>
              <a:rPr sz="2400" dirty="0"/>
              <a:t>individual</a:t>
            </a:r>
            <a:r>
              <a:rPr sz="2400" spc="-25" dirty="0"/>
              <a:t> </a:t>
            </a:r>
            <a:r>
              <a:rPr sz="2400" dirty="0"/>
              <a:t>protocol</a:t>
            </a:r>
            <a:r>
              <a:rPr sz="2400" spc="-30" dirty="0"/>
              <a:t> </a:t>
            </a:r>
            <a:r>
              <a:rPr sz="2400" dirty="0"/>
              <a:t>data</a:t>
            </a:r>
            <a:r>
              <a:rPr sz="2400" spc="-25" dirty="0"/>
              <a:t> </a:t>
            </a:r>
            <a:r>
              <a:rPr sz="2400" dirty="0"/>
              <a:t>units</a:t>
            </a:r>
            <a:r>
              <a:rPr sz="2400" spc="-25" dirty="0"/>
              <a:t> </a:t>
            </a:r>
            <a:r>
              <a:rPr sz="2400" dirty="0"/>
              <a:t>(packets)</a:t>
            </a:r>
            <a:r>
              <a:rPr sz="2400" spc="-25" dirty="0"/>
              <a:t> it </a:t>
            </a:r>
            <a:r>
              <a:rPr sz="2400" dirty="0"/>
              <a:t>will</a:t>
            </a:r>
            <a:r>
              <a:rPr sz="2400" spc="-25" dirty="0"/>
              <a:t> </a:t>
            </a:r>
            <a:r>
              <a:rPr sz="2400" dirty="0"/>
              <a:t>allow</a:t>
            </a:r>
            <a:r>
              <a:rPr sz="2400" spc="-15" dirty="0"/>
              <a:t> </a:t>
            </a:r>
            <a:r>
              <a:rPr sz="2400" dirty="0"/>
              <a:t>into</a:t>
            </a:r>
            <a:r>
              <a:rPr sz="2400" spc="-15" dirty="0"/>
              <a:t> </a:t>
            </a:r>
            <a:r>
              <a:rPr sz="2400" dirty="0"/>
              <a:t>or</a:t>
            </a:r>
            <a:r>
              <a:rPr sz="2400" spc="-10" dirty="0"/>
              <a:t> </a:t>
            </a:r>
            <a:r>
              <a:rPr sz="2400" dirty="0"/>
              <a:t>out</a:t>
            </a:r>
            <a:r>
              <a:rPr sz="2400" spc="-15" dirty="0"/>
              <a:t> </a:t>
            </a:r>
            <a:r>
              <a:rPr sz="2400" dirty="0"/>
              <a:t>of</a:t>
            </a:r>
            <a:r>
              <a:rPr sz="2400" spc="-15" dirty="0"/>
              <a:t> </a:t>
            </a:r>
            <a:r>
              <a:rPr sz="2400" dirty="0"/>
              <a:t>the</a:t>
            </a:r>
            <a:r>
              <a:rPr sz="2400" spc="-10" dirty="0"/>
              <a:t> network.</a:t>
            </a:r>
            <a:endParaRPr sz="2400"/>
          </a:p>
          <a:p>
            <a:pPr marL="355600" marR="2641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This</a:t>
            </a:r>
            <a:r>
              <a:rPr sz="2400" spc="-25" dirty="0"/>
              <a:t> </a:t>
            </a:r>
            <a:r>
              <a:rPr sz="2400" dirty="0"/>
              <a:t>can</a:t>
            </a:r>
            <a:r>
              <a:rPr sz="2400" spc="-20" dirty="0"/>
              <a:t> </a:t>
            </a:r>
            <a:r>
              <a:rPr sz="2400" dirty="0"/>
              <a:t>be</a:t>
            </a:r>
            <a:r>
              <a:rPr sz="2400" spc="-20" dirty="0"/>
              <a:t> </a:t>
            </a:r>
            <a:r>
              <a:rPr sz="2400" dirty="0"/>
              <a:t>used</a:t>
            </a:r>
            <a:r>
              <a:rPr sz="2400" spc="-20" dirty="0"/>
              <a:t> </a:t>
            </a:r>
            <a:r>
              <a:rPr sz="2400" dirty="0"/>
              <a:t>to</a:t>
            </a:r>
            <a:r>
              <a:rPr sz="2400" spc="-20" dirty="0"/>
              <a:t> </a:t>
            </a:r>
            <a:r>
              <a:rPr sz="2400" dirty="0"/>
              <a:t>permit</a:t>
            </a:r>
            <a:r>
              <a:rPr sz="2400" spc="-20" dirty="0"/>
              <a:t> </a:t>
            </a:r>
            <a:r>
              <a:rPr sz="2400" dirty="0"/>
              <a:t>or</a:t>
            </a:r>
            <a:r>
              <a:rPr sz="2400" spc="-20" dirty="0"/>
              <a:t> </a:t>
            </a:r>
            <a:r>
              <a:rPr sz="2400" dirty="0"/>
              <a:t>deny</a:t>
            </a:r>
            <a:r>
              <a:rPr sz="2400" spc="-20" dirty="0"/>
              <a:t> </a:t>
            </a:r>
            <a:r>
              <a:rPr sz="2400" dirty="0"/>
              <a:t>access</a:t>
            </a:r>
            <a:r>
              <a:rPr sz="2400" spc="-20" dirty="0"/>
              <a:t> </a:t>
            </a:r>
            <a:r>
              <a:rPr sz="2400" dirty="0"/>
              <a:t>to</a:t>
            </a:r>
            <a:r>
              <a:rPr sz="2400" spc="-20" dirty="0"/>
              <a:t> </a:t>
            </a:r>
            <a:r>
              <a:rPr sz="2400" spc="-10" dirty="0"/>
              <a:t>services </a:t>
            </a:r>
            <a:r>
              <a:rPr sz="2400" dirty="0"/>
              <a:t>based</a:t>
            </a:r>
            <a:r>
              <a:rPr sz="2400" spc="-10" dirty="0"/>
              <a:t> </a:t>
            </a:r>
            <a:r>
              <a:rPr sz="2400" dirty="0"/>
              <a:t>on</a:t>
            </a:r>
            <a:r>
              <a:rPr sz="2400" spc="-10" dirty="0"/>
              <a:t> rules.</a:t>
            </a:r>
            <a:endParaRPr sz="24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Firewalls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7199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164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Firewalls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exercise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leaves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involve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couple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filters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proxies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(commonly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referred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2319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drastically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intruder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Intrusion</a:t>
            </a:r>
            <a:r>
              <a:rPr spc="-145" dirty="0"/>
              <a:t> </a:t>
            </a:r>
            <a:r>
              <a:rPr dirty="0"/>
              <a:t>Detection</a:t>
            </a:r>
            <a:r>
              <a:rPr spc="-135" dirty="0"/>
              <a:t> </a:t>
            </a:r>
            <a:r>
              <a:rPr spc="-10" dirty="0"/>
              <a:t>Systems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64705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1054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Firewalls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protecting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worms,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viruses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malware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248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Analyzing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event,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scale.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7749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passively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traffic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analyzing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traffic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stream.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33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Advantage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negatively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actual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traffic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flow.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disadvantage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malicious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from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reaching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Intrusion</a:t>
            </a:r>
            <a:r>
              <a:rPr spc="-114" dirty="0"/>
              <a:t> </a:t>
            </a:r>
            <a:r>
              <a:rPr dirty="0"/>
              <a:t>Prevention</a:t>
            </a:r>
            <a:r>
              <a:rPr spc="-105" dirty="0"/>
              <a:t> </a:t>
            </a:r>
            <a:r>
              <a:rPr dirty="0"/>
              <a:t>Systems</a:t>
            </a:r>
            <a:r>
              <a:rPr spc="-110" dirty="0"/>
              <a:t> </a:t>
            </a:r>
            <a:r>
              <a:rPr spc="-10" dirty="0"/>
              <a:t>(IPS)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38481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In</a:t>
            </a:r>
            <a:r>
              <a:rPr sz="2400" spc="-25" dirty="0"/>
              <a:t> </a:t>
            </a:r>
            <a:r>
              <a:rPr sz="2400" dirty="0"/>
              <a:t>contrast</a:t>
            </a:r>
            <a:r>
              <a:rPr sz="2400" spc="-25" dirty="0"/>
              <a:t> </a:t>
            </a:r>
            <a:r>
              <a:rPr sz="2400" dirty="0"/>
              <a:t>IPS</a:t>
            </a:r>
            <a:r>
              <a:rPr sz="2400" spc="-25" dirty="0"/>
              <a:t> </a:t>
            </a:r>
            <a:r>
              <a:rPr sz="2400" dirty="0"/>
              <a:t>in</a:t>
            </a:r>
            <a:r>
              <a:rPr sz="2400" spc="-25" dirty="0"/>
              <a:t> </a:t>
            </a:r>
            <a:r>
              <a:rPr sz="2400" dirty="0"/>
              <a:t>contrast</a:t>
            </a:r>
            <a:r>
              <a:rPr sz="2400" spc="-40" dirty="0"/>
              <a:t> </a:t>
            </a:r>
            <a:r>
              <a:rPr sz="2400" dirty="0"/>
              <a:t>does</a:t>
            </a:r>
            <a:r>
              <a:rPr sz="2400" spc="-25" dirty="0"/>
              <a:t> </a:t>
            </a:r>
            <a:r>
              <a:rPr sz="2400" dirty="0"/>
              <a:t>not</a:t>
            </a:r>
            <a:r>
              <a:rPr sz="2400" spc="-25" dirty="0"/>
              <a:t> </a:t>
            </a:r>
            <a:r>
              <a:rPr sz="2400" dirty="0"/>
              <a:t>allow</a:t>
            </a:r>
            <a:r>
              <a:rPr sz="2400" spc="-20" dirty="0"/>
              <a:t> </a:t>
            </a:r>
            <a:r>
              <a:rPr sz="2400" dirty="0"/>
              <a:t>packets</a:t>
            </a:r>
            <a:r>
              <a:rPr sz="2400" spc="-40" dirty="0"/>
              <a:t> </a:t>
            </a:r>
            <a:r>
              <a:rPr sz="2400" spc="-25" dirty="0"/>
              <a:t>to </a:t>
            </a:r>
            <a:r>
              <a:rPr sz="2400" dirty="0"/>
              <a:t>enter</a:t>
            </a:r>
            <a:r>
              <a:rPr sz="2400" spc="-20" dirty="0"/>
              <a:t> </a:t>
            </a:r>
            <a:r>
              <a:rPr sz="2400" dirty="0"/>
              <a:t>the</a:t>
            </a:r>
            <a:r>
              <a:rPr sz="2400" spc="-15" dirty="0"/>
              <a:t> </a:t>
            </a:r>
            <a:r>
              <a:rPr sz="2400" dirty="0"/>
              <a:t>network</a:t>
            </a:r>
            <a:r>
              <a:rPr sz="2400" spc="-15" dirty="0"/>
              <a:t> </a:t>
            </a:r>
            <a:r>
              <a:rPr sz="2400" dirty="0"/>
              <a:t>until</a:t>
            </a:r>
            <a:r>
              <a:rPr sz="2400" spc="-15" dirty="0"/>
              <a:t> </a:t>
            </a:r>
            <a:r>
              <a:rPr sz="2400" dirty="0"/>
              <a:t>it</a:t>
            </a:r>
            <a:r>
              <a:rPr sz="2400" spc="-15" dirty="0"/>
              <a:t> </a:t>
            </a:r>
            <a:r>
              <a:rPr sz="2400" dirty="0"/>
              <a:t>has</a:t>
            </a:r>
            <a:r>
              <a:rPr sz="2400" spc="-20" dirty="0"/>
              <a:t> </a:t>
            </a:r>
            <a:r>
              <a:rPr sz="2400" dirty="0"/>
              <a:t>been</a:t>
            </a:r>
            <a:r>
              <a:rPr sz="2400" spc="-15" dirty="0"/>
              <a:t> </a:t>
            </a:r>
            <a:r>
              <a:rPr sz="2400" spc="-10" dirty="0"/>
              <a:t>analyzed.</a:t>
            </a:r>
            <a:endParaRPr sz="2400"/>
          </a:p>
          <a:p>
            <a:pPr marL="355600" marR="8255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An</a:t>
            </a:r>
            <a:r>
              <a:rPr sz="2400" spc="-25" dirty="0"/>
              <a:t> </a:t>
            </a:r>
            <a:r>
              <a:rPr sz="2400" dirty="0"/>
              <a:t>IPS monitors</a:t>
            </a:r>
            <a:r>
              <a:rPr sz="2400" spc="-20" dirty="0"/>
              <a:t> </a:t>
            </a:r>
            <a:r>
              <a:rPr sz="2400" dirty="0"/>
              <a:t>Layer</a:t>
            </a:r>
            <a:r>
              <a:rPr sz="2400" spc="-20" dirty="0"/>
              <a:t> </a:t>
            </a:r>
            <a:r>
              <a:rPr sz="2400" dirty="0"/>
              <a:t>3</a:t>
            </a:r>
            <a:r>
              <a:rPr sz="2400" spc="-20" dirty="0"/>
              <a:t> </a:t>
            </a:r>
            <a:r>
              <a:rPr sz="2400" dirty="0"/>
              <a:t>and</a:t>
            </a:r>
            <a:r>
              <a:rPr sz="2400" spc="-25" dirty="0"/>
              <a:t> </a:t>
            </a:r>
            <a:r>
              <a:rPr sz="2400" dirty="0"/>
              <a:t>4</a:t>
            </a:r>
            <a:r>
              <a:rPr sz="2400" spc="-20" dirty="0"/>
              <a:t> </a:t>
            </a:r>
            <a:r>
              <a:rPr sz="2400" dirty="0"/>
              <a:t>traffic</a:t>
            </a:r>
            <a:r>
              <a:rPr sz="2400" spc="-20" dirty="0"/>
              <a:t> </a:t>
            </a:r>
            <a:r>
              <a:rPr sz="2400" dirty="0"/>
              <a:t>and</a:t>
            </a:r>
            <a:r>
              <a:rPr sz="2400" spc="-20" dirty="0"/>
              <a:t> </a:t>
            </a:r>
            <a:r>
              <a:rPr sz="2400" dirty="0"/>
              <a:t>analyses</a:t>
            </a:r>
            <a:r>
              <a:rPr sz="2400" spc="-20" dirty="0"/>
              <a:t> </a:t>
            </a:r>
            <a:r>
              <a:rPr sz="2400" spc="-25" dirty="0"/>
              <a:t>the </a:t>
            </a:r>
            <a:r>
              <a:rPr sz="2400" dirty="0"/>
              <a:t>content</a:t>
            </a:r>
            <a:r>
              <a:rPr sz="2400" spc="-20" dirty="0"/>
              <a:t> </a:t>
            </a:r>
            <a:r>
              <a:rPr sz="2400" dirty="0"/>
              <a:t>and</a:t>
            </a:r>
            <a:r>
              <a:rPr sz="2400" spc="-20" dirty="0"/>
              <a:t> </a:t>
            </a:r>
            <a:r>
              <a:rPr sz="2400" dirty="0"/>
              <a:t>the</a:t>
            </a:r>
            <a:r>
              <a:rPr sz="2400" spc="-20" dirty="0"/>
              <a:t> </a:t>
            </a:r>
            <a:r>
              <a:rPr sz="2400" dirty="0"/>
              <a:t>payload</a:t>
            </a:r>
            <a:r>
              <a:rPr sz="2400" spc="-20" dirty="0"/>
              <a:t> </a:t>
            </a:r>
            <a:r>
              <a:rPr sz="2400" dirty="0"/>
              <a:t>for embedded</a:t>
            </a:r>
            <a:r>
              <a:rPr sz="2400" spc="-20" dirty="0"/>
              <a:t> </a:t>
            </a:r>
            <a:r>
              <a:rPr sz="2400" spc="-10" dirty="0"/>
              <a:t>attacks.</a:t>
            </a:r>
            <a:endParaRPr sz="2400"/>
          </a:p>
          <a:p>
            <a:pPr marL="355600" marR="149225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For</a:t>
            </a:r>
            <a:r>
              <a:rPr sz="2400" spc="-45" dirty="0"/>
              <a:t> </a:t>
            </a:r>
            <a:r>
              <a:rPr sz="2400" dirty="0"/>
              <a:t>example,</a:t>
            </a:r>
            <a:r>
              <a:rPr sz="2400" spc="-40" dirty="0"/>
              <a:t> </a:t>
            </a:r>
            <a:r>
              <a:rPr sz="2400" spc="-10" dirty="0"/>
              <a:t>Cisco’s</a:t>
            </a:r>
            <a:r>
              <a:rPr sz="2400" spc="-40" dirty="0"/>
              <a:t> </a:t>
            </a:r>
            <a:r>
              <a:rPr sz="2400" dirty="0"/>
              <a:t>IPS</a:t>
            </a:r>
            <a:r>
              <a:rPr sz="2400" spc="-20" dirty="0"/>
              <a:t> </a:t>
            </a:r>
            <a:r>
              <a:rPr sz="2400" dirty="0"/>
              <a:t>uses</a:t>
            </a:r>
            <a:r>
              <a:rPr sz="2400" spc="-45" dirty="0"/>
              <a:t> </a:t>
            </a:r>
            <a:r>
              <a:rPr sz="2400" dirty="0"/>
              <a:t>a</a:t>
            </a:r>
            <a:r>
              <a:rPr sz="2400" spc="-40" dirty="0"/>
              <a:t> </a:t>
            </a:r>
            <a:r>
              <a:rPr sz="2400" dirty="0"/>
              <a:t>combination</a:t>
            </a:r>
            <a:r>
              <a:rPr sz="2400" spc="-40" dirty="0"/>
              <a:t> </a:t>
            </a:r>
            <a:r>
              <a:rPr sz="2400" spc="-25" dirty="0"/>
              <a:t>of </a:t>
            </a:r>
            <a:r>
              <a:rPr sz="2400" dirty="0"/>
              <a:t>detection</a:t>
            </a:r>
            <a:r>
              <a:rPr sz="2400" spc="-20" dirty="0"/>
              <a:t> </a:t>
            </a:r>
            <a:r>
              <a:rPr sz="2400" dirty="0"/>
              <a:t>technologies,</a:t>
            </a:r>
            <a:r>
              <a:rPr sz="2400" spc="-20" dirty="0"/>
              <a:t> </a:t>
            </a:r>
            <a:r>
              <a:rPr sz="2400" dirty="0"/>
              <a:t>signature-based,</a:t>
            </a:r>
            <a:r>
              <a:rPr sz="2400" spc="-20" dirty="0"/>
              <a:t> </a:t>
            </a:r>
            <a:r>
              <a:rPr sz="2400" dirty="0"/>
              <a:t>profile-</a:t>
            </a:r>
            <a:r>
              <a:rPr sz="2400" spc="-10" dirty="0"/>
              <a:t>based </a:t>
            </a:r>
            <a:r>
              <a:rPr sz="2400" dirty="0"/>
              <a:t>and</a:t>
            </a:r>
            <a:r>
              <a:rPr sz="2400" spc="-20" dirty="0"/>
              <a:t> </a:t>
            </a:r>
            <a:r>
              <a:rPr sz="2400" dirty="0"/>
              <a:t>protocol</a:t>
            </a:r>
            <a:r>
              <a:rPr sz="2400" spc="-10" dirty="0"/>
              <a:t> analysis.</a:t>
            </a:r>
            <a:endParaRPr sz="2400"/>
          </a:p>
          <a:p>
            <a:pPr marL="353060" indent="-340360" algn="just">
              <a:lnSpc>
                <a:spcPct val="100000"/>
              </a:lnSpc>
              <a:spcBef>
                <a:spcPts val="255"/>
              </a:spcBef>
              <a:buFont typeface="Arial MT"/>
              <a:buChar char="•"/>
              <a:tabLst>
                <a:tab pos="353060" algn="l"/>
              </a:tabLst>
            </a:pPr>
            <a:r>
              <a:rPr sz="2400" dirty="0"/>
              <a:t>Advantage</a:t>
            </a:r>
            <a:r>
              <a:rPr sz="2400" spc="-20" dirty="0"/>
              <a:t> </a:t>
            </a:r>
            <a:r>
              <a:rPr sz="2400" dirty="0"/>
              <a:t>is</a:t>
            </a:r>
            <a:r>
              <a:rPr sz="2400" spc="-15" dirty="0"/>
              <a:t> </a:t>
            </a:r>
            <a:r>
              <a:rPr sz="2400" dirty="0"/>
              <a:t>that</a:t>
            </a:r>
            <a:r>
              <a:rPr sz="2400" spc="-15" dirty="0"/>
              <a:t> </a:t>
            </a:r>
            <a:r>
              <a:rPr sz="2400" dirty="0"/>
              <a:t>single-packet</a:t>
            </a:r>
            <a:r>
              <a:rPr sz="2400" spc="-20" dirty="0"/>
              <a:t> </a:t>
            </a:r>
            <a:r>
              <a:rPr sz="2400" dirty="0"/>
              <a:t>attacks</a:t>
            </a:r>
            <a:r>
              <a:rPr sz="2400" spc="-20" dirty="0"/>
              <a:t> </a:t>
            </a:r>
            <a:r>
              <a:rPr sz="2400" dirty="0"/>
              <a:t>can</a:t>
            </a:r>
            <a:r>
              <a:rPr sz="2400" spc="-20" dirty="0"/>
              <a:t> </a:t>
            </a:r>
            <a:r>
              <a:rPr sz="2400" dirty="0"/>
              <a:t>be</a:t>
            </a:r>
            <a:r>
              <a:rPr sz="2400" spc="-20" dirty="0"/>
              <a:t> </a:t>
            </a:r>
            <a:r>
              <a:rPr sz="2400" spc="-10" dirty="0"/>
              <a:t>foiled</a:t>
            </a:r>
            <a:endParaRPr sz="2400"/>
          </a:p>
          <a:p>
            <a:pPr marL="353060" marR="5080" indent="-340360" algn="just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/>
              <a:t>Disadvantage</a:t>
            </a:r>
            <a:r>
              <a:rPr sz="2400" spc="-30" dirty="0"/>
              <a:t> </a:t>
            </a:r>
            <a:r>
              <a:rPr sz="2400" dirty="0"/>
              <a:t>is</a:t>
            </a:r>
            <a:r>
              <a:rPr sz="2400" spc="-20" dirty="0"/>
              <a:t> </a:t>
            </a:r>
            <a:r>
              <a:rPr sz="2400" dirty="0"/>
              <a:t>that</a:t>
            </a:r>
            <a:r>
              <a:rPr sz="2400" spc="-25" dirty="0"/>
              <a:t> </a:t>
            </a:r>
            <a:r>
              <a:rPr sz="2400" dirty="0"/>
              <a:t>network</a:t>
            </a:r>
            <a:r>
              <a:rPr sz="2400" spc="-30" dirty="0"/>
              <a:t> </a:t>
            </a:r>
            <a:r>
              <a:rPr sz="2400" dirty="0"/>
              <a:t>performance</a:t>
            </a:r>
            <a:r>
              <a:rPr sz="2400" spc="-30" dirty="0"/>
              <a:t> </a:t>
            </a:r>
            <a:r>
              <a:rPr sz="2400" dirty="0"/>
              <a:t>can</a:t>
            </a:r>
            <a:r>
              <a:rPr sz="2400" spc="-25" dirty="0"/>
              <a:t> </a:t>
            </a:r>
            <a:r>
              <a:rPr sz="2400" dirty="0"/>
              <a:t>suffer</a:t>
            </a:r>
            <a:r>
              <a:rPr sz="2400" spc="-15" dirty="0"/>
              <a:t> </a:t>
            </a:r>
            <a:r>
              <a:rPr sz="2400" spc="-25" dirty="0"/>
              <a:t>if 	</a:t>
            </a:r>
            <a:r>
              <a:rPr sz="2400" dirty="0"/>
              <a:t>not</a:t>
            </a:r>
            <a:r>
              <a:rPr sz="2400" spc="-40" dirty="0"/>
              <a:t> </a:t>
            </a:r>
            <a:r>
              <a:rPr sz="2400" dirty="0"/>
              <a:t>configured</a:t>
            </a:r>
            <a:r>
              <a:rPr sz="2400" spc="-30" dirty="0"/>
              <a:t> </a:t>
            </a:r>
            <a:r>
              <a:rPr sz="2400" dirty="0"/>
              <a:t>properly</a:t>
            </a:r>
            <a:r>
              <a:rPr sz="2400" spc="-30" dirty="0"/>
              <a:t> </a:t>
            </a:r>
            <a:r>
              <a:rPr sz="2400" dirty="0"/>
              <a:t>or</a:t>
            </a:r>
            <a:r>
              <a:rPr sz="2400" spc="-25" dirty="0"/>
              <a:t> </a:t>
            </a:r>
            <a:r>
              <a:rPr sz="2400" dirty="0"/>
              <a:t>inappropriate</a:t>
            </a:r>
            <a:r>
              <a:rPr sz="2400" spc="-30" dirty="0"/>
              <a:t> </a:t>
            </a:r>
            <a:r>
              <a:rPr sz="2400" dirty="0"/>
              <a:t>choice</a:t>
            </a:r>
            <a:r>
              <a:rPr sz="2400" spc="-30" dirty="0"/>
              <a:t> </a:t>
            </a:r>
            <a:r>
              <a:rPr sz="2400" dirty="0"/>
              <a:t>of</a:t>
            </a:r>
            <a:r>
              <a:rPr sz="2400" spc="-25" dirty="0"/>
              <a:t> IPS 	</a:t>
            </a:r>
            <a:r>
              <a:rPr sz="2400" dirty="0"/>
              <a:t>has</a:t>
            </a:r>
            <a:r>
              <a:rPr sz="2400" spc="-30" dirty="0"/>
              <a:t> </a:t>
            </a:r>
            <a:r>
              <a:rPr sz="2400" dirty="0"/>
              <a:t>been</a:t>
            </a:r>
            <a:r>
              <a:rPr sz="2400" spc="-20" dirty="0"/>
              <a:t> </a:t>
            </a:r>
            <a:r>
              <a:rPr sz="2400" spc="-10" dirty="0"/>
              <a:t>made.</a:t>
            </a:r>
            <a:endParaRPr sz="24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Incident</a:t>
            </a:r>
            <a:r>
              <a:rPr spc="-120" dirty="0"/>
              <a:t> </a:t>
            </a:r>
            <a:r>
              <a:rPr dirty="0"/>
              <a:t>response</a:t>
            </a:r>
            <a:r>
              <a:rPr spc="-114" dirty="0"/>
              <a:t> </a:t>
            </a:r>
            <a:r>
              <a:rPr spc="-20" dirty="0"/>
              <a:t>plan</a:t>
            </a:r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132080" indent="-343535">
              <a:lnSpc>
                <a:spcPct val="80000"/>
              </a:lnSpc>
              <a:spcBef>
                <a:spcPts val="6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Somehow</a:t>
            </a:r>
            <a:r>
              <a:rPr spc="-15" dirty="0"/>
              <a:t> </a:t>
            </a:r>
            <a:r>
              <a:rPr dirty="0"/>
              <a:t>you’ve</a:t>
            </a:r>
            <a:r>
              <a:rPr spc="-10" dirty="0"/>
              <a:t> </a:t>
            </a:r>
            <a:r>
              <a:rPr dirty="0"/>
              <a:t>detected</a:t>
            </a:r>
            <a:r>
              <a:rPr spc="-30" dirty="0"/>
              <a:t> </a:t>
            </a:r>
            <a:r>
              <a:rPr dirty="0"/>
              <a:t>that</a:t>
            </a:r>
            <a:r>
              <a:rPr spc="-10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attack</a:t>
            </a:r>
            <a:r>
              <a:rPr spc="-10" dirty="0"/>
              <a:t> </a:t>
            </a:r>
            <a:r>
              <a:rPr dirty="0"/>
              <a:t>has</a:t>
            </a:r>
            <a:r>
              <a:rPr spc="-10" dirty="0"/>
              <a:t> </a:t>
            </a:r>
            <a:r>
              <a:rPr dirty="0"/>
              <a:t>occurred</a:t>
            </a:r>
            <a:r>
              <a:rPr spc="-15" dirty="0"/>
              <a:t> </a:t>
            </a:r>
            <a:r>
              <a:rPr dirty="0"/>
              <a:t>or </a:t>
            </a:r>
            <a:r>
              <a:rPr spc="-25" dirty="0"/>
              <a:t>is </a:t>
            </a:r>
            <a:r>
              <a:rPr dirty="0"/>
              <a:t>occurring</a:t>
            </a:r>
            <a:r>
              <a:rPr spc="-100" dirty="0"/>
              <a:t> </a:t>
            </a:r>
            <a:r>
              <a:rPr spc="-20" dirty="0"/>
              <a:t>now!</a:t>
            </a:r>
            <a:endParaRPr spc="-20" dirty="0"/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/>
              <a:t>What</a:t>
            </a:r>
            <a:r>
              <a:rPr spc="-10" dirty="0"/>
              <a:t> </a:t>
            </a:r>
            <a:r>
              <a:rPr dirty="0"/>
              <a:t>are you</a:t>
            </a:r>
            <a:r>
              <a:rPr spc="-10" dirty="0"/>
              <a:t> </a:t>
            </a:r>
            <a:r>
              <a:rPr dirty="0"/>
              <a:t>going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dirty="0"/>
              <a:t>about</a:t>
            </a:r>
            <a:r>
              <a:rPr spc="-10" dirty="0"/>
              <a:t> </a:t>
            </a:r>
            <a:r>
              <a:rPr dirty="0"/>
              <a:t>it? Be</a:t>
            </a:r>
            <a:r>
              <a:rPr spc="-10" dirty="0"/>
              <a:t> prepared.</a:t>
            </a:r>
            <a:endParaRPr spc="-10" dirty="0"/>
          </a:p>
          <a:p>
            <a:pPr marL="355600" marR="134620" indent="-343535">
              <a:lnSpc>
                <a:spcPct val="80000"/>
              </a:lnSpc>
              <a:spcBef>
                <a:spcPts val="5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There</a:t>
            </a:r>
            <a:r>
              <a:rPr spc="-10" dirty="0"/>
              <a:t> </a:t>
            </a:r>
            <a:r>
              <a:rPr dirty="0"/>
              <a:t>are</a:t>
            </a:r>
            <a:r>
              <a:rPr spc="-5" dirty="0"/>
              <a:t> </a:t>
            </a:r>
            <a:r>
              <a:rPr dirty="0"/>
              <a:t>several</a:t>
            </a:r>
            <a:r>
              <a:rPr spc="-20" dirty="0"/>
              <a:t> </a:t>
            </a:r>
            <a:r>
              <a:rPr dirty="0"/>
              <a:t>options</a:t>
            </a:r>
            <a:r>
              <a:rPr spc="-25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when</a:t>
            </a:r>
            <a:r>
              <a:rPr spc="-20" dirty="0"/>
              <a:t> </a:t>
            </a:r>
            <a:r>
              <a:rPr dirty="0"/>
              <a:t>you</a:t>
            </a:r>
            <a:r>
              <a:rPr spc="-20" dirty="0"/>
              <a:t> </a:t>
            </a:r>
            <a:r>
              <a:rPr dirty="0"/>
              <a:t>discover</a:t>
            </a:r>
            <a:r>
              <a:rPr spc="-25" dirty="0"/>
              <a:t> an </a:t>
            </a:r>
            <a:r>
              <a:rPr dirty="0"/>
              <a:t>attack.</a:t>
            </a:r>
            <a:r>
              <a:rPr spc="-6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right</a:t>
            </a:r>
            <a:r>
              <a:rPr spc="-15" dirty="0"/>
              <a:t> </a:t>
            </a:r>
            <a:r>
              <a:rPr dirty="0"/>
              <a:t>decision</a:t>
            </a:r>
            <a:r>
              <a:rPr spc="-35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depend</a:t>
            </a:r>
            <a:r>
              <a:rPr spc="-3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type</a:t>
            </a:r>
            <a:r>
              <a:rPr spc="-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attack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business</a:t>
            </a:r>
            <a:r>
              <a:rPr spc="-25" dirty="0"/>
              <a:t> </a:t>
            </a:r>
            <a:r>
              <a:rPr dirty="0"/>
              <a:t>requirements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your</a:t>
            </a:r>
            <a:r>
              <a:rPr spc="-25" dirty="0"/>
              <a:t> </a:t>
            </a:r>
            <a:r>
              <a:rPr spc="-10" dirty="0"/>
              <a:t>organization.</a:t>
            </a:r>
            <a:endParaRPr spc="-10" dirty="0"/>
          </a:p>
          <a:p>
            <a:pPr marL="755015" lvl="1" indent="-28511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normal?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589280" lvl="1" indent="-285750">
              <a:lnSpc>
                <a:spcPts val="1920"/>
              </a:lnSpc>
              <a:spcBef>
                <a:spcPts val="465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attempt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discover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intruder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attacker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exactly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attacker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did?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evidence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collected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legal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reasons?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27305" lvl="1" indent="-285750">
              <a:lnSpc>
                <a:spcPts val="1920"/>
              </a:lnSpc>
              <a:spcBef>
                <a:spcPts val="465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notified?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Report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incident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authorities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secret?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>
              <a:lnSpc>
                <a:spcPct val="80000"/>
              </a:lnSpc>
              <a:spcBef>
                <a:spcPts val="535"/>
              </a:spcBef>
              <a:buChar char="•"/>
              <a:tabLst>
                <a:tab pos="354965" algn="l"/>
                <a:tab pos="425450" algn="l"/>
              </a:tabLst>
            </a:pPr>
            <a:r>
              <a:rPr dirty="0">
                <a:latin typeface="Arial MT"/>
                <a:cs typeface="Arial MT"/>
              </a:rPr>
              <a:t>	</a:t>
            </a:r>
            <a:r>
              <a:rPr dirty="0"/>
              <a:t>Devise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communicate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recovery</a:t>
            </a:r>
            <a:r>
              <a:rPr spc="-15" dirty="0"/>
              <a:t> </a:t>
            </a:r>
            <a:r>
              <a:rPr dirty="0"/>
              <a:t>plan.</a:t>
            </a:r>
            <a:r>
              <a:rPr spc="-15" dirty="0"/>
              <a:t> </a:t>
            </a:r>
            <a:r>
              <a:rPr dirty="0"/>
              <a:t>It is</a:t>
            </a:r>
            <a:r>
              <a:rPr spc="-15" dirty="0"/>
              <a:t> </a:t>
            </a:r>
            <a:r>
              <a:rPr dirty="0"/>
              <a:t>important</a:t>
            </a:r>
            <a:r>
              <a:rPr spc="-5" dirty="0"/>
              <a:t> </a:t>
            </a:r>
            <a:r>
              <a:rPr spc="-35" dirty="0"/>
              <a:t>to </a:t>
            </a:r>
            <a:r>
              <a:rPr dirty="0"/>
              <a:t>explain</a:t>
            </a:r>
            <a:r>
              <a:rPr spc="-20" dirty="0"/>
              <a:t> </a:t>
            </a: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happening</a:t>
            </a:r>
            <a:r>
              <a:rPr spc="-20" dirty="0"/>
              <a:t> </a:t>
            </a:r>
            <a:r>
              <a:rPr dirty="0"/>
              <a:t>(but</a:t>
            </a:r>
            <a:r>
              <a:rPr spc="-10" dirty="0"/>
              <a:t> </a:t>
            </a:r>
            <a:r>
              <a:rPr dirty="0"/>
              <a:t>where</a:t>
            </a:r>
            <a:r>
              <a:rPr spc="-10" dirty="0"/>
              <a:t> </a:t>
            </a:r>
            <a:r>
              <a:rPr dirty="0"/>
              <a:t>appropriate</a:t>
            </a:r>
            <a:r>
              <a:rPr spc="-20" dirty="0"/>
              <a:t> </a:t>
            </a:r>
            <a:r>
              <a:rPr dirty="0"/>
              <a:t>you</a:t>
            </a:r>
            <a:r>
              <a:rPr spc="-20" dirty="0"/>
              <a:t> </a:t>
            </a:r>
            <a:r>
              <a:rPr spc="-10" dirty="0"/>
              <a:t>should </a:t>
            </a:r>
            <a:r>
              <a:rPr dirty="0"/>
              <a:t>omit</a:t>
            </a:r>
            <a:r>
              <a:rPr spc="-50" dirty="0"/>
              <a:t> </a:t>
            </a:r>
            <a:r>
              <a:rPr spc="-10" dirty="0"/>
              <a:t>details).</a:t>
            </a:r>
            <a:endParaRPr spc="-1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Final</a:t>
            </a:r>
            <a:r>
              <a:rPr spc="-40" dirty="0"/>
              <a:t> </a:t>
            </a:r>
            <a:r>
              <a:rPr spc="-20" dirty="0"/>
              <a:t>exam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527800" cy="42011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Date: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timetable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Venue: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campus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Duration: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hours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Items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permitted: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calculator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Format: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200" spc="-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A: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MCQ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(20 questions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worth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marks)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B: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short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(10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marks)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160655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C: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planning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(2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worth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marks)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Answer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70" dirty="0"/>
              <a:t> </a:t>
            </a:r>
            <a:r>
              <a:rPr dirty="0"/>
              <a:t>many</a:t>
            </a:r>
            <a:r>
              <a:rPr spc="-60" dirty="0"/>
              <a:t> </a:t>
            </a:r>
            <a:r>
              <a:rPr dirty="0"/>
              <a:t>marks</a:t>
            </a:r>
            <a:r>
              <a:rPr spc="-60" dirty="0"/>
              <a:t> </a:t>
            </a:r>
            <a:r>
              <a:rPr dirty="0"/>
              <a:t>do</a:t>
            </a:r>
            <a:r>
              <a:rPr spc="-60" dirty="0"/>
              <a:t> </a:t>
            </a:r>
            <a:r>
              <a:rPr dirty="0"/>
              <a:t>I</a:t>
            </a:r>
            <a:r>
              <a:rPr spc="-60" dirty="0"/>
              <a:t> </a:t>
            </a:r>
            <a:r>
              <a:rPr spc="-10" dirty="0"/>
              <a:t>need?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34530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possible!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minimum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(out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50)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TF.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Supplementary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case-by-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  <a:r>
              <a:rPr spc="-40" dirty="0"/>
              <a:t> </a:t>
            </a:r>
            <a:r>
              <a:rPr dirty="0"/>
              <a:t>&amp;</a:t>
            </a:r>
            <a:r>
              <a:rPr spc="-210" dirty="0"/>
              <a:t> </a:t>
            </a:r>
            <a:r>
              <a:rPr spc="-50" dirty="0"/>
              <a:t>A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38"/>
            <a:ext cx="7186295" cy="431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commands?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440055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No,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 some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ones,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10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www.google.com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formats?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440055" lvl="1" indent="-285750">
              <a:lnSpc>
                <a:spcPts val="2380"/>
              </a:lnSpc>
              <a:spcBef>
                <a:spcPts val="570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No,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 some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ones,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e.g.,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prepare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Everyone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his/her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prepare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exam.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suggested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focus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lecture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notes/lab notes/assignments.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115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Contact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clear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questions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</a:t>
            </a:r>
            <a:r>
              <a:rPr spc="-40" dirty="0"/>
              <a:t> </a:t>
            </a:r>
            <a:r>
              <a:rPr dirty="0"/>
              <a:t>&amp;</a:t>
            </a:r>
            <a:r>
              <a:rPr spc="-210" dirty="0"/>
              <a:t> </a:t>
            </a:r>
            <a:r>
              <a:rPr spc="-50" dirty="0"/>
              <a:t>A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7171055" cy="37826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feel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do?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for</a:t>
            </a:r>
            <a:r>
              <a:rPr sz="2200" spc="-1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AC.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exam,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00" spc="-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not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approved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unless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hospital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ambulance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363855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supplementary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feel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sick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supplementary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day,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supplementary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7035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offered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“late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withdrawal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academic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penalty”.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spc="-110" dirty="0"/>
              <a:t> </a:t>
            </a:r>
            <a:r>
              <a:rPr spc="-10" dirty="0"/>
              <a:t>questions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804025" cy="2439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absolute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relative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UNIX?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differentiate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absolute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08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contrast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LVM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partitioning.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Outline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strengths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advantages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LVM.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</a:t>
            </a:r>
            <a:r>
              <a:rPr spc="-105" dirty="0"/>
              <a:t> </a:t>
            </a:r>
            <a:r>
              <a:rPr spc="-10" dirty="0"/>
              <a:t>philosophy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95222"/>
            <a:ext cx="7009130" cy="39052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likely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interesting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hackers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61531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site’s</a:t>
            </a:r>
            <a:r>
              <a:rPr sz="20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specify</a:t>
            </a:r>
            <a:r>
              <a:rPr sz="20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sensitive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handled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722630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places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hackers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build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nests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your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traps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detect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intrusions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attempted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intrusions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Religiously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reports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Teach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yourself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</a:tabLst>
            </a:pP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Prowl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around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looking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unusual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activity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Good</a:t>
            </a:r>
            <a:r>
              <a:rPr spc="-110" dirty="0"/>
              <a:t> </a:t>
            </a:r>
            <a:r>
              <a:rPr spc="-20" dirty="0"/>
              <a:t>luck!</a:t>
            </a:r>
            <a:endParaRPr spc="-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31622</Words>
  <Application>WPS Presentation</Application>
  <PresentationFormat>Custom</PresentationFormat>
  <Paragraphs>658</Paragraphs>
  <Slides>90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0" baseType="lpstr">
      <vt:lpstr>Arial</vt:lpstr>
      <vt:lpstr>SimSun</vt:lpstr>
      <vt:lpstr>Wingdings</vt:lpstr>
      <vt:lpstr>Times New Roman</vt:lpstr>
      <vt:lpstr>Arial MT</vt:lpstr>
      <vt:lpstr>Microsoft YaHei</vt:lpstr>
      <vt:lpstr>Arial Unicode MS</vt:lpstr>
      <vt:lpstr>Calibri</vt:lpstr>
      <vt:lpstr>Verdana</vt:lpstr>
      <vt:lpstr>Gear Drives</vt:lpstr>
      <vt:lpstr>SystemsAdministration</vt:lpstr>
      <vt:lpstr>Is UNIX/Linux secure</vt:lpstr>
      <vt:lpstr>How security is compromised?</vt:lpstr>
      <vt:lpstr>Security tips</vt:lpstr>
      <vt:lpstr>PowerPoint 演示文稿</vt:lpstr>
      <vt:lpstr>PowerPoint 演示文稿</vt:lpstr>
      <vt:lpstr>PowerPoint 演示文稿</vt:lpstr>
      <vt:lpstr>PowerPoint 演示文稿</vt:lpstr>
      <vt:lpstr>General philosophy</vt:lpstr>
      <vt:lpstr>Security policy</vt:lpstr>
      <vt:lpstr>PowerPoint 演示文稿</vt:lpstr>
      <vt:lpstr>Policy development</vt:lpstr>
      <vt:lpstr>Policy examples</vt:lpstr>
      <vt:lpstr>PowerPoint 演示文稿</vt:lpstr>
      <vt:lpstr>Writing Policy</vt:lpstr>
      <vt:lpstr>PowerPoint 演示文稿</vt:lpstr>
      <vt:lpstr>PowerPoint 演示文稿</vt:lpstr>
      <vt:lpstr>Assessing and prioritising risk</vt:lpstr>
      <vt:lpstr>PowerPoint 演示文稿</vt:lpstr>
      <vt:lpstr>PowerPoint 演示文稿</vt:lpstr>
      <vt:lpstr>Bad and Good Policy</vt:lpstr>
      <vt:lpstr>PowerPoint 演示文稿</vt:lpstr>
      <vt:lpstr>Policy vs Procedure</vt:lpstr>
      <vt:lpstr>The need for management support</vt:lpstr>
      <vt:lpstr>Policy models</vt:lpstr>
      <vt:lpstr>Passive security</vt:lpstr>
      <vt:lpstr>Reactive security</vt:lpstr>
      <vt:lpstr>Proactive security</vt:lpstr>
      <vt:lpstr>More to it than writing policy</vt:lpstr>
      <vt:lpstr>Logging</vt:lpstr>
      <vt:lpstr>PowerPoint 演示文稿</vt:lpstr>
      <vt:lpstr>syslog</vt:lpstr>
      <vt:lpstr>Configuring syslog server</vt:lpstr>
      <vt:lpstr>PowerPoint 演示文稿</vt:lpstr>
      <vt:lpstr>Syslog facility</vt:lpstr>
      <vt:lpstr>PowerPoint 演示文稿</vt:lpstr>
      <vt:lpstr>PowerPoint 演示文稿</vt:lpstr>
      <vt:lpstr>PowerPoint 演示文稿</vt:lpstr>
      <vt:lpstr>Syslog actions</vt:lpstr>
      <vt:lpstr>What to log – that is the question</vt:lpstr>
      <vt:lpstr>PowerPoint 演示文稿</vt:lpstr>
      <vt:lpstr>Never completely trust your logs</vt:lpstr>
      <vt:lpstr>Human factors</vt:lpstr>
      <vt:lpstr>PowerPoint 演示文稿</vt:lpstr>
      <vt:lpstr>Physical security</vt:lpstr>
      <vt:lpstr>PowerPoint 演示文稿</vt:lpstr>
      <vt:lpstr>Back ups</vt:lpstr>
      <vt:lpstr>Data integrity check</vt:lpstr>
      <vt:lpstr>PowerPoint 演示文稿</vt:lpstr>
      <vt:lpstr>Encryption</vt:lpstr>
      <vt:lpstr>Cryptographic hashes</vt:lpstr>
      <vt:lpstr>PowerPoint 演示文稿</vt:lpstr>
      <vt:lpstr>Confidentiality through encryption</vt:lpstr>
      <vt:lpstr>Block ciphers and stream ciphers</vt:lpstr>
      <vt:lpstr>Asymmetric Encryption – Public Key Infrastructure (PKI)</vt:lpstr>
      <vt:lpstr>PowerPoint 演示文稿</vt:lpstr>
      <vt:lpstr>PowerPoint 演示文稿</vt:lpstr>
      <vt:lpstr>Digital signatures</vt:lpstr>
      <vt:lpstr>Certificate Authorities</vt:lpstr>
      <vt:lpstr>Trust and IP/DNS Spoofing</vt:lpstr>
      <vt:lpstr>Kerberos</vt:lpstr>
      <vt:lpstr>Back to the Human Aspects of Security -focussing on the SA!</vt:lpstr>
      <vt:lpstr>PowerPoint 演示文稿</vt:lpstr>
      <vt:lpstr>What Should an Administrator Do?</vt:lpstr>
      <vt:lpstr>Useful information sources</vt:lpstr>
      <vt:lpstr>Network security</vt:lpstr>
      <vt:lpstr>A rationale for network security</vt:lpstr>
      <vt:lpstr>Threats</vt:lpstr>
      <vt:lpstr>Eavesdropping</vt:lpstr>
      <vt:lpstr>Spoofing</vt:lpstr>
      <vt:lpstr>Modification of network communications</vt:lpstr>
      <vt:lpstr>Denial of Service attacks</vt:lpstr>
      <vt:lpstr>Determining what is required</vt:lpstr>
      <vt:lpstr>Network security measures</vt:lpstr>
      <vt:lpstr>Measures for end devices</vt:lpstr>
      <vt:lpstr>xinetd</vt:lpstr>
      <vt:lpstr>Measures for network devices</vt:lpstr>
      <vt:lpstr>Data integrity</vt:lpstr>
      <vt:lpstr>Virtual Private Networks</vt:lpstr>
      <vt:lpstr>Packet filtering</vt:lpstr>
      <vt:lpstr>Firewalls</vt:lpstr>
      <vt:lpstr>Intrusion Detection Systems</vt:lpstr>
      <vt:lpstr>Intrusion Prevention Systems (IPS)</vt:lpstr>
      <vt:lpstr>Incident response plan</vt:lpstr>
      <vt:lpstr>Final exam</vt:lpstr>
      <vt:lpstr>How many marks do I need?</vt:lpstr>
      <vt:lpstr>Q &amp; A</vt:lpstr>
      <vt:lpstr>Q &amp; A</vt:lpstr>
      <vt:lpstr>Sample questions</vt:lpstr>
      <vt:lpstr>Good luck!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Administration</dc:title>
  <dc:creator/>
  <cp:lastModifiedBy>tong cuc thue lam viec tai</cp:lastModifiedBy>
  <cp:revision>2</cp:revision>
  <cp:lastPrinted>2024-10-17T12:12:00Z</cp:lastPrinted>
  <dcterms:created xsi:type="dcterms:W3CDTF">2024-11-10T18:39:34Z</dcterms:created>
  <dcterms:modified xsi:type="dcterms:W3CDTF">2024-11-10T18:48:22Z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2023-10-05T19:00:00Z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2024-10-16T19:00:00Z</vt:filetime>
  </property>
  <property fmtid="{D5CDD505-2E9C-101B-9397-08002B2CF9AE}" pid="5" name="Producer">
    <vt:lpwstr>Acrobat Distiller 23.0 (Windows)</vt:lpwstr>
  </property>
  <property fmtid="{D5CDD505-2E9C-101B-9397-08002B2CF9AE}" pid="6" name="ICV">
    <vt:lpwstr>799F3177A37141B68AFD968C3DA1F640_12</vt:lpwstr>
  </property>
  <property fmtid="{D5CDD505-2E9C-101B-9397-08002B2CF9AE}" pid="7" name="KSOProductBuildVer">
    <vt:lpwstr>1033-12.2.0.18607</vt:lpwstr>
  </property>
</Properties>
</file>