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31"/>
  </p:notesMasterIdLst>
  <p:handoutMasterIdLst>
    <p:handoutMasterId r:id="rId32"/>
  </p:handoutMasterIdLst>
  <p:sldIdLst>
    <p:sldId id="256" r:id="rId2"/>
    <p:sldId id="639" r:id="rId3"/>
    <p:sldId id="640" r:id="rId4"/>
    <p:sldId id="641" r:id="rId5"/>
    <p:sldId id="642" r:id="rId6"/>
    <p:sldId id="643" r:id="rId7"/>
    <p:sldId id="667" r:id="rId8"/>
    <p:sldId id="646" r:id="rId9"/>
    <p:sldId id="647" r:id="rId10"/>
    <p:sldId id="648" r:id="rId11"/>
    <p:sldId id="649" r:id="rId12"/>
    <p:sldId id="650" r:id="rId13"/>
    <p:sldId id="651" r:id="rId14"/>
    <p:sldId id="652" r:id="rId15"/>
    <p:sldId id="653" r:id="rId16"/>
    <p:sldId id="654" r:id="rId17"/>
    <p:sldId id="670" r:id="rId18"/>
    <p:sldId id="655" r:id="rId19"/>
    <p:sldId id="668" r:id="rId20"/>
    <p:sldId id="657" r:id="rId21"/>
    <p:sldId id="658" r:id="rId22"/>
    <p:sldId id="659" r:id="rId23"/>
    <p:sldId id="660" r:id="rId24"/>
    <p:sldId id="661" r:id="rId25"/>
    <p:sldId id="669" r:id="rId26"/>
    <p:sldId id="663" r:id="rId27"/>
    <p:sldId id="664" r:id="rId28"/>
    <p:sldId id="665" r:id="rId29"/>
    <p:sldId id="66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84902" autoAdjust="0"/>
  </p:normalViewPr>
  <p:slideViewPr>
    <p:cSldViewPr>
      <p:cViewPr varScale="1">
        <p:scale>
          <a:sx n="95" d="100"/>
          <a:sy n="95" d="100"/>
        </p:scale>
        <p:origin x="207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1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7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  <a:r>
              <a:rPr lang="en-US" baseline="0" dirty="0"/>
              <a:t> do not form a big cluster (not like linear probing)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59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open</a:t>
            </a:r>
            <a:r>
              <a:rPr lang="en-US" baseline="0" dirty="0"/>
              <a:t> addressing, the claim is obviously true, since L &lt;= 1. </a:t>
            </a:r>
            <a:r>
              <a:rPr lang="en-US" dirty="0"/>
              <a:t>For separate chaining,</a:t>
            </a:r>
            <a:r>
              <a:rPr lang="en-US" baseline="0" dirty="0"/>
              <a:t> y</a:t>
            </a:r>
            <a:r>
              <a:rPr lang="en-US" dirty="0"/>
              <a:t>ou can imagine that if L &gt;&gt; 1, it needs roughly</a:t>
            </a:r>
            <a:r>
              <a:rPr lang="en-US" baseline="0" dirty="0"/>
              <a:t> ½ L comparison on average. Thus, the runtime is </a:t>
            </a:r>
            <a:r>
              <a:rPr lang="en-US" baseline="0"/>
              <a:t>not constant.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24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example’s increment is 17 and the second example’s increment</a:t>
            </a:r>
            <a:r>
              <a:rPr lang="en-US" baseline="0" dirty="0"/>
              <a:t> is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31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we only probe twice and find</a:t>
            </a:r>
            <a:r>
              <a:rPr lang="en-US" baseline="0" dirty="0"/>
              <a:t> the bucket for 2; however, for quadratic probing, we probe three times.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24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Insertion needs</a:t>
            </a:r>
            <a:r>
              <a:rPr lang="en-US" altLang="zh-CN" baseline="0" dirty="0"/>
              <a:t> to verify duplicate and remove needs to verify existence. Both need to call find. For find, c</a:t>
            </a:r>
            <a:r>
              <a:rPr lang="en-US" altLang="zh-CN" dirty="0"/>
              <a:t>omparisons are needed to verify whether the key exists.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18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As expected, an unsuccessful search requires more comparisons than a</a:t>
            </a:r>
            <a:r>
              <a:rPr lang="en-US" altLang="zh-CN" baseline="0" dirty="0"/>
              <a:t> </a:t>
            </a:r>
            <a:r>
              <a:rPr lang="en-US" altLang="zh-CN" dirty="0"/>
              <a:t>successful search.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2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As we expect, performance of quadratic probing and double</a:t>
            </a:r>
            <a:r>
              <a:rPr lang="en-US" altLang="zh-CN" baseline="0" dirty="0"/>
              <a:t> hashing is better than linear probing.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83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47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15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96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67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 </a:t>
            </a:r>
            <a:r>
              <a:rPr lang="en-US" dirty="0"/>
              <a:t>summary, for linear</a:t>
            </a:r>
            <a:r>
              <a:rPr lang="en-US" baseline="0" dirty="0"/>
              <a:t> probing, it i</a:t>
            </a:r>
            <a:r>
              <a:rPr lang="en-US" dirty="0"/>
              <a:t>s equivalent to doing a linear search from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h(key)</a:t>
            </a:r>
            <a:r>
              <a:rPr lang="en-US" dirty="0"/>
              <a:t> until we find an empty slot.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60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linear</a:t>
            </a:r>
            <a:r>
              <a:rPr lang="en-US" baseline="0" dirty="0"/>
              <a:t> probing, it i</a:t>
            </a:r>
            <a:r>
              <a:rPr lang="en-US" dirty="0"/>
              <a:t>s equivalent to doing a linear search from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h(key)</a:t>
            </a:r>
            <a:r>
              <a:rPr lang="en-US" dirty="0"/>
              <a:t> until we find an empty slot or find the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8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Cluster: contiguous</a:t>
            </a:r>
            <a:r>
              <a:rPr lang="en-US" baseline="0" dirty="0"/>
              <a:t> </a:t>
            </a:r>
            <a:r>
              <a:rPr lang="en-US" baseline="0"/>
              <a:t>set of items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Note that</a:t>
            </a:r>
            <a:r>
              <a:rPr lang="en-US" baseline="0" dirty="0"/>
              <a:t> although we do not move 5, but we still need to consider 31 which is also an element in the cluster.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12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50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A</a:t>
            </a:r>
            <a:r>
              <a:rPr lang="en-US" baseline="0" dirty="0"/>
              <a:t> and C.</a:t>
            </a:r>
            <a:endParaRPr lang="en-US" dirty="0"/>
          </a:p>
          <a:p>
            <a:r>
              <a:rPr lang="en-US" dirty="0"/>
              <a:t>Number of probes</a:t>
            </a:r>
            <a:r>
              <a:rPr lang="en-US" baseline="0" dirty="0"/>
              <a:t> in best case: ½ * 1 + ½ * 2 = 1.5</a:t>
            </a:r>
          </a:p>
          <a:p>
            <a:r>
              <a:rPr lang="en-US" dirty="0"/>
              <a:t>Number of probes</a:t>
            </a:r>
            <a:r>
              <a:rPr lang="en-US" baseline="0" dirty="0"/>
              <a:t> in the worst case: ½ * 1 + 1/2N * [(N+1)+(N+2)+...+2 ] = ½ + (N+3)N/(4N) = (N+5)/4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solution</a:t>
            </a:r>
            <a:r>
              <a:rPr lang="en-US" baseline="0" dirty="0"/>
              <a:t> is to use other probe sequence, e.g., quadratic probing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1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6/3/2025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276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Hashing: Collision Resolution</a:t>
            </a:r>
          </a:p>
          <a:p>
            <a:pPr algn="l"/>
            <a:r>
              <a:rPr lang="en-US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Understand separate chaining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Understand the general idea of open addressing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three basic ways of open addressing and their advantages and disadvantages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ECE2810J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24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(key) = (h(key)+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% n</a:t>
            </a:r>
            <a:endParaRPr lang="en-US" b="1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Apply hash function h</a:t>
            </a:r>
            <a:r>
              <a:rPr lang="en-US" baseline="-25000" dirty="0"/>
              <a:t>0</a:t>
            </a:r>
            <a:r>
              <a:rPr lang="en-US" dirty="0"/>
              <a:t>, h</a:t>
            </a:r>
            <a:r>
              <a:rPr lang="en-US" baseline="-25000" dirty="0"/>
              <a:t>1</a:t>
            </a:r>
            <a:r>
              <a:rPr lang="en-US" dirty="0"/>
              <a:t>, …, in sequence until we find an empty slot.</a:t>
            </a:r>
          </a:p>
          <a:p>
            <a:pPr lvl="1"/>
            <a:r>
              <a:rPr lang="en-US" dirty="0"/>
              <a:t>This is equivalent to doing a linear search from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h(key)</a:t>
            </a:r>
            <a:r>
              <a:rPr lang="en-US" dirty="0"/>
              <a:t> until we find an empty slot.</a:t>
            </a:r>
          </a:p>
          <a:p>
            <a:pPr lvl="1"/>
            <a:endParaRPr lang="en-US" dirty="0"/>
          </a:p>
          <a:p>
            <a:r>
              <a:rPr lang="en-US" dirty="0"/>
              <a:t>Example: Hash table size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 = 9</a:t>
            </a:r>
            <a:r>
              <a:rPr lang="en-US" dirty="0"/>
              <a:t>,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h(key) = key%9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Thus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(key) = (key%9+i)%9</a:t>
            </a:r>
          </a:p>
          <a:p>
            <a:pPr lvl="1"/>
            <a:r>
              <a:rPr lang="en-US" dirty="0">
                <a:cs typeface="Courier New" pitchFamily="49" charset="0"/>
              </a:rPr>
              <a:t>Suppose we insert 1, 5, 11, 2, 17, 21, 31 in sequence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5420360"/>
          <a:ext cx="6095997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3000" y="5943600"/>
          <a:ext cx="6095997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[7]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[8]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81200" y="54819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548919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90800" y="548919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15200" y="5489193"/>
            <a:ext cx="1723998" cy="46166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 about 2?</a:t>
            </a:r>
          </a:p>
        </p:txBody>
      </p:sp>
    </p:spTree>
    <p:extLst>
      <p:ext uri="{BB962C8B-B14F-4D97-AF65-F5344CB8AC3E}">
        <p14:creationId xmlns:p14="http://schemas.microsoft.com/office/powerpoint/2010/main" val="387191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Probing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Hash table size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 = 9</a:t>
            </a:r>
            <a:r>
              <a:rPr lang="en-US" dirty="0"/>
              <a:t>,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h(key) = key%9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Thus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(key) = (key%9+i)%9</a:t>
            </a:r>
          </a:p>
          <a:p>
            <a:pPr lvl="1"/>
            <a:r>
              <a:rPr lang="en-US" dirty="0">
                <a:cs typeface="Courier New" pitchFamily="49" charset="0"/>
              </a:rPr>
              <a:t>Suppose we insert 1, 5, 11, 2, 17, 21, 31 in sequence.</a:t>
            </a:r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(2) = 2.</a:t>
            </a:r>
            <a:r>
              <a:rPr lang="en-US" dirty="0">
                <a:cs typeface="Courier New" pitchFamily="49" charset="0"/>
              </a:rPr>
              <a:t> Not empty!</a:t>
            </a:r>
            <a:endParaRPr lang="en-US" dirty="0"/>
          </a:p>
          <a:p>
            <a:pPr lvl="1"/>
            <a:r>
              <a:rPr lang="en-US" dirty="0"/>
              <a:t>So we try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(2) = 3.</a:t>
            </a:r>
            <a:r>
              <a:rPr lang="en-US" dirty="0">
                <a:cs typeface="Courier New" pitchFamily="49" charset="0"/>
              </a:rPr>
              <a:t> It is empty, so we insert there!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(21) = 3.</a:t>
            </a:r>
            <a:r>
              <a:rPr lang="en-US" dirty="0">
                <a:cs typeface="Courier New" pitchFamily="49" charset="0"/>
              </a:rPr>
              <a:t> Not empty!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(21) = 4.</a:t>
            </a:r>
            <a:r>
              <a:rPr lang="en-US" dirty="0">
                <a:cs typeface="Courier New" pitchFamily="49" charset="0"/>
              </a:rPr>
              <a:t> It is empty, so we insert there!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(31) = 4.</a:t>
            </a:r>
            <a:r>
              <a:rPr lang="en-US" dirty="0">
                <a:cs typeface="Courier New" pitchFamily="49" charset="0"/>
              </a:rPr>
              <a:t> Not empty!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(31) = 5.</a:t>
            </a:r>
            <a:r>
              <a:rPr lang="en-US" dirty="0">
                <a:cs typeface="Courier New" pitchFamily="49" charset="0"/>
              </a:rPr>
              <a:t> Not empty!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(31) = 6.</a:t>
            </a:r>
            <a:r>
              <a:rPr lang="en-US" dirty="0">
                <a:cs typeface="Courier New" pitchFamily="49" charset="0"/>
              </a:rPr>
              <a:t> It is empty, so we insert there!</a:t>
            </a:r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9200" y="2743200"/>
          <a:ext cx="6095997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3266440"/>
          <a:ext cx="6095997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[7]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[8]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57400" y="280477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00600" y="281203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67000" y="281203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280444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81800" y="280444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38600" y="2804439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00606" y="281203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82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Probing</a:t>
            </a:r>
            <a:br>
              <a:rPr lang="en-US" dirty="0"/>
            </a:br>
            <a:r>
              <a:rPr lang="en-US" sz="2700" dirty="0"/>
              <a:t>find()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/>
              <a:t>With linear probing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(key) = (key%9+i)%9</a:t>
            </a:r>
          </a:p>
          <a:p>
            <a:pPr lvl="1"/>
            <a:r>
              <a:rPr lang="en-US" dirty="0"/>
              <a:t>How will you </a:t>
            </a:r>
            <a:r>
              <a:rPr lang="en-US" b="1" dirty="0">
                <a:solidFill>
                  <a:srgbClr val="0000FF"/>
                </a:solidFill>
              </a:rPr>
              <a:t>search</a:t>
            </a:r>
            <a:r>
              <a:rPr lang="en-US" dirty="0"/>
              <a:t> an item with key = 31?</a:t>
            </a:r>
          </a:p>
          <a:p>
            <a:pPr lvl="1"/>
            <a:r>
              <a:rPr lang="en-US" dirty="0"/>
              <a:t>How will you </a:t>
            </a:r>
            <a:r>
              <a:rPr lang="en-US" b="1" dirty="0">
                <a:solidFill>
                  <a:srgbClr val="0000FF"/>
                </a:solidFill>
              </a:rPr>
              <a:t>search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an item with key = 10?</a:t>
            </a:r>
          </a:p>
          <a:p>
            <a:pPr lvl="1"/>
            <a:endParaRPr lang="en-US" dirty="0"/>
          </a:p>
          <a:p>
            <a:r>
              <a:rPr lang="en-US" dirty="0"/>
              <a:t>Procedure: probe in the buckets given by h</a:t>
            </a:r>
            <a:r>
              <a:rPr lang="en-US" baseline="-25000" dirty="0"/>
              <a:t>0</a:t>
            </a:r>
            <a:r>
              <a:rPr lang="en-US" dirty="0"/>
              <a:t>(key), h</a:t>
            </a:r>
            <a:r>
              <a:rPr lang="en-US" baseline="-25000" dirty="0"/>
              <a:t>1</a:t>
            </a:r>
            <a:r>
              <a:rPr lang="en-US" dirty="0"/>
              <a:t>(key), …, in sequence </a:t>
            </a:r>
            <a:r>
              <a:rPr lang="en-US" b="1" dirty="0">
                <a:solidFill>
                  <a:srgbClr val="C00000"/>
                </a:solidFill>
              </a:rPr>
              <a:t>until </a:t>
            </a:r>
          </a:p>
          <a:p>
            <a:pPr lvl="1"/>
            <a:r>
              <a:rPr lang="en-US" dirty="0"/>
              <a:t>we find the key,</a:t>
            </a:r>
          </a:p>
          <a:p>
            <a:pPr lvl="1"/>
            <a:r>
              <a:rPr lang="en-US" dirty="0"/>
              <a:t>or we find an empty slot, which means the key is not found.</a:t>
            </a:r>
          </a:p>
          <a:p>
            <a:pPr marL="32004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57395" y="1447800"/>
          <a:ext cx="6095997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57395" y="1971040"/>
          <a:ext cx="6095997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[7]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[8]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95595" y="150937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38795" y="151663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05195" y="151663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67195" y="150904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9995" y="150904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76795" y="1509039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38801" y="151663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3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Probing</a:t>
            </a:r>
            <a:br>
              <a:rPr lang="en-US" dirty="0"/>
            </a:br>
            <a:r>
              <a:rPr lang="en-US" sz="2700" dirty="0"/>
              <a:t>remove()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274320" lvl="1" indent="-274320">
              <a:spcBef>
                <a:spcPts val="580"/>
              </a:spcBef>
              <a:buClr>
                <a:srgbClr val="D34817"/>
              </a:buClr>
            </a:pPr>
            <a:endParaRPr lang="en-US" dirty="0">
              <a:solidFill>
                <a:prstClr val="black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rgbClr val="D34817"/>
              </a:buClr>
            </a:pPr>
            <a:r>
              <a:rPr lang="en-US" dirty="0">
                <a:solidFill>
                  <a:prstClr val="black"/>
                </a:solidFill>
              </a:rPr>
              <a:t>With linear probing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(key) = (key%9+i)%9</a:t>
            </a:r>
          </a:p>
          <a:p>
            <a:pPr lvl="1">
              <a:buClr>
                <a:srgbClr val="9B2D1F"/>
              </a:buClr>
            </a:pPr>
            <a:r>
              <a:rPr lang="en-US" dirty="0">
                <a:solidFill>
                  <a:prstClr val="black"/>
                </a:solidFill>
              </a:rPr>
              <a:t>How will you </a:t>
            </a:r>
            <a:r>
              <a:rPr lang="en-US" b="1" dirty="0">
                <a:solidFill>
                  <a:srgbClr val="0000FF"/>
                </a:solidFill>
              </a:rPr>
              <a:t>remove</a:t>
            </a:r>
            <a:r>
              <a:rPr lang="en-US" dirty="0">
                <a:solidFill>
                  <a:prstClr val="black"/>
                </a:solidFill>
              </a:rPr>
              <a:t> an item with key = 11?</a:t>
            </a:r>
          </a:p>
          <a:p>
            <a:pPr lvl="1">
              <a:buClr>
                <a:srgbClr val="9B2D1F"/>
              </a:buClr>
            </a:pPr>
            <a:r>
              <a:rPr lang="en-US" dirty="0">
                <a:solidFill>
                  <a:prstClr val="black"/>
                </a:solidFill>
              </a:rPr>
              <a:t>If we just find 11 and delete it, will this work?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57395" y="1447800"/>
          <a:ext cx="6095997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57395" y="1971040"/>
          <a:ext cx="6095997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[7]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[8]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95595" y="150937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38795" y="151663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05195" y="151663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67195" y="150904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9995" y="150904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76795" y="1509039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38801" y="151663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31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524003" y="4353560"/>
          <a:ext cx="6095997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524003" y="4876800"/>
          <a:ext cx="6095997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[7]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[8]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62203" y="44151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05403" y="442239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33803" y="441480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86603" y="441480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43403" y="4414799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05409" y="442239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90605" y="5493603"/>
            <a:ext cx="5876995" cy="83099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What is the result for searching key = 2 with the above hash table?</a:t>
            </a:r>
          </a:p>
        </p:txBody>
      </p:sp>
    </p:spTree>
    <p:extLst>
      <p:ext uri="{BB962C8B-B14F-4D97-AF65-F5344CB8AC3E}">
        <p14:creationId xmlns:p14="http://schemas.microsoft.com/office/powerpoint/2010/main" val="212089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0" grpId="0"/>
      <p:bldP spid="21" grpId="0"/>
      <p:bldP spid="22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Probing</a:t>
            </a:r>
            <a:br>
              <a:rPr lang="en-US" dirty="0"/>
            </a:br>
            <a:r>
              <a:rPr lang="en-US" sz="2700" dirty="0"/>
              <a:t>remove()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deleting 11, we need to </a:t>
            </a:r>
            <a:r>
              <a:rPr lang="en-US" b="1" dirty="0">
                <a:solidFill>
                  <a:srgbClr val="0000FF"/>
                </a:solidFill>
              </a:rPr>
              <a:t>rehash</a:t>
            </a:r>
            <a:r>
              <a:rPr lang="en-US" dirty="0"/>
              <a:t> the following “cluster” to fill the vacated bucket.</a:t>
            </a:r>
          </a:p>
          <a:p>
            <a:r>
              <a:rPr lang="en-US" dirty="0"/>
              <a:t>However, we cannot move an item </a:t>
            </a:r>
            <a:r>
              <a:rPr lang="en-US" b="1" dirty="0">
                <a:solidFill>
                  <a:srgbClr val="0000FF"/>
                </a:solidFill>
              </a:rPr>
              <a:t>beyond</a:t>
            </a:r>
            <a:r>
              <a:rPr lang="en-US" dirty="0"/>
              <a:t> its </a:t>
            </a:r>
            <a:r>
              <a:rPr lang="en-US" b="1" dirty="0">
                <a:solidFill>
                  <a:srgbClr val="C00000"/>
                </a:solidFill>
              </a:rPr>
              <a:t>actual</a:t>
            </a:r>
            <a:r>
              <a:rPr lang="en-US" dirty="0"/>
              <a:t> hash position. In this example, 5 cannot be moved ahead.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8801" y="1524000"/>
          <a:ext cx="6095997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8801" y="2047240"/>
          <a:ext cx="6095997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[7]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[8]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67001" y="158557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10201" y="159283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38601" y="158524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91401" y="158524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48201" y="1585239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0207" y="159283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31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533599" y="4724400"/>
          <a:ext cx="6095997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533599" y="5247640"/>
          <a:ext cx="6095997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[7]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[8]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371799" y="478597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14999" y="479323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43399" y="478564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96199" y="478564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52999" y="4785639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15005" y="479323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31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505200" y="1476409"/>
            <a:ext cx="2814599" cy="57049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421752" y="1014744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59487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86074E-6 L -0.07708 -3.86074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3.86074E-6 L -0.07448 -3.86074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-0.00092 L -0.14688 -0.0009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7" grpId="1"/>
      <p:bldP spid="18" grpId="0"/>
      <p:bldP spid="19" grpId="0"/>
      <p:bldP spid="19" grpId="1"/>
      <p:bldP spid="20" grpId="0"/>
      <p:bldP spid="20" grpId="1"/>
      <p:bldP spid="21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Probing</a:t>
            </a:r>
            <a:br>
              <a:rPr lang="en-US" dirty="0"/>
            </a:br>
            <a:r>
              <a:rPr lang="en-US" sz="2700" dirty="0"/>
              <a:t>Alternative implementation of remove()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Lazy deletion</a:t>
            </a:r>
            <a:r>
              <a:rPr lang="en-US" dirty="0"/>
              <a:t>: we mark deleted entry as “</a:t>
            </a:r>
            <a:r>
              <a:rPr lang="en-US" b="1" dirty="0">
                <a:solidFill>
                  <a:srgbClr val="0000FF"/>
                </a:solidFill>
              </a:rPr>
              <a:t>deleted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“deleted” is not the same as “empty”.</a:t>
            </a:r>
          </a:p>
          <a:p>
            <a:pPr lvl="1"/>
            <a:r>
              <a:rPr lang="en-US" dirty="0"/>
              <a:t>Now each bucket has three states: “occupied”, “empty”, and “deleted”.</a:t>
            </a:r>
          </a:p>
          <a:p>
            <a:r>
              <a:rPr lang="en-US" dirty="0"/>
              <a:t>We can overwrite the “deleted” entry when inserting.</a:t>
            </a:r>
          </a:p>
          <a:p>
            <a:r>
              <a:rPr lang="en-US" dirty="0"/>
              <a:t>When we </a:t>
            </a:r>
            <a:r>
              <a:rPr lang="en-US" b="1" dirty="0">
                <a:solidFill>
                  <a:srgbClr val="C00000"/>
                </a:solidFill>
              </a:rPr>
              <a:t>search</a:t>
            </a:r>
            <a:r>
              <a:rPr lang="en-US" dirty="0"/>
              <a:t>, we will keep looking if we encounter a “deleted” entry.</a:t>
            </a:r>
          </a:p>
          <a:p>
            <a:pPr lvl="1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57395" y="1447800"/>
          <a:ext cx="6095997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57395" y="1971040"/>
          <a:ext cx="6095997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[7]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[8]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95595" y="150937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38795" y="151663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05195" y="151663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67195" y="150904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9995" y="150904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76795" y="1509039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38801" y="151663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41074" y="1503860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del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32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Probing</a:t>
            </a:r>
            <a:br>
              <a:rPr lang="en-US" dirty="0"/>
            </a:br>
            <a:r>
              <a:rPr lang="en-US" sz="2700" dirty="0"/>
              <a:t>Clustering Problem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Clustering: when </a:t>
            </a:r>
            <a:r>
              <a:rPr lang="en-US" b="1" dirty="0">
                <a:solidFill>
                  <a:srgbClr val="0000FF"/>
                </a:solidFill>
              </a:rPr>
              <a:t>contiguous</a:t>
            </a:r>
            <a:r>
              <a:rPr lang="en-US" dirty="0"/>
              <a:t> buckets are all occupied.</a:t>
            </a:r>
          </a:p>
          <a:p>
            <a:r>
              <a:rPr lang="en-US" b="1" u="sng" dirty="0"/>
              <a:t>Claim</a:t>
            </a:r>
            <a:r>
              <a:rPr lang="en-US" dirty="0"/>
              <a:t>: Any hash value inside the cluster adds to </a:t>
            </a:r>
            <a:r>
              <a:rPr lang="en-US" b="1" u="sng" dirty="0"/>
              <a:t>the end</a:t>
            </a:r>
            <a:r>
              <a:rPr lang="en-US" dirty="0"/>
              <a:t> of that cluster.</a:t>
            </a:r>
          </a:p>
          <a:p>
            <a:r>
              <a:rPr lang="en-US" dirty="0"/>
              <a:t>Problems with a </a:t>
            </a:r>
            <a:r>
              <a:rPr lang="en-US" b="1" dirty="0">
                <a:solidFill>
                  <a:srgbClr val="0000FF"/>
                </a:solidFill>
              </a:rPr>
              <a:t>large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cluster:</a:t>
            </a:r>
          </a:p>
          <a:p>
            <a:pPr lvl="1"/>
            <a:r>
              <a:rPr lang="en-US" dirty="0"/>
              <a:t>It becomes more likely that the next hash value will collide with the cluster.</a:t>
            </a:r>
          </a:p>
          <a:p>
            <a:pPr lvl="1"/>
            <a:r>
              <a:rPr lang="en-US" altLang="zh-CN" dirty="0"/>
              <a:t>C</a:t>
            </a:r>
            <a:r>
              <a:rPr lang="en-US" dirty="0"/>
              <a:t>ollisions in the</a:t>
            </a:r>
            <a:r>
              <a:rPr lang="zh-CN" altLang="en-US" dirty="0"/>
              <a:t> </a:t>
            </a:r>
            <a:r>
              <a:rPr lang="en-US" dirty="0"/>
              <a:t>cluster get more expensive to resolve.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57395" y="1686560"/>
          <a:ext cx="6095997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57395" y="2209800"/>
          <a:ext cx="6095997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[7]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[8]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95595" y="17481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38795" y="175539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05195" y="175539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67195" y="174780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9995" y="174780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76795" y="1747799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38801" y="175539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31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133601" y="1686560"/>
            <a:ext cx="4038600" cy="57049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05400" y="1214735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170528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696464"/>
                </a:solidFill>
              </a:rPr>
              <a:t>Linear Probing</a:t>
            </a:r>
            <a:br>
              <a:rPr lang="en-US" sz="3600" dirty="0">
                <a:solidFill>
                  <a:srgbClr val="696464"/>
                </a:solidFill>
              </a:rPr>
            </a:br>
            <a:r>
              <a:rPr lang="en-US" sz="2400" dirty="0">
                <a:solidFill>
                  <a:srgbClr val="696464"/>
                </a:solidFill>
              </a:rPr>
              <a:t>Clustering Problem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Assuming input size N, table size 2N:</a:t>
            </a:r>
          </a:p>
          <a:p>
            <a:pPr lvl="1"/>
            <a:r>
              <a:rPr lang="en-US" dirty="0"/>
              <a:t>What is the best-case cluster distribution?</a:t>
            </a:r>
          </a:p>
          <a:p>
            <a:pPr lvl="1"/>
            <a:endParaRPr lang="en-US" dirty="0"/>
          </a:p>
          <a:p>
            <a:pPr lvl="1">
              <a:spcBef>
                <a:spcPts val="100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What is the worst-case cluster distribution?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57400" y="2514600"/>
          <a:ext cx="48768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057400" y="3733800"/>
          <a:ext cx="48768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83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Statements Are Correct?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371600"/>
                <a:ext cx="7772400" cy="4572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Assuming input size N, table size 2N. Analyze the </a:t>
                </a:r>
                <a:r>
                  <a:rPr lang="en-US" altLang="zh-CN" dirty="0"/>
                  <a:t>average number of probes to </a:t>
                </a:r>
                <a:r>
                  <a:rPr lang="en-US" altLang="zh-CN" u="sng" dirty="0"/>
                  <a:t>find an empty slot</a:t>
                </a:r>
                <a:r>
                  <a:rPr lang="en-US" altLang="zh-CN" dirty="0"/>
                  <a:t> for best-case and worst-case clusters.</a:t>
                </a:r>
                <a:r>
                  <a:rPr lang="en-US" dirty="0"/>
                  <a:t> Select all the correct answers.</a:t>
                </a:r>
              </a:p>
              <a:p>
                <a:pPr marL="514350" indent="-514350">
                  <a:buAutoNum type="alphaUcPeriod"/>
                </a:pPr>
                <a:r>
                  <a:rPr lang="en-US" altLang="zh-CN" dirty="0"/>
                  <a:t>The average number for best-case cluster </a:t>
                </a:r>
                <a:r>
                  <a:rPr lang="en-US" dirty="0"/>
                  <a:t>is 1.5.</a:t>
                </a:r>
              </a:p>
              <a:p>
                <a:pPr marL="514350" indent="-514350">
                  <a:buAutoNum type="alphaUcPeriod"/>
                </a:pPr>
                <a:r>
                  <a:rPr lang="en-US" altLang="zh-CN" dirty="0"/>
                  <a:t>The average number for best-case cluster is 1.</a:t>
                </a:r>
              </a:p>
              <a:p>
                <a:pPr marL="514350" indent="-514350">
                  <a:buAutoNum type="alphaUcPeriod"/>
                </a:pPr>
                <a:r>
                  <a:rPr lang="en-US" altLang="zh-CN" dirty="0"/>
                  <a:t>The average number for worst-case cluster is roughly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514350" indent="-514350">
                  <a:buFont typeface="Wingdings 2"/>
                  <a:buAutoNum type="alphaUcPeriod"/>
                </a:pPr>
                <a:r>
                  <a:rPr lang="en-US" altLang="zh-CN" dirty="0"/>
                  <a:t>The average number for worst-case cluster is roughly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371600"/>
                <a:ext cx="7772400" cy="4572000"/>
              </a:xfrm>
              <a:blipFill>
                <a:blip r:embed="rId3"/>
                <a:stretch>
                  <a:fillRect l="-941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icons8-help-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449057"/>
              </p:ext>
            </p:extLst>
          </p:nvPr>
        </p:nvGraphicFramePr>
        <p:xfrm>
          <a:off x="1676400" y="5105400"/>
          <a:ext cx="48768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26389"/>
              </p:ext>
            </p:extLst>
          </p:nvPr>
        </p:nvGraphicFramePr>
        <p:xfrm>
          <a:off x="1682663" y="6049962"/>
          <a:ext cx="48768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4400" y="5010834"/>
            <a:ext cx="707245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dirty="0"/>
              <a:t>Best</a:t>
            </a:r>
            <a:br>
              <a:rPr lang="en-US" altLang="zh-CN" sz="2400" dirty="0"/>
            </a:br>
            <a:r>
              <a:rPr lang="en-US" altLang="zh-CN" sz="2400" dirty="0"/>
              <a:t>Case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32037" y="5926303"/>
            <a:ext cx="871970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dirty="0"/>
              <a:t>Worst</a:t>
            </a:r>
            <a:br>
              <a:rPr lang="en-US" altLang="zh-CN" sz="2400" dirty="0"/>
            </a:br>
            <a:r>
              <a:rPr lang="en-US" altLang="zh-CN" sz="2400" dirty="0"/>
              <a:t>Case</a:t>
            </a:r>
            <a:endParaRPr lang="zh-CN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5619AD-E7FA-4A0D-897A-A44B5DE95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271765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085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Collision Resolution: Separate Chaining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/>
              <a:t>Collision Resolution: Open Addressing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Linear Probing</a:t>
            </a:r>
          </a:p>
          <a:p>
            <a:pPr lvl="1"/>
            <a:r>
              <a:rPr lang="en-US" altLang="zh-CN" dirty="0"/>
              <a:t>Quadratic Probing and Double Hashing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Performance of Open Addressing</a:t>
            </a:r>
          </a:p>
        </p:txBody>
      </p:sp>
    </p:spTree>
    <p:extLst>
      <p:ext uri="{BB962C8B-B14F-4D97-AF65-F5344CB8AC3E}">
        <p14:creationId xmlns:p14="http://schemas.microsoft.com/office/powerpoint/2010/main" val="390308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Collision Resolution: Separate Chaining</a:t>
            </a:r>
          </a:p>
          <a:p>
            <a:endParaRPr lang="en-US" dirty="0"/>
          </a:p>
          <a:p>
            <a:r>
              <a:rPr lang="en-US" altLang="zh-CN" dirty="0"/>
              <a:t>Collision Resolution: Open Addressing</a:t>
            </a:r>
          </a:p>
          <a:p>
            <a:pPr lvl="1"/>
            <a:r>
              <a:rPr lang="en-US" altLang="zh-CN" dirty="0"/>
              <a:t>Linear Probing</a:t>
            </a:r>
          </a:p>
          <a:p>
            <a:pPr lvl="1"/>
            <a:r>
              <a:rPr lang="en-US" altLang="zh-CN" dirty="0"/>
              <a:t>Quadratic Probing and Double Hashing</a:t>
            </a:r>
          </a:p>
          <a:p>
            <a:pPr lvl="1"/>
            <a:r>
              <a:rPr lang="en-US" altLang="zh-CN" dirty="0"/>
              <a:t>Performance of Open Addressing</a:t>
            </a:r>
          </a:p>
        </p:txBody>
      </p:sp>
    </p:spTree>
    <p:extLst>
      <p:ext uri="{BB962C8B-B14F-4D97-AF65-F5344CB8AC3E}">
        <p14:creationId xmlns:p14="http://schemas.microsoft.com/office/powerpoint/2010/main" val="3758659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Quadratic Probing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zh-CN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en-US" altLang="zh-CN" sz="2400" b="1" baseline="-25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(key) = (h(key)+</a:t>
            </a:r>
            <a:r>
              <a:rPr lang="en-US" altLang="zh-CN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400" b="1" baseline="30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zh-CN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% n</a:t>
            </a:r>
            <a:endParaRPr lang="en-US" altLang="zh-CN" dirty="0"/>
          </a:p>
          <a:p>
            <a:r>
              <a:rPr lang="en-US" altLang="zh-CN" dirty="0"/>
              <a:t>It is less likely to form large clusters.</a:t>
            </a:r>
          </a:p>
          <a:p>
            <a:r>
              <a:rPr lang="en-US" dirty="0"/>
              <a:t>Example: Hash table size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 = 7</a:t>
            </a:r>
            <a:r>
              <a:rPr lang="en-US" dirty="0"/>
              <a:t>,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h(key) = key%7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Thus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(key) = (key%7+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baseline="30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)%7</a:t>
            </a:r>
          </a:p>
          <a:p>
            <a:pPr lvl="1"/>
            <a:r>
              <a:rPr lang="en-US" dirty="0">
                <a:cs typeface="Courier New" pitchFamily="49" charset="0"/>
              </a:rPr>
              <a:t>Suppose we insert 9, 16, 11, 2 in sequence.</a:t>
            </a:r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(16) = 2.</a:t>
            </a:r>
            <a:r>
              <a:rPr lang="en-US" dirty="0">
                <a:cs typeface="Courier New" pitchFamily="49" charset="0"/>
              </a:rPr>
              <a:t> Not empty!</a:t>
            </a:r>
            <a:endParaRPr lang="en-US" dirty="0"/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(16) = 3.</a:t>
            </a:r>
            <a:r>
              <a:rPr lang="en-US" dirty="0">
                <a:cs typeface="Courier New" pitchFamily="49" charset="0"/>
              </a:rPr>
              <a:t> It is empty, so we insert there.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(2) = 2.</a:t>
            </a:r>
            <a:r>
              <a:rPr lang="en-US" dirty="0">
                <a:cs typeface="Courier New" pitchFamily="49" charset="0"/>
              </a:rPr>
              <a:t> Not empty!</a:t>
            </a:r>
            <a:endParaRPr lang="en-US" dirty="0"/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(2) = 3.</a:t>
            </a:r>
            <a:r>
              <a:rPr lang="en-US" dirty="0">
                <a:cs typeface="Courier New" pitchFamily="49" charset="0"/>
              </a:rPr>
              <a:t> Not empty!</a:t>
            </a:r>
            <a:endParaRPr lang="en-US" dirty="0"/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(2) = 6.</a:t>
            </a:r>
            <a:r>
              <a:rPr lang="en-US" dirty="0">
                <a:cs typeface="Courier New" pitchFamily="49" charset="0"/>
              </a:rPr>
              <a:t> It is empty, so we insert there.</a:t>
            </a:r>
          </a:p>
          <a:p>
            <a:pPr lvl="1"/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40469" y="3352800"/>
          <a:ext cx="4741331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040469" y="3876040"/>
          <a:ext cx="4741331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64469" y="341884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94402" y="3418839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13875" y="3418095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07669" y="341809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7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of Quadratic Probing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However, sometimes we will never find an empty slot even if the table isn’t full!</a:t>
                </a:r>
              </a:p>
              <a:p>
                <a:r>
                  <a:rPr lang="en-US" altLang="zh-CN" dirty="0"/>
                  <a:t>Luckily, if the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load factor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𝐿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≤0.5</m:t>
                    </m:r>
                  </m:oMath>
                </a14:m>
                <a:r>
                  <a:rPr lang="en-US" altLang="zh-CN" dirty="0"/>
                  <a:t>, we are guaranteed to find an empty slot.</a:t>
                </a:r>
              </a:p>
              <a:p>
                <a:pPr lvl="1"/>
                <a:r>
                  <a:rPr lang="en-US" altLang="zh-CN" u="sng" dirty="0"/>
                  <a:t>Definition</a:t>
                </a:r>
                <a:r>
                  <a:rPr lang="en-US" altLang="zh-CN" dirty="0"/>
                  <a:t>: given a hash table with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CN" dirty="0"/>
                  <a:t> buckets that stores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𝑚</m:t>
                    </m:r>
                  </m:oMath>
                </a14:m>
                <a:r>
                  <a:rPr lang="en-US" altLang="zh-CN" dirty="0"/>
                  <a:t> objects, its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load factor</a:t>
                </a:r>
                <a:r>
                  <a:rPr lang="en-US" altLang="zh-CN" dirty="0"/>
                  <a:t> is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𝐿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#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objects</m:t>
                        </m:r>
                        <m:r>
                          <a:rPr lang="en-US" altLang="zh-CN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in</m:t>
                        </m:r>
                        <m:r>
                          <a:rPr lang="en-US" altLang="zh-CN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hash</m:t>
                        </m:r>
                        <m:r>
                          <a:rPr lang="en-US" altLang="zh-CN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table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#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buckets</m:t>
                        </m:r>
                        <m:r>
                          <a:rPr lang="en-US" altLang="zh-CN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in</m:t>
                        </m:r>
                        <m:r>
                          <a:rPr lang="en-US" altLang="zh-CN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hash</m:t>
                        </m:r>
                        <m:r>
                          <a:rPr lang="en-US" altLang="zh-CN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table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200" r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264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9200" y="3200400"/>
            <a:ext cx="7391400" cy="83099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Load Factor of Hash Table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</p:spPr>
            <p:txBody>
              <a:bodyPr>
                <a:normAutofit/>
              </a:bodyPr>
              <a:lstStyle/>
              <a:p>
                <a:r>
                  <a:rPr lang="en-US" u="sng" dirty="0"/>
                  <a:t>Question</a:t>
                </a:r>
                <a:r>
                  <a:rPr lang="en-US" dirty="0"/>
                  <a:t>: which collision resolution strategy is feasible for load factor larger than 1?</a:t>
                </a:r>
              </a:p>
              <a:p>
                <a:pPr lvl="1"/>
                <a:r>
                  <a:rPr lang="en-US" u="sng" dirty="0"/>
                  <a:t>Answer</a:t>
                </a:r>
                <a:r>
                  <a:rPr lang="en-US" dirty="0"/>
                  <a:t>: separate chaining.</a:t>
                </a:r>
              </a:p>
              <a:p>
                <a:pPr lvl="1"/>
                <a:r>
                  <a:rPr lang="en-US" u="sng" dirty="0"/>
                  <a:t>Note</a:t>
                </a:r>
                <a:r>
                  <a:rPr lang="en-US" dirty="0"/>
                  <a:t>: for open addressing, we require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≤1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u="sng" dirty="0"/>
                  <a:t>Claim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dirty="0"/>
                  <a:t> is a necessary condition for operations to run in constant time.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  <a:blipFill>
                <a:blip r:embed="rId3"/>
                <a:stretch>
                  <a:fillRect l="-784" t="-1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65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Hashing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4572000"/>
          </a:xfrm>
        </p:spPr>
        <p:txBody>
          <a:bodyPr/>
          <a:lstStyle/>
          <a:p>
            <a:pPr marL="0" lvl="1" indent="0" algn="ctr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(x) = (h(x) +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*g(x)) % n</a:t>
            </a:r>
          </a:p>
          <a:p>
            <a:endParaRPr lang="en-US" dirty="0"/>
          </a:p>
          <a:p>
            <a:r>
              <a:rPr lang="en-US" dirty="0"/>
              <a:t>Uses 2 distinct hash functions.</a:t>
            </a:r>
          </a:p>
          <a:p>
            <a:endParaRPr lang="en-US" dirty="0"/>
          </a:p>
          <a:p>
            <a:r>
              <a:rPr lang="en-US" dirty="0"/>
              <a:t>Increment </a:t>
            </a:r>
            <a:r>
              <a:rPr lang="en-US" b="1" dirty="0">
                <a:solidFill>
                  <a:srgbClr val="C00000"/>
                </a:solidFill>
              </a:rPr>
              <a:t>differently</a:t>
            </a:r>
            <a:r>
              <a:rPr lang="en-US" dirty="0"/>
              <a:t> depending on the key.</a:t>
            </a:r>
          </a:p>
          <a:p>
            <a:pPr lvl="1"/>
            <a:r>
              <a:rPr lang="en-US" dirty="0"/>
              <a:t>If h(x) = 13, g(x) = 17, the probe sequence is 13, 30, 47, 64, …</a:t>
            </a:r>
          </a:p>
          <a:p>
            <a:pPr lvl="1"/>
            <a:r>
              <a:rPr lang="en-US" dirty="0"/>
              <a:t>If h(x) = 19, g(x) = 7, the probe sequence is 19, 26, 33, 40, …</a:t>
            </a:r>
          </a:p>
          <a:p>
            <a:pPr lvl="1"/>
            <a:r>
              <a:rPr lang="en-US" dirty="0"/>
              <a:t>For linear and quadratic probing, the incremental probing patterns are </a:t>
            </a:r>
            <a:r>
              <a:rPr lang="en-US" b="1" dirty="0">
                <a:solidFill>
                  <a:srgbClr val="0000FF"/>
                </a:solidFill>
              </a:rPr>
              <a:t>the same</a:t>
            </a:r>
            <a:r>
              <a:rPr lang="en-US" dirty="0"/>
              <a:t> for all the keys.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62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Double Hashing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Hash table size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 = 7, h(key) = key%7,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g(key) = (5-key)%5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Thus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(key) = (key%7+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(5-key)%5*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)%7</a:t>
            </a:r>
          </a:p>
          <a:p>
            <a:pPr lvl="1"/>
            <a:r>
              <a:rPr lang="en-US" dirty="0">
                <a:cs typeface="Courier New" pitchFamily="49" charset="0"/>
              </a:rPr>
              <a:t>Suppose we insert 9, 16, 11, 2 in sequence.</a:t>
            </a:r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(16) = 2.</a:t>
            </a:r>
            <a:r>
              <a:rPr lang="en-US" dirty="0">
                <a:cs typeface="Courier New" pitchFamily="49" charset="0"/>
              </a:rPr>
              <a:t> Not empty!</a:t>
            </a:r>
            <a:endParaRPr lang="en-US" dirty="0"/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(16) = 6.</a:t>
            </a:r>
            <a:r>
              <a:rPr lang="en-US" dirty="0">
                <a:cs typeface="Courier New" pitchFamily="49" charset="0"/>
              </a:rPr>
              <a:t> It is empty, so we insert there.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(2) = 2.</a:t>
            </a:r>
            <a:r>
              <a:rPr lang="en-US" dirty="0">
                <a:cs typeface="Courier New" pitchFamily="49" charset="0"/>
              </a:rPr>
              <a:t> Not empty!</a:t>
            </a:r>
            <a:endParaRPr lang="en-US" dirty="0"/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(2) = 5.</a:t>
            </a:r>
            <a:r>
              <a:rPr lang="en-US" dirty="0">
                <a:cs typeface="Courier New" pitchFamily="49" charset="0"/>
              </a:rPr>
              <a:t> It is empty, so we insert there.</a:t>
            </a:r>
          </a:p>
          <a:p>
            <a:pPr lvl="1"/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64269" y="3210560"/>
          <a:ext cx="4741331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64269" y="3733800"/>
          <a:ext cx="4741331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88269" y="32766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55269" y="3272135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37675" y="3275855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45669" y="32766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Collision Resolution: Separate Chaining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/>
              <a:t>Collision Resolution: Open Addressing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Linear Probing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Quadratic Probing and Double Hashing</a:t>
            </a:r>
          </a:p>
          <a:p>
            <a:pPr lvl="1"/>
            <a:r>
              <a:rPr lang="en-US" altLang="zh-CN" dirty="0"/>
              <a:t>Performance of Open Addressing</a:t>
            </a:r>
          </a:p>
        </p:txBody>
      </p:sp>
    </p:spTree>
    <p:extLst>
      <p:ext uri="{BB962C8B-B14F-4D97-AF65-F5344CB8AC3E}">
        <p14:creationId xmlns:p14="http://schemas.microsoft.com/office/powerpoint/2010/main" val="1784212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Open Addressing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Hard to analyze rigorously.</a:t>
                </a:r>
              </a:p>
              <a:p>
                <a:endParaRPr lang="en-US" dirty="0"/>
              </a:p>
              <a:p>
                <a:r>
                  <a:rPr lang="en-US" dirty="0"/>
                  <a:t>The runtime is dominated by the number of comparisons.</a:t>
                </a:r>
              </a:p>
              <a:p>
                <a:endParaRPr lang="en-US" dirty="0"/>
              </a:p>
              <a:p>
                <a:r>
                  <a:rPr lang="en-US" dirty="0"/>
                  <a:t>The number of comparisons depends on the load factor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Define the expected number of comparisons in an </a:t>
                </a:r>
                <a:r>
                  <a:rPr lang="en-US" b="1" dirty="0">
                    <a:solidFill>
                      <a:srgbClr val="0000FF"/>
                    </a:solidFill>
                  </a:rPr>
                  <a:t>unsuccessful search</a:t>
                </a:r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𝑈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𝐿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Define the expected number of comparisons in a </a:t>
                </a:r>
                <a:r>
                  <a:rPr lang="en-US" b="1" dirty="0">
                    <a:solidFill>
                      <a:srgbClr val="C00000"/>
                    </a:solidFill>
                  </a:rPr>
                  <a:t>successful search</a:t>
                </a:r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𝑆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𝐿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1733" r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5587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Number of Comparisons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Linear probing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863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914400" y="4088180"/>
              <a:ext cx="426720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22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22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𝑈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𝐿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𝐿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1.5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8.5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2.5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50.5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5.5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589982"/>
                  </p:ext>
                </p:extLst>
              </p:nvPr>
            </p:nvGraphicFramePr>
            <p:xfrm>
              <a:off x="914400" y="4088180"/>
              <a:ext cx="426720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2400"/>
                    <a:gridCol w="1422400"/>
                    <a:gridCol w="14224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t="-1333" r="-200429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99573" t="-1333" r="-99573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200429" t="-1333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0.5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2.5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1.5</a:t>
                          </a:r>
                          <a:endParaRPr lang="en-US" sz="2400" dirty="0"/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0.75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8.5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2.5</a:t>
                          </a:r>
                          <a:endParaRPr lang="en-US" sz="2400" dirty="0"/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0.9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50.5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5.5</a:t>
                          </a:r>
                          <a:endParaRPr lang="en-US" sz="2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86400" y="4648200"/>
                <a:ext cx="33260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/>
                      </a:rPr>
                      <m:t>𝐿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≤0.75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</a:rPr>
                  <a:t> is recommended.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648200"/>
                <a:ext cx="3326039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66" t="-9333" r="-1648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29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Number of Comparisons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Quadratic probing and double hashing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1−</m:t>
                          </m:r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863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2667000" y="3962400"/>
              <a:ext cx="426720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22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22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𝑈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𝐿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𝐿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1.4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1.8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2.6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024413"/>
                  </p:ext>
                </p:extLst>
              </p:nvPr>
            </p:nvGraphicFramePr>
            <p:xfrm>
              <a:off x="2667000" y="3962400"/>
              <a:ext cx="426720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2400"/>
                    <a:gridCol w="1422400"/>
                    <a:gridCol w="14224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429" r="-200429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00000" r="-99573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200858" b="-330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0.5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1.4</a:t>
                          </a:r>
                          <a:endParaRPr lang="en-US" sz="2400" dirty="0"/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0.75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1.8</a:t>
                          </a:r>
                          <a:endParaRPr lang="en-US" sz="2400" dirty="0"/>
                        </a:p>
                      </a:txBody>
                      <a:tcPr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0.9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10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2.6</a:t>
                          </a:r>
                          <a:endParaRPr lang="en-US" sz="2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3429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Strategy to Use?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Both separate chaining and open addressing are used in real applications.</a:t>
            </a:r>
          </a:p>
          <a:p>
            <a:endParaRPr lang="en-US" dirty="0"/>
          </a:p>
          <a:p>
            <a:r>
              <a:rPr lang="en-US" dirty="0"/>
              <a:t>Some basic guidelines:</a:t>
            </a:r>
          </a:p>
          <a:p>
            <a:pPr lvl="1"/>
            <a:r>
              <a:rPr lang="en-US" dirty="0"/>
              <a:t>If space is important, better to use open addressing.</a:t>
            </a:r>
          </a:p>
          <a:p>
            <a:pPr lvl="1"/>
            <a:r>
              <a:rPr lang="en-US" dirty="0"/>
              <a:t>If need removing items, better to use separate chaining.</a:t>
            </a:r>
          </a:p>
          <a:p>
            <a:pPr lvl="2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remove()</a:t>
            </a:r>
            <a:r>
              <a:rPr lang="en-US" sz="2400" dirty="0"/>
              <a:t> is tricky in open addressing.</a:t>
            </a:r>
          </a:p>
          <a:p>
            <a:pPr lvl="1"/>
            <a:r>
              <a:rPr lang="en-US" dirty="0"/>
              <a:t>In mission critical application, prototype both and compare.</a:t>
            </a:r>
          </a:p>
        </p:txBody>
      </p:sp>
    </p:spTree>
    <p:extLst>
      <p:ext uri="{BB962C8B-B14F-4D97-AF65-F5344CB8AC3E}">
        <p14:creationId xmlns:p14="http://schemas.microsoft.com/office/powerpoint/2010/main" val="846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 Scheme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Collision-resolution scheme</a:t>
            </a:r>
            <a:r>
              <a:rPr lang="en-US" dirty="0"/>
              <a:t>: assigns distinct locations in the hash table to items involved in a collision.</a:t>
            </a:r>
          </a:p>
          <a:p>
            <a:r>
              <a:rPr lang="en-US" dirty="0"/>
              <a:t>Two </a:t>
            </a:r>
            <a:r>
              <a:rPr lang="en-US"/>
              <a:t>major schemes:</a:t>
            </a:r>
            <a:endParaRPr lang="en-US" dirty="0"/>
          </a:p>
          <a:p>
            <a:pPr lvl="1"/>
            <a:r>
              <a:rPr lang="en-US" dirty="0"/>
              <a:t>Separate chaining</a:t>
            </a:r>
          </a:p>
          <a:p>
            <a:pPr lvl="1"/>
            <a:r>
              <a:rPr lang="en-US" dirty="0"/>
              <a:t>Open addressing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44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Chaining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Each bucket keeps a </a:t>
                </a:r>
                <a:r>
                  <a:rPr lang="en-US" b="1" dirty="0">
                    <a:solidFill>
                      <a:srgbClr val="C00000"/>
                    </a:solidFill>
                  </a:rPr>
                  <a:t>linked list</a:t>
                </a:r>
                <a:r>
                  <a:rPr lang="en-US" dirty="0"/>
                  <a:t> of all items whose home buckets are that bucket.</a:t>
                </a:r>
              </a:p>
              <a:p>
                <a:r>
                  <a:rPr lang="en-US" dirty="0"/>
                  <a:t>Example: Put pairs whose keys are 6, 23, 34, 28, 29, 7, 33, 30 into a hash table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=7</m:t>
                    </m:r>
                  </m:oMath>
                </a14:m>
                <a:r>
                  <a:rPr lang="en-US" dirty="0"/>
                  <a:t> buckets.</a:t>
                </a:r>
              </a:p>
              <a:p>
                <a:pPr lvl="1"/>
                <a:r>
                  <a:rPr lang="en-US" b="1" dirty="0" err="1">
                    <a:latin typeface="Courier New" pitchFamily="49" charset="0"/>
                    <a:cs typeface="Courier New" pitchFamily="49" charset="0"/>
                  </a:rPr>
                  <a:t>homeBucket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 = key % 7</a:t>
                </a:r>
              </a:p>
              <a:p>
                <a:pPr lvl="1"/>
                <a:r>
                  <a:rPr lang="en-US" b="1" u="sng" dirty="0"/>
                  <a:t>Note</a:t>
                </a:r>
                <a:r>
                  <a:rPr lang="en-US" dirty="0"/>
                  <a:t>: we insert object at the beginning of a linked list.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2514600" y="3962400"/>
            <a:ext cx="3838830" cy="2743200"/>
            <a:chOff x="1647570" y="3657600"/>
            <a:chExt cx="3838830" cy="2743200"/>
          </a:xfrm>
        </p:grpSpPr>
        <p:sp>
          <p:nvSpPr>
            <p:cNvPr id="5" name="Rectangle 4"/>
            <p:cNvSpPr/>
            <p:nvPr/>
          </p:nvSpPr>
          <p:spPr>
            <a:xfrm>
              <a:off x="2242625" y="371328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42625" y="409428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42625" y="447528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42625" y="485628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42625" y="523728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42625" y="561828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42625" y="599928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76600" y="371328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76800" y="371328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28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590800" y="3883856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657600" y="38862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281875" y="601980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34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953000" y="601980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76600" y="449580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30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876800" y="449580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23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91000" y="4127112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29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191000" y="563880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33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3657600" y="4715608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733800" y="62103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596075" y="4665785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590800" y="6192715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2514600" y="4317612"/>
              <a:ext cx="1676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2509325" y="5811718"/>
              <a:ext cx="1676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647570" y="36576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[0]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47570" y="40386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[1]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47570" y="44196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[2]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647570" y="48006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[3]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47570" y="51816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[4]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647570" y="55626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[5]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47570" y="5939135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[6]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903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Chaining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Value find(Key key)</a:t>
            </a:r>
          </a:p>
          <a:p>
            <a:pPr lvl="1"/>
            <a:r>
              <a:rPr lang="en-US" dirty="0"/>
              <a:t>Compute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k = h(key)</a:t>
            </a:r>
          </a:p>
          <a:p>
            <a:pPr lvl="1"/>
            <a:r>
              <a:rPr lang="en-US" dirty="0"/>
              <a:t>Search in the linked list located at the k-</a:t>
            </a:r>
            <a:r>
              <a:rPr lang="en-US" dirty="0" err="1"/>
              <a:t>th</a:t>
            </a:r>
            <a:r>
              <a:rPr lang="en-US" dirty="0"/>
              <a:t> bucket (e.g., check every entry) with the key.</a:t>
            </a:r>
          </a:p>
          <a:p>
            <a:pPr lvl="1"/>
            <a:endParaRPr lang="en-US" dirty="0"/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insert(Key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Value value)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Compute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k = h(key)</a:t>
            </a:r>
          </a:p>
          <a:p>
            <a:pPr lvl="1"/>
            <a:r>
              <a:rPr lang="en-US" dirty="0"/>
              <a:t>Search in the linked list located at the k-</a:t>
            </a:r>
            <a:r>
              <a:rPr lang="en-US" dirty="0" err="1"/>
              <a:t>th</a:t>
            </a:r>
            <a:r>
              <a:rPr lang="en-US" dirty="0"/>
              <a:t> bucket. If found, update its value; otherwise, insert the pair at the beginning of the linked list in O(1)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3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Chaining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Clr>
                <a:srgbClr val="D34817"/>
              </a:buClr>
            </a:pP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 remove(Key key)</a:t>
            </a:r>
          </a:p>
          <a:p>
            <a:pPr lvl="1"/>
            <a:r>
              <a:rPr lang="en-US" dirty="0"/>
              <a:t>Compute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k = h(key)</a:t>
            </a:r>
          </a:p>
          <a:p>
            <a:pPr lvl="1"/>
            <a:r>
              <a:rPr lang="en-US" dirty="0"/>
              <a:t>Search in the linked list located at the k-</a:t>
            </a:r>
            <a:r>
              <a:rPr lang="en-US" dirty="0" err="1"/>
              <a:t>th</a:t>
            </a:r>
            <a:r>
              <a:rPr lang="en-US" dirty="0"/>
              <a:t> bucket. If found, remove that pair.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0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Collision Resolution: Separate Chaining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/>
              <a:t>Collision Resolution: Open Addressing</a:t>
            </a:r>
          </a:p>
          <a:p>
            <a:pPr lvl="1"/>
            <a:r>
              <a:rPr lang="en-US" altLang="zh-CN" dirty="0"/>
              <a:t>Linear Probing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Quadratic Probing and Double Hashing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Performance of Open Addressing</a:t>
            </a:r>
          </a:p>
        </p:txBody>
      </p:sp>
    </p:spTree>
    <p:extLst>
      <p:ext uri="{BB962C8B-B14F-4D97-AF65-F5344CB8AC3E}">
        <p14:creationId xmlns:p14="http://schemas.microsoft.com/office/powerpoint/2010/main" val="246336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Addressing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Reuse empty space in the hash table to hold colliding items.</a:t>
            </a:r>
          </a:p>
          <a:p>
            <a:endParaRPr lang="en-US" dirty="0"/>
          </a:p>
          <a:p>
            <a:r>
              <a:rPr lang="en-US" dirty="0"/>
              <a:t>To do so, search the hash table in some systematic way for a bucket that is empty.</a:t>
            </a:r>
          </a:p>
          <a:p>
            <a:pPr lvl="1"/>
            <a:r>
              <a:rPr lang="en-US" dirty="0"/>
              <a:t>Idea: we use a sequence of hash functions h</a:t>
            </a:r>
            <a:r>
              <a:rPr lang="en-US" baseline="-25000" dirty="0"/>
              <a:t>0</a:t>
            </a:r>
            <a:r>
              <a:rPr lang="en-US" dirty="0"/>
              <a:t>, h</a:t>
            </a:r>
            <a:r>
              <a:rPr lang="en-US" baseline="-25000" dirty="0"/>
              <a:t>1</a:t>
            </a:r>
            <a:r>
              <a:rPr lang="en-US" dirty="0"/>
              <a:t>, h</a:t>
            </a:r>
            <a:r>
              <a:rPr lang="en-US" baseline="-25000" dirty="0"/>
              <a:t>2</a:t>
            </a:r>
            <a:r>
              <a:rPr lang="en-US" dirty="0"/>
              <a:t>, . . . to probe the hash table until we find an empty slot.</a:t>
            </a:r>
          </a:p>
          <a:p>
            <a:pPr lvl="2"/>
            <a:r>
              <a:rPr lang="en-US" sz="2400" dirty="0"/>
              <a:t>I.e., we </a:t>
            </a:r>
            <a:r>
              <a:rPr lang="en-US" sz="2400" b="1" dirty="0">
                <a:solidFill>
                  <a:srgbClr val="0000FF"/>
                </a:solidFill>
              </a:rPr>
              <a:t>probe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the hash table buckets mapped by h</a:t>
            </a:r>
            <a:r>
              <a:rPr lang="en-US" sz="2400" baseline="-25000" dirty="0"/>
              <a:t>0</a:t>
            </a:r>
            <a:r>
              <a:rPr lang="en-US" sz="2400" dirty="0"/>
              <a:t>(key), h</a:t>
            </a:r>
            <a:r>
              <a:rPr lang="en-US" sz="2400" baseline="-25000" dirty="0"/>
              <a:t>1</a:t>
            </a:r>
            <a:r>
              <a:rPr lang="en-US" sz="2400" dirty="0"/>
              <a:t>(key), …, in sequence, until we find an empty slot.</a:t>
            </a:r>
          </a:p>
          <a:p>
            <a:pPr lvl="2"/>
            <a:r>
              <a:rPr lang="en-US" sz="2400" dirty="0"/>
              <a:t>A widely-used way is to define h</a:t>
            </a:r>
            <a:r>
              <a:rPr lang="en-US" sz="2400" baseline="-25000" dirty="0"/>
              <a:t>i</a:t>
            </a:r>
            <a:r>
              <a:rPr lang="en-US" sz="2400" dirty="0"/>
              <a:t>(x) = h(x) + f(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pPr lvl="2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6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Addressing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Three methods:</a:t>
            </a:r>
          </a:p>
          <a:p>
            <a:pPr lvl="1"/>
            <a:r>
              <a:rPr lang="en-US" dirty="0"/>
              <a:t>Linear probing:</a:t>
            </a:r>
            <a:br>
              <a:rPr lang="en-US" dirty="0"/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(x) = (h(x) +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% n</a:t>
            </a:r>
          </a:p>
          <a:p>
            <a:pPr lvl="1"/>
            <a:r>
              <a:rPr lang="en-US" dirty="0"/>
              <a:t>Quadratic probing: </a:t>
            </a:r>
            <a:br>
              <a:rPr lang="en-US" dirty="0"/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(x) = (h(x) + i</a:t>
            </a:r>
            <a:r>
              <a:rPr lang="en-US" b="1" baseline="30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% n</a:t>
            </a:r>
          </a:p>
          <a:p>
            <a:pPr lvl="1"/>
            <a:r>
              <a:rPr lang="en-US" dirty="0"/>
              <a:t>Double hashing: </a:t>
            </a:r>
            <a:br>
              <a:rPr lang="en-US" dirty="0"/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(x) = (h(x) +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*g(x)) % n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4648200"/>
            <a:ext cx="2602123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n is the hash table size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42118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27581</TotalTime>
  <Words>2623</Words>
  <Application>Microsoft Office PowerPoint</Application>
  <PresentationFormat>全屏显示(4:3)</PresentationFormat>
  <Paragraphs>502</Paragraphs>
  <Slides>29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Arial</vt:lpstr>
      <vt:lpstr>Calibri</vt:lpstr>
      <vt:lpstr>Cambria Math</vt:lpstr>
      <vt:lpstr>Courier New</vt:lpstr>
      <vt:lpstr>Franklin Gothic Book</vt:lpstr>
      <vt:lpstr>Perpetua</vt:lpstr>
      <vt:lpstr>Wingdings 2</vt:lpstr>
      <vt:lpstr>Equity</vt:lpstr>
      <vt:lpstr>ECE2810J Data Structures and Algorithms</vt:lpstr>
      <vt:lpstr>Outline</vt:lpstr>
      <vt:lpstr>Collision Resolution Scheme</vt:lpstr>
      <vt:lpstr>Separate Chaining</vt:lpstr>
      <vt:lpstr>Separate Chaining</vt:lpstr>
      <vt:lpstr>Separate Chaining</vt:lpstr>
      <vt:lpstr>Outline</vt:lpstr>
      <vt:lpstr>Open Addressing</vt:lpstr>
      <vt:lpstr>Open Addressing</vt:lpstr>
      <vt:lpstr>Linear Probing</vt:lpstr>
      <vt:lpstr>Linear Probing Example</vt:lpstr>
      <vt:lpstr>Linear Probing find()</vt:lpstr>
      <vt:lpstr>Linear Probing remove()</vt:lpstr>
      <vt:lpstr>Linear Probing remove()</vt:lpstr>
      <vt:lpstr>Linear Probing Alternative implementation of remove()</vt:lpstr>
      <vt:lpstr>Linear Probing Clustering Problem</vt:lpstr>
      <vt:lpstr>Linear Probing Clustering Problem</vt:lpstr>
      <vt:lpstr>Which Statements Are Correct?</vt:lpstr>
      <vt:lpstr>Outline</vt:lpstr>
      <vt:lpstr>Quadratic Probing</vt:lpstr>
      <vt:lpstr>Problem of Quadratic Probing</vt:lpstr>
      <vt:lpstr>More on Load Factor of Hash Table</vt:lpstr>
      <vt:lpstr>Double Hashing</vt:lpstr>
      <vt:lpstr>Double Hashing Example</vt:lpstr>
      <vt:lpstr>Outline</vt:lpstr>
      <vt:lpstr>Performance of Open Addressing</vt:lpstr>
      <vt:lpstr>Expected Number of Comparisons</vt:lpstr>
      <vt:lpstr>Expected Number of Comparisons</vt:lpstr>
      <vt:lpstr>Which Strategy to Use?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1418</cp:revision>
  <dcterms:created xsi:type="dcterms:W3CDTF">2008-09-02T17:19:50Z</dcterms:created>
  <dcterms:modified xsi:type="dcterms:W3CDTF">2025-06-03T14:12:05Z</dcterms:modified>
</cp:coreProperties>
</file>