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44"/>
  </p:notesMasterIdLst>
  <p:handoutMasterIdLst>
    <p:handoutMasterId r:id="rId45"/>
  </p:handoutMasterIdLst>
  <p:sldIdLst>
    <p:sldId id="256" r:id="rId2"/>
    <p:sldId id="377" r:id="rId3"/>
    <p:sldId id="292" r:id="rId4"/>
    <p:sldId id="291" r:id="rId5"/>
    <p:sldId id="383" r:id="rId6"/>
    <p:sldId id="384" r:id="rId7"/>
    <p:sldId id="355" r:id="rId8"/>
    <p:sldId id="345" r:id="rId9"/>
    <p:sldId id="385" r:id="rId10"/>
    <p:sldId id="348" r:id="rId11"/>
    <p:sldId id="386" r:id="rId12"/>
    <p:sldId id="346" r:id="rId13"/>
    <p:sldId id="357" r:id="rId14"/>
    <p:sldId id="349" r:id="rId15"/>
    <p:sldId id="353" r:id="rId16"/>
    <p:sldId id="367" r:id="rId17"/>
    <p:sldId id="368" r:id="rId18"/>
    <p:sldId id="369" r:id="rId19"/>
    <p:sldId id="375" r:id="rId20"/>
    <p:sldId id="351" r:id="rId21"/>
    <p:sldId id="350" r:id="rId22"/>
    <p:sldId id="370" r:id="rId23"/>
    <p:sldId id="387" r:id="rId24"/>
    <p:sldId id="376" r:id="rId25"/>
    <p:sldId id="318" r:id="rId26"/>
    <p:sldId id="372" r:id="rId27"/>
    <p:sldId id="354" r:id="rId28"/>
    <p:sldId id="378" r:id="rId29"/>
    <p:sldId id="317" r:id="rId30"/>
    <p:sldId id="344" r:id="rId31"/>
    <p:sldId id="319" r:id="rId32"/>
    <p:sldId id="320" r:id="rId33"/>
    <p:sldId id="322" r:id="rId34"/>
    <p:sldId id="324" r:id="rId35"/>
    <p:sldId id="325" r:id="rId36"/>
    <p:sldId id="323" r:id="rId37"/>
    <p:sldId id="326" r:id="rId38"/>
    <p:sldId id="327" r:id="rId39"/>
    <p:sldId id="328" r:id="rId40"/>
    <p:sldId id="321" r:id="rId41"/>
    <p:sldId id="338" r:id="rId42"/>
    <p:sldId id="336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83" autoAdjust="0"/>
  </p:normalViewPr>
  <p:slideViewPr>
    <p:cSldViewPr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463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52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415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are supposed to do it</a:t>
            </a:r>
            <a:r>
              <a:rPr lang="en-US" baseline="0" dirty="0"/>
              <a:t> yourself. Why do you need a copy of another’s work?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Yes,</a:t>
            </a:r>
            <a:r>
              <a:rPr lang="en-US" baseline="0" dirty="0"/>
              <a:t> they do happen previously!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833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2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34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194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8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192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programs manipulate data. So, all programs represent data in some way.</a:t>
            </a:r>
          </a:p>
          <a:p>
            <a:endParaRPr lang="en-US" dirty="0"/>
          </a:p>
          <a:p>
            <a:r>
              <a:rPr lang="en-US" baseline="0" dirty="0"/>
              <a:t>We may store record as an unsorted array / an array / linked list. But not only just store it, we want to do the operations efficiently.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record stored by linked list is not efficient,</a:t>
            </a:r>
            <a:r>
              <a:rPr lang="en-US" baseline="0" dirty="0"/>
              <a:t> for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3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Next slide will show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99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721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9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81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Streets as edges and intersections</a:t>
            </a:r>
            <a:r>
              <a:rPr lang="en-US" baseline="0" dirty="0"/>
              <a:t> as nodes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86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188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38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694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37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504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462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5380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4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7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will adjust the curve up or down if the class as a whole does better or worse than past instances.  In particular, if everyone does exceptionally well, then everyone will get an exceptionally good grade.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5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51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80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43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5/14/2025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oc.sjtu.edu.c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qianwk@sjtu.edu.c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with-an-orchid@sjtu.edu.cn" TargetMode="External"/><Relationship Id="rId2" Type="http://schemas.openxmlformats.org/officeDocument/2006/relationships/hyperlink" Target="mailto:qwerty123456@sjtu.edu.c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evin7598@sjtu.edu.cn" TargetMode="External"/><Relationship Id="rId2" Type="http://schemas.openxmlformats.org/officeDocument/2006/relationships/hyperlink" Target="mailto:jiangnan7904@sjtu.edu.c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cs.vt.edu/~shaffer/Book/C++3e20120605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require you to develop your programs using C++ on </a:t>
            </a:r>
            <a:r>
              <a:rPr lang="en-US" b="1" dirty="0">
                <a:solidFill>
                  <a:srgbClr val="FF0000"/>
                </a:solidFill>
              </a:rPr>
              <a:t>Linux operating systems</a:t>
            </a:r>
            <a:r>
              <a:rPr lang="en-US" b="1" dirty="0"/>
              <a:t> </a:t>
            </a:r>
            <a:r>
              <a:rPr lang="en-US" dirty="0"/>
              <a:t>with the compiler g++.</a:t>
            </a:r>
          </a:p>
          <a:p>
            <a:endParaRPr lang="en-US" dirty="0"/>
          </a:p>
          <a:p>
            <a:r>
              <a:rPr lang="en-US" altLang="zh-CN" dirty="0"/>
              <a:t>C++17 standard is allowed.</a:t>
            </a:r>
          </a:p>
          <a:p>
            <a:pPr lvl="1"/>
            <a:r>
              <a:rPr lang="en-US" altLang="zh-CN" dirty="0"/>
              <a:t>Compile with the option –std=</a:t>
            </a:r>
            <a:r>
              <a:rPr lang="en-US" altLang="zh-CN" dirty="0" err="1"/>
              <a:t>c++</a:t>
            </a:r>
            <a:r>
              <a:rPr lang="en-US" altLang="zh-CN" dirty="0"/>
              <a:t>17</a:t>
            </a:r>
          </a:p>
          <a:p>
            <a:pPr lvl="1"/>
            <a:endParaRPr lang="en-US" dirty="0"/>
          </a:p>
          <a:p>
            <a:r>
              <a:rPr lang="en-US" dirty="0"/>
              <a:t>We will grade your programs in the Linux environment: they must compile and run correctly on this operating system.</a:t>
            </a:r>
          </a:p>
          <a:p>
            <a:endParaRPr lang="en-US" dirty="0"/>
          </a:p>
          <a:p>
            <a:r>
              <a:rPr lang="en-US" dirty="0"/>
              <a:t>Do experiments on algorithms, e.g., sorting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2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Written Assignment Deadline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u="sng" dirty="0"/>
              <a:t>written</a:t>
            </a:r>
            <a:r>
              <a:rPr lang="en-US" dirty="0"/>
              <a:t> assignment </a:t>
            </a:r>
            <a:r>
              <a:rPr lang="en-US" altLang="zh-CN" dirty="0"/>
              <a:t>will be given a due date. Your work must be turned in by 11:59 pm on the due date to be accepted for full credit. Upload an e-version through the </a:t>
            </a:r>
            <a:r>
              <a:rPr lang="en-US" altLang="zh-CN" u="sng" dirty="0"/>
              <a:t>assignment link</a:t>
            </a:r>
            <a:r>
              <a:rPr lang="en-US" altLang="zh-CN" dirty="0"/>
              <a:t> on Canvas.</a:t>
            </a:r>
          </a:p>
          <a:p>
            <a:pPr lvl="1"/>
            <a:r>
              <a:rPr lang="en-US" altLang="zh-CN" dirty="0"/>
              <a:t>No late submission allowed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8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Assignment Deadline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</a:t>
            </a:r>
            <a:r>
              <a:rPr lang="en-US" u="sng" dirty="0"/>
              <a:t>programming</a:t>
            </a:r>
            <a:r>
              <a:rPr lang="en-US" dirty="0"/>
              <a:t> assignment (PA) must be turned in by 11:59 pm on the due date to be accepted for full credit. Upload to </a:t>
            </a:r>
            <a:r>
              <a:rPr lang="en-US" u="sng" dirty="0"/>
              <a:t>JOJ (an online judge system)</a:t>
            </a:r>
          </a:p>
          <a:p>
            <a:pPr lvl="1"/>
            <a:r>
              <a:rPr lang="en-US" dirty="0"/>
              <a:t>However, we still allow you to submit your PA within 3 days after the due date, but there is a late penalty.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No PA will be accepted if it is more than 3 days late!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347780"/>
              </p:ext>
            </p:extLst>
          </p:nvPr>
        </p:nvGraphicFramePr>
        <p:xfrm>
          <a:off x="1752600" y="3581400"/>
          <a:ext cx="5867400" cy="14630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Hours Late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Scaling Factor</a:t>
                      </a:r>
                      <a:endParaRPr lang="en-US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(0, 24]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>
                          <a:effectLst/>
                        </a:rPr>
                        <a:t>80 %</a:t>
                      </a:r>
                      <a:endParaRPr lang="en-US" sz="20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(24, 48]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60 %</a:t>
                      </a:r>
                      <a:endParaRPr lang="en-US" sz="20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宋体"/>
                        </a:rPr>
                        <a:t>(48, 72]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en-US" sz="2400" kern="100" dirty="0">
                          <a:effectLst/>
                          <a:latin typeface="+mn-lt"/>
                          <a:ea typeface="宋体"/>
                        </a:rPr>
                        <a:t>40 %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9061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Deadline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u="sng" dirty="0"/>
              <a:t>very occasional</a:t>
            </a:r>
            <a:r>
              <a:rPr lang="en-US" b="1" dirty="0"/>
              <a:t> </a:t>
            </a:r>
            <a:r>
              <a:rPr lang="en-US" dirty="0"/>
              <a:t>cases, we accept deadline extension request.</a:t>
            </a:r>
          </a:p>
          <a:p>
            <a:pPr lvl="1"/>
            <a:r>
              <a:rPr lang="en-US" dirty="0"/>
              <a:t>Contact me, not TAs!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ONLY</a:t>
            </a:r>
            <a:r>
              <a:rPr lang="en-US" dirty="0"/>
              <a:t> be granted for </a:t>
            </a:r>
            <a:r>
              <a:rPr lang="en-US" b="1" dirty="0">
                <a:solidFill>
                  <a:srgbClr val="00B050"/>
                </a:solidFill>
              </a:rPr>
              <a:t>documented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medical/personal emergencies that could not have been anticipated.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granted for reasons such as accidental erasure/loss of files and outside conflicting commitments.</a:t>
            </a:r>
          </a:p>
        </p:txBody>
      </p:sp>
    </p:spTree>
    <p:extLst>
      <p:ext uri="{BB962C8B-B14F-4D97-AF65-F5344CB8AC3E}">
        <p14:creationId xmlns:p14="http://schemas.microsoft.com/office/powerpoint/2010/main" val="381417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</a:t>
            </a:r>
            <a:r>
              <a:rPr lang="en-US" sz="2200" dirty="0"/>
              <a:t> </a:t>
            </a:r>
            <a:r>
              <a:rPr lang="en-US" dirty="0"/>
              <a:t>Suggestions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Taking notes in class is a good idea.</a:t>
            </a:r>
          </a:p>
          <a:p>
            <a:endParaRPr lang="en-US" dirty="0"/>
          </a:p>
          <a:p>
            <a:r>
              <a:rPr lang="en-US" dirty="0"/>
              <a:t>Start doing the homework early!</a:t>
            </a:r>
          </a:p>
          <a:p>
            <a:pPr lvl="1"/>
            <a:r>
              <a:rPr lang="en-US" altLang="zh-CN" dirty="0"/>
              <a:t>Don’t wait until the last minute. Numerous lessons before</a:t>
            </a:r>
          </a:p>
          <a:p>
            <a:pPr lvl="1"/>
            <a:endParaRPr lang="en-US" dirty="0"/>
          </a:p>
          <a:p>
            <a:r>
              <a:rPr lang="en-US" dirty="0"/>
              <a:t>Back up your code frequently in case your computer crashes.</a:t>
            </a:r>
          </a:p>
          <a:p>
            <a:pPr lvl="1"/>
            <a:r>
              <a:rPr lang="en-US" dirty="0"/>
              <a:t>Consequence: “computer crash” is NOT a reason for late submission!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89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Written exams.</a:t>
            </a:r>
          </a:p>
          <a:p>
            <a:pPr lvl="1"/>
            <a:r>
              <a:rPr lang="en-US" dirty="0"/>
              <a:t>Some short questions</a:t>
            </a:r>
          </a:p>
          <a:p>
            <a:pPr lvl="1"/>
            <a:r>
              <a:rPr lang="en-US" dirty="0"/>
              <a:t>Some algorithm design problems</a:t>
            </a:r>
          </a:p>
          <a:p>
            <a:endParaRPr lang="en-US" dirty="0"/>
          </a:p>
          <a:p>
            <a:r>
              <a:rPr lang="en-US" dirty="0"/>
              <a:t>Closed book and closed notes.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No electronic devices are allowed. </a:t>
            </a:r>
          </a:p>
          <a:p>
            <a:pPr lvl="1"/>
            <a:r>
              <a:rPr lang="en-US" dirty="0"/>
              <a:t>These include laptops and cell phones.</a:t>
            </a:r>
          </a:p>
        </p:txBody>
      </p:sp>
    </p:spTree>
    <p:extLst>
      <p:ext uri="{BB962C8B-B14F-4D97-AF65-F5344CB8AC3E}">
        <p14:creationId xmlns:p14="http://schemas.microsoft.com/office/powerpoint/2010/main" val="580489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Honor Code: Collaboration and Cheating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648200"/>
          </a:xfrm>
        </p:spPr>
        <p:txBody>
          <a:bodyPr>
            <a:normAutofit/>
          </a:bodyPr>
          <a:lstStyle/>
          <a:p>
            <a:r>
              <a:rPr lang="en-US" dirty="0"/>
              <a:t>You may discuss in oral with your classmates.</a:t>
            </a:r>
          </a:p>
          <a:p>
            <a:r>
              <a:rPr lang="en-US" b="1" u="sng" dirty="0"/>
              <a:t>But</a:t>
            </a:r>
            <a:r>
              <a:rPr lang="en-US" dirty="0"/>
              <a:t> you must do all the assignments yourself.</a:t>
            </a:r>
          </a:p>
          <a:p>
            <a:r>
              <a:rPr lang="en-US" dirty="0"/>
              <a:t>Some behaviors that are considered as cheating:</a:t>
            </a:r>
          </a:p>
          <a:p>
            <a:pPr lvl="1"/>
            <a:r>
              <a:rPr lang="en-US" dirty="0"/>
              <a:t>Reading another student’s answer/code, including keeping a copy of another student’s answer/code.</a:t>
            </a:r>
          </a:p>
          <a:p>
            <a:pPr lvl="1"/>
            <a:r>
              <a:rPr lang="en-US" dirty="0"/>
              <a:t>Copying another student’s answer/code, in whole or in part.</a:t>
            </a:r>
          </a:p>
          <a:p>
            <a:pPr lvl="1"/>
            <a:r>
              <a:rPr lang="en-US" dirty="0"/>
              <a:t>Having someone else write part of your assignment.</a:t>
            </a:r>
          </a:p>
          <a:p>
            <a:pPr lvl="1"/>
            <a:r>
              <a:rPr lang="en-US" dirty="0"/>
              <a:t>Using test cases of another student.</a:t>
            </a:r>
          </a:p>
          <a:p>
            <a:pPr lvl="1"/>
            <a:r>
              <a:rPr lang="en-US" altLang="zh-CN" dirty="0"/>
              <a:t>Testing your code with another one’s account.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95500" y="5710663"/>
            <a:ext cx="5410200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sz="2400" dirty="0"/>
              <a:t>“</a:t>
            </a:r>
            <a:r>
              <a:rPr lang="en-US" sz="2400" b="1" dirty="0">
                <a:solidFill>
                  <a:srgbClr val="0000FF"/>
                </a:solidFill>
              </a:rPr>
              <a:t>Another student</a:t>
            </a:r>
            <a:r>
              <a:rPr lang="en-US" sz="2400" dirty="0"/>
              <a:t>” includes a student in the current semester or in the previous semester.</a:t>
            </a:r>
          </a:p>
        </p:txBody>
      </p:sp>
    </p:spTree>
    <p:extLst>
      <p:ext uri="{BB962C8B-B14F-4D97-AF65-F5344CB8AC3E}">
        <p14:creationId xmlns:p14="http://schemas.microsoft.com/office/powerpoint/2010/main" val="330505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Honor Code: Collaboration and 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The previous lists of behaviors are </a:t>
            </a:r>
            <a:r>
              <a:rPr lang="en-US" sz="2600" b="1" u="sng" dirty="0"/>
              <a:t>deliberate</a:t>
            </a:r>
            <a:r>
              <a:rPr lang="en-US" sz="2600" dirty="0"/>
              <a:t> cheating, but some </a:t>
            </a:r>
            <a:r>
              <a:rPr lang="en-US" sz="2600" b="1" u="sng" dirty="0"/>
              <a:t>unintentional</a:t>
            </a:r>
            <a:r>
              <a:rPr lang="en-US" sz="2600" dirty="0"/>
              <a:t> actions could make you look like cheating. For example,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You use another’s computer to upload your code (in some cases like network/computer problems), but upload another’s copy.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You should be extremely careful!</a:t>
            </a:r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400" dirty="0"/>
              <a:t>If due to network/computer problem, you need to use another’s computer, double check the uploaded file.</a:t>
            </a:r>
            <a:endParaRPr lang="en-US" sz="22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8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/>
          </a:p>
          <a:p>
            <a:pPr marL="548640" lvl="2" indent="-274320">
              <a:spcBef>
                <a:spcPts val="580"/>
              </a:spcBef>
              <a:buClr>
                <a:schemeClr val="accent1"/>
              </a:buClr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10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Honor Code: Collaboration and Cheating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altLang="zh-CN" sz="2600" dirty="0"/>
              <a:t>In summary, you should be responsible for all answers/codes you submit. If you submit a copy of another student’s work (or overwrite another student’s work), it is considered cheating, </a:t>
            </a:r>
            <a:r>
              <a:rPr lang="en-US" altLang="zh-CN" sz="2600" b="1" u="sng" dirty="0"/>
              <a:t>no matter of the reason</a:t>
            </a:r>
            <a:r>
              <a:rPr lang="en-US" altLang="zh-CN" sz="2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5062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Honor Code: Teaching and Learning Materials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Teaching and learning materials, such as lecture slides, assignments, </a:t>
            </a:r>
            <a:r>
              <a:rPr lang="en-US" altLang="zh-CN" b="1" dirty="0">
                <a:solidFill>
                  <a:srgbClr val="C00000"/>
                </a:solidFill>
              </a:rPr>
              <a:t>your solutions</a:t>
            </a:r>
            <a:r>
              <a:rPr lang="en-US" altLang="zh-CN" dirty="0"/>
              <a:t>, quizzes, etc. are copyrighted and may not be passed on to others without the permission of the course instructor. </a:t>
            </a:r>
          </a:p>
          <a:p>
            <a:pPr lvl="1"/>
            <a:r>
              <a:rPr lang="en-US" altLang="zh-CN" dirty="0"/>
              <a:t>In particular, it is not permissible to post lecture slides, assignment questions, assignment solutions, etc., on public sites such as SlideShare</a:t>
            </a:r>
            <a:endParaRPr lang="zh-CN" altLang="en-US" dirty="0"/>
          </a:p>
          <a:p>
            <a:pPr lvl="1"/>
            <a:r>
              <a:rPr lang="en-US" altLang="zh-CN" dirty="0"/>
              <a:t>If you use </a:t>
            </a:r>
            <a:r>
              <a:rPr lang="en-US" altLang="zh-CN" dirty="0" err="1"/>
              <a:t>Github</a:t>
            </a:r>
            <a:r>
              <a:rPr lang="en-US" altLang="zh-CN" dirty="0"/>
              <a:t> to back up your code, make your repository </a:t>
            </a:r>
            <a:r>
              <a:rPr lang="en-US" altLang="zh-CN" b="1" dirty="0">
                <a:solidFill>
                  <a:srgbClr val="C00000"/>
                </a:solidFill>
              </a:rPr>
              <a:t>private</a:t>
            </a:r>
          </a:p>
          <a:p>
            <a:pPr lvl="1"/>
            <a:r>
              <a:rPr lang="en-US" altLang="zh-CN" dirty="0"/>
              <a:t>You cannot use large language model (LLM)-based service, e.g., GPT.</a:t>
            </a:r>
          </a:p>
        </p:txBody>
      </p:sp>
    </p:spTree>
    <p:extLst>
      <p:ext uri="{BB962C8B-B14F-4D97-AF65-F5344CB8AC3E}">
        <p14:creationId xmlns:p14="http://schemas.microsoft.com/office/powerpoint/2010/main" val="227848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Course logistics</a:t>
            </a:r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27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Consequence of Honor Code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Any suspect of honor code violation will be reported to </a:t>
            </a:r>
            <a:r>
              <a:rPr lang="en-US" b="1" dirty="0">
                <a:solidFill>
                  <a:srgbClr val="C00000"/>
                </a:solidFill>
              </a:rPr>
              <a:t>the Honor Council at JI</a:t>
            </a:r>
            <a:r>
              <a:rPr lang="en-US" dirty="0"/>
              <a:t>.</a:t>
            </a:r>
          </a:p>
          <a:p>
            <a:r>
              <a:rPr lang="en-US" dirty="0"/>
              <a:t>For programming assignments, we will run an automated test to check for unusually similar programs.  Those that are highly similar - in whole or in part - will be reported to </a:t>
            </a:r>
            <a:r>
              <a:rPr lang="en-US" b="1" dirty="0">
                <a:solidFill>
                  <a:srgbClr val="C00000"/>
                </a:solidFill>
              </a:rPr>
              <a:t>the Honor Council at JI</a:t>
            </a:r>
            <a:r>
              <a:rPr lang="en-US" dirty="0"/>
              <a:t>.</a:t>
            </a:r>
          </a:p>
          <a:p>
            <a:r>
              <a:rPr lang="en-US" altLang="zh-CN" b="1" u="sng" dirty="0"/>
              <a:t>Penalty</a:t>
            </a:r>
            <a:r>
              <a:rPr lang="en-US" altLang="zh-CN" dirty="0"/>
              <a:t> of honor code violation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sz="2400" dirty="0"/>
              <a:t>Reduction of the grade for this assignment to 0, </a:t>
            </a:r>
            <a:r>
              <a:rPr lang="en-US" altLang="zh-CN" sz="2400" b="1" u="sng" dirty="0"/>
              <a:t>plus</a:t>
            </a:r>
          </a:p>
          <a:p>
            <a:pPr marL="502920" indent="-457200">
              <a:buFont typeface="+mj-lt"/>
              <a:buAutoNum type="arabicPeriod"/>
            </a:pPr>
            <a:r>
              <a:rPr lang="en-US" altLang="zh-CN" sz="2400" dirty="0"/>
              <a:t>Reduction of the final grade for the course by one grade point, e.g., B+ </a:t>
            </a:r>
            <a:r>
              <a:rPr lang="en-US" altLang="zh-CN" sz="2400" dirty="0">
                <a:sym typeface="Wingdings" panose="05000000000000000000" pitchFamily="2" charset="2"/>
              </a:rPr>
              <a:t> C+, for </a:t>
            </a:r>
            <a:r>
              <a:rPr lang="en-US" altLang="zh-CN" sz="2400" b="1" u="sng" dirty="0">
                <a:sym typeface="Wingdings" panose="05000000000000000000" pitchFamily="2" charset="2"/>
              </a:rPr>
              <a:t>both students</a:t>
            </a:r>
            <a:r>
              <a:rPr lang="en-US" altLang="zh-CN" sz="2400" dirty="0">
                <a:sym typeface="Wingdings" panose="05000000000000000000" pitchFamily="2" charset="2"/>
              </a:rPr>
              <a:t> involved</a:t>
            </a:r>
            <a:endParaRPr lang="en-US" altLang="zh-CN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69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Log into Canvas: </a:t>
            </a:r>
            <a:r>
              <a:rPr lang="en-US" dirty="0">
                <a:hlinkClick r:id="rId3"/>
              </a:rPr>
              <a:t>https://oc.sjtu.edu.cn/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r>
              <a:rPr lang="en-US" dirty="0"/>
              <a:t>Check the class webpage on the Canvas regularly for</a:t>
            </a:r>
          </a:p>
          <a:p>
            <a:pPr lvl="1"/>
            <a:r>
              <a:rPr lang="en-US" dirty="0"/>
              <a:t>Announcements</a:t>
            </a:r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endParaRPr lang="en-US" dirty="0"/>
          </a:p>
          <a:p>
            <a:r>
              <a:rPr lang="en-US" altLang="zh-CN" dirty="0"/>
              <a:t>Course slides will be uploaded onto Canvas before each lecture.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/>
              <a:t>If you have any questions, you can come to see TAs and instructor during the office hour</a:t>
            </a:r>
          </a:p>
          <a:p>
            <a:pPr lvl="1"/>
            <a:r>
              <a:rPr lang="en-US" dirty="0"/>
              <a:t>Better choice for questions that are not easy to solve!</a:t>
            </a:r>
          </a:p>
          <a:p>
            <a:endParaRPr lang="en-US" dirty="0"/>
          </a:p>
          <a:p>
            <a:r>
              <a:rPr lang="en-US" dirty="0"/>
              <a:t>You can also post it on </a:t>
            </a:r>
            <a:r>
              <a:rPr lang="en-US" b="1" dirty="0">
                <a:solidFill>
                  <a:srgbClr val="C00000"/>
                </a:solidFill>
              </a:rPr>
              <a:t>piazza</a:t>
            </a:r>
          </a:p>
          <a:p>
            <a:pPr lvl="1"/>
            <a:r>
              <a:rPr lang="en-US" dirty="0"/>
              <a:t>You can help answer your fellow students’ questions</a:t>
            </a:r>
          </a:p>
          <a:p>
            <a:pPr lvl="1"/>
            <a:endParaRPr lang="en-US" dirty="0"/>
          </a:p>
          <a:p>
            <a:r>
              <a:rPr lang="en-US" dirty="0"/>
              <a:t>For private question, you can also write emails to 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91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Fun Quizzes!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What? </a:t>
            </a:r>
          </a:p>
          <a:p>
            <a:pPr lvl="1"/>
            <a:r>
              <a:rPr lang="en-US" dirty="0"/>
              <a:t>Multiple-choice questions on slides with</a:t>
            </a:r>
          </a:p>
          <a:p>
            <a:pPr lvl="1"/>
            <a:r>
              <a:rPr lang="en-US" b="1" dirty="0"/>
              <a:t>Non-graded </a:t>
            </a:r>
            <a:r>
              <a:rPr lang="en-US" dirty="0"/>
              <a:t>and </a:t>
            </a:r>
            <a:r>
              <a:rPr lang="en-US" b="1" dirty="0"/>
              <a:t>Anonymous</a:t>
            </a:r>
            <a:endParaRPr lang="en-US" dirty="0"/>
          </a:p>
          <a:p>
            <a:pPr lvl="1"/>
            <a:r>
              <a:rPr lang="en-US" dirty="0"/>
              <a:t>Feel free to answer even if you’re not sure!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Scan a QR code on your smartphone</a:t>
            </a:r>
          </a:p>
          <a:p>
            <a:pPr lvl="1"/>
            <a:r>
              <a:rPr lang="en-US" dirty="0"/>
              <a:t>Answer</a:t>
            </a:r>
          </a:p>
          <a:p>
            <a:pPr lvl="1"/>
            <a:r>
              <a:rPr lang="en-US" dirty="0"/>
              <a:t>Note: Some have a single answer; some can have more than one </a:t>
            </a:r>
            <a:r>
              <a:rPr lang="en-US" dirty="0" err="1"/>
              <a:t>corrent</a:t>
            </a:r>
            <a:r>
              <a:rPr lang="en-US" dirty="0"/>
              <a:t> answer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Have fun!</a:t>
            </a:r>
          </a:p>
          <a:p>
            <a:pPr lvl="1"/>
            <a:r>
              <a:rPr lang="en-US" dirty="0"/>
              <a:t>Allow you to check your understanding</a:t>
            </a:r>
          </a:p>
          <a:p>
            <a:pPr lvl="1"/>
            <a:r>
              <a:rPr lang="en-US" dirty="0"/>
              <a:t>Allow the instructor to adapt his teaching</a:t>
            </a:r>
          </a:p>
          <a:p>
            <a:r>
              <a:rPr lang="en-US" dirty="0"/>
              <a:t>Let’s try one!</a:t>
            </a:r>
          </a:p>
          <a:p>
            <a:endParaRPr lang="en-US" dirty="0"/>
          </a:p>
        </p:txBody>
      </p:sp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5715000" y="1676401"/>
            <a:ext cx="64477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40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 You Know Data Structures?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Choose one answer:</a:t>
            </a:r>
          </a:p>
          <a:p>
            <a:r>
              <a:rPr lang="en-US" b="1" dirty="0"/>
              <a:t>A</a:t>
            </a:r>
            <a:r>
              <a:rPr lang="en-US" dirty="0"/>
              <a:t>. I don’t know any data structures.</a:t>
            </a:r>
          </a:p>
          <a:p>
            <a:r>
              <a:rPr lang="en-US" b="1" dirty="0"/>
              <a:t>B</a:t>
            </a:r>
            <a:r>
              <a:rPr lang="en-US" dirty="0"/>
              <a:t>. I </a:t>
            </a:r>
            <a:r>
              <a:rPr lang="en-US" u="sng" dirty="0"/>
              <a:t>only</a:t>
            </a:r>
            <a:r>
              <a:rPr lang="en-US" dirty="0"/>
              <a:t> know some basic data structures like stacks and queues.</a:t>
            </a:r>
          </a:p>
          <a:p>
            <a:r>
              <a:rPr lang="en-US" b="1" dirty="0"/>
              <a:t>C</a:t>
            </a:r>
            <a:r>
              <a:rPr lang="en-US" dirty="0"/>
              <a:t>. I know some advanced data structures such as hash tables and binary search trees, but have never used them.</a:t>
            </a:r>
          </a:p>
          <a:p>
            <a:r>
              <a:rPr lang="en-US" b="1" dirty="0"/>
              <a:t>D</a:t>
            </a:r>
            <a:r>
              <a:rPr lang="en-US" dirty="0"/>
              <a:t>. I have used some advanced data structures before.</a:t>
            </a:r>
          </a:p>
          <a:p>
            <a:endParaRPr lang="en-US" dirty="0"/>
          </a:p>
        </p:txBody>
      </p:sp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FC306E0-5A22-4B52-A624-8E7E75E1A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754562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70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/>
              <a:t>Ve280 Programming and Elementary Data Structures</a:t>
            </a:r>
          </a:p>
          <a:p>
            <a:pPr lvl="1"/>
            <a:r>
              <a:rPr lang="en-US" dirty="0"/>
              <a:t>Compiling and debugging on Linux operating systems</a:t>
            </a:r>
          </a:p>
          <a:p>
            <a:pPr lvl="1"/>
            <a:r>
              <a:rPr lang="en-US" dirty="0"/>
              <a:t>C++ programming, including pointers, arrays, </a:t>
            </a:r>
            <a:r>
              <a:rPr lang="en-US" dirty="0" err="1"/>
              <a:t>structs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Recursion</a:t>
            </a:r>
          </a:p>
          <a:p>
            <a:pPr lvl="1"/>
            <a:r>
              <a:rPr lang="en-US" dirty="0"/>
              <a:t>I/O streams, including file I/O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Dynamical memory management</a:t>
            </a:r>
          </a:p>
          <a:p>
            <a:pPr lvl="1"/>
            <a:r>
              <a:rPr lang="en-US" dirty="0"/>
              <a:t>Template</a:t>
            </a:r>
          </a:p>
          <a:p>
            <a:pPr lvl="1"/>
            <a:r>
              <a:rPr lang="en-US" dirty="0"/>
              <a:t>Linked list, stack, and queue</a:t>
            </a:r>
          </a:p>
        </p:txBody>
      </p:sp>
    </p:spTree>
    <p:extLst>
      <p:ext uri="{BB962C8B-B14F-4D97-AF65-F5344CB8AC3E}">
        <p14:creationId xmlns:p14="http://schemas.microsoft.com/office/powerpoint/2010/main" val="204340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Prerequisite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Ve203 Discrete Mathematics</a:t>
            </a:r>
          </a:p>
          <a:p>
            <a:pPr lvl="1"/>
            <a:r>
              <a:rPr lang="en-US" altLang="zh-CN" dirty="0"/>
              <a:t>Computational complexity analysis</a:t>
            </a:r>
          </a:p>
          <a:p>
            <a:pPr lvl="1"/>
            <a:r>
              <a:rPr lang="en-US" altLang="zh-CN" dirty="0"/>
              <a:t>Some basic sorting algorithm, e.g., bubble sort, insertion sort, merge sort</a:t>
            </a:r>
          </a:p>
          <a:p>
            <a:pPr lvl="1"/>
            <a:r>
              <a:rPr lang="en-US" altLang="zh-CN" dirty="0"/>
              <a:t>Divide-and-conquer algorithm, master theorem</a:t>
            </a:r>
          </a:p>
          <a:p>
            <a:pPr lvl="1"/>
            <a:r>
              <a:rPr lang="en-US" altLang="zh-CN" dirty="0"/>
              <a:t>Graph, graph representation, depth first search, </a:t>
            </a:r>
            <a:r>
              <a:rPr lang="en-US" altLang="zh-CN" dirty="0" err="1"/>
              <a:t>Dijkstra’s</a:t>
            </a:r>
            <a:r>
              <a:rPr lang="en-US" altLang="zh-CN" dirty="0"/>
              <a:t> algorithm (shortest path)</a:t>
            </a:r>
          </a:p>
          <a:p>
            <a:endParaRPr lang="en-US" altLang="zh-CN" dirty="0"/>
          </a:p>
          <a:p>
            <a:r>
              <a:rPr lang="en-US" altLang="zh-CN" dirty="0"/>
              <a:t>Some important concepts will be reviewed</a:t>
            </a:r>
          </a:p>
        </p:txBody>
      </p:sp>
    </p:spTree>
    <p:extLst>
      <p:ext uri="{BB962C8B-B14F-4D97-AF65-F5344CB8AC3E}">
        <p14:creationId xmlns:p14="http://schemas.microsoft.com/office/powerpoint/2010/main" val="129015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Copyright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Slides used (modified when necessary)</a:t>
            </a:r>
          </a:p>
          <a:p>
            <a:pPr lvl="1"/>
            <a:r>
              <a:rPr lang="en-US" dirty="0" err="1"/>
              <a:t>Sugih</a:t>
            </a:r>
            <a:r>
              <a:rPr lang="en-US" dirty="0"/>
              <a:t> </a:t>
            </a:r>
            <a:r>
              <a:rPr lang="en-US" dirty="0" err="1"/>
              <a:t>Jamin</a:t>
            </a:r>
            <a:r>
              <a:rPr lang="en-US" dirty="0"/>
              <a:t>, University of Michigan</a:t>
            </a:r>
          </a:p>
          <a:p>
            <a:pPr lvl="1"/>
            <a:r>
              <a:rPr lang="en-US" dirty="0" err="1"/>
              <a:t>Sartaj</a:t>
            </a:r>
            <a:r>
              <a:rPr lang="en-US" dirty="0"/>
              <a:t> </a:t>
            </a:r>
            <a:r>
              <a:rPr lang="en-US" dirty="0" err="1"/>
              <a:t>Sahni</a:t>
            </a:r>
            <a:r>
              <a:rPr lang="en-US" dirty="0"/>
              <a:t>, University of Florida</a:t>
            </a:r>
          </a:p>
          <a:p>
            <a:pPr lvl="1"/>
            <a:r>
              <a:rPr lang="en-US" dirty="0"/>
              <a:t>Bert Huang, Columbia University</a:t>
            </a:r>
          </a:p>
          <a:p>
            <a:pPr lvl="1"/>
            <a:r>
              <a:rPr lang="en-US" dirty="0"/>
              <a:t>Tim </a:t>
            </a:r>
            <a:r>
              <a:rPr lang="en-US" dirty="0" err="1"/>
              <a:t>Roughgarden</a:t>
            </a:r>
            <a:r>
              <a:rPr lang="en-US" dirty="0"/>
              <a:t>, Stanford University</a:t>
            </a:r>
          </a:p>
          <a:p>
            <a:pPr lvl="1"/>
            <a:r>
              <a:rPr lang="en-US" dirty="0"/>
              <a:t>Clifford Shaffer, Virginia Tech</a:t>
            </a:r>
          </a:p>
        </p:txBody>
      </p:sp>
    </p:spTree>
    <p:extLst>
      <p:ext uri="{BB962C8B-B14F-4D97-AF65-F5344CB8AC3E}">
        <p14:creationId xmlns:p14="http://schemas.microsoft.com/office/powerpoint/2010/main" val="1095966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Course logistics</a:t>
            </a:r>
          </a:p>
          <a:p>
            <a:endParaRPr lang="en-US" altLang="zh-CN" dirty="0"/>
          </a:p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952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structure is a particular way of organizing </a:t>
            </a:r>
            <a:r>
              <a:rPr lang="en-US" u="sng" dirty="0">
                <a:solidFill>
                  <a:srgbClr val="C00000"/>
                </a:solidFill>
              </a:rPr>
              <a:t>data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 a computer so that it can be used </a:t>
            </a:r>
            <a:r>
              <a:rPr lang="en-US" u="sng" dirty="0">
                <a:solidFill>
                  <a:srgbClr val="C00000"/>
                </a:solidFill>
              </a:rPr>
              <a:t>efficiently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 linked list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can store a set of records as a linked list</a:t>
            </a:r>
          </a:p>
          <a:p>
            <a:pPr lvl="1"/>
            <a:r>
              <a:rPr lang="en-US" dirty="0"/>
              <a:t>or as a tree (to be talked later).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828800" y="2895600"/>
            <a:ext cx="5562600" cy="992188"/>
            <a:chOff x="1828800" y="4724400"/>
            <a:chExt cx="55626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5262996" y="4641273"/>
            <a:ext cx="1984664" cy="1828800"/>
            <a:chOff x="3962400" y="4800600"/>
            <a:chExt cx="1984664" cy="1828800"/>
          </a:xfrm>
        </p:grpSpPr>
        <p:sp>
          <p:nvSpPr>
            <p:cNvPr id="20" name="Rectangle 19"/>
            <p:cNvSpPr/>
            <p:nvPr/>
          </p:nvSpPr>
          <p:spPr>
            <a:xfrm>
              <a:off x="44958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9624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05400" y="5562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24400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endCxn id="21" idx="0"/>
            </p:cNvCxnSpPr>
            <p:nvPr/>
          </p:nvCxnSpPr>
          <p:spPr>
            <a:xfrm flipH="1">
              <a:off x="4191000" y="5029200"/>
              <a:ext cx="5334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2" idx="0"/>
            </p:cNvCxnSpPr>
            <p:nvPr/>
          </p:nvCxnSpPr>
          <p:spPr>
            <a:xfrm>
              <a:off x="4724400" y="5029200"/>
              <a:ext cx="609600" cy="533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endCxn id="23" idx="0"/>
            </p:cNvCxnSpPr>
            <p:nvPr/>
          </p:nvCxnSpPr>
          <p:spPr>
            <a:xfrm flipH="1">
              <a:off x="4953000" y="5791200"/>
              <a:ext cx="381000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489864" y="61722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>
              <a:endCxn id="38" idx="0"/>
            </p:cNvCxnSpPr>
            <p:nvPr/>
          </p:nvCxnSpPr>
          <p:spPr>
            <a:xfrm>
              <a:off x="5334000" y="5791200"/>
              <a:ext cx="384464" cy="381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308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Time and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48600" cy="48768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Time:</a:t>
            </a:r>
          </a:p>
          <a:p>
            <a:pPr lvl="1"/>
            <a:r>
              <a:rPr lang="en-US" dirty="0"/>
              <a:t>Monday 12:10-1:50 pm, Wednesday 12:10-1:50 pm, </a:t>
            </a:r>
            <a:r>
              <a:rPr lang="en-US" altLang="zh-CN" dirty="0"/>
              <a:t>Friday 12:10-1:50 pm (odd weeks)</a:t>
            </a:r>
          </a:p>
          <a:p>
            <a:pPr lvl="1"/>
            <a:r>
              <a:rPr lang="en-US" dirty="0"/>
              <a:t>An additional lecture at 2:00-3:40 pm on July 25</a:t>
            </a:r>
            <a:r>
              <a:rPr lang="en-US" baseline="30000" dirty="0"/>
              <a:t>th</a:t>
            </a:r>
            <a:r>
              <a:rPr lang="en-US" dirty="0"/>
              <a:t> (Friday)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Location:</a:t>
            </a:r>
          </a:p>
          <a:p>
            <a:pPr lvl="1"/>
            <a:r>
              <a:rPr lang="en-US" dirty="0"/>
              <a:t>Monday lectures: DXY315 (Weeks 2-6); DSY115 (Weeks 7-12)</a:t>
            </a:r>
          </a:p>
          <a:p>
            <a:pPr lvl="1"/>
            <a:r>
              <a:rPr lang="en-US" dirty="0"/>
              <a:t>Wednesday lectures: </a:t>
            </a:r>
            <a:r>
              <a:rPr lang="pl-PL" dirty="0"/>
              <a:t>DSY115</a:t>
            </a:r>
            <a:r>
              <a:rPr lang="en-US" dirty="0"/>
              <a:t> </a:t>
            </a:r>
            <a:r>
              <a:rPr lang="pl-PL" dirty="0"/>
              <a:t>(W</a:t>
            </a:r>
            <a:r>
              <a:rPr lang="en-US" dirty="0" err="1"/>
              <a:t>eeks</a:t>
            </a:r>
            <a:r>
              <a:rPr lang="en-US" dirty="0"/>
              <a:t> </a:t>
            </a:r>
            <a:r>
              <a:rPr lang="pl-PL" dirty="0"/>
              <a:t>1-4); JI300</a:t>
            </a:r>
            <a:r>
              <a:rPr lang="en-US" dirty="0"/>
              <a:t> </a:t>
            </a:r>
            <a:r>
              <a:rPr lang="pl-PL" dirty="0"/>
              <a:t>(W</a:t>
            </a:r>
            <a:r>
              <a:rPr lang="en-US" dirty="0" err="1"/>
              <a:t>eeks</a:t>
            </a:r>
            <a:r>
              <a:rPr lang="en-US" dirty="0"/>
              <a:t> </a:t>
            </a:r>
            <a:r>
              <a:rPr lang="pl-PL" dirty="0"/>
              <a:t>5-6);</a:t>
            </a:r>
            <a:r>
              <a:rPr lang="en-US" dirty="0"/>
              <a:t> </a:t>
            </a:r>
            <a:r>
              <a:rPr lang="pl-PL" dirty="0"/>
              <a:t>DSY115</a:t>
            </a:r>
            <a:r>
              <a:rPr lang="en-US" dirty="0"/>
              <a:t> </a:t>
            </a:r>
            <a:r>
              <a:rPr lang="pl-PL" dirty="0"/>
              <a:t>(</a:t>
            </a:r>
            <a:r>
              <a:rPr lang="en-US" dirty="0"/>
              <a:t>Weeks </a:t>
            </a:r>
            <a:r>
              <a:rPr lang="pl-PL" dirty="0"/>
              <a:t>7-12)</a:t>
            </a:r>
            <a:endParaRPr lang="en-US" dirty="0"/>
          </a:p>
          <a:p>
            <a:pPr lvl="1"/>
            <a:r>
              <a:rPr lang="en-US" altLang="zh-CN" dirty="0"/>
              <a:t>Friday lectures: DXY315 (Weeks 1, 3, 5); DSY115 (Weeks 7, 9, 11)</a:t>
            </a:r>
          </a:p>
          <a:p>
            <a:pPr lvl="1"/>
            <a:r>
              <a:rPr lang="en-US" altLang="zh-CN" dirty="0"/>
              <a:t>An additional lecture at 2:00-3:40 pm on July 25</a:t>
            </a:r>
            <a:r>
              <a:rPr lang="en-US" altLang="zh-CN" baseline="30000" dirty="0"/>
              <a:t>th</a:t>
            </a:r>
            <a:r>
              <a:rPr lang="en-US" altLang="zh-CN" dirty="0"/>
              <a:t> (Friday): DSY115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9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versus Physical Form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data structure have both a </a:t>
            </a:r>
            <a:r>
              <a:rPr lang="en-US" b="1" dirty="0">
                <a:solidFill>
                  <a:schemeClr val="accent1"/>
                </a:solidFill>
              </a:rPr>
              <a:t>logical</a:t>
            </a:r>
            <a:r>
              <a:rPr lang="en-US" dirty="0"/>
              <a:t> and a </a:t>
            </a:r>
            <a:r>
              <a:rPr lang="en-US" b="1" dirty="0">
                <a:solidFill>
                  <a:srgbClr val="0000FF"/>
                </a:solidFill>
              </a:rPr>
              <a:t>physical</a:t>
            </a:r>
            <a:r>
              <a:rPr lang="en-US" dirty="0"/>
              <a:t> form.</a:t>
            </a:r>
          </a:p>
          <a:p>
            <a:endParaRPr lang="en-US" dirty="0"/>
          </a:p>
          <a:p>
            <a:r>
              <a:rPr lang="en-US" dirty="0"/>
              <a:t>Logical form: definition of the data structure at an abstraction level.</a:t>
            </a:r>
          </a:p>
          <a:p>
            <a:endParaRPr lang="en-US" dirty="0"/>
          </a:p>
          <a:p>
            <a:r>
              <a:rPr lang="en-US" dirty="0"/>
              <a:t>Physical form: implementation of the data structure.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Structure Example: Linked 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Clr>
                <a:srgbClr val="D34817"/>
              </a:buCl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0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2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IntList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node *first;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};</a:t>
            </a: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819400" y="1598612"/>
            <a:ext cx="5562600" cy="992188"/>
            <a:chOff x="1828800" y="4724400"/>
            <a:chExt cx="5562600" cy="992188"/>
          </a:xfrm>
        </p:grpSpPr>
        <p:sp>
          <p:nvSpPr>
            <p:cNvPr id="6" name="Rectangle 5"/>
            <p:cNvSpPr/>
            <p:nvPr/>
          </p:nvSpPr>
          <p:spPr>
            <a:xfrm>
              <a:off x="31242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0386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9530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7400" y="48006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28800" y="4724400"/>
              <a:ext cx="59586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/>
                <a:t>first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438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34290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3434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52578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6172200" y="49530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6667500" y="49911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6705600" y="54102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6858000" y="55626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934200" y="57150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495800" y="3029243"/>
            <a:ext cx="2590800" cy="144655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node {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node *next;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value;</a:t>
            </a:r>
          </a:p>
          <a:p>
            <a:pPr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22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1447800" y="5257800"/>
            <a:ext cx="6477000" cy="1143000"/>
            <a:chOff x="1371600" y="4876800"/>
            <a:chExt cx="6477000" cy="1143000"/>
          </a:xfrm>
        </p:grpSpPr>
        <p:sp>
          <p:nvSpPr>
            <p:cNvPr id="22" name="Rectangle 21"/>
            <p:cNvSpPr/>
            <p:nvPr/>
          </p:nvSpPr>
          <p:spPr>
            <a:xfrm>
              <a:off x="23622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6670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629400" y="5105400"/>
              <a:ext cx="5334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rot="16200000" flipH="1">
              <a:off x="7124700" y="5143500"/>
              <a:ext cx="381000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7162800" y="5562600"/>
              <a:ext cx="6858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7315200" y="57150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391400" y="5867400"/>
              <a:ext cx="228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3716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3622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3434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3528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4648200" y="4876800"/>
              <a:ext cx="609600" cy="2286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6324600" y="49530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34000" y="4876800"/>
              <a:ext cx="1524000" cy="1143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next:</a:t>
              </a:r>
            </a:p>
            <a:p>
              <a:endPara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value: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43434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24600" y="5486400"/>
              <a:ext cx="457200" cy="457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38200" y="1606215"/>
            <a:ext cx="1900777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Logical Form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38200" y="2444210"/>
            <a:ext cx="2007344" cy="46166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Physical Form</a:t>
            </a:r>
          </a:p>
        </p:txBody>
      </p:sp>
    </p:spTree>
    <p:extLst>
      <p:ext uri="{BB962C8B-B14F-4D97-AF65-F5344CB8AC3E}">
        <p14:creationId xmlns:p14="http://schemas.microsoft.com/office/powerpoint/2010/main" val="63475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8" grpId="0" animBg="1"/>
      <p:bldP spid="3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manipulation requires an algorithm – a sequence of steps </a:t>
            </a:r>
            <a:r>
              <a:rPr lang="en-US"/>
              <a:t>that solve </a:t>
            </a:r>
            <a:r>
              <a:rPr lang="en-US" dirty="0"/>
              <a:t>a specific task.</a:t>
            </a:r>
          </a:p>
          <a:p>
            <a:endParaRPr lang="en-US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Data structures + Algorithms = Programs</a:t>
            </a:r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endParaRPr lang="en-US" sz="2600" dirty="0"/>
          </a:p>
          <a:p>
            <a:pPr marL="274320" lvl="1" indent="-274320">
              <a:spcBef>
                <a:spcPts val="580"/>
              </a:spcBef>
              <a:buClr>
                <a:schemeClr val="accent1"/>
              </a:buClr>
            </a:pPr>
            <a:r>
              <a:rPr lang="en-US" sz="2600" dirty="0"/>
              <a:t>The study of data structures and algorithms is fundamental to Computer Science.</a:t>
            </a:r>
          </a:p>
          <a:p>
            <a:pPr lvl="1"/>
            <a:r>
              <a:rPr lang="en-US" dirty="0"/>
              <a:t>Database related to balanced binary search tree.</a:t>
            </a:r>
          </a:p>
          <a:p>
            <a:pPr lvl="1"/>
            <a:r>
              <a:rPr lang="en-US" dirty="0"/>
              <a:t>Computer networks related to shortest path algorithm.</a:t>
            </a:r>
          </a:p>
          <a:p>
            <a:pPr lvl="1"/>
            <a:r>
              <a:rPr lang="en-US" dirty="0"/>
              <a:t>...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743200"/>
            <a:ext cx="51816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Finding the shortest route from Shanghai to Suzhou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8" r="1997"/>
          <a:stretch/>
        </p:blipFill>
        <p:spPr bwMode="auto">
          <a:xfrm>
            <a:off x="433343" y="2209801"/>
            <a:ext cx="840585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17687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information do we need?</a:t>
            </a:r>
          </a:p>
          <a:p>
            <a:pPr lvl="1"/>
            <a:r>
              <a:rPr lang="en-US" dirty="0"/>
              <a:t>Streets.</a:t>
            </a:r>
          </a:p>
          <a:p>
            <a:pPr lvl="1"/>
            <a:r>
              <a:rPr lang="en-US" dirty="0"/>
              <a:t>Intersections of streets. (We assume that our departure place and destination are at certain intersections.)</a:t>
            </a:r>
          </a:p>
          <a:p>
            <a:r>
              <a:rPr lang="en-US" dirty="0"/>
              <a:t>How do we store the information in computer?</a:t>
            </a:r>
          </a:p>
          <a:p>
            <a:pPr lvl="1"/>
            <a:r>
              <a:rPr lang="en-US" dirty="0"/>
              <a:t>Graph: consisting of “nodes” and “edges”.</a:t>
            </a:r>
          </a:p>
          <a:p>
            <a:pPr lvl="1"/>
            <a:r>
              <a:rPr lang="en-US" dirty="0"/>
              <a:t>Each edge has a weight to denote the distance between two nodes.</a:t>
            </a:r>
          </a:p>
          <a:p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3432693" y="4898682"/>
            <a:ext cx="2366309" cy="1273517"/>
            <a:chOff x="3326206" y="4148335"/>
            <a:chExt cx="2366309" cy="1273517"/>
          </a:xfrm>
        </p:grpSpPr>
        <p:sp>
          <p:nvSpPr>
            <p:cNvPr id="6" name="Oval 5"/>
            <p:cNvSpPr/>
            <p:nvPr/>
          </p:nvSpPr>
          <p:spPr>
            <a:xfrm>
              <a:off x="3326206" y="4148335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594148" y="4148335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984904" y="5040852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6" idx="6"/>
              <a:endCxn id="7" idx="2"/>
            </p:cNvCxnSpPr>
            <p:nvPr/>
          </p:nvCxnSpPr>
          <p:spPr>
            <a:xfrm>
              <a:off x="3707206" y="4338835"/>
              <a:ext cx="8869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5"/>
              <a:endCxn id="8" idx="1"/>
            </p:cNvCxnSpPr>
            <p:nvPr/>
          </p:nvCxnSpPr>
          <p:spPr>
            <a:xfrm>
              <a:off x="3651410" y="4473539"/>
              <a:ext cx="389290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3"/>
              <a:endCxn id="8" idx="7"/>
            </p:cNvCxnSpPr>
            <p:nvPr/>
          </p:nvCxnSpPr>
          <p:spPr>
            <a:xfrm flipH="1">
              <a:off x="4310108" y="4473539"/>
              <a:ext cx="339836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5311515" y="5040852"/>
              <a:ext cx="381000" cy="381000"/>
            </a:xfrm>
            <a:prstGeom prst="ellipse">
              <a:avLst/>
            </a:prstGeom>
            <a:solidFill>
              <a:srgbClr val="0000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7" idx="5"/>
              <a:endCxn id="16" idx="1"/>
            </p:cNvCxnSpPr>
            <p:nvPr/>
          </p:nvCxnSpPr>
          <p:spPr>
            <a:xfrm>
              <a:off x="4919352" y="4473539"/>
              <a:ext cx="447959" cy="62310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4147187" y="4724400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67543" y="5388289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598731" y="53929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418002" y="5155513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0337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Problem: Navigation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algorithm: finding the shortest path from a source node (A) to a sink node (B).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264509" y="2994753"/>
            <a:ext cx="2366309" cy="1447799"/>
            <a:chOff x="3432693" y="4724400"/>
            <a:chExt cx="2366309" cy="1447799"/>
          </a:xfrm>
        </p:grpSpPr>
        <p:grpSp>
          <p:nvGrpSpPr>
            <p:cNvPr id="5" name="Group 4"/>
            <p:cNvGrpSpPr/>
            <p:nvPr/>
          </p:nvGrpSpPr>
          <p:grpSpPr>
            <a:xfrm>
              <a:off x="3432693" y="4898682"/>
              <a:ext cx="2366309" cy="1273517"/>
              <a:chOff x="3326206" y="4148335"/>
              <a:chExt cx="2366309" cy="1273517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3326206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4594148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984904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6"/>
                <a:endCxn id="7" idx="2"/>
              </p:cNvCxnSpPr>
              <p:nvPr/>
            </p:nvCxnSpPr>
            <p:spPr>
              <a:xfrm>
                <a:off x="3707206" y="4338835"/>
                <a:ext cx="8869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6" idx="5"/>
                <a:endCxn id="8" idx="1"/>
              </p:cNvCxnSpPr>
              <p:nvPr/>
            </p:nvCxnSpPr>
            <p:spPr>
              <a:xfrm>
                <a:off x="3651410" y="4473539"/>
                <a:ext cx="389290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7" idx="3"/>
                <a:endCxn id="8" idx="7"/>
              </p:cNvCxnSpPr>
              <p:nvPr/>
            </p:nvCxnSpPr>
            <p:spPr>
              <a:xfrm flipH="1">
                <a:off x="4310108" y="4473539"/>
                <a:ext cx="339836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5311515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>
                <a:stCxn id="7" idx="5"/>
                <a:endCxn id="12" idx="1"/>
              </p:cNvCxnSpPr>
              <p:nvPr/>
            </p:nvCxnSpPr>
            <p:spPr>
              <a:xfrm>
                <a:off x="4919352" y="4473539"/>
                <a:ext cx="447959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147187" y="4724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67543" y="538828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98731" y="53929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8002" y="515551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217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a small number of nodes, we can enumerate all the possible paths.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Path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B: 8;</a:t>
            </a:r>
          </a:p>
          <a:p>
            <a:r>
              <a:rPr lang="en-US" dirty="0"/>
              <a:t>Path 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B: 6;</a:t>
            </a:r>
          </a:p>
          <a:p>
            <a:r>
              <a:rPr lang="en-US" dirty="0"/>
              <a:t>The minimum is 6.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196323" y="2613355"/>
            <a:ext cx="2366309" cy="1447799"/>
            <a:chOff x="3432693" y="4724400"/>
            <a:chExt cx="2366309" cy="1447799"/>
          </a:xfrm>
        </p:grpSpPr>
        <p:grpSp>
          <p:nvGrpSpPr>
            <p:cNvPr id="14" name="Group 13"/>
            <p:cNvGrpSpPr/>
            <p:nvPr/>
          </p:nvGrpSpPr>
          <p:grpSpPr>
            <a:xfrm>
              <a:off x="3432693" y="4898682"/>
              <a:ext cx="2366309" cy="1273517"/>
              <a:chOff x="3326206" y="4148335"/>
              <a:chExt cx="2366309" cy="127351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3326206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A</a:t>
                </a: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4594148" y="4148335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C</a:t>
                </a:r>
                <a:endParaRPr lang="en-US" sz="2000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984904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</a:t>
                </a:r>
                <a:endParaRPr lang="en-US" dirty="0"/>
              </a:p>
            </p:txBody>
          </p:sp>
          <p:cxnSp>
            <p:nvCxnSpPr>
              <p:cNvPr id="22" name="Straight Arrow Connector 21"/>
              <p:cNvCxnSpPr>
                <a:stCxn id="19" idx="6"/>
                <a:endCxn id="20" idx="2"/>
              </p:cNvCxnSpPr>
              <p:nvPr/>
            </p:nvCxnSpPr>
            <p:spPr>
              <a:xfrm>
                <a:off x="3707206" y="4338835"/>
                <a:ext cx="8869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9" idx="5"/>
                <a:endCxn id="21" idx="1"/>
              </p:cNvCxnSpPr>
              <p:nvPr/>
            </p:nvCxnSpPr>
            <p:spPr>
              <a:xfrm>
                <a:off x="3651410" y="4473539"/>
                <a:ext cx="389290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20" idx="3"/>
                <a:endCxn id="21" idx="7"/>
              </p:cNvCxnSpPr>
              <p:nvPr/>
            </p:nvCxnSpPr>
            <p:spPr>
              <a:xfrm flipH="1">
                <a:off x="4310108" y="4473539"/>
                <a:ext cx="339836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5311515" y="5040852"/>
                <a:ext cx="381000" cy="381000"/>
              </a:xfrm>
              <a:prstGeom prst="ellipse">
                <a:avLst/>
              </a:prstGeom>
              <a:solidFill>
                <a:srgbClr val="0000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B</a:t>
                </a:r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stCxn id="20" idx="5"/>
                <a:endCxn id="25" idx="1"/>
              </p:cNvCxnSpPr>
              <p:nvPr/>
            </p:nvCxnSpPr>
            <p:spPr>
              <a:xfrm>
                <a:off x="4919352" y="4473539"/>
                <a:ext cx="447959" cy="62310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147187" y="47244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67543" y="5388289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8731" y="53929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18002" y="5155513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104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962400" cy="4572000"/>
          </a:xfrm>
        </p:spPr>
        <p:txBody>
          <a:bodyPr/>
          <a:lstStyle/>
          <a:p>
            <a:r>
              <a:rPr lang="en-US" dirty="0"/>
              <a:t>However, in real world, the graph is much more complicated.</a:t>
            </a:r>
          </a:p>
          <a:p>
            <a:r>
              <a:rPr lang="en-US" dirty="0"/>
              <a:t>It is impossible to enumerate all the possible paths!</a:t>
            </a:r>
          </a:p>
          <a:p>
            <a:r>
              <a:rPr lang="en-US" dirty="0"/>
              <a:t>How can we solve the problem?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pic>
        <p:nvPicPr>
          <p:cNvPr id="2052" name="Picture 4" descr="http://www.orgnet.com/alters2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7800"/>
            <a:ext cx="4177553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2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Choice of data structures or algorithms can make the difference between a program running in a few seconds or many days.</a:t>
            </a:r>
          </a:p>
          <a:p>
            <a:r>
              <a:rPr lang="en-US" dirty="0"/>
              <a:t>Example: Number of comparisons for </a:t>
            </a:r>
            <a:r>
              <a:rPr lang="en-US" b="1" dirty="0">
                <a:solidFill>
                  <a:srgbClr val="0000FF"/>
                </a:solidFill>
              </a:rPr>
              <a:t>linear search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binary search </a:t>
            </a:r>
            <a:r>
              <a:rPr lang="en-US" dirty="0"/>
              <a:t>(Worst Case)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438788"/>
              </p:ext>
            </p:extLst>
          </p:nvPr>
        </p:nvGraphicFramePr>
        <p:xfrm>
          <a:off x="1447800" y="3657600"/>
          <a:ext cx="670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Ratio</a:t>
                      </a:r>
                      <a:r>
                        <a:rPr lang="en-US" sz="2400" baseline="0" dirty="0"/>
                        <a:t> (L/B)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64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Efficiency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solution is said to be efficient if it solves the problem within its resource constraints.</a:t>
            </a:r>
          </a:p>
          <a:p>
            <a:pPr lvl="1"/>
            <a:r>
              <a:rPr lang="en-US" dirty="0"/>
              <a:t>Space, i.e. memory consumption</a:t>
            </a:r>
          </a:p>
          <a:p>
            <a:pPr lvl="1"/>
            <a:r>
              <a:rPr lang="en-US" dirty="0"/>
              <a:t>Time</a:t>
            </a:r>
          </a:p>
          <a:p>
            <a:pPr lvl="1"/>
            <a:endParaRPr lang="en-US" dirty="0"/>
          </a:p>
          <a:p>
            <a:r>
              <a:rPr lang="en-US" dirty="0"/>
              <a:t>The cost of a solution is the amount of resources that the solution consumes.</a:t>
            </a:r>
          </a:p>
          <a:p>
            <a:endParaRPr lang="en-US" dirty="0"/>
          </a:p>
          <a:p>
            <a:r>
              <a:rPr lang="en-US" dirty="0"/>
              <a:t>We value efficiency of the data structures and algorithms!</a:t>
            </a:r>
          </a:p>
          <a:p>
            <a:r>
              <a:rPr lang="en-US" dirty="0"/>
              <a:t>We will learn how to analyze their efficiency.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09286" y="2630269"/>
            <a:ext cx="3072314" cy="646331"/>
            <a:chOff x="2133600" y="2590800"/>
            <a:chExt cx="3072314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2514600" y="2652944"/>
              <a:ext cx="269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Our major concern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133600" y="2590800"/>
              <a:ext cx="5469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solidFill>
                    <a:srgbClr val="00B050"/>
                  </a:solidFill>
                  <a:sym typeface="Wingdings"/>
                </a:rPr>
                <a:t></a:t>
              </a:r>
              <a:endParaRPr lang="en-US" sz="3600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20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Instructor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Weikang</a:t>
            </a:r>
            <a:r>
              <a:rPr lang="en-US" dirty="0"/>
              <a:t> </a:t>
            </a:r>
            <a:r>
              <a:rPr lang="en-US" dirty="0" err="1"/>
              <a:t>Qian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qianwk@sjtu.edu.cn</a:t>
            </a:r>
            <a:endParaRPr lang="en-US" dirty="0"/>
          </a:p>
          <a:p>
            <a:pPr eaLnBrk="1" hangingPunct="1"/>
            <a:r>
              <a:rPr lang="en-US" dirty="0"/>
              <a:t>Office: Room 430, Long Bin Building</a:t>
            </a:r>
          </a:p>
          <a:p>
            <a:pPr eaLnBrk="1" hangingPunct="1"/>
            <a:r>
              <a:rPr lang="en-US" dirty="0"/>
              <a:t>Office hour</a:t>
            </a:r>
          </a:p>
          <a:p>
            <a:pPr lvl="1"/>
            <a:r>
              <a:rPr lang="en-US" dirty="0"/>
              <a:t>Monday and Wednesday 7:00 - 8:00 pm</a:t>
            </a:r>
          </a:p>
          <a:p>
            <a:pPr lvl="1"/>
            <a:r>
              <a:rPr lang="en-US" dirty="0"/>
              <a:t>Or </a:t>
            </a:r>
            <a:r>
              <a:rPr lang="en-US" i="1" dirty="0">
                <a:solidFill>
                  <a:srgbClr val="FF0000"/>
                </a:solidFill>
              </a:rPr>
              <a:t>by appointment</a:t>
            </a:r>
          </a:p>
          <a:p>
            <a:pPr eaLnBrk="1" hangingPunct="1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23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Learn the tool:</a:t>
            </a:r>
          </a:p>
          <a:p>
            <a:pPr lvl="1"/>
            <a:r>
              <a:rPr lang="en-US" dirty="0"/>
              <a:t>Common data structures and algorithms</a:t>
            </a:r>
          </a:p>
          <a:p>
            <a:pPr lvl="1"/>
            <a:r>
              <a:rPr lang="en-US" dirty="0"/>
              <a:t>And their efficiency</a:t>
            </a:r>
          </a:p>
          <a:p>
            <a:endParaRPr lang="en-US" dirty="0"/>
          </a:p>
          <a:p>
            <a:r>
              <a:rPr lang="en-US" dirty="0"/>
              <a:t>Apply the tool</a:t>
            </a:r>
          </a:p>
          <a:p>
            <a:pPr lvl="1"/>
            <a:r>
              <a:rPr lang="en-US" dirty="0"/>
              <a:t>Solve a problem using existing data structures and algorithms.</a:t>
            </a:r>
          </a:p>
          <a:p>
            <a:pPr lvl="1"/>
            <a:r>
              <a:rPr lang="en-US" dirty="0"/>
              <a:t>Choose the right tool: some tools are better for certain tasks than other tools. Do performance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0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219700"/>
          </a:xfrm>
        </p:spPr>
        <p:txBody>
          <a:bodyPr>
            <a:normAutofit/>
          </a:bodyPr>
          <a:lstStyle/>
          <a:p>
            <a:r>
              <a:rPr lang="en-US" altLang="zh-CN" dirty="0"/>
              <a:t>Asymptotic Algorithm Analysis</a:t>
            </a:r>
            <a:endParaRPr lang="en-US" dirty="0"/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Trees, including binary search tree, balanced binary search tree</a:t>
            </a:r>
          </a:p>
          <a:p>
            <a:pPr lvl="1"/>
            <a:r>
              <a:rPr lang="en-US" dirty="0"/>
              <a:t>Hash table</a:t>
            </a:r>
          </a:p>
          <a:p>
            <a:pPr lvl="1"/>
            <a:r>
              <a:rPr lang="en-US" dirty="0"/>
              <a:t>Heaps</a:t>
            </a:r>
          </a:p>
          <a:p>
            <a:pPr lvl="1"/>
            <a:r>
              <a:rPr lang="en-US" dirty="0"/>
              <a:t>Graphs</a:t>
            </a:r>
          </a:p>
          <a:p>
            <a:r>
              <a:rPr lang="en-US" dirty="0"/>
              <a:t>Algorithms</a:t>
            </a:r>
          </a:p>
          <a:p>
            <a:pPr lvl="1"/>
            <a:r>
              <a:rPr lang="en-US" dirty="0"/>
              <a:t>Sorting and searching</a:t>
            </a:r>
          </a:p>
          <a:p>
            <a:pPr lvl="1"/>
            <a:r>
              <a:rPr lang="en-US" dirty="0"/>
              <a:t>Graph-related algorithms, such as minimum spanning tree, topological sorting</a:t>
            </a:r>
          </a:p>
          <a:p>
            <a:pPr lvl="1"/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34162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2590800"/>
            <a:ext cx="3082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i="1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39441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CUI, </a:t>
            </a:r>
            <a:r>
              <a:rPr lang="en-US" altLang="zh-CN" dirty="0" err="1"/>
              <a:t>Shuyuan</a:t>
            </a:r>
            <a:r>
              <a:rPr lang="en-US" altLang="zh-CN" dirty="0"/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崔述源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Email: </a:t>
            </a:r>
            <a:r>
              <a:rPr lang="en-US" altLang="zh-CN" dirty="0">
                <a:hlinkClick r:id="rId2"/>
              </a:rPr>
              <a:t>qwerty123456@sjtu.edu.cn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GONG, </a:t>
            </a:r>
            <a:r>
              <a:rPr lang="en-US" altLang="zh-CN" dirty="0" err="1"/>
              <a:t>Xinyan</a:t>
            </a:r>
            <a:r>
              <a:rPr lang="en-US" altLang="zh-CN" dirty="0"/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龚欣妍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Email: </a:t>
            </a:r>
            <a:r>
              <a:rPr lang="en-US" altLang="zh-CN" dirty="0">
                <a:hlinkClick r:id="rId3"/>
              </a:rPr>
              <a:t>with-an-orchid@sjtu.edu.cn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AutoShape 2" descr="imap://qianwk@mail.sjtu.edu.cn:993/fetch%3EUID%3E/INBOX%3E32979?part=1.2&amp;type=image/jpeg&amp;filename=%E6%AF%9B%E4%BF%8A%E9%9B%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7F1FB2-8276-4C20-A0AB-A5B2BAFEC8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705" y="1295400"/>
            <a:ext cx="1729895" cy="22424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25DF2C8-11BE-4D36-ACE9-90B7800334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934" y="3818391"/>
            <a:ext cx="1723018" cy="22424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923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JIANG, Nan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江楠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Email: </a:t>
            </a:r>
            <a:r>
              <a:rPr lang="en-US" altLang="zh-CN" dirty="0">
                <a:hlinkClick r:id="rId2"/>
              </a:rPr>
              <a:t>jiangnan7904@sjtu.edu.cn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ZHU, </a:t>
            </a:r>
            <a:r>
              <a:rPr lang="en-US" altLang="zh-CN" dirty="0" err="1"/>
              <a:t>Kaiqi</a:t>
            </a:r>
            <a:r>
              <a:rPr lang="en-US" altLang="zh-CN" dirty="0"/>
              <a:t> 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朱恺麒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Email: </a:t>
            </a:r>
            <a:r>
              <a:rPr lang="en-US" altLang="zh-CN" dirty="0">
                <a:hlinkClick r:id="rId3"/>
              </a:rPr>
              <a:t>kevin7598@sjtu.edu.cn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AutoShape 2" descr="imap://qianwk@mail.sjtu.edu.cn:993/fetch%3EUID%3E/INBOX%3E32979?part=1.2&amp;type=image/jpeg&amp;filename=%E6%AF%9B%E4%BF%8A%E9%9B%84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898FEF-B493-488C-8BD2-1C7C219C6F8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4"/>
          <a:stretch/>
        </p:blipFill>
        <p:spPr>
          <a:xfrm>
            <a:off x="6629400" y="3810001"/>
            <a:ext cx="1928937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4A12632-9269-47A2-B046-E1C0035F96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8" r="9070"/>
          <a:stretch/>
        </p:blipFill>
        <p:spPr>
          <a:xfrm>
            <a:off x="6629400" y="1257301"/>
            <a:ext cx="1928937" cy="24002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331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Textbooks for Reference (Not Required)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Data Structures and Algorithm Analysis</a:t>
            </a:r>
            <a:r>
              <a:rPr lang="en-US" dirty="0"/>
              <a:t>,” by Clifford Shaffer.</a:t>
            </a:r>
            <a:br>
              <a:rPr lang="en-US" dirty="0"/>
            </a:br>
            <a:r>
              <a:rPr lang="en-US" dirty="0"/>
              <a:t>Online available: </a:t>
            </a:r>
            <a:r>
              <a:rPr lang="en-US" dirty="0">
                <a:hlinkClick r:id="rId3"/>
              </a:rPr>
              <a:t>http://people.cs.vt.edu/~shaffer/Book/C++3e20120605.pdf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Algorithms</a:t>
            </a:r>
            <a:r>
              <a:rPr lang="en-US" dirty="0"/>
              <a:t>,” by S. </a:t>
            </a:r>
            <a:r>
              <a:rPr lang="en-US" dirty="0" err="1"/>
              <a:t>Dasgupta</a:t>
            </a:r>
            <a:r>
              <a:rPr lang="en-US" dirty="0"/>
              <a:t>, C. Papadimitriou, and U. </a:t>
            </a:r>
            <a:r>
              <a:rPr lang="en-US" dirty="0" err="1"/>
              <a:t>Vazirani</a:t>
            </a:r>
            <a:r>
              <a:rPr lang="en-US" dirty="0"/>
              <a:t>. 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Introduction to Algorithms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edition,” by Thomas </a:t>
            </a:r>
            <a:r>
              <a:rPr lang="en-US" dirty="0" err="1"/>
              <a:t>Cormen</a:t>
            </a:r>
            <a:r>
              <a:rPr lang="en-US" dirty="0"/>
              <a:t> et al., MIT Press, 2009.</a:t>
            </a:r>
          </a:p>
          <a:p>
            <a:r>
              <a:rPr lang="en-US" altLang="zh-CN" dirty="0"/>
              <a:t>“</a:t>
            </a:r>
            <a:r>
              <a:rPr lang="en-US" altLang="zh-CN" dirty="0">
                <a:solidFill>
                  <a:srgbClr val="0000FF"/>
                </a:solidFill>
              </a:rPr>
              <a:t>Data Structures and Algorithms with Object-Oriented Design Patterns in C++</a:t>
            </a:r>
            <a:r>
              <a:rPr lang="en-US" altLang="zh-CN" dirty="0"/>
              <a:t>,” by Bruno </a:t>
            </a:r>
            <a:r>
              <a:rPr lang="en-US" altLang="zh-CN" dirty="0" err="1"/>
              <a:t>Preiss</a:t>
            </a:r>
            <a:r>
              <a:rPr lang="en-US" altLang="zh-C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88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848600" cy="4800600"/>
          </a:xfrm>
        </p:spPr>
        <p:txBody>
          <a:bodyPr>
            <a:normAutofit/>
          </a:bodyPr>
          <a:lstStyle/>
          <a:p>
            <a:r>
              <a:rPr lang="en-US" dirty="0"/>
              <a:t>Composition</a:t>
            </a:r>
          </a:p>
          <a:p>
            <a:pPr lvl="1"/>
            <a:r>
              <a:rPr lang="en-US" altLang="zh-CN" dirty="0"/>
              <a:t>Random pick &amp; answer: </a:t>
            </a:r>
            <a:r>
              <a:rPr lang="en-US" altLang="zh-CN" u="sng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 2%</a:t>
            </a:r>
          </a:p>
          <a:p>
            <a:pPr lvl="1"/>
            <a:r>
              <a:rPr lang="en-US" altLang="zh-CN" dirty="0"/>
              <a:t>In-class quiz: </a:t>
            </a:r>
            <a:r>
              <a:rPr lang="en-US" altLang="zh-CN" u="sng" dirty="0">
                <a:solidFill>
                  <a:srgbClr val="FF0000"/>
                </a:solidFill>
              </a:rPr>
              <a:t>default</a:t>
            </a:r>
            <a:r>
              <a:rPr lang="en-US" altLang="zh-CN" dirty="0"/>
              <a:t> 3%</a:t>
            </a:r>
          </a:p>
          <a:p>
            <a:pPr lvl="1"/>
            <a:r>
              <a:rPr lang="en-US" dirty="0"/>
              <a:t>(About) 7 written assignments: 20%</a:t>
            </a:r>
          </a:p>
          <a:p>
            <a:pPr lvl="1"/>
            <a:r>
              <a:rPr lang="en-US" dirty="0"/>
              <a:t>(About) 5 programming assignments: 30%</a:t>
            </a:r>
          </a:p>
          <a:p>
            <a:pPr lvl="1"/>
            <a:r>
              <a:rPr lang="en-US" dirty="0"/>
              <a:t>Midterm exam (written): 20%</a:t>
            </a:r>
          </a:p>
          <a:p>
            <a:pPr lvl="1"/>
            <a:r>
              <a:rPr lang="en-US" dirty="0"/>
              <a:t>Final exam</a:t>
            </a:r>
            <a:r>
              <a:rPr lang="en-US" altLang="zh-CN" dirty="0"/>
              <a:t> (written)</a:t>
            </a:r>
            <a:r>
              <a:rPr lang="en-US" dirty="0"/>
              <a:t>: 25%</a:t>
            </a:r>
          </a:p>
          <a:p>
            <a:r>
              <a:rPr lang="en-US" dirty="0"/>
              <a:t>We will curve the final grades, if necessary.</a:t>
            </a:r>
          </a:p>
          <a:p>
            <a:r>
              <a:rPr lang="en-US" dirty="0"/>
              <a:t>Questions about the grading?</a:t>
            </a:r>
          </a:p>
          <a:p>
            <a:pPr lvl="1"/>
            <a:r>
              <a:rPr lang="en-US" dirty="0"/>
              <a:t>Must be mentioned to the instructor or the TAs </a:t>
            </a:r>
            <a:r>
              <a:rPr lang="en-US" dirty="0">
                <a:solidFill>
                  <a:srgbClr val="FF0000"/>
                </a:solidFill>
              </a:rPr>
              <a:t>within one week</a:t>
            </a:r>
            <a:r>
              <a:rPr lang="en-US" dirty="0"/>
              <a:t> after receiving the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2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Random Pick &amp; Answer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/>
          </a:bodyPr>
          <a:lstStyle/>
          <a:p>
            <a:r>
              <a:rPr lang="en-US" altLang="zh-CN" dirty="0"/>
              <a:t>I may ask a question from time to time and randomly pick a student to answer it</a:t>
            </a:r>
          </a:p>
          <a:p>
            <a:r>
              <a:rPr lang="en-US" altLang="zh-CN" dirty="0"/>
              <a:t>If you’re there every time when I ask you, you get all points (2%)</a:t>
            </a:r>
          </a:p>
          <a:p>
            <a:pPr lvl="1"/>
            <a:r>
              <a:rPr lang="en-US" altLang="zh-CN" dirty="0"/>
              <a:t>Otherwise, you’ll lose some points</a:t>
            </a:r>
          </a:p>
          <a:p>
            <a:r>
              <a:rPr lang="en-US" altLang="zh-CN" dirty="0"/>
              <a:t>It is possible that some “lucky” students may never be picked. In this case, their 2 points are added to quizzes.</a:t>
            </a:r>
          </a:p>
          <a:p>
            <a:pPr lvl="1"/>
            <a:r>
              <a:rPr lang="en-US" altLang="zh-CN" dirty="0"/>
              <a:t>I.e., for these students, their total quiz points is 5.</a:t>
            </a:r>
          </a:p>
        </p:txBody>
      </p:sp>
    </p:spTree>
    <p:extLst>
      <p:ext uri="{BB962C8B-B14F-4D97-AF65-F5344CB8AC3E}">
        <p14:creationId xmlns:p14="http://schemas.microsoft.com/office/powerpoint/2010/main" val="2473617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18938</TotalTime>
  <Words>2464</Words>
  <Application>Microsoft Office PowerPoint</Application>
  <PresentationFormat>全屏显示(4:3)</PresentationFormat>
  <Paragraphs>447</Paragraphs>
  <Slides>42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1" baseType="lpstr">
      <vt:lpstr>微软雅黑</vt:lpstr>
      <vt:lpstr>Arial</vt:lpstr>
      <vt:lpstr>Calibri</vt:lpstr>
      <vt:lpstr>Courier New</vt:lpstr>
      <vt:lpstr>Franklin Gothic Book</vt:lpstr>
      <vt:lpstr>Perpetua</vt:lpstr>
      <vt:lpstr>Times New Roman</vt:lpstr>
      <vt:lpstr>Wingdings 2</vt:lpstr>
      <vt:lpstr>Equity</vt:lpstr>
      <vt:lpstr>ECE2810J Data Structures and Algorithms</vt:lpstr>
      <vt:lpstr>Outline</vt:lpstr>
      <vt:lpstr>Time and Location</vt:lpstr>
      <vt:lpstr>Instructor</vt:lpstr>
      <vt:lpstr>Teaching Assistant</vt:lpstr>
      <vt:lpstr>Teaching Assistant</vt:lpstr>
      <vt:lpstr>Textbooks for Reference (Not Required)</vt:lpstr>
      <vt:lpstr>Grading</vt:lpstr>
      <vt:lpstr>Random Pick &amp; Answer</vt:lpstr>
      <vt:lpstr>Programming Assignments</vt:lpstr>
      <vt:lpstr>Written Assignment Deadline</vt:lpstr>
      <vt:lpstr>Programming Assignment Deadline</vt:lpstr>
      <vt:lpstr>Assignment Deadline</vt:lpstr>
      <vt:lpstr>Some Suggestions</vt:lpstr>
      <vt:lpstr>Exams</vt:lpstr>
      <vt:lpstr>Honor Code: Collaboration and Cheating</vt:lpstr>
      <vt:lpstr>Honor Code: Collaboration and Cheating</vt:lpstr>
      <vt:lpstr>Honor Code: Collaboration and Cheating</vt:lpstr>
      <vt:lpstr>Honor Code: Teaching and Learning Materials</vt:lpstr>
      <vt:lpstr>Consequence of Honor Code Violation</vt:lpstr>
      <vt:lpstr>Canvas</vt:lpstr>
      <vt:lpstr>Getting Help</vt:lpstr>
      <vt:lpstr>Aside: Fun Quizzes!</vt:lpstr>
      <vt:lpstr>Do You Know Data Structures?</vt:lpstr>
      <vt:lpstr>Prerequisite</vt:lpstr>
      <vt:lpstr>Prerequisite</vt:lpstr>
      <vt:lpstr>References and Copyright</vt:lpstr>
      <vt:lpstr>Outline</vt:lpstr>
      <vt:lpstr>Data Structures and Algorithms</vt:lpstr>
      <vt:lpstr>Logical versus Physical Form</vt:lpstr>
      <vt:lpstr>Data Structure Example: Linked List</vt:lpstr>
      <vt:lpstr>Data Structures and Algorithms</vt:lpstr>
      <vt:lpstr>Real World Problem: Navigation</vt:lpstr>
      <vt:lpstr>Real World Problem: Navigation</vt:lpstr>
      <vt:lpstr>Real World Problem: Navigation</vt:lpstr>
      <vt:lpstr>Challenges: Efficiency</vt:lpstr>
      <vt:lpstr>Challenges: Efficiency</vt:lpstr>
      <vt:lpstr>More about Efficiency</vt:lpstr>
      <vt:lpstr>More about Efficiency</vt:lpstr>
      <vt:lpstr>Course Objectives</vt:lpstr>
      <vt:lpstr>Topics</vt:lpstr>
      <vt:lpstr>PowerPoint 演示文稿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698</cp:revision>
  <dcterms:created xsi:type="dcterms:W3CDTF">2008-09-02T17:19:50Z</dcterms:created>
  <dcterms:modified xsi:type="dcterms:W3CDTF">2025-05-14T03:56:18Z</dcterms:modified>
</cp:coreProperties>
</file>