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188" r:id="rId1"/>
  </p:sldMasterIdLst>
  <p:notesMasterIdLst>
    <p:notesMasterId r:id="rId25"/>
  </p:notesMasterIdLst>
  <p:handoutMasterIdLst>
    <p:handoutMasterId r:id="rId26"/>
  </p:handoutMasterIdLst>
  <p:sldIdLst>
    <p:sldId id="256" r:id="rId2"/>
    <p:sldId id="372" r:id="rId3"/>
    <p:sldId id="354" r:id="rId4"/>
    <p:sldId id="355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74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76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66"/>
    <a:srgbClr val="008000"/>
    <a:srgbClr val="CC00CC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57" autoAdjust="0"/>
    <p:restoredTop sz="86217" autoAdjust="0"/>
  </p:normalViewPr>
  <p:slideViewPr>
    <p:cSldViewPr>
      <p:cViewPr varScale="1">
        <p:scale>
          <a:sx n="56" d="100"/>
          <a:sy n="56" d="100"/>
        </p:scale>
        <p:origin x="1560" y="5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3A6FCC-A2D9-49BA-8B34-8B4B1F26D475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11D48-85F6-42D5-9AA1-D6D7C3FC03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5052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EE5A2-1CB4-4CE5-900A-9880C8D26138}" type="datetimeFigureOut">
              <a:rPr lang="en-US" smtClean="0"/>
              <a:pPr/>
              <a:t>6/15/2025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1EB87-DD47-4620-B027-3B8A3E02C6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89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71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a tree.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866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Subtree of a node</a:t>
            </a:r>
            <a:r>
              <a:rPr lang="en-US" baseline="0" dirty="0"/>
              <a:t> r is </a:t>
            </a:r>
            <a:r>
              <a:rPr lang="en-US" dirty="0"/>
              <a:t>a tree rooted at a child of node 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29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</a:t>
            </a:r>
            <a:r>
              <a:rPr lang="en-US" baseline="0" dirty="0"/>
              <a:t> definition on node.</a:t>
            </a:r>
          </a:p>
          <a:p>
            <a:endParaRPr lang="en-US" baseline="0" dirty="0"/>
          </a:p>
          <a:p>
            <a:r>
              <a:rPr lang="en-US" baseline="0" dirty="0"/>
              <a:t>Height of a node: there may exist multiple paths, each leading to a leaf.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81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definition on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039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975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Answer: C and 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71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represent binary tree either using an array or using a</a:t>
            </a:r>
            <a:r>
              <a:rPr lang="en-US" baseline="0" dirty="0"/>
              <a:t> linked structure.</a:t>
            </a:r>
          </a:p>
          <a:p>
            <a:endParaRPr lang="en-US" baseline="0" dirty="0"/>
          </a:p>
          <a:p>
            <a:r>
              <a:rPr lang="en-US" baseline="0" dirty="0"/>
              <a:t>Note that index starts from 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0755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Answer: C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51EB87-DD47-4620-B027-3B8A3E02C68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62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2AA17-0C61-46C9-8392-FE4461C55CE0}" type="datetime1">
              <a:rPr lang="en-US" smtClean="0"/>
              <a:t>6/15/2025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13771-30C0-4C61-9AAD-0AD62C496BE4}" type="datetime1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00007-571D-4A65-88CA-60FB16C0B749}" type="datetime1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26602-0650-4D91-B1BB-0C330A7911DC}" type="datetime1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7AEEE-3A5E-4A69-87D0-A9F0D567425D}" type="datetime1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7C07-78C3-4584-A3BA-DE1AFADAEB2C}" type="datetime1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1A789-F980-44E3-9B14-081EEBDD54CE}" type="datetime1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AEC7A-AC56-4FBB-9CD5-30BB91BA7397}" type="datetime1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30A76-DEE1-4BD2-8FBF-656D76FC7F10}" type="datetime1">
              <a:rPr lang="en-US" smtClean="0"/>
              <a:t>6/15/2025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BA7E6-1D43-4292-BC34-789D3EDF7549}" type="datetime1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AA776-B4AF-490E-965F-45D48C153797}" type="datetime1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6A619D5-8270-4768-B601-4C4B125E1740}" type="datetime1">
              <a:rPr lang="en-US" smtClean="0"/>
              <a:t>6/15/2025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E2E4A66-FC3E-4C0B-B5A2-3AC9BF2C6C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3352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Trees</a:t>
            </a:r>
          </a:p>
          <a:p>
            <a:pPr algn="l"/>
            <a:r>
              <a:rPr lang="en-US" b="1" dirty="0"/>
              <a:t>Learning Objectives: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some basic terminology of trees and binary trees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some basic properties of binary trees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Know how to represent a binary tree by an array and a linked list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ECE2810J</a:t>
            </a:r>
            <a:br>
              <a:rPr dirty="0"/>
            </a:br>
            <a:r>
              <a:rPr sz="2200" dirty="0"/>
              <a:t>Data Structures and Algorithms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Depth, Level, and Height of a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5562600" cy="4572000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00FF"/>
                </a:solidFill>
              </a:rPr>
              <a:t>height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of a tree </a:t>
            </a:r>
            <a:r>
              <a:rPr lang="en-US" dirty="0"/>
              <a:t>is the height of its root.</a:t>
            </a:r>
          </a:p>
          <a:p>
            <a:pPr lvl="1"/>
            <a:r>
              <a:rPr lang="en-US" dirty="0"/>
              <a:t>This is also known as the</a:t>
            </a:r>
            <a:r>
              <a:rPr lang="en-US" b="1" dirty="0"/>
              <a:t> </a:t>
            </a:r>
            <a:r>
              <a:rPr lang="en-US" b="1" dirty="0">
                <a:solidFill>
                  <a:srgbClr val="0000FF"/>
                </a:solidFill>
              </a:rPr>
              <a:t>depth</a:t>
            </a:r>
            <a:r>
              <a:rPr lang="en-US" b="1" dirty="0">
                <a:solidFill>
                  <a:srgbClr val="00B050"/>
                </a:solidFill>
              </a:rPr>
              <a:t> of a tree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depth of the tree on the right is 3.</a:t>
            </a:r>
          </a:p>
          <a:p>
            <a:pPr lvl="1"/>
            <a:endParaRPr lang="en-US" dirty="0"/>
          </a:p>
          <a:p>
            <a:r>
              <a:rPr lang="en-US" dirty="0"/>
              <a:t>The</a:t>
            </a:r>
            <a:r>
              <a:rPr lang="en-US" b="1" dirty="0"/>
              <a:t> </a:t>
            </a:r>
            <a:r>
              <a:rPr lang="en-US" b="1" dirty="0">
                <a:solidFill>
                  <a:srgbClr val="0000FF"/>
                </a:solidFill>
              </a:rPr>
              <a:t>number of levels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of a tree</a:t>
            </a:r>
            <a:r>
              <a:rPr lang="en-US" dirty="0"/>
              <a:t> is the height of the tree </a:t>
            </a:r>
            <a:r>
              <a:rPr lang="en-US" b="1" dirty="0">
                <a:solidFill>
                  <a:srgbClr val="C00000"/>
                </a:solidFill>
              </a:rPr>
              <a:t>plus one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number of levels of the tree on the right is 4.</a:t>
            </a: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545951" y="1862131"/>
            <a:ext cx="2476500" cy="3231623"/>
            <a:chOff x="6248400" y="1941185"/>
            <a:chExt cx="2476500" cy="3231623"/>
          </a:xfrm>
        </p:grpSpPr>
        <p:sp>
          <p:nvSpPr>
            <p:cNvPr id="6" name="Oval 5"/>
            <p:cNvSpPr/>
            <p:nvPr/>
          </p:nvSpPr>
          <p:spPr>
            <a:xfrm>
              <a:off x="7479401" y="1941185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8001000" y="2764887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6781800" y="2764887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248400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7298788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8191500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6671095" y="463940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7921498" y="463940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14" name="Straight Connector 13"/>
            <p:cNvCxnSpPr>
              <a:stCxn id="6" idx="3"/>
              <a:endCxn id="8" idx="7"/>
            </p:cNvCxnSpPr>
            <p:nvPr/>
          </p:nvCxnSpPr>
          <p:spPr>
            <a:xfrm flipH="1">
              <a:off x="7237085" y="2396470"/>
              <a:ext cx="320431" cy="446532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3"/>
              <a:endCxn id="9" idx="0"/>
            </p:cNvCxnSpPr>
            <p:nvPr/>
          </p:nvCxnSpPr>
          <p:spPr>
            <a:xfrm flipH="1">
              <a:off x="6515100" y="3220172"/>
              <a:ext cx="344815" cy="43742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5"/>
              <a:endCxn id="10" idx="0"/>
            </p:cNvCxnSpPr>
            <p:nvPr/>
          </p:nvCxnSpPr>
          <p:spPr>
            <a:xfrm>
              <a:off x="7237085" y="3220172"/>
              <a:ext cx="328403" cy="4374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6" idx="5"/>
              <a:endCxn id="7" idx="0"/>
            </p:cNvCxnSpPr>
            <p:nvPr/>
          </p:nvCxnSpPr>
          <p:spPr>
            <a:xfrm>
              <a:off x="7934686" y="2396470"/>
              <a:ext cx="333014" cy="36841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4"/>
              <a:endCxn id="11" idx="0"/>
            </p:cNvCxnSpPr>
            <p:nvPr/>
          </p:nvCxnSpPr>
          <p:spPr>
            <a:xfrm>
              <a:off x="8267700" y="3298287"/>
              <a:ext cx="190500" cy="35931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0" idx="3"/>
              <a:endCxn id="12" idx="0"/>
            </p:cNvCxnSpPr>
            <p:nvPr/>
          </p:nvCxnSpPr>
          <p:spPr>
            <a:xfrm flipH="1">
              <a:off x="6937795" y="4112885"/>
              <a:ext cx="439108" cy="52652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5"/>
              <a:endCxn id="13" idx="0"/>
            </p:cNvCxnSpPr>
            <p:nvPr/>
          </p:nvCxnSpPr>
          <p:spPr>
            <a:xfrm>
              <a:off x="7754073" y="4112885"/>
              <a:ext cx="434125" cy="526523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3009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114800" cy="45720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00FF"/>
                </a:solidFill>
              </a:rPr>
              <a:t>degree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of a node</a:t>
            </a:r>
            <a:r>
              <a:rPr lang="en-US" dirty="0"/>
              <a:t> is the number of children of a node.</a:t>
            </a:r>
          </a:p>
          <a:p>
            <a:pPr lvl="1"/>
            <a:r>
              <a:rPr lang="en-US" dirty="0"/>
              <a:t>E.g., degree(a) = 3, </a:t>
            </a:r>
            <a:br>
              <a:rPr lang="en-US" dirty="0"/>
            </a:br>
            <a:r>
              <a:rPr lang="en-US" dirty="0"/>
              <a:t>degree(c) = 1.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0000FF"/>
                </a:solidFill>
              </a:rPr>
              <a:t>degree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of a tree</a:t>
            </a:r>
            <a:r>
              <a:rPr lang="en-US" dirty="0"/>
              <a:t> is the </a:t>
            </a:r>
            <a:r>
              <a:rPr lang="en-US" b="1" u="sng" dirty="0"/>
              <a:t>maximum</a:t>
            </a:r>
            <a:r>
              <a:rPr lang="en-US" dirty="0"/>
              <a:t> degree of a node in the tree.</a:t>
            </a:r>
          </a:p>
          <a:p>
            <a:pPr lvl="1"/>
            <a:r>
              <a:rPr lang="en-US" dirty="0"/>
              <a:t>The degree of the tree on the right is 3.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200748" y="1905000"/>
            <a:ext cx="3805896" cy="3521183"/>
            <a:chOff x="2594904" y="2041788"/>
            <a:chExt cx="3805896" cy="3521183"/>
          </a:xfrm>
        </p:grpSpPr>
        <p:sp>
          <p:nvSpPr>
            <p:cNvPr id="6" name="Oval 5"/>
            <p:cNvSpPr/>
            <p:nvPr/>
          </p:nvSpPr>
          <p:spPr>
            <a:xfrm>
              <a:off x="4050401" y="204178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4128516" y="306952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082427" y="3033919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594904" y="401222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379821" y="4038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4177948" y="4030255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2893842" y="5006711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i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762248" y="5006711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j</a:t>
              </a:r>
            </a:p>
          </p:txBody>
        </p:sp>
        <p:cxnSp>
          <p:nvCxnSpPr>
            <p:cNvPr id="14" name="Straight Connector 13"/>
            <p:cNvCxnSpPr>
              <a:stCxn id="6" idx="3"/>
              <a:endCxn id="8" idx="7"/>
            </p:cNvCxnSpPr>
            <p:nvPr/>
          </p:nvCxnSpPr>
          <p:spPr>
            <a:xfrm flipH="1">
              <a:off x="3537712" y="2497073"/>
              <a:ext cx="590804" cy="614961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3"/>
              <a:endCxn id="9" idx="0"/>
            </p:cNvCxnSpPr>
            <p:nvPr/>
          </p:nvCxnSpPr>
          <p:spPr>
            <a:xfrm flipH="1">
              <a:off x="2861604" y="3489204"/>
              <a:ext cx="298938" cy="52301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5"/>
              <a:endCxn id="10" idx="0"/>
            </p:cNvCxnSpPr>
            <p:nvPr/>
          </p:nvCxnSpPr>
          <p:spPr>
            <a:xfrm>
              <a:off x="3537712" y="3489204"/>
              <a:ext cx="108809" cy="54939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6" idx="4"/>
              <a:endCxn id="7" idx="0"/>
            </p:cNvCxnSpPr>
            <p:nvPr/>
          </p:nvCxnSpPr>
          <p:spPr>
            <a:xfrm>
              <a:off x="4317101" y="2575188"/>
              <a:ext cx="78115" cy="49434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4"/>
              <a:endCxn id="11" idx="0"/>
            </p:cNvCxnSpPr>
            <p:nvPr/>
          </p:nvCxnSpPr>
          <p:spPr>
            <a:xfrm>
              <a:off x="4395216" y="3602928"/>
              <a:ext cx="49432" cy="427327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0" idx="3"/>
              <a:endCxn id="12" idx="0"/>
            </p:cNvCxnSpPr>
            <p:nvPr/>
          </p:nvCxnSpPr>
          <p:spPr>
            <a:xfrm flipH="1">
              <a:off x="3160542" y="4493885"/>
              <a:ext cx="297394" cy="51282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5"/>
              <a:endCxn id="13" idx="0"/>
            </p:cNvCxnSpPr>
            <p:nvPr/>
          </p:nvCxnSpPr>
          <p:spPr>
            <a:xfrm>
              <a:off x="3835106" y="4493885"/>
              <a:ext cx="193842" cy="51282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5181600" y="3020854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22" name="Straight Connector 21"/>
            <p:cNvCxnSpPr>
              <a:stCxn id="6" idx="5"/>
              <a:endCxn id="21" idx="1"/>
            </p:cNvCxnSpPr>
            <p:nvPr/>
          </p:nvCxnSpPr>
          <p:spPr>
            <a:xfrm>
              <a:off x="4505686" y="2497073"/>
              <a:ext cx="754029" cy="60189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5321027" y="401222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5867400" y="50292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4993015" y="5029571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k</a:t>
              </a:r>
            </a:p>
          </p:txBody>
        </p:sp>
        <p:cxnSp>
          <p:nvCxnSpPr>
            <p:cNvPr id="26" name="Straight Connector 25"/>
            <p:cNvCxnSpPr>
              <a:stCxn id="21" idx="4"/>
              <a:endCxn id="23" idx="0"/>
            </p:cNvCxnSpPr>
            <p:nvPr/>
          </p:nvCxnSpPr>
          <p:spPr>
            <a:xfrm>
              <a:off x="5448300" y="3554254"/>
              <a:ext cx="139427" cy="45796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23" idx="4"/>
              <a:endCxn id="25" idx="0"/>
            </p:cNvCxnSpPr>
            <p:nvPr/>
          </p:nvCxnSpPr>
          <p:spPr>
            <a:xfrm flipH="1">
              <a:off x="5259715" y="4545620"/>
              <a:ext cx="328012" cy="483951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23" idx="5"/>
              <a:endCxn id="24" idx="0"/>
            </p:cNvCxnSpPr>
            <p:nvPr/>
          </p:nvCxnSpPr>
          <p:spPr>
            <a:xfrm>
              <a:off x="5776312" y="4467505"/>
              <a:ext cx="357788" cy="561695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04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Implementation of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Each node is part of a </a:t>
            </a:r>
            <a:r>
              <a:rPr lang="en-US" b="1" dirty="0">
                <a:solidFill>
                  <a:srgbClr val="C00000"/>
                </a:solidFill>
              </a:rPr>
              <a:t>linked list</a:t>
            </a:r>
            <a:r>
              <a:rPr lang="en-US" dirty="0"/>
              <a:t> of </a:t>
            </a:r>
            <a:r>
              <a:rPr lang="en-US" b="1" u="sng" dirty="0"/>
              <a:t>siblings</a:t>
            </a:r>
            <a:r>
              <a:rPr lang="en-US" dirty="0"/>
              <a:t>.</a:t>
            </a:r>
          </a:p>
          <a:p>
            <a:r>
              <a:rPr lang="en-US" dirty="0"/>
              <a:t>Additionally, each node stores a pointer to its </a:t>
            </a:r>
            <a:r>
              <a:rPr lang="en-US" b="1" dirty="0">
                <a:solidFill>
                  <a:srgbClr val="0000FF"/>
                </a:solidFill>
              </a:rPr>
              <a:t>first child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node {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Item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node *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firstChild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node *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nextSibling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1676400" y="4119338"/>
            <a:ext cx="2476500" cy="2249815"/>
            <a:chOff x="5657244" y="2760334"/>
            <a:chExt cx="2476500" cy="2249815"/>
          </a:xfrm>
        </p:grpSpPr>
        <p:sp>
          <p:nvSpPr>
            <p:cNvPr id="22" name="Oval 21"/>
            <p:cNvSpPr/>
            <p:nvPr/>
          </p:nvSpPr>
          <p:spPr>
            <a:xfrm>
              <a:off x="6888245" y="2760334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7409844" y="3584036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6190644" y="3584036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5657244" y="4476749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6707632" y="4476749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7600344" y="4476749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30" name="Straight Connector 29"/>
            <p:cNvCxnSpPr>
              <a:stCxn id="22" idx="3"/>
              <a:endCxn id="24" idx="7"/>
            </p:cNvCxnSpPr>
            <p:nvPr/>
          </p:nvCxnSpPr>
          <p:spPr>
            <a:xfrm flipH="1">
              <a:off x="6645929" y="3215619"/>
              <a:ext cx="320431" cy="446532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4" idx="3"/>
              <a:endCxn id="25" idx="0"/>
            </p:cNvCxnSpPr>
            <p:nvPr/>
          </p:nvCxnSpPr>
          <p:spPr>
            <a:xfrm flipH="1">
              <a:off x="5923944" y="4039321"/>
              <a:ext cx="344815" cy="437428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4" idx="5"/>
              <a:endCxn id="26" idx="0"/>
            </p:cNvCxnSpPr>
            <p:nvPr/>
          </p:nvCxnSpPr>
          <p:spPr>
            <a:xfrm>
              <a:off x="6645929" y="4039321"/>
              <a:ext cx="328403" cy="437428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2" idx="5"/>
              <a:endCxn id="23" idx="0"/>
            </p:cNvCxnSpPr>
            <p:nvPr/>
          </p:nvCxnSpPr>
          <p:spPr>
            <a:xfrm>
              <a:off x="7343530" y="3215619"/>
              <a:ext cx="333014" cy="368417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3" idx="4"/>
              <a:endCxn id="27" idx="0"/>
            </p:cNvCxnSpPr>
            <p:nvPr/>
          </p:nvCxnSpPr>
          <p:spPr>
            <a:xfrm>
              <a:off x="7676544" y="4117436"/>
              <a:ext cx="190500" cy="359313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4838700" y="4119338"/>
            <a:ext cx="2476500" cy="2249815"/>
            <a:chOff x="4838700" y="4119338"/>
            <a:chExt cx="2476500" cy="2249815"/>
          </a:xfrm>
        </p:grpSpPr>
        <p:sp>
          <p:nvSpPr>
            <p:cNvPr id="39" name="Oval 38"/>
            <p:cNvSpPr/>
            <p:nvPr/>
          </p:nvSpPr>
          <p:spPr>
            <a:xfrm>
              <a:off x="6069701" y="411933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6591300" y="494304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41" name="Oval 40"/>
            <p:cNvSpPr/>
            <p:nvPr/>
          </p:nvSpPr>
          <p:spPr>
            <a:xfrm>
              <a:off x="5372100" y="494304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4838700" y="5835753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3" name="Oval 42"/>
            <p:cNvSpPr/>
            <p:nvPr/>
          </p:nvSpPr>
          <p:spPr>
            <a:xfrm>
              <a:off x="5889088" y="5835753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4" name="Oval 43"/>
            <p:cNvSpPr/>
            <p:nvPr/>
          </p:nvSpPr>
          <p:spPr>
            <a:xfrm>
              <a:off x="6781800" y="5835753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45" name="Straight Connector 44"/>
            <p:cNvCxnSpPr>
              <a:stCxn id="39" idx="3"/>
              <a:endCxn id="41" idx="7"/>
            </p:cNvCxnSpPr>
            <p:nvPr/>
          </p:nvCxnSpPr>
          <p:spPr>
            <a:xfrm flipH="1">
              <a:off x="5827385" y="4574623"/>
              <a:ext cx="320431" cy="446532"/>
            </a:xfrm>
            <a:prstGeom prst="line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>
              <a:stCxn id="41" idx="3"/>
              <a:endCxn id="42" idx="0"/>
            </p:cNvCxnSpPr>
            <p:nvPr/>
          </p:nvCxnSpPr>
          <p:spPr>
            <a:xfrm flipH="1">
              <a:off x="5105400" y="5398325"/>
              <a:ext cx="344815" cy="437428"/>
            </a:xfrm>
            <a:prstGeom prst="line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0" idx="4"/>
              <a:endCxn id="44" idx="0"/>
            </p:cNvCxnSpPr>
            <p:nvPr/>
          </p:nvCxnSpPr>
          <p:spPr>
            <a:xfrm>
              <a:off x="6858000" y="5476440"/>
              <a:ext cx="190500" cy="359313"/>
            </a:xfrm>
            <a:prstGeom prst="line">
              <a:avLst/>
            </a:prstGeom>
            <a:ln w="28575">
              <a:solidFill>
                <a:srgbClr val="00B05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1" idx="6"/>
              <a:endCxn id="40" idx="2"/>
            </p:cNvCxnSpPr>
            <p:nvPr/>
          </p:nvCxnSpPr>
          <p:spPr>
            <a:xfrm>
              <a:off x="5905500" y="5209740"/>
              <a:ext cx="685800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2" idx="6"/>
              <a:endCxn id="43" idx="2"/>
            </p:cNvCxnSpPr>
            <p:nvPr/>
          </p:nvCxnSpPr>
          <p:spPr>
            <a:xfrm>
              <a:off x="5372100" y="6102453"/>
              <a:ext cx="516988" cy="0"/>
            </a:xfrm>
            <a:prstGeom prst="line">
              <a:avLst/>
            </a:prstGeom>
            <a:ln w="28575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4770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Trees</a:t>
            </a:r>
          </a:p>
          <a:p>
            <a:r>
              <a:rPr lang="en-US" altLang="zh-CN" dirty="0"/>
              <a:t>Binary Trees</a:t>
            </a:r>
          </a:p>
        </p:txBody>
      </p:sp>
    </p:spTree>
    <p:extLst>
      <p:ext uri="{BB962C8B-B14F-4D97-AF65-F5344CB8AC3E}">
        <p14:creationId xmlns:p14="http://schemas.microsoft.com/office/powerpoint/2010/main" val="2509314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5181600" cy="4572000"/>
          </a:xfrm>
        </p:spPr>
        <p:txBody>
          <a:bodyPr/>
          <a:lstStyle/>
          <a:p>
            <a:r>
              <a:rPr lang="en-US" dirty="0"/>
              <a:t>Every node can only have </a:t>
            </a:r>
            <a:r>
              <a:rPr lang="en-US" b="1" dirty="0">
                <a:solidFill>
                  <a:srgbClr val="C00000"/>
                </a:solidFill>
              </a:rPr>
              <a:t>at most two</a:t>
            </a:r>
            <a:r>
              <a:rPr lang="en-US" dirty="0"/>
              <a:t> children.</a:t>
            </a:r>
          </a:p>
          <a:p>
            <a:endParaRPr lang="en-US" dirty="0"/>
          </a:p>
          <a:p>
            <a:r>
              <a:rPr lang="en-US" dirty="0"/>
              <a:t>An empty tree is a special binary tree.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6248400" y="1941185"/>
            <a:ext cx="2476500" cy="3231623"/>
            <a:chOff x="6248400" y="1941185"/>
            <a:chExt cx="2476500" cy="3231623"/>
          </a:xfrm>
        </p:grpSpPr>
        <p:sp>
          <p:nvSpPr>
            <p:cNvPr id="22" name="Oval 21"/>
            <p:cNvSpPr/>
            <p:nvPr/>
          </p:nvSpPr>
          <p:spPr>
            <a:xfrm>
              <a:off x="7479401" y="1941185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8001000" y="2764887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6781800" y="2764887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6248400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7298788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8191500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6671095" y="463940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7921498" y="463940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30" name="Straight Connector 29"/>
            <p:cNvCxnSpPr>
              <a:stCxn id="22" idx="3"/>
              <a:endCxn id="24" idx="7"/>
            </p:cNvCxnSpPr>
            <p:nvPr/>
          </p:nvCxnSpPr>
          <p:spPr>
            <a:xfrm flipH="1">
              <a:off x="7237085" y="2396470"/>
              <a:ext cx="320431" cy="446532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4" idx="3"/>
              <a:endCxn id="25" idx="0"/>
            </p:cNvCxnSpPr>
            <p:nvPr/>
          </p:nvCxnSpPr>
          <p:spPr>
            <a:xfrm flipH="1">
              <a:off x="6515100" y="3220172"/>
              <a:ext cx="344815" cy="437428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24" idx="5"/>
              <a:endCxn id="26" idx="0"/>
            </p:cNvCxnSpPr>
            <p:nvPr/>
          </p:nvCxnSpPr>
          <p:spPr>
            <a:xfrm>
              <a:off x="7237085" y="3220172"/>
              <a:ext cx="328403" cy="437428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22" idx="5"/>
              <a:endCxn id="23" idx="0"/>
            </p:cNvCxnSpPr>
            <p:nvPr/>
          </p:nvCxnSpPr>
          <p:spPr>
            <a:xfrm>
              <a:off x="7934686" y="2396470"/>
              <a:ext cx="333014" cy="368417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23" idx="4"/>
              <a:endCxn id="27" idx="0"/>
            </p:cNvCxnSpPr>
            <p:nvPr/>
          </p:nvCxnSpPr>
          <p:spPr>
            <a:xfrm>
              <a:off x="8267700" y="3298287"/>
              <a:ext cx="190500" cy="359313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26" idx="3"/>
              <a:endCxn id="28" idx="0"/>
            </p:cNvCxnSpPr>
            <p:nvPr/>
          </p:nvCxnSpPr>
          <p:spPr>
            <a:xfrm flipH="1">
              <a:off x="6937795" y="4112885"/>
              <a:ext cx="439108" cy="526523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26" idx="5"/>
              <a:endCxn id="29" idx="0"/>
            </p:cNvCxnSpPr>
            <p:nvPr/>
          </p:nvCxnSpPr>
          <p:spPr>
            <a:xfrm>
              <a:off x="7754073" y="4112885"/>
              <a:ext cx="434125" cy="526523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72715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 Properties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What is the </a:t>
                </a:r>
                <a:r>
                  <a:rPr lang="en-US" b="1" dirty="0">
                    <a:solidFill>
                      <a:srgbClr val="C00000"/>
                    </a:solidFill>
                  </a:rPr>
                  <a:t>minimum</a:t>
                </a:r>
                <a:r>
                  <a:rPr lang="en-US" dirty="0"/>
                  <a:t> number of nodes in a binary tree of height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/>
                  <a:t> (i.e., has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  <m:r>
                      <a:rPr lang="en-US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 levels)?</a:t>
                </a:r>
              </a:p>
              <a:p>
                <a:pPr lvl="1"/>
                <a:r>
                  <a:rPr lang="en-US" dirty="0"/>
                  <a:t>Answer: </a:t>
                </a:r>
                <a:r>
                  <a:rPr lang="en-US" b="1" dirty="0">
                    <a:solidFill>
                      <a:srgbClr val="C00000"/>
                    </a:solidFill>
                  </a:rPr>
                  <a:t>At least</a:t>
                </a:r>
                <a:r>
                  <a:rPr lang="en-US" dirty="0"/>
                  <a:t> one node at each level.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  <m:r>
                      <a:rPr lang="en-US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 levels means at least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h</m:t>
                    </m:r>
                    <m:r>
                      <a:rPr lang="en-US" i="1" dirty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 nodes.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What is the </a:t>
                </a:r>
                <a:r>
                  <a:rPr lang="en-US" b="1" dirty="0">
                    <a:solidFill>
                      <a:srgbClr val="0000FF"/>
                    </a:solidFill>
                  </a:rPr>
                  <a:t>maximum</a:t>
                </a:r>
                <a:r>
                  <a:rPr lang="en-US" dirty="0"/>
                  <a:t> number of nodes in a binary tree of height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/>
                  <a:t> (i.e.,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h</m:t>
                    </m:r>
                    <m:r>
                      <a:rPr lang="en-US" i="1" dirty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 levels)?</a:t>
                </a:r>
              </a:p>
              <a:p>
                <a:pPr lvl="1"/>
                <a:r>
                  <a:rPr lang="en-US" dirty="0"/>
                  <a:t>Answer: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nodes at level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Maximum number of nodes is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1+2+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⋯+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h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h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784" t="-12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/>
          <p:cNvGrpSpPr/>
          <p:nvPr/>
        </p:nvGrpSpPr>
        <p:grpSpPr>
          <a:xfrm>
            <a:off x="6934200" y="2008909"/>
            <a:ext cx="1295400" cy="1420091"/>
            <a:chOff x="6553200" y="2105385"/>
            <a:chExt cx="1295400" cy="1420091"/>
          </a:xfrm>
        </p:grpSpPr>
        <p:sp>
          <p:nvSpPr>
            <p:cNvPr id="6" name="Oval 5"/>
            <p:cNvSpPr/>
            <p:nvPr/>
          </p:nvSpPr>
          <p:spPr>
            <a:xfrm>
              <a:off x="7479401" y="2105385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7010400" y="2632915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6553200" y="3177027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Straight Connector 13"/>
            <p:cNvCxnSpPr>
              <a:stCxn id="6" idx="3"/>
              <a:endCxn id="8" idx="7"/>
            </p:cNvCxnSpPr>
            <p:nvPr/>
          </p:nvCxnSpPr>
          <p:spPr>
            <a:xfrm flipH="1">
              <a:off x="7340640" y="2420516"/>
              <a:ext cx="192829" cy="26905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3"/>
              <a:endCxn id="9" idx="7"/>
            </p:cNvCxnSpPr>
            <p:nvPr/>
          </p:nvCxnSpPr>
          <p:spPr>
            <a:xfrm flipH="1">
              <a:off x="6850620" y="2963155"/>
              <a:ext cx="216440" cy="26490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6629400" y="4756951"/>
            <a:ext cx="2274199" cy="1491449"/>
            <a:chOff x="6629400" y="4756951"/>
            <a:chExt cx="2274199" cy="1491449"/>
          </a:xfrm>
        </p:grpSpPr>
        <p:sp>
          <p:nvSpPr>
            <p:cNvPr id="12" name="Oval 11"/>
            <p:cNvSpPr/>
            <p:nvPr/>
          </p:nvSpPr>
          <p:spPr>
            <a:xfrm>
              <a:off x="7555601" y="475695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7086600" y="5284481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Oval 15"/>
            <p:cNvSpPr/>
            <p:nvPr/>
          </p:nvSpPr>
          <p:spPr>
            <a:xfrm>
              <a:off x="6629400" y="585630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Connector 16"/>
            <p:cNvCxnSpPr>
              <a:stCxn id="12" idx="3"/>
              <a:endCxn id="13" idx="7"/>
            </p:cNvCxnSpPr>
            <p:nvPr/>
          </p:nvCxnSpPr>
          <p:spPr>
            <a:xfrm flipH="1">
              <a:off x="7416840" y="5072082"/>
              <a:ext cx="192829" cy="26905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13" idx="3"/>
              <a:endCxn id="16" idx="7"/>
            </p:cNvCxnSpPr>
            <p:nvPr/>
          </p:nvCxnSpPr>
          <p:spPr>
            <a:xfrm flipH="1">
              <a:off x="6926820" y="5614721"/>
              <a:ext cx="216440" cy="29261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8059499" y="5284451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8555150" y="5899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Connector 20"/>
            <p:cNvCxnSpPr>
              <a:stCxn id="12" idx="5"/>
              <a:endCxn id="19" idx="1"/>
            </p:cNvCxnSpPr>
            <p:nvPr/>
          </p:nvCxnSpPr>
          <p:spPr>
            <a:xfrm>
              <a:off x="7870732" y="5072082"/>
              <a:ext cx="245427" cy="2690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9" idx="5"/>
              <a:endCxn id="20" idx="1"/>
            </p:cNvCxnSpPr>
            <p:nvPr/>
          </p:nvCxnSpPr>
          <p:spPr>
            <a:xfrm>
              <a:off x="8389739" y="5614691"/>
              <a:ext cx="216440" cy="3362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7303399" y="587962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3" name="Straight Connector 32"/>
            <p:cNvCxnSpPr>
              <a:stCxn id="13" idx="5"/>
              <a:endCxn id="32" idx="0"/>
            </p:cNvCxnSpPr>
            <p:nvPr/>
          </p:nvCxnSpPr>
          <p:spPr>
            <a:xfrm>
              <a:off x="7416840" y="5614721"/>
              <a:ext cx="60784" cy="26490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7912999" y="5899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Straight Connector 38"/>
            <p:cNvCxnSpPr>
              <a:stCxn id="19" idx="3"/>
              <a:endCxn id="38" idx="0"/>
            </p:cNvCxnSpPr>
            <p:nvPr/>
          </p:nvCxnSpPr>
          <p:spPr>
            <a:xfrm flipH="1">
              <a:off x="8087224" y="5614691"/>
              <a:ext cx="28935" cy="28526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4472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Nodes and Height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b="1" u="sng" dirty="0"/>
                  <a:t>Claim</a:t>
                </a:r>
                <a:r>
                  <a:rPr lang="en-US" dirty="0"/>
                  <a:t> (from the previous slide):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be the number of nodes in a binary tree whose height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/>
                  <a:t> (i.e., has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h</m:t>
                    </m:r>
                    <m:r>
                      <a:rPr lang="en-US" i="1" dirty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/>
                  <a:t> levels).</a:t>
                </a:r>
              </a:p>
              <a:p>
                <a:pPr lvl="1"/>
                <a:r>
                  <a:rPr lang="en-US" dirty="0"/>
                  <a:t>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h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+1≤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≤2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h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+1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endParaRPr lang="en-US" dirty="0"/>
              </a:p>
              <a:p>
                <a:r>
                  <a:rPr lang="en-US" b="1" u="sng" dirty="0"/>
                  <a:t>Question</a:t>
                </a:r>
                <a:r>
                  <a:rPr lang="en-US" dirty="0"/>
                  <a:t>: 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nodes, what is the height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h</m:t>
                    </m:r>
                  </m:oMath>
                </a14:m>
                <a:r>
                  <a:rPr lang="en-US" dirty="0"/>
                  <a:t> of the tree?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  <a:ea typeface="Cambria Math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+1)</m:t>
                        </m:r>
                      </m:e>
                    </m:func>
                    <m:r>
                      <a:rPr lang="en-US" b="0" i="1" smtClean="0">
                        <a:latin typeface="Cambria Math"/>
                        <a:ea typeface="Cambria Math"/>
                      </a:rPr>
                      <m:t>−1≤</m:t>
                    </m:r>
                    <m:r>
                      <a:rPr lang="en-US" b="0" i="1" smtClean="0">
                        <a:latin typeface="Cambria Math"/>
                      </a:rPr>
                      <m:t>h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698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Binary Trees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419600" cy="457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binary tree is </a:t>
            </a:r>
            <a:r>
              <a:rPr lang="en-US" b="1" dirty="0">
                <a:solidFill>
                  <a:srgbClr val="0000FF"/>
                </a:solidFill>
              </a:rPr>
              <a:t>proper</a:t>
            </a:r>
            <a:r>
              <a:rPr lang="en-US" dirty="0"/>
              <a:t> if every node has 0 or 2 children.</a:t>
            </a:r>
          </a:p>
          <a:p>
            <a:endParaRPr lang="en-US" dirty="0"/>
          </a:p>
          <a:p>
            <a:r>
              <a:rPr lang="en-US" dirty="0"/>
              <a:t>A binary tree is </a:t>
            </a:r>
            <a:r>
              <a:rPr lang="en-US" b="1" dirty="0">
                <a:solidFill>
                  <a:srgbClr val="0000FF"/>
                </a:solidFill>
              </a:rPr>
              <a:t>complete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if: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every level </a:t>
            </a:r>
            <a:r>
              <a:rPr lang="en-US" b="1" dirty="0">
                <a:solidFill>
                  <a:srgbClr val="C00000"/>
                </a:solidFill>
              </a:rPr>
              <a:t>except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the lowest is fully populated, and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lowest level is populated from left to right.</a:t>
            </a:r>
          </a:p>
          <a:p>
            <a:endParaRPr lang="en-US" dirty="0"/>
          </a:p>
          <a:p>
            <a:r>
              <a:rPr lang="en-US" dirty="0"/>
              <a:t>A binary tree is </a:t>
            </a:r>
            <a:r>
              <a:rPr lang="en-US" b="1" dirty="0">
                <a:solidFill>
                  <a:srgbClr val="0000FF"/>
                </a:solidFill>
              </a:rPr>
              <a:t>perfect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if </a:t>
            </a:r>
            <a:r>
              <a:rPr lang="en-US" b="1" dirty="0">
                <a:solidFill>
                  <a:srgbClr val="C00000"/>
                </a:solidFill>
              </a:rPr>
              <a:t>every level</a:t>
            </a:r>
            <a:r>
              <a:rPr lang="en-US" dirty="0"/>
              <a:t> is fully populated.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726801" y="4868966"/>
            <a:ext cx="2274199" cy="1491449"/>
            <a:chOff x="6629400" y="4756951"/>
            <a:chExt cx="2274199" cy="1491449"/>
          </a:xfrm>
        </p:grpSpPr>
        <p:sp>
          <p:nvSpPr>
            <p:cNvPr id="6" name="Oval 5"/>
            <p:cNvSpPr/>
            <p:nvPr/>
          </p:nvSpPr>
          <p:spPr>
            <a:xfrm>
              <a:off x="7555601" y="475695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7086600" y="5284481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6629400" y="585630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7416840" y="5072082"/>
              <a:ext cx="192829" cy="26905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6926820" y="5614721"/>
              <a:ext cx="216440" cy="29261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8059499" y="5284451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8555150" y="5899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7870732" y="5072082"/>
              <a:ext cx="245427" cy="2690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8389739" y="5614691"/>
              <a:ext cx="216440" cy="3362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7303399" y="587962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15" idx="0"/>
            </p:cNvCxnSpPr>
            <p:nvPr/>
          </p:nvCxnSpPr>
          <p:spPr>
            <a:xfrm>
              <a:off x="7416840" y="5614721"/>
              <a:ext cx="60784" cy="26490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7912999" y="5899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>
              <a:stCxn id="11" idx="3"/>
              <a:endCxn id="17" idx="0"/>
            </p:cNvCxnSpPr>
            <p:nvPr/>
          </p:nvCxnSpPr>
          <p:spPr>
            <a:xfrm flipH="1">
              <a:off x="8087224" y="5614691"/>
              <a:ext cx="28935" cy="28526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715000" y="3024680"/>
            <a:ext cx="1816999" cy="1471120"/>
            <a:chOff x="6629400" y="4756951"/>
            <a:chExt cx="1816999" cy="1471120"/>
          </a:xfrm>
        </p:grpSpPr>
        <p:sp>
          <p:nvSpPr>
            <p:cNvPr id="20" name="Oval 19"/>
            <p:cNvSpPr/>
            <p:nvPr/>
          </p:nvSpPr>
          <p:spPr>
            <a:xfrm>
              <a:off x="7555601" y="475695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7086600" y="5284481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6629400" y="585630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Connector 22"/>
            <p:cNvCxnSpPr>
              <a:stCxn id="20" idx="3"/>
              <a:endCxn id="21" idx="7"/>
            </p:cNvCxnSpPr>
            <p:nvPr/>
          </p:nvCxnSpPr>
          <p:spPr>
            <a:xfrm flipH="1">
              <a:off x="7416840" y="5072082"/>
              <a:ext cx="192829" cy="26905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1" idx="3"/>
              <a:endCxn id="22" idx="7"/>
            </p:cNvCxnSpPr>
            <p:nvPr/>
          </p:nvCxnSpPr>
          <p:spPr>
            <a:xfrm flipH="1">
              <a:off x="6926820" y="5614721"/>
              <a:ext cx="216440" cy="29261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8059499" y="5284451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/>
            <p:cNvCxnSpPr>
              <a:stCxn id="20" idx="5"/>
              <a:endCxn id="25" idx="1"/>
            </p:cNvCxnSpPr>
            <p:nvPr/>
          </p:nvCxnSpPr>
          <p:spPr>
            <a:xfrm>
              <a:off x="7870732" y="5072082"/>
              <a:ext cx="245427" cy="2690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/>
            <p:cNvSpPr/>
            <p:nvPr/>
          </p:nvSpPr>
          <p:spPr>
            <a:xfrm>
              <a:off x="7303399" y="5879622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/>
            <p:cNvCxnSpPr>
              <a:stCxn id="21" idx="5"/>
              <a:endCxn id="29" idx="0"/>
            </p:cNvCxnSpPr>
            <p:nvPr/>
          </p:nvCxnSpPr>
          <p:spPr>
            <a:xfrm>
              <a:off x="7416840" y="5614721"/>
              <a:ext cx="60784" cy="264901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6107801" y="1295400"/>
            <a:ext cx="1816999" cy="1491449"/>
            <a:chOff x="7086600" y="4756951"/>
            <a:chExt cx="1816999" cy="1491449"/>
          </a:xfrm>
        </p:grpSpPr>
        <p:sp>
          <p:nvSpPr>
            <p:cNvPr id="34" name="Oval 33"/>
            <p:cNvSpPr/>
            <p:nvPr/>
          </p:nvSpPr>
          <p:spPr>
            <a:xfrm>
              <a:off x="7555601" y="4756951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7086600" y="5284481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Connector 36"/>
            <p:cNvCxnSpPr>
              <a:stCxn id="34" idx="3"/>
              <a:endCxn id="35" idx="7"/>
            </p:cNvCxnSpPr>
            <p:nvPr/>
          </p:nvCxnSpPr>
          <p:spPr>
            <a:xfrm flipH="1">
              <a:off x="7416840" y="5072082"/>
              <a:ext cx="192829" cy="26905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8059499" y="5284451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8555150" y="5899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1" name="Straight Connector 40"/>
            <p:cNvCxnSpPr>
              <a:stCxn id="34" idx="5"/>
              <a:endCxn id="39" idx="1"/>
            </p:cNvCxnSpPr>
            <p:nvPr/>
          </p:nvCxnSpPr>
          <p:spPr>
            <a:xfrm>
              <a:off x="7870732" y="5072082"/>
              <a:ext cx="245427" cy="2690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9" idx="5"/>
              <a:endCxn id="40" idx="1"/>
            </p:cNvCxnSpPr>
            <p:nvPr/>
          </p:nvCxnSpPr>
          <p:spPr>
            <a:xfrm>
              <a:off x="8389739" y="5614691"/>
              <a:ext cx="216440" cy="33628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7912999" y="58999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46" name="Straight Connector 45"/>
            <p:cNvCxnSpPr>
              <a:stCxn id="39" idx="3"/>
              <a:endCxn id="45" idx="0"/>
            </p:cNvCxnSpPr>
            <p:nvPr/>
          </p:nvCxnSpPr>
          <p:spPr>
            <a:xfrm flipH="1">
              <a:off x="8087224" y="5614691"/>
              <a:ext cx="28935" cy="28526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9707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Which Statements Are Correct?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A.</a:t>
            </a:r>
            <a:r>
              <a:rPr lang="en-US" dirty="0"/>
              <a:t> Trees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/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dirty="0"/>
              <a:t> are proper.	</a:t>
            </a:r>
            <a:r>
              <a:rPr lang="en-US" altLang="zh-CN" dirty="0"/>
              <a:t> </a:t>
            </a:r>
            <a:r>
              <a:rPr lang="en-US" altLang="zh-CN" b="1" dirty="0"/>
              <a:t>B.</a:t>
            </a:r>
            <a:r>
              <a:rPr lang="en-US" altLang="zh-CN" dirty="0"/>
              <a:t> Tree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/>
              <a:t>  is complete.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C.</a:t>
            </a:r>
            <a:r>
              <a:rPr lang="en-US" dirty="0"/>
              <a:t> Trees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/>
              <a:t>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/>
              <a:t> are complete.	 </a:t>
            </a:r>
            <a:r>
              <a:rPr lang="en-US" b="1" dirty="0"/>
              <a:t>D.</a:t>
            </a:r>
            <a:r>
              <a:rPr lang="en-US" dirty="0"/>
              <a:t> Tree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/>
              <a:t> is perfect.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603069"/>
            <a:ext cx="5729288" cy="3851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6" descr="icons8-help-4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95513C6-2B45-4525-9082-5391B9C2B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89560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12249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Numbering Nodes In a Perfect Binary Tree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/>
                  <a:t>Numbering nodes from 1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Numbering </a:t>
                </a:r>
                <a:r>
                  <a:rPr lang="en-US" b="1" dirty="0">
                    <a:solidFill>
                      <a:srgbClr val="0000FF"/>
                    </a:solidFill>
                  </a:rPr>
                  <a:t>from top to bottom </a:t>
                </a:r>
                <a:r>
                  <a:rPr lang="en-US" dirty="0"/>
                  <a:t>level.</a:t>
                </a:r>
              </a:p>
              <a:p>
                <a:r>
                  <a:rPr lang="en-US" dirty="0"/>
                  <a:t>Within a level, numbering </a:t>
                </a:r>
                <a:r>
                  <a:rPr lang="en-US" b="1" dirty="0">
                    <a:solidFill>
                      <a:srgbClr val="C00000"/>
                    </a:solidFill>
                  </a:rPr>
                  <a:t>from left to right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706" t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Group 57"/>
          <p:cNvGrpSpPr/>
          <p:nvPr/>
        </p:nvGrpSpPr>
        <p:grpSpPr>
          <a:xfrm>
            <a:off x="2013751" y="3276600"/>
            <a:ext cx="4735498" cy="2303755"/>
            <a:chOff x="2013751" y="3276600"/>
            <a:chExt cx="4735498" cy="2303755"/>
          </a:xfrm>
        </p:grpSpPr>
        <p:sp>
          <p:nvSpPr>
            <p:cNvPr id="6" name="Oval 5"/>
            <p:cNvSpPr/>
            <p:nvPr/>
          </p:nvSpPr>
          <p:spPr>
            <a:xfrm>
              <a:off x="4202801" y="3276600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3042100" y="393321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394751" y="45283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/>
            <p:cNvCxnSpPr>
              <a:stCxn id="6" idx="3"/>
              <a:endCxn id="7" idx="7"/>
            </p:cNvCxnSpPr>
            <p:nvPr/>
          </p:nvCxnSpPr>
          <p:spPr>
            <a:xfrm flipH="1">
              <a:off x="3372340" y="3591731"/>
              <a:ext cx="884529" cy="39813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7" idx="3"/>
              <a:endCxn id="8" idx="7"/>
            </p:cNvCxnSpPr>
            <p:nvPr/>
          </p:nvCxnSpPr>
          <p:spPr>
            <a:xfrm flipH="1">
              <a:off x="2692171" y="4263450"/>
              <a:ext cx="406589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328100" y="3886200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6052351" y="45283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Connector 12"/>
            <p:cNvCxnSpPr>
              <a:stCxn id="6" idx="5"/>
              <a:endCxn id="11" idx="1"/>
            </p:cNvCxnSpPr>
            <p:nvPr/>
          </p:nvCxnSpPr>
          <p:spPr>
            <a:xfrm>
              <a:off x="4517932" y="3591731"/>
              <a:ext cx="866828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11" idx="5"/>
              <a:endCxn id="12" idx="1"/>
            </p:cNvCxnSpPr>
            <p:nvPr/>
          </p:nvCxnSpPr>
          <p:spPr>
            <a:xfrm>
              <a:off x="5658340" y="4216440"/>
              <a:ext cx="445040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690151" y="45283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Connector 15"/>
            <p:cNvCxnSpPr>
              <a:stCxn id="7" idx="5"/>
              <a:endCxn id="15" idx="1"/>
            </p:cNvCxnSpPr>
            <p:nvPr/>
          </p:nvCxnSpPr>
          <p:spPr>
            <a:xfrm>
              <a:off x="3372340" y="4263450"/>
              <a:ext cx="368840" cy="31593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4833151" y="45283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/>
            <p:cNvCxnSpPr>
              <a:stCxn id="11" idx="3"/>
              <a:endCxn id="17" idx="7"/>
            </p:cNvCxnSpPr>
            <p:nvPr/>
          </p:nvCxnSpPr>
          <p:spPr>
            <a:xfrm flipH="1">
              <a:off x="5130571" y="4216440"/>
              <a:ext cx="254189" cy="36294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/>
            <p:cNvSpPr/>
            <p:nvPr/>
          </p:nvSpPr>
          <p:spPr>
            <a:xfrm>
              <a:off x="2013751" y="5214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688472" y="5214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Oval 22"/>
            <p:cNvSpPr/>
            <p:nvPr/>
          </p:nvSpPr>
          <p:spPr>
            <a:xfrm>
              <a:off x="3331723" y="5231906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4" name="Oval 23"/>
            <p:cNvSpPr/>
            <p:nvPr/>
          </p:nvSpPr>
          <p:spPr>
            <a:xfrm>
              <a:off x="4006444" y="5231906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/>
            <p:cNvSpPr/>
            <p:nvPr/>
          </p:nvSpPr>
          <p:spPr>
            <a:xfrm>
              <a:off x="4495800" y="5228946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5170521" y="5228946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Oval 26"/>
            <p:cNvSpPr/>
            <p:nvPr/>
          </p:nvSpPr>
          <p:spPr>
            <a:xfrm>
              <a:off x="5791200" y="5214151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6400800" y="521415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/>
            <p:cNvCxnSpPr>
              <a:stCxn id="8" idx="3"/>
              <a:endCxn id="21" idx="0"/>
            </p:cNvCxnSpPr>
            <p:nvPr/>
          </p:nvCxnSpPr>
          <p:spPr>
            <a:xfrm flipH="1">
              <a:off x="2187976" y="4825771"/>
              <a:ext cx="257804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5" idx="3"/>
              <a:endCxn id="23" idx="0"/>
            </p:cNvCxnSpPr>
            <p:nvPr/>
          </p:nvCxnSpPr>
          <p:spPr>
            <a:xfrm flipH="1">
              <a:off x="3505948" y="4825771"/>
              <a:ext cx="235232" cy="40613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5" idx="5"/>
              <a:endCxn id="24" idx="0"/>
            </p:cNvCxnSpPr>
            <p:nvPr/>
          </p:nvCxnSpPr>
          <p:spPr>
            <a:xfrm>
              <a:off x="3987571" y="4825771"/>
              <a:ext cx="193098" cy="40613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8" idx="5"/>
              <a:endCxn id="22" idx="0"/>
            </p:cNvCxnSpPr>
            <p:nvPr/>
          </p:nvCxnSpPr>
          <p:spPr>
            <a:xfrm>
              <a:off x="2692171" y="4825771"/>
              <a:ext cx="170526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>
              <a:stCxn id="17" idx="3"/>
              <a:endCxn id="25" idx="0"/>
            </p:cNvCxnSpPr>
            <p:nvPr/>
          </p:nvCxnSpPr>
          <p:spPr>
            <a:xfrm flipH="1">
              <a:off x="4670025" y="4825771"/>
              <a:ext cx="214155" cy="40317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17" idx="5"/>
              <a:endCxn id="26" idx="0"/>
            </p:cNvCxnSpPr>
            <p:nvPr/>
          </p:nvCxnSpPr>
          <p:spPr>
            <a:xfrm>
              <a:off x="5130571" y="4825771"/>
              <a:ext cx="214175" cy="403175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12" idx="5"/>
              <a:endCxn id="28" idx="0"/>
            </p:cNvCxnSpPr>
            <p:nvPr/>
          </p:nvCxnSpPr>
          <p:spPr>
            <a:xfrm>
              <a:off x="6349771" y="4825771"/>
              <a:ext cx="225254" cy="38837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>
              <a:stCxn id="12" idx="3"/>
              <a:endCxn id="27" idx="0"/>
            </p:cNvCxnSpPr>
            <p:nvPr/>
          </p:nvCxnSpPr>
          <p:spPr>
            <a:xfrm flipH="1">
              <a:off x="5965425" y="4825771"/>
              <a:ext cx="137955" cy="3883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TextBox 58"/>
          <p:cNvSpPr txBox="1"/>
          <p:nvPr/>
        </p:nvSpPr>
        <p:spPr>
          <a:xfrm>
            <a:off x="4246270" y="3252291"/>
            <a:ext cx="325730" cy="507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048000" y="3911768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389270" y="3881735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394751" y="4471742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733800" y="4470618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855870" y="4460616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6087709" y="4470618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036470" y="5157541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722270" y="5175297"/>
            <a:ext cx="325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276600" y="5175297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962400" y="5181600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429194" y="5188998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111348" y="5181600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715000" y="5173817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6324600" y="5181600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87958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4000"/>
                            </p:stCondLst>
                            <p:childTnLst>
                              <p:par>
                                <p:cTn id="7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4500"/>
                            </p:stCondLst>
                            <p:childTnLst>
                              <p:par>
                                <p:cTn id="8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0"/>
                            </p:stCondLst>
                            <p:childTnLst>
                              <p:par>
                                <p:cTn id="8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500"/>
                            </p:stCondLst>
                            <p:childTnLst>
                              <p:par>
                                <p:cTn id="9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000"/>
                            </p:stCondLst>
                            <p:childTnLst>
                              <p:par>
                                <p:cTn id="9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6500"/>
                            </p:stCondLst>
                            <p:childTnLst>
                              <p:par>
                                <p:cTn id="10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000"/>
                            </p:stCondLst>
                            <p:childTnLst>
                              <p:par>
                                <p:cTn id="1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Trees</a:t>
            </a:r>
          </a:p>
          <a:p>
            <a:r>
              <a:rPr lang="en-US" altLang="zh-CN" dirty="0"/>
              <a:t>Binary Trees</a:t>
            </a:r>
          </a:p>
        </p:txBody>
      </p:sp>
    </p:spTree>
    <p:extLst>
      <p:ext uri="{BB962C8B-B14F-4D97-AF65-F5344CB8AC3E}">
        <p14:creationId xmlns:p14="http://schemas.microsoft.com/office/powerpoint/2010/main" val="2936582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696464"/>
                </a:solidFill>
              </a:rPr>
              <a:t>Numbering Nodes In a Perfect Binary Tree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38200" y="1447800"/>
                <a:ext cx="8153400" cy="5334000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the parent of node </a:t>
                </a:r>
                <a:r>
                  <a:rPr lang="en-US" dirty="0" err="1"/>
                  <a:t>i</a:t>
                </a:r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≠1</m:t>
                    </m:r>
                  </m:oMath>
                </a14:m>
                <a:r>
                  <a:rPr lang="en-US" dirty="0"/>
                  <a:t>, it is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/>
                          </a:rPr>
                          <m:t>/2</m:t>
                        </m:r>
                      </m:e>
                    </m:d>
                  </m:oMath>
                </a14:m>
                <a:r>
                  <a:rPr lang="en-US" dirty="0"/>
                  <a:t>. For node 1, it has no parent.</a:t>
                </a:r>
              </a:p>
              <a:p>
                <a:r>
                  <a:rPr lang="en-US" dirty="0"/>
                  <a:t>What is the left child of node </a:t>
                </a:r>
                <a:r>
                  <a:rPr lang="en-US" dirty="0" err="1"/>
                  <a:t>i</a:t>
                </a:r>
                <a:r>
                  <a:rPr lang="en-US" dirty="0"/>
                  <a:t>? 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be the number of nodes.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2</m:t>
                    </m:r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, it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2</m:t>
                    </m:r>
                    <m:r>
                      <a:rPr lang="en-US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/>
                  <a:t>;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2</m:t>
                    </m:r>
                    <m:r>
                      <a:rPr lang="en-US" i="1" dirty="0" smtClean="0">
                        <a:latin typeface="Cambria Math"/>
                      </a:rPr>
                      <m:t>𝑖</m:t>
                    </m:r>
                    <m:r>
                      <a:rPr lang="en-US" i="1" dirty="0" smtClean="0">
                        <a:latin typeface="Cambria Math"/>
                      </a:rPr>
                      <m:t>&gt;</m:t>
                    </m:r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, no left child.</a:t>
                </a:r>
              </a:p>
              <a:p>
                <a:r>
                  <a:rPr lang="en-US" dirty="0"/>
                  <a:t>What is the right child of node </a:t>
                </a:r>
                <a:r>
                  <a:rPr lang="en-US" dirty="0" err="1"/>
                  <a:t>i</a:t>
                </a:r>
                <a:r>
                  <a:rPr lang="en-US" dirty="0"/>
                  <a:t>?</a:t>
                </a:r>
              </a:p>
              <a:p>
                <a:pPr marL="548640" lvl="2" indent="-274320">
                  <a:spcBef>
                    <a:spcPts val="580"/>
                  </a:spcBef>
                  <a:buClr>
                    <a:schemeClr val="accent1"/>
                  </a:buClr>
                </a:pPr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2</m:t>
                    </m:r>
                    <m:r>
                      <a:rPr lang="en-US" sz="2400" i="1" dirty="0">
                        <a:latin typeface="Cambria Math"/>
                      </a:rPr>
                      <m:t>𝑖</m:t>
                    </m:r>
                    <m:r>
                      <a:rPr lang="en-US" sz="2400" b="0" i="1" dirty="0" smtClean="0">
                        <a:latin typeface="Cambria Math"/>
                      </a:rPr>
                      <m:t>+1</m:t>
                    </m:r>
                    <m:r>
                      <a:rPr lang="en-US" sz="2400" i="1" dirty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400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, it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2</m:t>
                    </m:r>
                    <m:r>
                      <a:rPr lang="en-US" sz="2400" i="1" dirty="0" smtClean="0">
                        <a:latin typeface="Cambria Math"/>
                      </a:rPr>
                      <m:t>𝑖</m:t>
                    </m:r>
                    <m:r>
                      <a:rPr lang="en-US" sz="2400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sz="2400" dirty="0"/>
                  <a:t>; If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2</m:t>
                    </m:r>
                    <m:r>
                      <a:rPr lang="en-US" sz="2400" i="1" dirty="0">
                        <a:latin typeface="Cambria Math"/>
                      </a:rPr>
                      <m:t>𝑖</m:t>
                    </m:r>
                    <m:r>
                      <a:rPr lang="en-US" sz="2400" b="0" i="1" dirty="0" smtClean="0">
                        <a:latin typeface="Cambria Math"/>
                      </a:rPr>
                      <m:t>+1</m:t>
                    </m:r>
                    <m:r>
                      <a:rPr lang="en-US" sz="2400" i="1" dirty="0">
                        <a:latin typeface="Cambria Math"/>
                      </a:rPr>
                      <m:t>&gt;</m:t>
                    </m:r>
                    <m:r>
                      <a:rPr lang="en-US" sz="2400" i="1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, no right child.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38200" y="1447800"/>
                <a:ext cx="8153400" cy="5334000"/>
              </a:xfrm>
              <a:blipFill>
                <a:blip r:embed="rId2"/>
                <a:stretch>
                  <a:fillRect l="-7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/>
          <p:cNvGrpSpPr/>
          <p:nvPr/>
        </p:nvGrpSpPr>
        <p:grpSpPr>
          <a:xfrm>
            <a:off x="2398594" y="1335428"/>
            <a:ext cx="4777643" cy="2398372"/>
            <a:chOff x="2013751" y="3252291"/>
            <a:chExt cx="4777643" cy="2398372"/>
          </a:xfrm>
        </p:grpSpPr>
        <p:grpSp>
          <p:nvGrpSpPr>
            <p:cNvPr id="5" name="Group 4"/>
            <p:cNvGrpSpPr/>
            <p:nvPr/>
          </p:nvGrpSpPr>
          <p:grpSpPr>
            <a:xfrm>
              <a:off x="2013751" y="3276600"/>
              <a:ext cx="4735498" cy="2303755"/>
              <a:chOff x="2013751" y="3276600"/>
              <a:chExt cx="4735498" cy="2303755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4202801" y="3276600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042100" y="3933210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394751" y="452835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9" name="Straight Connector 8"/>
              <p:cNvCxnSpPr>
                <a:stCxn id="6" idx="3"/>
                <a:endCxn id="7" idx="7"/>
              </p:cNvCxnSpPr>
              <p:nvPr/>
            </p:nvCxnSpPr>
            <p:spPr>
              <a:xfrm flipH="1">
                <a:off x="3372340" y="3591731"/>
                <a:ext cx="884529" cy="39813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>
                <a:stCxn id="7" idx="3"/>
                <a:endCxn id="8" idx="7"/>
              </p:cNvCxnSpPr>
              <p:nvPr/>
            </p:nvCxnSpPr>
            <p:spPr>
              <a:xfrm flipH="1">
                <a:off x="2692171" y="4263450"/>
                <a:ext cx="406589" cy="31593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Oval 10"/>
              <p:cNvSpPr/>
              <p:nvPr/>
            </p:nvSpPr>
            <p:spPr>
              <a:xfrm>
                <a:off x="5328100" y="3886200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6052351" y="452835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Connector 12"/>
              <p:cNvCxnSpPr>
                <a:stCxn id="6" idx="5"/>
                <a:endCxn id="11" idx="1"/>
              </p:cNvCxnSpPr>
              <p:nvPr/>
            </p:nvCxnSpPr>
            <p:spPr>
              <a:xfrm>
                <a:off x="4517932" y="3591731"/>
                <a:ext cx="866828" cy="35112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>
                <a:stCxn id="11" idx="5"/>
                <a:endCxn id="12" idx="1"/>
              </p:cNvCxnSpPr>
              <p:nvPr/>
            </p:nvCxnSpPr>
            <p:spPr>
              <a:xfrm>
                <a:off x="5658340" y="4216440"/>
                <a:ext cx="445040" cy="36294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3690151" y="452835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" name="Straight Connector 15"/>
              <p:cNvCxnSpPr>
                <a:stCxn id="7" idx="5"/>
                <a:endCxn id="15" idx="1"/>
              </p:cNvCxnSpPr>
              <p:nvPr/>
            </p:nvCxnSpPr>
            <p:spPr>
              <a:xfrm>
                <a:off x="3372340" y="4263450"/>
                <a:ext cx="368840" cy="31593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/>
              <p:cNvSpPr/>
              <p:nvPr/>
            </p:nvSpPr>
            <p:spPr>
              <a:xfrm>
                <a:off x="4833151" y="452835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8" name="Straight Connector 17"/>
              <p:cNvCxnSpPr>
                <a:stCxn id="11" idx="3"/>
                <a:endCxn id="17" idx="7"/>
              </p:cNvCxnSpPr>
              <p:nvPr/>
            </p:nvCxnSpPr>
            <p:spPr>
              <a:xfrm flipH="1">
                <a:off x="5130571" y="4216440"/>
                <a:ext cx="254189" cy="36294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Oval 18"/>
              <p:cNvSpPr/>
              <p:nvPr/>
            </p:nvSpPr>
            <p:spPr>
              <a:xfrm>
                <a:off x="2013751" y="521415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2688472" y="521415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3331723" y="5231906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006444" y="5231906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495800" y="5228946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5170521" y="5228946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791200" y="5214151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400800" y="5214150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7" name="Straight Connector 26"/>
              <p:cNvCxnSpPr>
                <a:stCxn id="8" idx="3"/>
                <a:endCxn id="19" idx="0"/>
              </p:cNvCxnSpPr>
              <p:nvPr/>
            </p:nvCxnSpPr>
            <p:spPr>
              <a:xfrm flipH="1">
                <a:off x="2187976" y="4825771"/>
                <a:ext cx="257804" cy="38838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15" idx="3"/>
                <a:endCxn id="21" idx="0"/>
              </p:cNvCxnSpPr>
              <p:nvPr/>
            </p:nvCxnSpPr>
            <p:spPr>
              <a:xfrm flipH="1">
                <a:off x="3505948" y="4825771"/>
                <a:ext cx="235232" cy="406135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5" idx="5"/>
                <a:endCxn id="22" idx="0"/>
              </p:cNvCxnSpPr>
              <p:nvPr/>
            </p:nvCxnSpPr>
            <p:spPr>
              <a:xfrm>
                <a:off x="3987571" y="4825771"/>
                <a:ext cx="193098" cy="406135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stCxn id="8" idx="5"/>
                <a:endCxn id="20" idx="0"/>
              </p:cNvCxnSpPr>
              <p:nvPr/>
            </p:nvCxnSpPr>
            <p:spPr>
              <a:xfrm>
                <a:off x="2692171" y="4825771"/>
                <a:ext cx="170526" cy="38838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>
                <a:stCxn id="17" idx="3"/>
                <a:endCxn id="23" idx="0"/>
              </p:cNvCxnSpPr>
              <p:nvPr/>
            </p:nvCxnSpPr>
            <p:spPr>
              <a:xfrm flipH="1">
                <a:off x="4670025" y="4825771"/>
                <a:ext cx="214155" cy="403175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17" idx="5"/>
                <a:endCxn id="24" idx="0"/>
              </p:cNvCxnSpPr>
              <p:nvPr/>
            </p:nvCxnSpPr>
            <p:spPr>
              <a:xfrm>
                <a:off x="5130571" y="4825771"/>
                <a:ext cx="214175" cy="403175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>
                <a:stCxn id="12" idx="5"/>
                <a:endCxn id="26" idx="0"/>
              </p:cNvCxnSpPr>
              <p:nvPr/>
            </p:nvCxnSpPr>
            <p:spPr>
              <a:xfrm>
                <a:off x="6349771" y="4825771"/>
                <a:ext cx="225254" cy="38837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>
                <a:stCxn id="12" idx="3"/>
                <a:endCxn id="25" idx="0"/>
              </p:cNvCxnSpPr>
              <p:nvPr/>
            </p:nvCxnSpPr>
            <p:spPr>
              <a:xfrm flipH="1">
                <a:off x="5965425" y="4825771"/>
                <a:ext cx="137955" cy="388380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TextBox 34"/>
            <p:cNvSpPr txBox="1"/>
            <p:nvPr/>
          </p:nvSpPr>
          <p:spPr>
            <a:xfrm>
              <a:off x="4246270" y="3252291"/>
              <a:ext cx="325730" cy="507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48000" y="391176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389270" y="388173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394751" y="4471742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733800" y="447061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5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855870" y="446061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087709" y="447061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7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036470" y="5157541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8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722270" y="5175297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9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276600" y="5175297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962400" y="5181600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29194" y="5188998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12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111348" y="5181600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13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715000" y="5173817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14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324600" y="5181600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122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Representing Binary Tree Using Array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Based on the numbering scheme for a </a:t>
            </a:r>
            <a:r>
              <a:rPr lang="en-US" b="1" dirty="0">
                <a:solidFill>
                  <a:srgbClr val="C00000"/>
                </a:solidFill>
              </a:rPr>
              <a:t>perfect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binary tree.</a:t>
            </a:r>
          </a:p>
          <a:p>
            <a:r>
              <a:rPr lang="en-US" dirty="0"/>
              <a:t>If the number of the node </a:t>
            </a:r>
            <a:r>
              <a:rPr lang="en-US" b="1" dirty="0">
                <a:solidFill>
                  <a:srgbClr val="00B050"/>
                </a:solidFill>
              </a:rPr>
              <a:t>in a perfect binary tree </a:t>
            </a:r>
            <a:r>
              <a:rPr lang="en-US" dirty="0"/>
              <a:t>is </a:t>
            </a:r>
            <a:r>
              <a:rPr lang="en-US" dirty="0" err="1"/>
              <a:t>i</a:t>
            </a:r>
            <a:r>
              <a:rPr lang="en-US" dirty="0"/>
              <a:t>, then the node is put at index </a:t>
            </a:r>
            <a:r>
              <a:rPr lang="en-US" dirty="0" err="1"/>
              <a:t>i</a:t>
            </a:r>
            <a:r>
              <a:rPr lang="en-US" dirty="0"/>
              <a:t> of the array.</a:t>
            </a:r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Table 5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8227272"/>
                  </p:ext>
                </p:extLst>
              </p:nvPr>
            </p:nvGraphicFramePr>
            <p:xfrm>
              <a:off x="1447800" y="5486400"/>
              <a:ext cx="6163740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03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f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g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Table 5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28227272"/>
                  </p:ext>
                </p:extLst>
              </p:nvPr>
            </p:nvGraphicFramePr>
            <p:xfrm>
              <a:off x="1447800" y="5486400"/>
              <a:ext cx="6163740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5603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560340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b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c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d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e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1087" t="-10667" r="-502174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01087" t="-10667" r="-402174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1087" t="-10667" r="-302174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801087" t="-10667" r="-202174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f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g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369351"/>
              </p:ext>
            </p:extLst>
          </p:nvPr>
        </p:nvGraphicFramePr>
        <p:xfrm>
          <a:off x="1473200" y="6019800"/>
          <a:ext cx="6146800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[1]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[2]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[4]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[5]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[6]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[7]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[8]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[9]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[10]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[11]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2897873" y="3001766"/>
            <a:ext cx="3645979" cy="2256034"/>
            <a:chOff x="2897873" y="3001766"/>
            <a:chExt cx="3645979" cy="2256034"/>
          </a:xfrm>
        </p:grpSpPr>
        <p:grpSp>
          <p:nvGrpSpPr>
            <p:cNvPr id="51" name="Group 50"/>
            <p:cNvGrpSpPr/>
            <p:nvPr/>
          </p:nvGrpSpPr>
          <p:grpSpPr>
            <a:xfrm>
              <a:off x="2897873" y="3048000"/>
              <a:ext cx="3320249" cy="2101049"/>
              <a:chOff x="2965178" y="3232568"/>
              <a:chExt cx="3320249" cy="2101049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4773228" y="3232568"/>
                <a:ext cx="369199" cy="36919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3612527" y="3836268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2965178" y="4388035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cxnSp>
            <p:nvCxnSpPr>
              <p:cNvPr id="25" name="Straight Connector 24"/>
              <p:cNvCxnSpPr>
                <a:stCxn id="22" idx="3"/>
                <a:endCxn id="23" idx="7"/>
              </p:cNvCxnSpPr>
              <p:nvPr/>
            </p:nvCxnSpPr>
            <p:spPr>
              <a:xfrm flipH="1">
                <a:off x="3942767" y="3547699"/>
                <a:ext cx="884529" cy="345229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23" idx="3"/>
                <a:endCxn id="24" idx="7"/>
              </p:cNvCxnSpPr>
              <p:nvPr/>
            </p:nvCxnSpPr>
            <p:spPr>
              <a:xfrm flipH="1">
                <a:off x="3262598" y="4166508"/>
                <a:ext cx="406589" cy="272556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Oval 26"/>
              <p:cNvSpPr/>
              <p:nvPr/>
            </p:nvSpPr>
            <p:spPr>
              <a:xfrm>
                <a:off x="5898527" y="3745884"/>
                <a:ext cx="386900" cy="386900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cxnSp>
            <p:nvCxnSpPr>
              <p:cNvPr id="29" name="Straight Connector 28"/>
              <p:cNvCxnSpPr>
                <a:stCxn id="22" idx="5"/>
                <a:endCxn id="27" idx="1"/>
              </p:cNvCxnSpPr>
              <p:nvPr/>
            </p:nvCxnSpPr>
            <p:spPr>
              <a:xfrm>
                <a:off x="5088359" y="3547699"/>
                <a:ext cx="866828" cy="254845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/>
              <p:cNvSpPr/>
              <p:nvPr/>
            </p:nvSpPr>
            <p:spPr>
              <a:xfrm>
                <a:off x="4260578" y="4388035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e</a:t>
                </a:r>
              </a:p>
            </p:txBody>
          </p:sp>
          <p:cxnSp>
            <p:nvCxnSpPr>
              <p:cNvPr id="32" name="Straight Connector 31"/>
              <p:cNvCxnSpPr>
                <a:stCxn id="23" idx="5"/>
                <a:endCxn id="31" idx="1"/>
              </p:cNvCxnSpPr>
              <p:nvPr/>
            </p:nvCxnSpPr>
            <p:spPr>
              <a:xfrm>
                <a:off x="3942767" y="4166508"/>
                <a:ext cx="368840" cy="272556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/>
              <p:cNvSpPr/>
              <p:nvPr/>
            </p:nvSpPr>
            <p:spPr>
              <a:xfrm>
                <a:off x="3902150" y="498516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f</a:t>
                </a:r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4576871" y="4985168"/>
                <a:ext cx="348449" cy="348449"/>
              </a:xfrm>
              <a:prstGeom prst="ellipse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cxnSp>
            <p:nvCxnSpPr>
              <p:cNvPr id="44" name="Straight Connector 43"/>
              <p:cNvCxnSpPr>
                <a:stCxn id="31" idx="3"/>
                <a:endCxn id="37" idx="0"/>
              </p:cNvCxnSpPr>
              <p:nvPr/>
            </p:nvCxnSpPr>
            <p:spPr>
              <a:xfrm flipH="1">
                <a:off x="4076375" y="4685455"/>
                <a:ext cx="235232" cy="299713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>
                <a:stCxn id="31" idx="5"/>
                <a:endCxn id="38" idx="0"/>
              </p:cNvCxnSpPr>
              <p:nvPr/>
            </p:nvCxnSpPr>
            <p:spPr>
              <a:xfrm>
                <a:off x="4557998" y="4685455"/>
                <a:ext cx="193098" cy="299713"/>
              </a:xfrm>
              <a:prstGeom prst="line">
                <a:avLst/>
              </a:prstGeom>
              <a:ln w="38100">
                <a:solidFill>
                  <a:srgbClr val="0000FF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/>
            <p:cNvSpPr txBox="1"/>
            <p:nvPr/>
          </p:nvSpPr>
          <p:spPr>
            <a:xfrm>
              <a:off x="5077213" y="300176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962400" y="3588406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218122" y="352027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58092" y="4146858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4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559493" y="4090845"/>
              <a:ext cx="3257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5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52800" y="4796135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10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926118" y="4743991"/>
              <a:ext cx="466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11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9335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How Would You Represent a </a:t>
            </a:r>
            <a:r>
              <a:rPr lang="en-US" altLang="zh-CN" b="1" dirty="0">
                <a:solidFill>
                  <a:srgbClr val="FF0000"/>
                </a:solidFill>
              </a:rPr>
              <a:t>Right-skewed</a:t>
            </a:r>
            <a:r>
              <a:rPr lang="en-US" altLang="zh-CN" dirty="0"/>
              <a:t> Binary Tree?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Assume array index starts from 1.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5895228" y="1219200"/>
            <a:ext cx="2597970" cy="2123327"/>
            <a:chOff x="3574230" y="2111322"/>
            <a:chExt cx="2597970" cy="2123327"/>
          </a:xfrm>
        </p:grpSpPr>
        <p:sp>
          <p:nvSpPr>
            <p:cNvPr id="22" name="Oval 21"/>
            <p:cNvSpPr/>
            <p:nvPr/>
          </p:nvSpPr>
          <p:spPr>
            <a:xfrm>
              <a:off x="3574230" y="2111322"/>
              <a:ext cx="369199" cy="36919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4699529" y="2720922"/>
              <a:ext cx="386900" cy="3869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5423780" y="32766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29" name="Straight Connector 28"/>
            <p:cNvCxnSpPr>
              <a:stCxn id="22" idx="5"/>
              <a:endCxn id="27" idx="1"/>
            </p:cNvCxnSpPr>
            <p:nvPr/>
          </p:nvCxnSpPr>
          <p:spPr>
            <a:xfrm>
              <a:off x="3889361" y="2426453"/>
              <a:ext cx="866828" cy="351129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27" idx="5"/>
              <a:endCxn id="28" idx="1"/>
            </p:cNvCxnSpPr>
            <p:nvPr/>
          </p:nvCxnSpPr>
          <p:spPr>
            <a:xfrm>
              <a:off x="5029769" y="3051162"/>
              <a:ext cx="445040" cy="276467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5823751" y="3886200"/>
              <a:ext cx="348449" cy="348449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49" name="Straight Connector 48"/>
            <p:cNvCxnSpPr>
              <a:stCxn id="28" idx="5"/>
              <a:endCxn id="42" idx="0"/>
            </p:cNvCxnSpPr>
            <p:nvPr/>
          </p:nvCxnSpPr>
          <p:spPr>
            <a:xfrm>
              <a:off x="5721200" y="3574020"/>
              <a:ext cx="276776" cy="312180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2" name="Table 5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3182133"/>
                  </p:ext>
                </p:extLst>
              </p:nvPr>
            </p:nvGraphicFramePr>
            <p:xfrm>
              <a:off x="505819" y="4082780"/>
              <a:ext cx="680821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38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2" name="Table 5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43182133"/>
                  </p:ext>
                </p:extLst>
              </p:nvPr>
            </p:nvGraphicFramePr>
            <p:xfrm>
              <a:off x="505819" y="4082780"/>
              <a:ext cx="680821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38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2703" t="-9211" r="-1312162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b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4054" t="-9211" r="-1110811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98667" t="-9211" r="-996000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05405" t="-9211" r="-909459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c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06757" t="-9211" r="-708108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96000" t="-9211" r="-598667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08108" t="-9211" r="-506757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994667" t="-9211" r="-400000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09459" t="-9211" r="-305405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93333" t="-9211" r="-201333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310811" t="-9211" r="-104054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d</a:t>
                          </a:r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68" name="Group 67"/>
          <p:cNvGrpSpPr/>
          <p:nvPr/>
        </p:nvGrpSpPr>
        <p:grpSpPr>
          <a:xfrm>
            <a:off x="457200" y="5248846"/>
            <a:ext cx="6964151" cy="466154"/>
            <a:chOff x="1494049" y="5024735"/>
            <a:chExt cx="6964151" cy="466154"/>
          </a:xfrm>
        </p:grpSpPr>
        <p:sp>
          <p:nvSpPr>
            <p:cNvPr id="59" name="TextBox 58"/>
            <p:cNvSpPr txBox="1"/>
            <p:nvPr/>
          </p:nvSpPr>
          <p:spPr>
            <a:xfrm>
              <a:off x="1494049" y="50292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[1]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438400" y="50292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[3]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294384" y="50292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[5]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238370" y="50292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[7]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6002305" y="5029200"/>
              <a:ext cx="627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[11]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7831105" y="5029199"/>
              <a:ext cx="627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[15]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152770" y="5024735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[9]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6858000" y="5029224"/>
              <a:ext cx="627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[13]</a:t>
              </a:r>
            </a:p>
          </p:txBody>
        </p:sp>
      </p:grpSp>
      <p:pic>
        <p:nvPicPr>
          <p:cNvPr id="31" name="Content Placeholder 6" descr="icons8-help-48.p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" t="1" r="-876" b="-1130"/>
          <a:stretch/>
        </p:blipFill>
        <p:spPr>
          <a:xfrm>
            <a:off x="168835" y="152400"/>
            <a:ext cx="821765" cy="7769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6949660"/>
                  </p:ext>
                </p:extLst>
              </p:nvPr>
            </p:nvGraphicFramePr>
            <p:xfrm>
              <a:off x="505821" y="2712298"/>
              <a:ext cx="680821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38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altLang="zh-CN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altLang="zh-CN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3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6949660"/>
                  </p:ext>
                </p:extLst>
              </p:nvPr>
            </p:nvGraphicFramePr>
            <p:xfrm>
              <a:off x="505821" y="2712298"/>
              <a:ext cx="680821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38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b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0000" t="-9211" r="-1194667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c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98667" t="-9211" r="-996000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05405" t="-9211" r="-909459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597333" t="-9211" r="-797333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d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796000" t="-9211" r="-598667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908108" t="-9211" r="-506757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994667" t="-9211" r="-400000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109459" t="-9211" r="-305405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193333" t="-9211" r="-201333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310811" t="-9211" r="-104054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392000" t="-9211" r="-2667" b="-30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3" name="Table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7590757"/>
                  </p:ext>
                </p:extLst>
              </p:nvPr>
            </p:nvGraphicFramePr>
            <p:xfrm>
              <a:off x="505820" y="3420323"/>
              <a:ext cx="680821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38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/>
                            <a:t>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3" name="Table 4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77590757"/>
                  </p:ext>
                </p:extLst>
              </p:nvPr>
            </p:nvGraphicFramePr>
            <p:xfrm>
              <a:off x="505820" y="3420323"/>
              <a:ext cx="680821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38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b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2400" dirty="0" smtClean="0"/>
                            <a:t>c</a:t>
                          </a:r>
                          <a:endParaRPr lang="en-US" altLang="zh-CN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d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398667" t="-10526" r="-996000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505405" t="-10526" r="-909459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597333" t="-10526" r="-797333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706757" t="-10526" r="-708108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796000" t="-10526" r="-598667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08108" t="-10526" r="-506757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994667" t="-10526" r="-400000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109459" t="-10526" r="-305405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193333" t="-10526" r="-201333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310811" t="-10526" r="-104054" b="-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6"/>
                          <a:stretch>
                            <a:fillRect l="-1392000" t="-10526" r="-2667" b="-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4" name="Group 43"/>
          <p:cNvGrpSpPr/>
          <p:nvPr/>
        </p:nvGrpSpPr>
        <p:grpSpPr>
          <a:xfrm>
            <a:off x="473820" y="2202723"/>
            <a:ext cx="6964151" cy="466154"/>
            <a:chOff x="1494049" y="5024735"/>
            <a:chExt cx="6964151" cy="466154"/>
          </a:xfrm>
        </p:grpSpPr>
        <p:sp>
          <p:nvSpPr>
            <p:cNvPr id="45" name="TextBox 44"/>
            <p:cNvSpPr txBox="1"/>
            <p:nvPr/>
          </p:nvSpPr>
          <p:spPr>
            <a:xfrm>
              <a:off x="1494049" y="50292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[1]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2438400" y="50292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[3]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3294384" y="50292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[5]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238370" y="5029200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[7]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002305" y="5029200"/>
              <a:ext cx="627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[11]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831105" y="5029199"/>
              <a:ext cx="627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[15]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152770" y="5024735"/>
              <a:ext cx="486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[9]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858000" y="5029224"/>
              <a:ext cx="627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[13]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1" name="Table 7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3382831"/>
                  </p:ext>
                </p:extLst>
              </p:nvPr>
            </p:nvGraphicFramePr>
            <p:xfrm>
              <a:off x="505819" y="4753360"/>
              <a:ext cx="680821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38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/>
                            <a:t>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i="1" smtClean="0">
                                    <a:latin typeface="Cambria Math"/>
                                  </a:rPr>
                                  <m:t>−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1" name="Table 7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53382831"/>
                  </p:ext>
                </p:extLst>
              </p:nvPr>
            </p:nvGraphicFramePr>
            <p:xfrm>
              <a:off x="505819" y="4753360"/>
              <a:ext cx="6808215" cy="4572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45388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7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8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09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0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1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2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3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4"/>
                        </a:ext>
                      </a:extLst>
                    </a:gridCol>
                    <a:gridCol w="453881">
                      <a:extLst>
                        <a:ext uri="{9D8B030D-6E8A-4147-A177-3AD203B41FA5}">
                          <a16:colId xmlns:a16="http://schemas.microsoft.com/office/drawing/2014/main" val="200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a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02703" t="-9211" r="-1312162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b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304054" t="-9211" r="-1110811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 smtClean="0"/>
                            <a:t>c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505405" t="-9211" r="-909459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 smtClean="0"/>
                            <a:t>d</a:t>
                          </a:r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706757" t="-9211" r="-708108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796000" t="-9211" r="-598667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908108" t="-9211" r="-506757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994667" t="-9211" r="-400000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109459" t="-9211" r="-305405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193333" t="-9211" r="-201333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310811" t="-9211" r="-104054" b="-302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7"/>
                          <a:stretch>
                            <a:fillRect l="-1392000" t="-9211" r="-2667" b="-30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48842" y="2736123"/>
            <a:ext cx="470706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A.</a:t>
            </a:r>
          </a:p>
          <a:p>
            <a:endParaRPr lang="en-US" altLang="zh-CN" sz="2000" b="1" dirty="0"/>
          </a:p>
          <a:p>
            <a:r>
              <a:rPr lang="en-US" altLang="zh-CN" sz="2400" b="1" dirty="0"/>
              <a:t>B.</a:t>
            </a:r>
          </a:p>
          <a:p>
            <a:endParaRPr lang="en-US" altLang="zh-CN" sz="2000" b="1" dirty="0"/>
          </a:p>
          <a:p>
            <a:r>
              <a:rPr lang="en-US" altLang="zh-CN" sz="2400" b="1" dirty="0"/>
              <a:t>C.</a:t>
            </a:r>
          </a:p>
          <a:p>
            <a:endParaRPr lang="en-US" altLang="zh-CN" sz="1600" b="1" dirty="0"/>
          </a:p>
          <a:p>
            <a:r>
              <a:rPr lang="en-US" altLang="zh-CN" sz="2400" b="1" dirty="0"/>
              <a:t>D.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Rectangle 80"/>
              <p:cNvSpPr/>
              <p:nvPr/>
            </p:nvSpPr>
            <p:spPr>
              <a:xfrm>
                <a:off x="1905000" y="5766792"/>
                <a:ext cx="5134230" cy="862608"/>
              </a:xfrm>
              <a:prstGeom prst="rect">
                <a:avLst/>
              </a:prstGeom>
              <a:gradFill flip="none" rotWithShape="1">
                <a:gsLst>
                  <a:gs pos="0">
                    <a:srgbClr val="00B0F0">
                      <a:tint val="66000"/>
                      <a:satMod val="160000"/>
                    </a:srgbClr>
                  </a:gs>
                  <a:gs pos="50000">
                    <a:srgbClr val="00B0F0">
                      <a:tint val="44500"/>
                      <a:satMod val="160000"/>
                    </a:srgbClr>
                  </a:gs>
                  <a:gs pos="100000">
                    <a:srgbClr val="00B0F0">
                      <a:tint val="23500"/>
                      <a:satMod val="16000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-node binary tree needs an array whose length is between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81" name="Rectangle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5766792"/>
                <a:ext cx="5134230" cy="862608"/>
              </a:xfrm>
              <a:prstGeom prst="rect">
                <a:avLst/>
              </a:prstGeom>
              <a:blipFill>
                <a:blip r:embed="rId8"/>
                <a:stretch>
                  <a:fillRect l="-1653" t="-3401" r="-1181" b="-9524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723748D0-61A3-48D7-9C6B-6E12ECC1F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775" y="3651669"/>
            <a:ext cx="1541649" cy="1541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72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Representing Binary Tree Using </a:t>
            </a:r>
            <a:br>
              <a:rPr lang="en-US" sz="3200" dirty="0"/>
            </a:br>
            <a:r>
              <a:rPr lang="en-US" sz="3200" dirty="0"/>
              <a:t>Linked Structure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572000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node {</a:t>
            </a:r>
            <a:b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Item </a:t>
            </a:r>
            <a:r>
              <a:rPr lang="en-US" sz="2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</a:t>
            </a: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  <a:b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node *left;</a:t>
            </a:r>
            <a:b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node *right;</a:t>
            </a:r>
            <a:b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};</a:t>
            </a:r>
            <a:endParaRPr lang="en-US" dirty="0"/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left/right</a:t>
            </a:r>
            <a:r>
              <a:rPr lang="en-US" dirty="0"/>
              <a:t> points to a left/right </a:t>
            </a:r>
            <a:r>
              <a:rPr lang="en-US" b="1" dirty="0" err="1">
                <a:solidFill>
                  <a:srgbClr val="0000FF"/>
                </a:solidFill>
              </a:rPr>
              <a:t>subtree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the </a:t>
            </a:r>
            <a:r>
              <a:rPr lang="en-US" dirty="0" err="1"/>
              <a:t>subtree</a:t>
            </a:r>
            <a:r>
              <a:rPr lang="en-US" dirty="0"/>
              <a:t> is an empty one, the pointer points to </a:t>
            </a:r>
            <a:r>
              <a:rPr lang="en-US" b="1" dirty="0">
                <a:solidFill>
                  <a:srgbClr val="C00000"/>
                </a:solidFill>
              </a:rPr>
              <a:t>NULL</a:t>
            </a:r>
            <a:r>
              <a:rPr lang="en-US" dirty="0"/>
              <a:t>.</a:t>
            </a:r>
          </a:p>
          <a:p>
            <a:r>
              <a:rPr lang="en-US" dirty="0"/>
              <a:t>For a leaf node, both its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left</a:t>
            </a:r>
            <a:r>
              <a:rPr lang="en-US" dirty="0"/>
              <a:t> and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right</a:t>
            </a:r>
            <a:r>
              <a:rPr lang="en-US" dirty="0"/>
              <a:t> pointers are NULL.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489" y="1752600"/>
            <a:ext cx="3424711" cy="473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90844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Tree is an extension of linked list data structure:</a:t>
            </a:r>
          </a:p>
          <a:p>
            <a:pPr lvl="1"/>
            <a:r>
              <a:rPr lang="en-US" dirty="0"/>
              <a:t>Each node connects to </a:t>
            </a:r>
            <a:r>
              <a:rPr lang="en-US" b="1" dirty="0">
                <a:solidFill>
                  <a:srgbClr val="C00000"/>
                </a:solidFill>
              </a:rPr>
              <a:t>multiple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nodes.</a:t>
            </a:r>
          </a:p>
          <a:p>
            <a:pPr lvl="1"/>
            <a:endParaRPr lang="en-US" dirty="0"/>
          </a:p>
          <a:p>
            <a:r>
              <a:rPr lang="en-US" dirty="0"/>
              <a:t>A tree is a “natural” way to represent hierarchical structure and organization.</a:t>
            </a:r>
          </a:p>
          <a:p>
            <a:endParaRPr lang="en-US" dirty="0"/>
          </a:p>
          <a:p>
            <a:r>
              <a:rPr lang="en-US" dirty="0"/>
              <a:t>Many problems in computer science can be solved by breaking it down into smaller pieces and arranging the pieces in some form of hierarchical structure.</a:t>
            </a:r>
          </a:p>
          <a:p>
            <a:pPr lvl="1"/>
            <a:r>
              <a:rPr lang="en-US" dirty="0"/>
              <a:t>For example: merge sort.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32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Terminology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5257800" cy="4953000"/>
          </a:xfrm>
        </p:spPr>
        <p:txBody>
          <a:bodyPr>
            <a:normAutofit/>
          </a:bodyPr>
          <a:lstStyle/>
          <a:p>
            <a:r>
              <a:rPr lang="en-US" dirty="0"/>
              <a:t>Just like lists, trees are collections of nodes.</a:t>
            </a:r>
          </a:p>
          <a:p>
            <a:r>
              <a:rPr lang="en-US" dirty="0"/>
              <a:t>The node at the top of the hierarchy is the </a:t>
            </a:r>
            <a:r>
              <a:rPr lang="en-US" b="1" dirty="0">
                <a:solidFill>
                  <a:srgbClr val="C00000"/>
                </a:solidFill>
              </a:rPr>
              <a:t>root</a:t>
            </a:r>
            <a:r>
              <a:rPr lang="en-US" dirty="0"/>
              <a:t>.</a:t>
            </a:r>
          </a:p>
          <a:p>
            <a:r>
              <a:rPr lang="en-US" dirty="0"/>
              <a:t>Nodes are connected by </a:t>
            </a:r>
            <a:r>
              <a:rPr lang="en-US" b="1" dirty="0">
                <a:solidFill>
                  <a:srgbClr val="C00000"/>
                </a:solidFill>
              </a:rPr>
              <a:t>edges</a:t>
            </a:r>
            <a:r>
              <a:rPr lang="en-US" dirty="0"/>
              <a:t>.</a:t>
            </a:r>
          </a:p>
          <a:p>
            <a:r>
              <a:rPr lang="en-US" dirty="0"/>
              <a:t>Edges define </a:t>
            </a:r>
            <a:r>
              <a:rPr lang="en-US" b="1" dirty="0">
                <a:solidFill>
                  <a:srgbClr val="0000FF"/>
                </a:solidFill>
              </a:rPr>
              <a:t>parent-child</a:t>
            </a:r>
            <a:r>
              <a:rPr lang="en-US" dirty="0"/>
              <a:t> relationship.</a:t>
            </a:r>
          </a:p>
          <a:p>
            <a:pPr lvl="1"/>
            <a:r>
              <a:rPr lang="en-US" dirty="0"/>
              <a:t>Root has no parent.</a:t>
            </a:r>
          </a:p>
          <a:p>
            <a:pPr lvl="1"/>
            <a:r>
              <a:rPr lang="en-US" dirty="0"/>
              <a:t>All other nodes have </a:t>
            </a:r>
            <a:r>
              <a:rPr lang="en-US" b="1" u="sng" dirty="0"/>
              <a:t>exactly one</a:t>
            </a:r>
            <a:r>
              <a:rPr lang="en-US" dirty="0"/>
              <a:t> parent.</a:t>
            </a:r>
          </a:p>
          <a:p>
            <a:r>
              <a:rPr lang="en-US" dirty="0"/>
              <a:t>A node with no children is called a </a:t>
            </a:r>
            <a:r>
              <a:rPr lang="en-US" b="1" dirty="0">
                <a:solidFill>
                  <a:srgbClr val="C00000"/>
                </a:solidFill>
              </a:rPr>
              <a:t>leaf</a:t>
            </a:r>
            <a:r>
              <a:rPr lang="en-US" dirty="0"/>
              <a:t>.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6248400" y="1941185"/>
            <a:ext cx="2476500" cy="3231623"/>
            <a:chOff x="6248400" y="1941185"/>
            <a:chExt cx="2476500" cy="3231623"/>
          </a:xfrm>
        </p:grpSpPr>
        <p:sp>
          <p:nvSpPr>
            <p:cNvPr id="5" name="Oval 4"/>
            <p:cNvSpPr/>
            <p:nvPr/>
          </p:nvSpPr>
          <p:spPr>
            <a:xfrm>
              <a:off x="7479401" y="1941185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8001000" y="2764887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6781800" y="2764887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6248400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7298788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8191500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6671095" y="463940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7921498" y="463940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14" name="Straight Connector 13"/>
            <p:cNvCxnSpPr>
              <a:stCxn id="5" idx="3"/>
              <a:endCxn id="7" idx="7"/>
            </p:cNvCxnSpPr>
            <p:nvPr/>
          </p:nvCxnSpPr>
          <p:spPr>
            <a:xfrm flipH="1">
              <a:off x="7237085" y="2396470"/>
              <a:ext cx="320431" cy="446532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7" idx="3"/>
              <a:endCxn id="8" idx="0"/>
            </p:cNvCxnSpPr>
            <p:nvPr/>
          </p:nvCxnSpPr>
          <p:spPr>
            <a:xfrm flipH="1">
              <a:off x="6515100" y="3220172"/>
              <a:ext cx="344815" cy="437428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7" idx="5"/>
              <a:endCxn id="9" idx="0"/>
            </p:cNvCxnSpPr>
            <p:nvPr/>
          </p:nvCxnSpPr>
          <p:spPr>
            <a:xfrm>
              <a:off x="7237085" y="3220172"/>
              <a:ext cx="328403" cy="437428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5" idx="5"/>
              <a:endCxn id="6" idx="0"/>
            </p:cNvCxnSpPr>
            <p:nvPr/>
          </p:nvCxnSpPr>
          <p:spPr>
            <a:xfrm>
              <a:off x="7934686" y="2396470"/>
              <a:ext cx="333014" cy="368417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6" idx="4"/>
              <a:endCxn id="10" idx="0"/>
            </p:cNvCxnSpPr>
            <p:nvPr/>
          </p:nvCxnSpPr>
          <p:spPr>
            <a:xfrm>
              <a:off x="8267700" y="3298287"/>
              <a:ext cx="190500" cy="359313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9" idx="3"/>
              <a:endCxn id="11" idx="0"/>
            </p:cNvCxnSpPr>
            <p:nvPr/>
          </p:nvCxnSpPr>
          <p:spPr>
            <a:xfrm flipH="1">
              <a:off x="6937795" y="4112885"/>
              <a:ext cx="439108" cy="526523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stCxn id="9" idx="5"/>
              <a:endCxn id="12" idx="0"/>
            </p:cNvCxnSpPr>
            <p:nvPr/>
          </p:nvCxnSpPr>
          <p:spPr>
            <a:xfrm>
              <a:off x="7754073" y="4112885"/>
              <a:ext cx="434125" cy="526523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/>
          <p:cNvSpPr/>
          <p:nvPr/>
        </p:nvSpPr>
        <p:spPr>
          <a:xfrm>
            <a:off x="7298788" y="1752600"/>
            <a:ext cx="889410" cy="828078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7395502" y="1290935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root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6096000" y="3510261"/>
            <a:ext cx="841795" cy="828078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6515100" y="4492069"/>
            <a:ext cx="841795" cy="828078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765288" y="4492069"/>
            <a:ext cx="841795" cy="828078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8037302" y="3520812"/>
            <a:ext cx="841795" cy="828078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7183054" y="5370780"/>
            <a:ext cx="953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leaves</a:t>
            </a:r>
          </a:p>
        </p:txBody>
      </p:sp>
    </p:spTree>
    <p:extLst>
      <p:ext uri="{BB962C8B-B14F-4D97-AF65-F5344CB8AC3E}">
        <p14:creationId xmlns:p14="http://schemas.microsoft.com/office/powerpoint/2010/main" val="47670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  <p:bldP spid="44" grpId="0" animBg="1"/>
      <p:bldP spid="45" grpId="0" animBg="1"/>
      <p:bldP spid="46" grpId="0" animBg="1"/>
      <p:bldP spid="47" grpId="0" animBg="1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Subtrees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84" name="Group 83"/>
          <p:cNvGrpSpPr/>
          <p:nvPr/>
        </p:nvGrpSpPr>
        <p:grpSpPr>
          <a:xfrm>
            <a:off x="1941225" y="1905000"/>
            <a:ext cx="3805896" cy="3521183"/>
            <a:chOff x="2594904" y="2041788"/>
            <a:chExt cx="3805896" cy="3521183"/>
          </a:xfrm>
        </p:grpSpPr>
        <p:sp>
          <p:nvSpPr>
            <p:cNvPr id="6" name="Oval 5"/>
            <p:cNvSpPr/>
            <p:nvPr/>
          </p:nvSpPr>
          <p:spPr>
            <a:xfrm>
              <a:off x="4050401" y="204178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4128516" y="306952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3082427" y="3033919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2594904" y="401222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3379821" y="4038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4177948" y="4030255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2893842" y="5006711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i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3762248" y="5006711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j</a:t>
              </a:r>
            </a:p>
          </p:txBody>
        </p:sp>
        <p:cxnSp>
          <p:nvCxnSpPr>
            <p:cNvPr id="14" name="Straight Connector 13"/>
            <p:cNvCxnSpPr>
              <a:stCxn id="6" idx="3"/>
              <a:endCxn id="8" idx="7"/>
            </p:cNvCxnSpPr>
            <p:nvPr/>
          </p:nvCxnSpPr>
          <p:spPr>
            <a:xfrm flipH="1">
              <a:off x="3537712" y="2497073"/>
              <a:ext cx="590804" cy="614961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3"/>
              <a:endCxn id="9" idx="0"/>
            </p:cNvCxnSpPr>
            <p:nvPr/>
          </p:nvCxnSpPr>
          <p:spPr>
            <a:xfrm flipH="1">
              <a:off x="2861604" y="3489204"/>
              <a:ext cx="298938" cy="52301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5"/>
              <a:endCxn id="10" idx="0"/>
            </p:cNvCxnSpPr>
            <p:nvPr/>
          </p:nvCxnSpPr>
          <p:spPr>
            <a:xfrm>
              <a:off x="3537712" y="3489204"/>
              <a:ext cx="108809" cy="54939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6" idx="4"/>
              <a:endCxn id="7" idx="0"/>
            </p:cNvCxnSpPr>
            <p:nvPr/>
          </p:nvCxnSpPr>
          <p:spPr>
            <a:xfrm>
              <a:off x="4317101" y="2575188"/>
              <a:ext cx="78115" cy="49434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4"/>
              <a:endCxn id="11" idx="0"/>
            </p:cNvCxnSpPr>
            <p:nvPr/>
          </p:nvCxnSpPr>
          <p:spPr>
            <a:xfrm>
              <a:off x="4395216" y="3602928"/>
              <a:ext cx="49432" cy="427327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0" idx="3"/>
              <a:endCxn id="12" idx="0"/>
            </p:cNvCxnSpPr>
            <p:nvPr/>
          </p:nvCxnSpPr>
          <p:spPr>
            <a:xfrm flipH="1">
              <a:off x="3160542" y="4493885"/>
              <a:ext cx="297394" cy="51282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5"/>
              <a:endCxn id="13" idx="0"/>
            </p:cNvCxnSpPr>
            <p:nvPr/>
          </p:nvCxnSpPr>
          <p:spPr>
            <a:xfrm>
              <a:off x="3835106" y="4493885"/>
              <a:ext cx="193842" cy="51282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5181600" y="3020854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63" name="Straight Connector 62"/>
            <p:cNvCxnSpPr>
              <a:stCxn id="6" idx="5"/>
              <a:endCxn id="62" idx="1"/>
            </p:cNvCxnSpPr>
            <p:nvPr/>
          </p:nvCxnSpPr>
          <p:spPr>
            <a:xfrm>
              <a:off x="4505686" y="2497073"/>
              <a:ext cx="754029" cy="60189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Oval 65"/>
            <p:cNvSpPr/>
            <p:nvPr/>
          </p:nvSpPr>
          <p:spPr>
            <a:xfrm>
              <a:off x="5321027" y="401222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67" name="Oval 66"/>
            <p:cNvSpPr/>
            <p:nvPr/>
          </p:nvSpPr>
          <p:spPr>
            <a:xfrm>
              <a:off x="5867400" y="50292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68" name="Oval 67"/>
            <p:cNvSpPr/>
            <p:nvPr/>
          </p:nvSpPr>
          <p:spPr>
            <a:xfrm>
              <a:off x="4993015" y="5029571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k</a:t>
              </a:r>
            </a:p>
          </p:txBody>
        </p:sp>
        <p:cxnSp>
          <p:nvCxnSpPr>
            <p:cNvPr id="70" name="Straight Connector 69"/>
            <p:cNvCxnSpPr>
              <a:stCxn id="62" idx="4"/>
              <a:endCxn id="66" idx="0"/>
            </p:cNvCxnSpPr>
            <p:nvPr/>
          </p:nvCxnSpPr>
          <p:spPr>
            <a:xfrm>
              <a:off x="5448300" y="3554254"/>
              <a:ext cx="139427" cy="45796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>
              <a:stCxn id="66" idx="4"/>
              <a:endCxn id="68" idx="0"/>
            </p:cNvCxnSpPr>
            <p:nvPr/>
          </p:nvCxnSpPr>
          <p:spPr>
            <a:xfrm flipH="1">
              <a:off x="5259715" y="4545620"/>
              <a:ext cx="328012" cy="483951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>
              <a:stCxn id="66" idx="5"/>
              <a:endCxn id="67" idx="0"/>
            </p:cNvCxnSpPr>
            <p:nvPr/>
          </p:nvCxnSpPr>
          <p:spPr>
            <a:xfrm>
              <a:off x="5776312" y="4467505"/>
              <a:ext cx="357788" cy="561695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Isosceles Triangle 80"/>
          <p:cNvSpPr/>
          <p:nvPr/>
        </p:nvSpPr>
        <p:spPr>
          <a:xfrm>
            <a:off x="1249134" y="2399910"/>
            <a:ext cx="2833116" cy="3178301"/>
          </a:xfrm>
          <a:prstGeom prst="triangle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Isosceles Triangle 84"/>
          <p:cNvSpPr/>
          <p:nvPr/>
        </p:nvSpPr>
        <p:spPr>
          <a:xfrm>
            <a:off x="3641969" y="2304316"/>
            <a:ext cx="2377831" cy="3178301"/>
          </a:xfrm>
          <a:prstGeom prst="triangle">
            <a:avLst/>
          </a:prstGeom>
          <a:noFill/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Isosceles Triangle 85"/>
          <p:cNvSpPr/>
          <p:nvPr/>
        </p:nvSpPr>
        <p:spPr>
          <a:xfrm>
            <a:off x="2884033" y="2417489"/>
            <a:ext cx="1655700" cy="2194076"/>
          </a:xfrm>
          <a:prstGeom prst="triangl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5943600" y="2438400"/>
            <a:ext cx="2971800" cy="1569660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Subtree</a:t>
            </a:r>
            <a:r>
              <a:rPr lang="en-US" sz="2400" dirty="0"/>
              <a:t> can be defined for any node in general, not just for the root node.</a:t>
            </a:r>
          </a:p>
        </p:txBody>
      </p:sp>
    </p:spTree>
    <p:extLst>
      <p:ext uri="{BB962C8B-B14F-4D97-AF65-F5344CB8AC3E}">
        <p14:creationId xmlns:p14="http://schemas.microsoft.com/office/powerpoint/2010/main" val="204346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85" grpId="0" animBg="1"/>
      <p:bldP spid="86" grpId="0" animBg="1"/>
      <p:bldP spid="8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Tree Terminology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0" y="1676400"/>
            <a:ext cx="4876800" cy="4572000"/>
          </a:xfrm>
        </p:spPr>
        <p:txBody>
          <a:bodyPr/>
          <a:lstStyle/>
          <a:p>
            <a:r>
              <a:rPr lang="en-US" dirty="0"/>
              <a:t>f is the </a:t>
            </a:r>
            <a:r>
              <a:rPr lang="en-US" b="1" dirty="0">
                <a:solidFill>
                  <a:srgbClr val="C00000"/>
                </a:solidFill>
              </a:rPr>
              <a:t>child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b.</a:t>
            </a:r>
          </a:p>
          <a:p>
            <a:r>
              <a:rPr lang="en-US" dirty="0"/>
              <a:t>b is the </a:t>
            </a:r>
            <a:r>
              <a:rPr lang="en-US" b="1" dirty="0">
                <a:solidFill>
                  <a:srgbClr val="C00000"/>
                </a:solidFill>
              </a:rPr>
              <a:t>parent</a:t>
            </a:r>
            <a:r>
              <a:rPr lang="en-US" dirty="0"/>
              <a:t> of f.</a:t>
            </a:r>
          </a:p>
          <a:p>
            <a:endParaRPr lang="en-US" dirty="0"/>
          </a:p>
          <a:p>
            <a:r>
              <a:rPr lang="en-US" dirty="0"/>
              <a:t>Nodes that share the same parent</a:t>
            </a:r>
            <a:br>
              <a:rPr lang="en-US" dirty="0"/>
            </a:br>
            <a:r>
              <a:rPr lang="en-US" dirty="0"/>
              <a:t>are </a:t>
            </a:r>
            <a:r>
              <a:rPr lang="en-US" b="1" dirty="0">
                <a:solidFill>
                  <a:srgbClr val="C00000"/>
                </a:solidFill>
              </a:rPr>
              <a:t>siblings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 and c are the </a:t>
            </a:r>
            <a:r>
              <a:rPr lang="en-US" b="1" dirty="0">
                <a:solidFill>
                  <a:srgbClr val="C00000"/>
                </a:solidFill>
              </a:rPr>
              <a:t>siblings</a:t>
            </a:r>
            <a:r>
              <a:rPr lang="en-US" dirty="0"/>
              <a:t> of d.</a:t>
            </a:r>
          </a:p>
          <a:p>
            <a:pPr lvl="1"/>
            <a:r>
              <a:rPr lang="en-US" dirty="0"/>
              <a:t>e is the </a:t>
            </a:r>
            <a:r>
              <a:rPr lang="en-US" b="1" dirty="0">
                <a:solidFill>
                  <a:srgbClr val="C00000"/>
                </a:solidFill>
              </a:rPr>
              <a:t>sibling</a:t>
            </a:r>
            <a:r>
              <a:rPr lang="en-US" dirty="0"/>
              <a:t> of f.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185704" y="1853332"/>
            <a:ext cx="3805896" cy="3521183"/>
            <a:chOff x="2594904" y="2041788"/>
            <a:chExt cx="3805896" cy="3521183"/>
          </a:xfrm>
        </p:grpSpPr>
        <p:sp>
          <p:nvSpPr>
            <p:cNvPr id="30" name="Oval 29"/>
            <p:cNvSpPr/>
            <p:nvPr/>
          </p:nvSpPr>
          <p:spPr>
            <a:xfrm>
              <a:off x="4050401" y="204178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4128516" y="306952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2" name="Oval 31"/>
            <p:cNvSpPr/>
            <p:nvPr/>
          </p:nvSpPr>
          <p:spPr>
            <a:xfrm>
              <a:off x="3082427" y="3033919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2594904" y="401222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4" name="Oval 33"/>
            <p:cNvSpPr/>
            <p:nvPr/>
          </p:nvSpPr>
          <p:spPr>
            <a:xfrm>
              <a:off x="3379821" y="4038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35" name="Oval 34"/>
            <p:cNvSpPr/>
            <p:nvPr/>
          </p:nvSpPr>
          <p:spPr>
            <a:xfrm>
              <a:off x="4177948" y="4030255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2893842" y="5006711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i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3762248" y="5006711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j</a:t>
              </a:r>
            </a:p>
          </p:txBody>
        </p:sp>
        <p:cxnSp>
          <p:nvCxnSpPr>
            <p:cNvPr id="38" name="Straight Connector 37"/>
            <p:cNvCxnSpPr>
              <a:stCxn id="30" idx="3"/>
              <a:endCxn id="32" idx="7"/>
            </p:cNvCxnSpPr>
            <p:nvPr/>
          </p:nvCxnSpPr>
          <p:spPr>
            <a:xfrm flipH="1">
              <a:off x="3537712" y="2497073"/>
              <a:ext cx="590804" cy="614961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32" idx="3"/>
              <a:endCxn id="33" idx="0"/>
            </p:cNvCxnSpPr>
            <p:nvPr/>
          </p:nvCxnSpPr>
          <p:spPr>
            <a:xfrm flipH="1">
              <a:off x="2861604" y="3489204"/>
              <a:ext cx="298938" cy="52301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2" idx="5"/>
              <a:endCxn id="34" idx="0"/>
            </p:cNvCxnSpPr>
            <p:nvPr/>
          </p:nvCxnSpPr>
          <p:spPr>
            <a:xfrm>
              <a:off x="3537712" y="3489204"/>
              <a:ext cx="108809" cy="54939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30" idx="4"/>
              <a:endCxn id="31" idx="0"/>
            </p:cNvCxnSpPr>
            <p:nvPr/>
          </p:nvCxnSpPr>
          <p:spPr>
            <a:xfrm>
              <a:off x="4317101" y="2575188"/>
              <a:ext cx="78115" cy="494340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>
              <a:stCxn id="31" idx="4"/>
              <a:endCxn id="35" idx="0"/>
            </p:cNvCxnSpPr>
            <p:nvPr/>
          </p:nvCxnSpPr>
          <p:spPr>
            <a:xfrm>
              <a:off x="4395216" y="3602928"/>
              <a:ext cx="49432" cy="427327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4" idx="3"/>
              <a:endCxn id="36" idx="0"/>
            </p:cNvCxnSpPr>
            <p:nvPr/>
          </p:nvCxnSpPr>
          <p:spPr>
            <a:xfrm flipH="1">
              <a:off x="3160542" y="4493885"/>
              <a:ext cx="297394" cy="51282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4" idx="5"/>
              <a:endCxn id="37" idx="0"/>
            </p:cNvCxnSpPr>
            <p:nvPr/>
          </p:nvCxnSpPr>
          <p:spPr>
            <a:xfrm>
              <a:off x="3835106" y="4493885"/>
              <a:ext cx="193842" cy="51282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/>
            <p:cNvSpPr/>
            <p:nvPr/>
          </p:nvSpPr>
          <p:spPr>
            <a:xfrm>
              <a:off x="5181600" y="3020854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46" name="Straight Connector 45"/>
            <p:cNvCxnSpPr>
              <a:stCxn id="30" idx="5"/>
              <a:endCxn id="45" idx="1"/>
            </p:cNvCxnSpPr>
            <p:nvPr/>
          </p:nvCxnSpPr>
          <p:spPr>
            <a:xfrm>
              <a:off x="4505686" y="2497073"/>
              <a:ext cx="754029" cy="60189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/>
            <p:cNvSpPr/>
            <p:nvPr/>
          </p:nvSpPr>
          <p:spPr>
            <a:xfrm>
              <a:off x="5321027" y="401222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5867400" y="50292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l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4993015" y="5029571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k</a:t>
              </a:r>
            </a:p>
          </p:txBody>
        </p:sp>
        <p:cxnSp>
          <p:nvCxnSpPr>
            <p:cNvPr id="50" name="Straight Connector 49"/>
            <p:cNvCxnSpPr>
              <a:stCxn id="45" idx="4"/>
              <a:endCxn id="47" idx="0"/>
            </p:cNvCxnSpPr>
            <p:nvPr/>
          </p:nvCxnSpPr>
          <p:spPr>
            <a:xfrm>
              <a:off x="5448300" y="3554254"/>
              <a:ext cx="139427" cy="457966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47" idx="4"/>
              <a:endCxn id="49" idx="0"/>
            </p:cNvCxnSpPr>
            <p:nvPr/>
          </p:nvCxnSpPr>
          <p:spPr>
            <a:xfrm flipH="1">
              <a:off x="5259715" y="4545620"/>
              <a:ext cx="328012" cy="483951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>
              <a:stCxn id="47" idx="5"/>
              <a:endCxn id="48" idx="0"/>
            </p:cNvCxnSpPr>
            <p:nvPr/>
          </p:nvCxnSpPr>
          <p:spPr>
            <a:xfrm>
              <a:off x="5776312" y="4467505"/>
              <a:ext cx="357788" cy="561695"/>
            </a:xfrm>
            <a:prstGeom prst="line">
              <a:avLst/>
            </a:prstGeom>
            <a:ln w="28575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1980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533400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C00000"/>
                </a:solidFill>
              </a:rPr>
              <a:t>path</a:t>
            </a:r>
            <a:r>
              <a:rPr lang="en-US" dirty="0"/>
              <a:t> is a sequence of nodes such that the next node in the sequence is a child of the previous.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a</a:t>
            </a:r>
            <a:r>
              <a:rPr lang="en-US" dirty="0" err="1">
                <a:sym typeface="Wingdings" pitchFamily="2" charset="2"/>
              </a:rPr>
              <a:t>beh</a:t>
            </a:r>
            <a:r>
              <a:rPr lang="en-US" dirty="0">
                <a:sym typeface="Wingdings" pitchFamily="2" charset="2"/>
              </a:rPr>
              <a:t> is a path.</a:t>
            </a:r>
          </a:p>
          <a:p>
            <a:pPr lvl="1"/>
            <a:r>
              <a:rPr lang="en-US" dirty="0">
                <a:sym typeface="Wingdings" pitchFamily="2" charset="2"/>
              </a:rPr>
              <a:t>The path length is 3.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Path length may be 0, e.g., b going to itself is a path and its length is 0.</a:t>
            </a:r>
            <a:endParaRPr lang="en-US" dirty="0"/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b="1" u="sng" dirty="0">
                <a:sym typeface="Wingdings" pitchFamily="2" charset="2"/>
              </a:rPr>
              <a:t>Claim</a:t>
            </a:r>
            <a:r>
              <a:rPr lang="en-US" dirty="0">
                <a:sym typeface="Wingdings" pitchFamily="2" charset="2"/>
              </a:rPr>
              <a:t>: If there exists a path between two nodes, then this path is the </a:t>
            </a:r>
            <a:r>
              <a:rPr lang="en-US" b="1" dirty="0">
                <a:solidFill>
                  <a:srgbClr val="0000FF"/>
                </a:solidFill>
                <a:sym typeface="Wingdings" pitchFamily="2" charset="2"/>
              </a:rPr>
              <a:t>unique</a:t>
            </a:r>
            <a:r>
              <a:rPr lang="en-US" dirty="0">
                <a:sym typeface="Wingdings" pitchFamily="2" charset="2"/>
              </a:rPr>
              <a:t> path between these two nodes.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248400" y="1941185"/>
            <a:ext cx="2476500" cy="3231623"/>
            <a:chOff x="6248400" y="1941185"/>
            <a:chExt cx="2476500" cy="3231623"/>
          </a:xfrm>
        </p:grpSpPr>
        <p:sp>
          <p:nvSpPr>
            <p:cNvPr id="6" name="Oval 5"/>
            <p:cNvSpPr/>
            <p:nvPr/>
          </p:nvSpPr>
          <p:spPr>
            <a:xfrm>
              <a:off x="7479401" y="1941185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8001000" y="2764887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6781800" y="2764887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248400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7298788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8191500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6671095" y="463940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7921498" y="463940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14" name="Straight Connector 13"/>
            <p:cNvCxnSpPr>
              <a:stCxn id="6" idx="3"/>
              <a:endCxn id="8" idx="7"/>
            </p:cNvCxnSpPr>
            <p:nvPr/>
          </p:nvCxnSpPr>
          <p:spPr>
            <a:xfrm flipH="1">
              <a:off x="7237085" y="2396470"/>
              <a:ext cx="320431" cy="446532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3"/>
              <a:endCxn id="9" idx="0"/>
            </p:cNvCxnSpPr>
            <p:nvPr/>
          </p:nvCxnSpPr>
          <p:spPr>
            <a:xfrm flipH="1">
              <a:off x="6515100" y="3220172"/>
              <a:ext cx="344815" cy="43742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5"/>
              <a:endCxn id="10" idx="0"/>
            </p:cNvCxnSpPr>
            <p:nvPr/>
          </p:nvCxnSpPr>
          <p:spPr>
            <a:xfrm>
              <a:off x="7237085" y="3220172"/>
              <a:ext cx="328403" cy="4374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6" idx="5"/>
              <a:endCxn id="7" idx="0"/>
            </p:cNvCxnSpPr>
            <p:nvPr/>
          </p:nvCxnSpPr>
          <p:spPr>
            <a:xfrm>
              <a:off x="7934686" y="2396470"/>
              <a:ext cx="333014" cy="36841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4"/>
              <a:endCxn id="11" idx="0"/>
            </p:cNvCxnSpPr>
            <p:nvPr/>
          </p:nvCxnSpPr>
          <p:spPr>
            <a:xfrm>
              <a:off x="8267700" y="3298287"/>
              <a:ext cx="190500" cy="35931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0" idx="3"/>
              <a:endCxn id="12" idx="0"/>
            </p:cNvCxnSpPr>
            <p:nvPr/>
          </p:nvCxnSpPr>
          <p:spPr>
            <a:xfrm flipH="1">
              <a:off x="6937795" y="4112885"/>
              <a:ext cx="439108" cy="52652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5"/>
              <a:endCxn id="13" idx="0"/>
            </p:cNvCxnSpPr>
            <p:nvPr/>
          </p:nvCxnSpPr>
          <p:spPr>
            <a:xfrm>
              <a:off x="7754073" y="4112885"/>
              <a:ext cx="434125" cy="526523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147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Ancestors and Descendants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5372100" cy="4572000"/>
          </a:xfrm>
        </p:spPr>
        <p:txBody>
          <a:bodyPr/>
          <a:lstStyle/>
          <a:p>
            <a:r>
              <a:rPr lang="en-US" dirty="0"/>
              <a:t>If there exists a path from a node A to a node B, then A is an </a:t>
            </a:r>
            <a:r>
              <a:rPr lang="en-US" b="1" dirty="0">
                <a:solidFill>
                  <a:srgbClr val="C00000"/>
                </a:solidFill>
              </a:rPr>
              <a:t>ancestor</a:t>
            </a:r>
            <a:r>
              <a:rPr lang="en-US" dirty="0"/>
              <a:t> of B and B is a </a:t>
            </a:r>
            <a:r>
              <a:rPr lang="en-US" b="1" dirty="0">
                <a:solidFill>
                  <a:srgbClr val="0000FF"/>
                </a:solidFill>
              </a:rPr>
              <a:t>descendant</a:t>
            </a:r>
            <a:r>
              <a:rPr lang="en-US" dirty="0"/>
              <a:t> of A.</a:t>
            </a:r>
          </a:p>
          <a:p>
            <a:pPr lvl="1"/>
            <a:r>
              <a:rPr lang="en-US" dirty="0"/>
              <a:t>E.g., a is an ancestor of h and h is a descendant of a.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286500" y="1941185"/>
            <a:ext cx="2476500" cy="3231623"/>
            <a:chOff x="6248400" y="1941185"/>
            <a:chExt cx="2476500" cy="3231623"/>
          </a:xfrm>
        </p:grpSpPr>
        <p:sp>
          <p:nvSpPr>
            <p:cNvPr id="6" name="Oval 5"/>
            <p:cNvSpPr/>
            <p:nvPr/>
          </p:nvSpPr>
          <p:spPr>
            <a:xfrm>
              <a:off x="7479401" y="1941185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8001000" y="2764887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6781800" y="2764887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248400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7298788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8191500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6671095" y="463940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7921498" y="463940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14" name="Straight Connector 13"/>
            <p:cNvCxnSpPr>
              <a:stCxn id="6" idx="3"/>
              <a:endCxn id="8" idx="7"/>
            </p:cNvCxnSpPr>
            <p:nvPr/>
          </p:nvCxnSpPr>
          <p:spPr>
            <a:xfrm flipH="1">
              <a:off x="7237085" y="2396470"/>
              <a:ext cx="320431" cy="446532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3"/>
              <a:endCxn id="9" idx="0"/>
            </p:cNvCxnSpPr>
            <p:nvPr/>
          </p:nvCxnSpPr>
          <p:spPr>
            <a:xfrm flipH="1">
              <a:off x="6515100" y="3220172"/>
              <a:ext cx="344815" cy="43742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5"/>
              <a:endCxn id="10" idx="0"/>
            </p:cNvCxnSpPr>
            <p:nvPr/>
          </p:nvCxnSpPr>
          <p:spPr>
            <a:xfrm>
              <a:off x="7237085" y="3220172"/>
              <a:ext cx="328403" cy="4374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6" idx="5"/>
              <a:endCxn id="7" idx="0"/>
            </p:cNvCxnSpPr>
            <p:nvPr/>
          </p:nvCxnSpPr>
          <p:spPr>
            <a:xfrm>
              <a:off x="7934686" y="2396470"/>
              <a:ext cx="333014" cy="36841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4"/>
              <a:endCxn id="11" idx="0"/>
            </p:cNvCxnSpPr>
            <p:nvPr/>
          </p:nvCxnSpPr>
          <p:spPr>
            <a:xfrm>
              <a:off x="8267700" y="3298287"/>
              <a:ext cx="190500" cy="35931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0" idx="3"/>
              <a:endCxn id="12" idx="0"/>
            </p:cNvCxnSpPr>
            <p:nvPr/>
          </p:nvCxnSpPr>
          <p:spPr>
            <a:xfrm flipH="1">
              <a:off x="6937795" y="4112885"/>
              <a:ext cx="439108" cy="52652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5"/>
              <a:endCxn id="13" idx="0"/>
            </p:cNvCxnSpPr>
            <p:nvPr/>
          </p:nvCxnSpPr>
          <p:spPr>
            <a:xfrm>
              <a:off x="7754073" y="4112885"/>
              <a:ext cx="434125" cy="526523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3242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Depth, Level, and Height of a Node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E4A66-FC3E-4C0B-B5A2-3AC9BF2C6C0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371600"/>
            <a:ext cx="5715000" cy="5181600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rgbClr val="0000FF"/>
                </a:solidFill>
              </a:rPr>
              <a:t>depth</a:t>
            </a:r>
            <a:r>
              <a:rPr lang="en-US" dirty="0"/>
              <a:t> or </a:t>
            </a:r>
            <a:r>
              <a:rPr lang="en-US" b="1" dirty="0">
                <a:solidFill>
                  <a:srgbClr val="0000FF"/>
                </a:solidFill>
              </a:rPr>
              <a:t>level</a:t>
            </a:r>
            <a:r>
              <a:rPr lang="en-US" dirty="0"/>
              <a:t> </a:t>
            </a:r>
            <a:r>
              <a:rPr lang="en-US" b="1" dirty="0">
                <a:solidFill>
                  <a:srgbClr val="C00000"/>
                </a:solidFill>
              </a:rPr>
              <a:t>of a node </a:t>
            </a:r>
            <a:r>
              <a:rPr lang="en-US" dirty="0"/>
              <a:t>is the length of the unique path from the </a:t>
            </a:r>
            <a:r>
              <a:rPr lang="en-US" b="1" u="sng" dirty="0"/>
              <a:t>root</a:t>
            </a:r>
            <a:r>
              <a:rPr lang="en-US" dirty="0"/>
              <a:t> to the node.</a:t>
            </a:r>
          </a:p>
          <a:p>
            <a:pPr lvl="1"/>
            <a:r>
              <a:rPr lang="en-US" dirty="0"/>
              <a:t>E.g., depth(b)=1, depth(a)=0.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0000FF"/>
                </a:solidFill>
              </a:rPr>
              <a:t>height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</a:rPr>
              <a:t>of a node </a:t>
            </a:r>
            <a:r>
              <a:rPr lang="en-US" dirty="0"/>
              <a:t>is the length of the </a:t>
            </a:r>
            <a:r>
              <a:rPr lang="en-US" b="1" u="sng" dirty="0"/>
              <a:t>longest</a:t>
            </a:r>
            <a:r>
              <a:rPr lang="en-US" dirty="0"/>
              <a:t> path from the node to a </a:t>
            </a:r>
            <a:r>
              <a:rPr lang="en-US" b="1" u="sng" dirty="0"/>
              <a:t>leaf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E.g., height(b)=2, height(a)=3.</a:t>
            </a:r>
          </a:p>
          <a:p>
            <a:pPr lvl="1"/>
            <a:r>
              <a:rPr lang="en-US" dirty="0"/>
              <a:t>All leaves have height zero.</a:t>
            </a:r>
          </a:p>
          <a:p>
            <a:pPr lvl="1"/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545951" y="1862131"/>
            <a:ext cx="2476500" cy="3231623"/>
            <a:chOff x="6248400" y="1941185"/>
            <a:chExt cx="2476500" cy="3231623"/>
          </a:xfrm>
        </p:grpSpPr>
        <p:sp>
          <p:nvSpPr>
            <p:cNvPr id="6" name="Oval 5"/>
            <p:cNvSpPr/>
            <p:nvPr/>
          </p:nvSpPr>
          <p:spPr>
            <a:xfrm>
              <a:off x="7479401" y="1941185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8001000" y="2764887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6781800" y="2764887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6248400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7298788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8191500" y="3657600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2" name="Oval 11"/>
            <p:cNvSpPr/>
            <p:nvPr/>
          </p:nvSpPr>
          <p:spPr>
            <a:xfrm>
              <a:off x="6671095" y="463940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7921498" y="4639408"/>
              <a:ext cx="533400" cy="53340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14" name="Straight Connector 13"/>
            <p:cNvCxnSpPr>
              <a:stCxn id="6" idx="3"/>
              <a:endCxn id="8" idx="7"/>
            </p:cNvCxnSpPr>
            <p:nvPr/>
          </p:nvCxnSpPr>
          <p:spPr>
            <a:xfrm flipH="1">
              <a:off x="7237085" y="2396470"/>
              <a:ext cx="320431" cy="446532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8" idx="3"/>
              <a:endCxn id="9" idx="0"/>
            </p:cNvCxnSpPr>
            <p:nvPr/>
          </p:nvCxnSpPr>
          <p:spPr>
            <a:xfrm flipH="1">
              <a:off x="6515100" y="3220172"/>
              <a:ext cx="344815" cy="437428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5"/>
              <a:endCxn id="10" idx="0"/>
            </p:cNvCxnSpPr>
            <p:nvPr/>
          </p:nvCxnSpPr>
          <p:spPr>
            <a:xfrm>
              <a:off x="7237085" y="3220172"/>
              <a:ext cx="328403" cy="437428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6" idx="5"/>
              <a:endCxn id="7" idx="0"/>
            </p:cNvCxnSpPr>
            <p:nvPr/>
          </p:nvCxnSpPr>
          <p:spPr>
            <a:xfrm>
              <a:off x="7934686" y="2396470"/>
              <a:ext cx="333014" cy="368417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7" idx="4"/>
              <a:endCxn id="11" idx="0"/>
            </p:cNvCxnSpPr>
            <p:nvPr/>
          </p:nvCxnSpPr>
          <p:spPr>
            <a:xfrm>
              <a:off x="8267700" y="3298287"/>
              <a:ext cx="190500" cy="35931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10" idx="3"/>
              <a:endCxn id="12" idx="0"/>
            </p:cNvCxnSpPr>
            <p:nvPr/>
          </p:nvCxnSpPr>
          <p:spPr>
            <a:xfrm flipH="1">
              <a:off x="6937795" y="4112885"/>
              <a:ext cx="439108" cy="526523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>
              <a:stCxn id="10" idx="5"/>
              <a:endCxn id="13" idx="0"/>
            </p:cNvCxnSpPr>
            <p:nvPr/>
          </p:nvCxnSpPr>
          <p:spPr>
            <a:xfrm>
              <a:off x="7754073" y="4112885"/>
              <a:ext cx="434125" cy="526523"/>
            </a:xfrm>
            <a:prstGeom prst="line">
              <a:avLst/>
            </a:prstGeom>
            <a:ln w="38100">
              <a:solidFill>
                <a:srgbClr val="0000FF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952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34864</TotalTime>
  <Words>1634</Words>
  <Application>Microsoft Office PowerPoint</Application>
  <PresentationFormat>全屏显示(4:3)</PresentationFormat>
  <Paragraphs>423</Paragraphs>
  <Slides>23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Calibri</vt:lpstr>
      <vt:lpstr>Cambria Math</vt:lpstr>
      <vt:lpstr>Courier New</vt:lpstr>
      <vt:lpstr>Franklin Gothic Book</vt:lpstr>
      <vt:lpstr>Perpetua</vt:lpstr>
      <vt:lpstr>Times New Roman</vt:lpstr>
      <vt:lpstr>Wingdings 2</vt:lpstr>
      <vt:lpstr>Equity</vt:lpstr>
      <vt:lpstr>ECE2810J Data Structures and Algorithms</vt:lpstr>
      <vt:lpstr>Outline</vt:lpstr>
      <vt:lpstr>Trees</vt:lpstr>
      <vt:lpstr>Tree Terminology</vt:lpstr>
      <vt:lpstr>Subtrees</vt:lpstr>
      <vt:lpstr>More Tree Terminology</vt:lpstr>
      <vt:lpstr>Path</vt:lpstr>
      <vt:lpstr>Ancestors and Descendants</vt:lpstr>
      <vt:lpstr>Depth, Level, and Height of a Node</vt:lpstr>
      <vt:lpstr>Depth, Level, and Height of a Tree</vt:lpstr>
      <vt:lpstr>Degree</vt:lpstr>
      <vt:lpstr>A Simple Implementation of Tree</vt:lpstr>
      <vt:lpstr>Outline</vt:lpstr>
      <vt:lpstr>Binary Tree</vt:lpstr>
      <vt:lpstr>Binary Tree Properties</vt:lpstr>
      <vt:lpstr>Number Of Nodes and Height</vt:lpstr>
      <vt:lpstr>Types of Binary Trees</vt:lpstr>
      <vt:lpstr>Which Statements Are Correct?</vt:lpstr>
      <vt:lpstr>Numbering Nodes In a Perfect Binary Tree</vt:lpstr>
      <vt:lpstr>Numbering Nodes In a Perfect Binary Tree</vt:lpstr>
      <vt:lpstr>Representing Binary Tree Using Array</vt:lpstr>
      <vt:lpstr>How Would You Represent a Right-skewed Binary Tree?</vt:lpstr>
      <vt:lpstr>Representing Binary Tree Using  Linked Structure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CAEN</dc:creator>
  <cp:lastModifiedBy>Qian Weikang</cp:lastModifiedBy>
  <cp:revision>2578</cp:revision>
  <dcterms:created xsi:type="dcterms:W3CDTF">2008-09-02T17:19:50Z</dcterms:created>
  <dcterms:modified xsi:type="dcterms:W3CDTF">2025-06-15T14:30:39Z</dcterms:modified>
</cp:coreProperties>
</file>