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9" r:id="rId10"/>
    <p:sldId id="385" r:id="rId11"/>
    <p:sldId id="386" r:id="rId12"/>
    <p:sldId id="387" r:id="rId13"/>
    <p:sldId id="3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698" autoAdjust="0"/>
  </p:normalViewPr>
  <p:slideViewPr>
    <p:cSldViewPr>
      <p:cViewPr varScale="1">
        <p:scale>
          <a:sx n="101" d="100"/>
          <a:sy n="101" d="100"/>
        </p:scale>
        <p:origin x="192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input argument is a </a:t>
            </a:r>
            <a:r>
              <a:rPr lang="en-US" b="1" baseline="0" dirty="0"/>
              <a:t>pointer to</a:t>
            </a:r>
            <a:r>
              <a:rPr lang="en-US" baseline="0" dirty="0"/>
              <a:t> a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9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38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show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ourier New" pitchFamily="49" charset="0"/>
              </a:rPr>
              <a:t>In-order depth-first traversal:</a:t>
            </a:r>
            <a:r>
              <a:rPr lang="en-US" baseline="0" dirty="0">
                <a:cs typeface="Courier New" pitchFamily="49" charset="0"/>
              </a:rPr>
              <a:t> we ignore parentheses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cs typeface="Courier New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ourier New" pitchFamily="49" charset="0"/>
              </a:rPr>
              <a:t>Combining RPN with stack, we can obtain the expression result very easily by visiting the RPN from the beginning to the end.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743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Binary Tree Traversal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pre-order, post-order, and in-order depth-first traversal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 effect and procedure of level-order traversal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Level-Order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to traverse the tree level by level </a:t>
            </a:r>
            <a:r>
              <a:rPr lang="en-US" b="1" dirty="0">
                <a:solidFill>
                  <a:srgbClr val="0000FF"/>
                </a:solidFill>
              </a:rPr>
              <a:t>from top to bottom</a:t>
            </a:r>
            <a:r>
              <a:rPr lang="en-US" dirty="0"/>
              <a:t>.</a:t>
            </a:r>
          </a:p>
          <a:p>
            <a:r>
              <a:rPr lang="en-US" dirty="0"/>
              <a:t>Within each level, traverse </a:t>
            </a:r>
            <a:r>
              <a:rPr lang="en-US" b="1" dirty="0">
                <a:solidFill>
                  <a:srgbClr val="C00000"/>
                </a:solidFill>
              </a:rPr>
              <a:t>from left to right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2954045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05000" y="5710535"/>
            <a:ext cx="4083169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29400" y="3940895"/>
            <a:ext cx="19050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 can we implement this traversal?</a:t>
            </a:r>
          </a:p>
        </p:txBody>
      </p:sp>
    </p:spTree>
    <p:extLst>
      <p:ext uri="{BB962C8B-B14F-4D97-AF65-F5344CB8AC3E}">
        <p14:creationId xmlns:p14="http://schemas.microsoft.com/office/powerpoint/2010/main" val="10857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cs typeface="Courier New" pitchFamily="49" charset="0"/>
              </a:rPr>
              <a:t>Use a queue!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the root node into an empty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the queue is not empty, </a:t>
            </a:r>
            <a:r>
              <a:rPr lang="en-US" dirty="0" err="1"/>
              <a:t>dequeue</a:t>
            </a:r>
            <a:r>
              <a:rPr lang="en-US" dirty="0"/>
              <a:t> a node from the front of the queue.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Visit the node.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err="1"/>
              <a:t>Enqueue</a:t>
            </a:r>
            <a:r>
              <a:rPr lang="en-US" dirty="0"/>
              <a:t> its left child (if exists) and right child (if exists) into the queue.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800" y="3005025"/>
            <a:ext cx="1369000" cy="1490775"/>
            <a:chOff x="155000" y="3261173"/>
            <a:chExt cx="1369000" cy="2818120"/>
          </a:xfrm>
        </p:grpSpPr>
        <p:sp>
          <p:nvSpPr>
            <p:cNvPr id="6" name="Arc 5"/>
            <p:cNvSpPr/>
            <p:nvPr/>
          </p:nvSpPr>
          <p:spPr>
            <a:xfrm flipH="1">
              <a:off x="609600" y="3505201"/>
              <a:ext cx="914400" cy="2574092"/>
            </a:xfrm>
            <a:prstGeom prst="arc">
              <a:avLst>
                <a:gd name="adj1" fmla="val 16335712"/>
                <a:gd name="adj2" fmla="val 5144428"/>
              </a:avLst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5000" y="3261173"/>
              <a:ext cx="683200" cy="6981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1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Level-Order Traversal</a:t>
            </a:r>
            <a:br>
              <a:rPr lang="en-US" dirty="0"/>
            </a:br>
            <a:r>
              <a:rPr lang="en-US" sz="2700" dirty="0"/>
              <a:t>Code and 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4503198"/>
            <a:ext cx="2253449" cy="1600200"/>
            <a:chOff x="5214151" y="2117298"/>
            <a:chExt cx="2253449" cy="1600200"/>
          </a:xfrm>
        </p:grpSpPr>
        <p:sp>
          <p:nvSpPr>
            <p:cNvPr id="6" name="Oval 5"/>
            <p:cNvSpPr/>
            <p:nvPr/>
          </p:nvSpPr>
          <p:spPr>
            <a:xfrm>
              <a:off x="6359300" y="2117298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8800" y="277390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4151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9040" y="2432429"/>
              <a:ext cx="444328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5511571" y="3104148"/>
              <a:ext cx="1838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7080700" y="2726898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674431" y="2432429"/>
              <a:ext cx="462929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0960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5969040" y="3104148"/>
              <a:ext cx="1779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629400" y="3369049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6926820" y="3057138"/>
              <a:ext cx="2105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976336" y="1371600"/>
            <a:ext cx="60340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levelOrder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(node *root)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(root);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*n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if(n-&gt;left)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if(n-&gt;right)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450306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9349" y="449133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87427" y="5298419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5839" y="5268865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16384" y="449133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15000" y="44913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6000" y="448727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53469" y="45030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29796" y="525780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32270" y="4495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29300" y="4491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44958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127521" y="5257800"/>
            <a:ext cx="30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0" y="4507138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91669" y="447794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553200" y="525333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72669" y="4470865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957250" y="5253335"/>
            <a:ext cx="309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64442" y="4503137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15200" y="5253335"/>
            <a:ext cx="264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975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8" grpId="1"/>
      <p:bldP spid="29" grpId="0"/>
      <p:bldP spid="30" grpId="0"/>
      <p:bldP spid="31" grpId="0" animBg="1"/>
      <p:bldP spid="31" grpId="1" animBg="1"/>
      <p:bldP spid="32" grpId="0"/>
      <p:bldP spid="32" grpId="1"/>
      <p:bldP spid="33" grpId="0"/>
      <p:bldP spid="33" grpId="1"/>
      <p:bldP spid="34" grpId="0" animBg="1"/>
      <p:bldP spid="34" grpId="1" animBg="1"/>
      <p:bldP spid="35" grpId="0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40" grpId="0"/>
      <p:bldP spid="40" grpId="1"/>
      <p:bldP spid="41" grpId="0" animBg="1"/>
      <p:bldP spid="41" grpId="1" animBg="1"/>
      <p:bldP spid="42" grpId="0"/>
      <p:bldP spid="43" grpId="0" animBg="1"/>
      <p:bldP spid="43" grpId="1" animBg="1"/>
      <p:bldP spid="44" grpId="0"/>
      <p:bldP spid="45" grpId="0" animBg="1"/>
      <p:bldP spid="45" grpId="1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 Traversal</a:t>
            </a:r>
            <a:br>
              <a:rPr lang="en-US" dirty="0"/>
            </a:br>
            <a:r>
              <a:rPr lang="en-US" sz="3100" dirty="0"/>
              <a:t>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cs typeface="Courier New" pitchFamily="49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 + (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 – </m:t>
                    </m:r>
                    <m:r>
                      <a:rPr lang="en-US" i="1" dirty="0" smtClean="0">
                        <a:latin typeface="Cambria Math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>
                    <a:cs typeface="Courier New" pitchFamily="49" charset="0"/>
                  </a:rPr>
                  <a:t> has been encoded as a tree T</a:t>
                </a:r>
                <a:r>
                  <a:rPr lang="en-US" i="1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leaves are </a:t>
                </a:r>
                <a:r>
                  <a:rPr lang="en-US" b="1" dirty="0">
                    <a:solidFill>
                      <a:srgbClr val="C00000"/>
                    </a:solidFill>
                    <a:cs typeface="Courier New" pitchFamily="49" charset="0"/>
                  </a:rPr>
                  <a:t>operands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The internal nodes are </a:t>
                </a:r>
                <a:r>
                  <a:rPr lang="en-US" b="1" dirty="0">
                    <a:solidFill>
                      <a:srgbClr val="0000FF"/>
                    </a:solidFill>
                    <a:cs typeface="Courier New" pitchFamily="49" charset="0"/>
                  </a:rPr>
                  <a:t>operators</a:t>
                </a:r>
                <a:r>
                  <a:rPr lang="en-US" dirty="0">
                    <a:cs typeface="Courier New" pitchFamily="49" charset="0"/>
                  </a:rPr>
                  <a:t>.</a:t>
                </a:r>
              </a:p>
              <a:p>
                <a:r>
                  <a:rPr lang="en-US" dirty="0">
                    <a:cs typeface="Courier New" pitchFamily="49" charset="0"/>
                  </a:rPr>
                  <a:t>How would you traverse the tree T to print out the expression (ignoring parentheses)?</a:t>
                </a:r>
              </a:p>
              <a:p>
                <a:pPr lvl="1"/>
                <a:r>
                  <a:rPr lang="en-US" dirty="0">
                    <a:cs typeface="Courier New" pitchFamily="49" charset="0"/>
                  </a:rPr>
                  <a:t>In-order depth-first traversal.</a:t>
                </a:r>
              </a:p>
              <a:p>
                <a:r>
                  <a:rPr lang="en-US" dirty="0">
                    <a:cs typeface="Courier New" pitchFamily="49" charset="0"/>
                  </a:rPr>
                  <a:t>What is the expression printed out by post-order depth-first traversal?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/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𝑐𝑑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𝑒</m:t>
                    </m:r>
                    <m:r>
                      <a:rPr lang="en-US" i="1" dirty="0" smtClean="0">
                        <a:latin typeface="Cambria Math"/>
                        <a:cs typeface="Courier New" pitchFamily="49" charset="0"/>
                      </a:rPr>
                      <m:t>∗+</m:t>
                    </m:r>
                  </m:oMath>
                </a14:m>
                <a:endParaRPr lang="en-US" dirty="0">
                  <a:cs typeface="Courier New" pitchFamily="49" charset="0"/>
                </a:endParaRP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  <a:cs typeface="Courier New" pitchFamily="49" charset="0"/>
                  </a:rPr>
                  <a:t>Reverse Polish Notation</a:t>
                </a:r>
                <a:endParaRPr lang="en-US" dirty="0">
                  <a:cs typeface="Courier New" pitchFamily="49" charset="0"/>
                </a:endParaRPr>
              </a:p>
              <a:p>
                <a:pPr lvl="1"/>
                <a:endParaRPr lang="en-US" dirty="0"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4724400" cy="4876800"/>
              </a:xfrm>
              <a:blipFill>
                <a:blip r:embed="rId3"/>
                <a:stretch>
                  <a:fillRect l="-1290" t="-1625" r="-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24000"/>
            <a:ext cx="3225487" cy="35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binary tree operations are done by performing a </a:t>
            </a:r>
            <a:r>
              <a:rPr lang="en-US" b="1" dirty="0">
                <a:solidFill>
                  <a:srgbClr val="0000FF"/>
                </a:solidFill>
              </a:rPr>
              <a:t>traversal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binary tree.</a:t>
            </a:r>
          </a:p>
          <a:p>
            <a:endParaRPr lang="en-US" dirty="0"/>
          </a:p>
          <a:p>
            <a:r>
              <a:rPr lang="en-US" dirty="0"/>
              <a:t>In a traversal, each node of the binary tree is visited </a:t>
            </a:r>
            <a:r>
              <a:rPr lang="en-US" b="1" dirty="0">
                <a:solidFill>
                  <a:srgbClr val="C00000"/>
                </a:solidFill>
              </a:rPr>
              <a:t>exactly once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During the visit of a node, all actions (making a clone, displaying, evaluating the operator, etc.) with respect to this node are taken.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5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Depth-first traversal</a:t>
            </a:r>
          </a:p>
          <a:p>
            <a:pPr lvl="1"/>
            <a:r>
              <a:rPr lang="en-US" dirty="0"/>
              <a:t>Pre-order</a:t>
            </a:r>
          </a:p>
          <a:p>
            <a:pPr lvl="1"/>
            <a:r>
              <a:rPr lang="en-US" dirty="0"/>
              <a:t>Post-order</a:t>
            </a:r>
          </a:p>
          <a:p>
            <a:pPr lvl="1"/>
            <a:r>
              <a:rPr lang="en-US" dirty="0"/>
              <a:t>In-order</a:t>
            </a:r>
          </a:p>
          <a:p>
            <a:endParaRPr lang="en-US" dirty="0"/>
          </a:p>
          <a:p>
            <a:r>
              <a:rPr lang="en-US" dirty="0"/>
              <a:t>Level-order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2251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node</a:t>
            </a:r>
          </a:p>
          <a:p>
            <a:r>
              <a:rPr lang="en-US" dirty="0"/>
              <a:t>Visit its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its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preOrder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3000" y="2026693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236380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2011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6670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591580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28956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33629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8963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58218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496318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895600" y="2257525"/>
            <a:ext cx="0" cy="31526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6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postOrder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Post-Order Depth-First Traversal</a:t>
            </a:r>
            <a:br>
              <a:rPr lang="en-US" dirty="0"/>
            </a:br>
            <a:r>
              <a:rPr lang="en-US" sz="2700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5442" y="1647926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147439" y="5105400"/>
            <a:ext cx="316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47800" y="36576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47800" y="4734580"/>
            <a:ext cx="322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8800" y="274320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3285174"/>
            <a:ext cx="330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5494" y="1905000"/>
            <a:ext cx="333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00" y="2448580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3202" y="30480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00719" y="4419600"/>
            <a:ext cx="277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71980" y="3962400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j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743200" y="2209800"/>
            <a:ext cx="0" cy="339307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16109" y="5105400"/>
            <a:ext cx="4015843" cy="46166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g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h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j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In-Order Depth-First Traversal</a:t>
            </a:r>
            <a:br>
              <a:rPr lang="en-US" dirty="0"/>
            </a:br>
            <a:r>
              <a:rPr lang="en-US" sz="2700" dirty="0"/>
              <a:t>Procedure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Visit the left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Visit the node</a:t>
            </a:r>
          </a:p>
          <a:p>
            <a:r>
              <a:rPr lang="en-US" dirty="0"/>
              <a:t>Visit the right </a:t>
            </a:r>
            <a:r>
              <a:rPr lang="en-US" dirty="0" err="1"/>
              <a:t>subtree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(node *n)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if(!n) return;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(n-&gt;left);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visit(n);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(n-&gt;right);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87854" y="1447800"/>
            <a:ext cx="1535800" cy="920300"/>
            <a:chOff x="5632917" y="1447800"/>
            <a:chExt cx="1535800" cy="920300"/>
          </a:xfrm>
        </p:grpSpPr>
        <p:sp>
          <p:nvSpPr>
            <p:cNvPr id="6" name="Oval 5"/>
            <p:cNvSpPr/>
            <p:nvPr/>
          </p:nvSpPr>
          <p:spPr>
            <a:xfrm>
              <a:off x="6229940" y="14478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632917" y="1981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5963157" y="1762931"/>
              <a:ext cx="320851" cy="2749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17" y="196111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6545071" y="1762931"/>
              <a:ext cx="293406" cy="25484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316454" y="24384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400" dirty="0" err="1">
                <a:sym typeface="Wingdings" pitchFamily="2" charset="2"/>
              </a:rPr>
              <a:t>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c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Result of In-Order Depth-First Traversal?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</a:t>
            </a:r>
            <a:r>
              <a:rPr lang="en-US" altLang="zh-CN" dirty="0"/>
              <a:t>g, d, h, b, e, </a:t>
            </a:r>
            <a:r>
              <a:rPr lang="en-US" altLang="zh-CN" dirty="0" err="1"/>
              <a:t>i</a:t>
            </a:r>
            <a:r>
              <a:rPr lang="en-US" altLang="zh-CN" dirty="0"/>
              <a:t>, a, c, f, j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B.</a:t>
            </a:r>
            <a:r>
              <a:rPr lang="en-US" dirty="0"/>
              <a:t> g, d, h, b, e, </a:t>
            </a:r>
            <a:r>
              <a:rPr lang="en-US" dirty="0" err="1"/>
              <a:t>i</a:t>
            </a:r>
            <a:r>
              <a:rPr lang="en-US" dirty="0"/>
              <a:t>, a, f, j, c</a:t>
            </a:r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g, d, h, b, </a:t>
            </a:r>
            <a:r>
              <a:rPr lang="en-US" dirty="0" err="1"/>
              <a:t>i</a:t>
            </a:r>
            <a:r>
              <a:rPr lang="en-US" dirty="0"/>
              <a:t>, e, a, j, f, c </a:t>
            </a:r>
          </a:p>
          <a:p>
            <a:pPr marL="0" indent="0">
              <a:buNone/>
            </a:pPr>
            <a:r>
              <a:rPr lang="en-US" b="1" dirty="0"/>
              <a:t>D.</a:t>
            </a:r>
            <a:r>
              <a:rPr lang="en-US" dirty="0"/>
              <a:t> </a:t>
            </a:r>
            <a:r>
              <a:rPr lang="en-US" altLang="zh-CN" dirty="0"/>
              <a:t>g, d, h, b, </a:t>
            </a:r>
            <a:r>
              <a:rPr lang="en-US" altLang="zh-CN" dirty="0" err="1"/>
              <a:t>i</a:t>
            </a:r>
            <a:r>
              <a:rPr lang="en-US" altLang="zh-CN" dirty="0"/>
              <a:t>, e, a, f, j, c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80656" y="1219200"/>
            <a:ext cx="3701249" cy="2303755"/>
            <a:chOff x="2398594" y="3527276"/>
            <a:chExt cx="3701249" cy="2303755"/>
          </a:xfrm>
        </p:grpSpPr>
        <p:sp>
          <p:nvSpPr>
            <p:cNvPr id="6" name="Oval 5"/>
            <p:cNvSpPr/>
            <p:nvPr/>
          </p:nvSpPr>
          <p:spPr>
            <a:xfrm>
              <a:off x="4587644" y="3527276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426943" y="418388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7795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757183" y="3842407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3077014" y="4514126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12943" y="4136876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4902775" y="3842407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074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4" name="Straight Connector 13"/>
            <p:cNvCxnSpPr>
              <a:stCxn id="7" idx="5"/>
              <a:endCxn id="13" idx="1"/>
            </p:cNvCxnSpPr>
            <p:nvPr/>
          </p:nvCxnSpPr>
          <p:spPr>
            <a:xfrm>
              <a:off x="3757183" y="4514126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217994" y="4779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6" name="Straight Connector 15"/>
            <p:cNvCxnSpPr>
              <a:stCxn id="11" idx="3"/>
              <a:endCxn id="15" idx="7"/>
            </p:cNvCxnSpPr>
            <p:nvPr/>
          </p:nvCxnSpPr>
          <p:spPr>
            <a:xfrm flipH="1">
              <a:off x="5515414" y="4467116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98594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073315" y="54648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4391287" y="548258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555364" y="54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/>
            <p:cNvCxnSpPr>
              <a:stCxn id="8" idx="3"/>
              <a:endCxn id="17" idx="0"/>
            </p:cNvCxnSpPr>
            <p:nvPr/>
          </p:nvCxnSpPr>
          <p:spPr>
            <a:xfrm flipH="1">
              <a:off x="2572819" y="5076447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3" idx="5"/>
              <a:endCxn id="19" idx="0"/>
            </p:cNvCxnSpPr>
            <p:nvPr/>
          </p:nvCxnSpPr>
          <p:spPr>
            <a:xfrm>
              <a:off x="4372414" y="5076447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5"/>
              <a:endCxn id="18" idx="0"/>
            </p:cNvCxnSpPr>
            <p:nvPr/>
          </p:nvCxnSpPr>
          <p:spPr>
            <a:xfrm>
              <a:off x="3077014" y="5076447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5" idx="5"/>
              <a:endCxn id="20" idx="0"/>
            </p:cNvCxnSpPr>
            <p:nvPr/>
          </p:nvCxnSpPr>
          <p:spPr>
            <a:xfrm>
              <a:off x="5515414" y="5076447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ED06246-955E-4C56-9634-371261768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135" y="3848588"/>
            <a:ext cx="1260474" cy="12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34667</TotalTime>
  <Words>875</Words>
  <Application>Microsoft Office PowerPoint</Application>
  <PresentationFormat>全屏显示(4:3)</PresentationFormat>
  <Paragraphs>186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Binary Tree Traversal</vt:lpstr>
      <vt:lpstr>Binary Tree Traversal Methods</vt:lpstr>
      <vt:lpstr>Pre-Order Depth-First Traversal Procedure</vt:lpstr>
      <vt:lpstr>Pre-Order Depth-First Traversal Example</vt:lpstr>
      <vt:lpstr>Post-Order Depth-First Traversal Procedure</vt:lpstr>
      <vt:lpstr>Post-Order Depth-First Traversal Example</vt:lpstr>
      <vt:lpstr>In-Order Depth-First Traversal Procedure</vt:lpstr>
      <vt:lpstr>What Is the Result of In-Order Depth-First Traversal?</vt:lpstr>
      <vt:lpstr>Level-Order Traversal</vt:lpstr>
      <vt:lpstr>Level-Order Traversal Procedure</vt:lpstr>
      <vt:lpstr>Level-Order Traversal Code and Example</vt:lpstr>
      <vt:lpstr>Binary Tree Traversal Application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2562</cp:revision>
  <dcterms:created xsi:type="dcterms:W3CDTF">2008-09-02T17:19:50Z</dcterms:created>
  <dcterms:modified xsi:type="dcterms:W3CDTF">2025-06-15T23:23:22Z</dcterms:modified>
</cp:coreProperties>
</file>