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88632" autoAdjust="0"/>
  </p:normalViewPr>
  <p:slideViewPr>
    <p:cSldViewPr>
      <p:cViewPr varScale="1">
        <p:scale>
          <a:sx n="100" d="100"/>
          <a:sy n="100" d="100"/>
        </p:scale>
        <p:origin x="1920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6/30/2025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6/30/2025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Right subtree could have</a:t>
            </a:r>
            <a:r>
              <a:rPr lang="en-US" altLang="zh-CN" baseline="0" dirty="0"/>
              <a:t> keys that are equal to the key of the root for the current dimension.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Dimension starts from 0.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20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insert(B,</a:t>
            </a:r>
            <a:r>
              <a:rPr lang="en-US" altLang="zh-CN" baseline="0" dirty="0"/>
              <a:t> H, 1</a:t>
            </a:r>
            <a:r>
              <a:rPr lang="en-US" altLang="zh-CN" dirty="0"/>
              <a:t>); insert(D, H, 0)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64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Wrong! Because we</a:t>
            </a:r>
            <a:r>
              <a:rPr lang="en-US" altLang="zh-CN" baseline="0" dirty="0"/>
              <a:t> change the dimension to </a:t>
            </a:r>
            <a:r>
              <a:rPr lang="en-US" altLang="zh-CN" baseline="0"/>
              <a:t>compare with.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35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4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Find the node with minimum y in the following tree</a:t>
            </a:r>
          </a:p>
          <a:p>
            <a:r>
              <a:rPr lang="en-US" altLang="zh-CN" dirty="0"/>
              <a:t>Function call: </a:t>
            </a:r>
            <a:r>
              <a:rPr lang="en-US" altLang="zh-CN" dirty="0" err="1"/>
              <a:t>findMin</a:t>
            </a:r>
            <a:r>
              <a:rPr lang="en-US" altLang="zh-CN" dirty="0"/>
              <a:t>(root, 1,</a:t>
            </a:r>
            <a:r>
              <a:rPr lang="en-US" altLang="zh-CN" baseline="0" dirty="0"/>
              <a:t> 0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        35,60                </a:t>
            </a:r>
            <a:r>
              <a:rPr lang="en-US" altLang="zh-CN" baseline="0" dirty="0"/>
              <a:t> x</a:t>
            </a:r>
            <a:endParaRPr lang="en-US" altLang="zh-CN" dirty="0"/>
          </a:p>
          <a:p>
            <a:r>
              <a:rPr lang="en-US" altLang="zh-CN" dirty="0"/>
              <a:t>       /         \</a:t>
            </a:r>
          </a:p>
          <a:p>
            <a:r>
              <a:rPr lang="en-US" altLang="zh-CN" dirty="0"/>
              <a:t>   20,45     80,30        y</a:t>
            </a:r>
          </a:p>
          <a:p>
            <a:r>
              <a:rPr lang="en-US" altLang="zh-CN" dirty="0"/>
              <a:t>   /</a:t>
            </a:r>
            <a:r>
              <a:rPr lang="en-US" altLang="zh-CN" baseline="0" dirty="0"/>
              <a:t>             /    \</a:t>
            </a:r>
          </a:p>
          <a:p>
            <a:r>
              <a:rPr lang="en-US" altLang="zh-CN" dirty="0"/>
              <a:t>10,40    50,20  90,60  x</a:t>
            </a:r>
          </a:p>
          <a:p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 err="1"/>
              <a:t>dimCmp</a:t>
            </a:r>
            <a:r>
              <a:rPr lang="en-US" altLang="zh-CN" baseline="0" dirty="0"/>
              <a:t> = min, there is no need to get </a:t>
            </a:r>
            <a:r>
              <a:rPr lang="en-US" altLang="zh-CN" baseline="0" dirty="0" err="1"/>
              <a:t>rightMin</a:t>
            </a:r>
            <a:r>
              <a:rPr lang="en-US" altLang="zh-CN" baseline="0" dirty="0"/>
              <a:t>, since it will definitely be larger than min.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4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6/30/2025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971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k-d Trees</a:t>
            </a:r>
          </a:p>
          <a:p>
            <a:pPr algn="l"/>
            <a:r>
              <a:rPr lang="en-US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what a k-d tree is and its difference over basic binary search tree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how to implement search, insertion, and removal for a </a:t>
            </a:r>
            <a:r>
              <a:rPr lang="en-US"/>
              <a:t>k-d tree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ECE2810J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k</a:t>
            </a:r>
            <a:r>
              <a:rPr lang="en-US" altLang="zh-CN" dirty="0"/>
              <a:t>-d Tree Removal Example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013156" y="17526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35, 60</a:t>
            </a:r>
            <a:endParaRPr lang="zh-CN" alt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1043449" y="25146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20, 45</a:t>
            </a:r>
            <a:endParaRPr lang="zh-CN" alt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937388" y="25146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60, 80</a:t>
            </a:r>
            <a:endParaRPr lang="zh-CN" alt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2372032" y="3352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80, 40</a:t>
            </a:r>
            <a:endParaRPr lang="zh-CN" alt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533400" y="3352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10, 35</a:t>
            </a:r>
            <a:endParaRPr lang="zh-CN" alt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1828800" y="4114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50, 30</a:t>
            </a:r>
            <a:endParaRPr lang="zh-CN" alt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3124200" y="4114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90, 60</a:t>
            </a:r>
            <a:endParaRPr lang="zh-CN" altLang="en-US" sz="2400" dirty="0"/>
          </a:p>
        </p:txBody>
      </p:sp>
      <p:cxnSp>
        <p:nvCxnSpPr>
          <p:cNvPr id="12" name="Straight Connector 11"/>
          <p:cNvCxnSpPr>
            <a:stCxn id="5" idx="2"/>
            <a:endCxn id="6" idx="0"/>
          </p:cNvCxnSpPr>
          <p:nvPr/>
        </p:nvCxnSpPr>
        <p:spPr>
          <a:xfrm flipH="1">
            <a:off x="1576849" y="2209800"/>
            <a:ext cx="969707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7" idx="0"/>
          </p:cNvCxnSpPr>
          <p:nvPr/>
        </p:nvCxnSpPr>
        <p:spPr>
          <a:xfrm>
            <a:off x="2546556" y="2209800"/>
            <a:ext cx="924232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9" idx="0"/>
          </p:cNvCxnSpPr>
          <p:nvPr/>
        </p:nvCxnSpPr>
        <p:spPr>
          <a:xfrm flipH="1">
            <a:off x="1066800" y="2971800"/>
            <a:ext cx="510049" cy="381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2"/>
            <a:endCxn id="8" idx="0"/>
          </p:cNvCxnSpPr>
          <p:nvPr/>
        </p:nvCxnSpPr>
        <p:spPr>
          <a:xfrm flipH="1">
            <a:off x="2905432" y="2971800"/>
            <a:ext cx="565356" cy="381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2"/>
            <a:endCxn id="10" idx="0"/>
          </p:cNvCxnSpPr>
          <p:nvPr/>
        </p:nvCxnSpPr>
        <p:spPr>
          <a:xfrm flipH="1">
            <a:off x="2362200" y="3810000"/>
            <a:ext cx="543232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  <a:endCxn id="11" idx="0"/>
          </p:cNvCxnSpPr>
          <p:nvPr/>
        </p:nvCxnSpPr>
        <p:spPr>
          <a:xfrm>
            <a:off x="2905432" y="3810000"/>
            <a:ext cx="752168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828800" y="5638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70, 10</a:t>
            </a:r>
            <a:endParaRPr lang="zh-CN" altLang="en-US" sz="2400" dirty="0"/>
          </a:p>
        </p:txBody>
      </p:sp>
      <p:sp>
        <p:nvSpPr>
          <p:cNvPr id="21" name="Rounded Rectangle 20"/>
          <p:cNvSpPr/>
          <p:nvPr/>
        </p:nvSpPr>
        <p:spPr>
          <a:xfrm>
            <a:off x="1338367" y="4876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60, 20</a:t>
            </a:r>
            <a:endParaRPr lang="zh-CN" altLang="en-US" sz="2400" dirty="0"/>
          </a:p>
        </p:txBody>
      </p:sp>
      <p:cxnSp>
        <p:nvCxnSpPr>
          <p:cNvPr id="22" name="Straight Connector 21"/>
          <p:cNvCxnSpPr>
            <a:stCxn id="10" idx="2"/>
            <a:endCxn id="21" idx="0"/>
          </p:cNvCxnSpPr>
          <p:nvPr/>
        </p:nvCxnSpPr>
        <p:spPr>
          <a:xfrm flipH="1">
            <a:off x="1871767" y="4572000"/>
            <a:ext cx="490433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1" idx="2"/>
            <a:endCxn id="20" idx="0"/>
          </p:cNvCxnSpPr>
          <p:nvPr/>
        </p:nvCxnSpPr>
        <p:spPr>
          <a:xfrm>
            <a:off x="1871767" y="5334000"/>
            <a:ext cx="490433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49812" y="167092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49812" y="2436060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65094" y="33483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65094" y="4113470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43400" y="485736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71506" y="5572313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752600" y="1676400"/>
            <a:ext cx="1610032" cy="64557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38200" y="167092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delete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528916" y="4017875"/>
            <a:ext cx="1610032" cy="64557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14516" y="4012400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min x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821494" y="1752600"/>
            <a:ext cx="3657600" cy="4343400"/>
            <a:chOff x="4821494" y="1752600"/>
            <a:chExt cx="3657600" cy="4343400"/>
          </a:xfrm>
        </p:grpSpPr>
        <p:sp>
          <p:nvSpPr>
            <p:cNvPr id="40" name="Rounded Rectangle 39"/>
            <p:cNvSpPr/>
            <p:nvPr/>
          </p:nvSpPr>
          <p:spPr>
            <a:xfrm>
              <a:off x="6301250" y="1752600"/>
              <a:ext cx="10668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50, 30</a:t>
              </a:r>
              <a:endParaRPr lang="zh-CN" altLang="en-US" sz="24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331543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20, 45</a:t>
              </a:r>
              <a:endParaRPr lang="zh-CN" altLang="en-US" sz="24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7225482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60, 80</a:t>
              </a:r>
              <a:endParaRPr lang="zh-CN" altLang="en-US" sz="24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660126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80, 40</a:t>
              </a:r>
              <a:endParaRPr lang="zh-CN" altLang="en-US" sz="2400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821494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10, 35</a:t>
              </a:r>
              <a:endParaRPr lang="zh-CN" altLang="en-US" sz="24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6116894" y="4114800"/>
              <a:ext cx="106680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50, 30</a:t>
              </a:r>
              <a:endParaRPr lang="zh-CN" altLang="en-US" sz="2400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7412294" y="4114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90, 60</a:t>
              </a:r>
              <a:endParaRPr lang="zh-CN" altLang="en-US" sz="2400" dirty="0"/>
            </a:p>
          </p:txBody>
        </p:sp>
        <p:cxnSp>
          <p:nvCxnSpPr>
            <p:cNvPr id="47" name="Straight Connector 46"/>
            <p:cNvCxnSpPr>
              <a:stCxn id="40" idx="2"/>
              <a:endCxn id="41" idx="0"/>
            </p:cNvCxnSpPr>
            <p:nvPr/>
          </p:nvCxnSpPr>
          <p:spPr>
            <a:xfrm flipH="1">
              <a:off x="5864943" y="2209800"/>
              <a:ext cx="969707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0" idx="2"/>
              <a:endCxn id="42" idx="0"/>
            </p:cNvCxnSpPr>
            <p:nvPr/>
          </p:nvCxnSpPr>
          <p:spPr>
            <a:xfrm>
              <a:off x="6834650" y="2209800"/>
              <a:ext cx="924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1" idx="2"/>
              <a:endCxn id="44" idx="0"/>
            </p:cNvCxnSpPr>
            <p:nvPr/>
          </p:nvCxnSpPr>
          <p:spPr>
            <a:xfrm flipH="1">
              <a:off x="5354894" y="2971800"/>
              <a:ext cx="510049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2" idx="2"/>
              <a:endCxn id="43" idx="0"/>
            </p:cNvCxnSpPr>
            <p:nvPr/>
          </p:nvCxnSpPr>
          <p:spPr>
            <a:xfrm flipH="1">
              <a:off x="7193526" y="2971800"/>
              <a:ext cx="565356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3" idx="2"/>
              <a:endCxn id="45" idx="0"/>
            </p:cNvCxnSpPr>
            <p:nvPr/>
          </p:nvCxnSpPr>
          <p:spPr>
            <a:xfrm flipH="1">
              <a:off x="6650294" y="3810000"/>
              <a:ext cx="543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3" idx="2"/>
              <a:endCxn id="46" idx="0"/>
            </p:cNvCxnSpPr>
            <p:nvPr/>
          </p:nvCxnSpPr>
          <p:spPr>
            <a:xfrm>
              <a:off x="7193526" y="3810000"/>
              <a:ext cx="752168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6116894" y="5638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70, 10</a:t>
              </a:r>
              <a:endParaRPr lang="zh-CN" altLang="en-US" sz="24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5626461" y="4876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60, 20</a:t>
              </a:r>
              <a:endParaRPr lang="zh-CN" altLang="en-US" sz="2400" dirty="0"/>
            </a:p>
          </p:txBody>
        </p:sp>
        <p:cxnSp>
          <p:nvCxnSpPr>
            <p:cNvPr id="55" name="Straight Connector 54"/>
            <p:cNvCxnSpPr>
              <a:stCxn id="45" idx="2"/>
              <a:endCxn id="54" idx="0"/>
            </p:cNvCxnSpPr>
            <p:nvPr/>
          </p:nvCxnSpPr>
          <p:spPr>
            <a:xfrm flipH="1">
              <a:off x="6159861" y="4572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4" idx="2"/>
              <a:endCxn id="53" idx="0"/>
            </p:cNvCxnSpPr>
            <p:nvPr/>
          </p:nvCxnSpPr>
          <p:spPr>
            <a:xfrm>
              <a:off x="6159861" y="5334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Oval 60"/>
          <p:cNvSpPr/>
          <p:nvPr/>
        </p:nvSpPr>
        <p:spPr>
          <a:xfrm>
            <a:off x="5832989" y="4038600"/>
            <a:ext cx="1610032" cy="64557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918589" y="403312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delete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38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8" grpId="0" animBg="1"/>
      <p:bldP spid="39" grpId="0"/>
      <p:bldP spid="61" grpId="0" animBg="1"/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k</a:t>
            </a:r>
            <a:r>
              <a:rPr lang="en-US" altLang="zh-CN" dirty="0"/>
              <a:t>-d Tree Removal Example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74904" y="1676400"/>
            <a:ext cx="3657600" cy="4343400"/>
            <a:chOff x="4821494" y="1752600"/>
            <a:chExt cx="3657600" cy="4343400"/>
          </a:xfrm>
        </p:grpSpPr>
        <p:sp>
          <p:nvSpPr>
            <p:cNvPr id="6" name="Rounded Rectangle 5"/>
            <p:cNvSpPr/>
            <p:nvPr/>
          </p:nvSpPr>
          <p:spPr>
            <a:xfrm>
              <a:off x="6301250" y="1752600"/>
              <a:ext cx="10668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50, 30</a:t>
              </a:r>
              <a:endParaRPr lang="zh-CN" altLang="en-US" sz="24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31543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20, 45</a:t>
              </a:r>
              <a:endParaRPr lang="zh-CN" altLang="en-US" sz="24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225482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60, 80</a:t>
              </a:r>
              <a:endParaRPr lang="zh-CN" altLang="en-US" sz="24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60126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80, 40</a:t>
              </a:r>
              <a:endParaRPr lang="zh-CN" altLang="en-US" sz="24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821494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10, 35</a:t>
              </a:r>
              <a:endParaRPr lang="zh-CN" altLang="en-US" sz="24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116894" y="4114800"/>
              <a:ext cx="106680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50, 30</a:t>
              </a:r>
              <a:endParaRPr lang="zh-CN" altLang="en-US" sz="24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412294" y="4114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90, 60</a:t>
              </a:r>
              <a:endParaRPr lang="zh-CN" altLang="en-US" sz="2400" dirty="0"/>
            </a:p>
          </p:txBody>
        </p:sp>
        <p:cxnSp>
          <p:nvCxnSpPr>
            <p:cNvPr id="13" name="Straight Connector 12"/>
            <p:cNvCxnSpPr>
              <a:stCxn id="6" idx="2"/>
              <a:endCxn id="7" idx="0"/>
            </p:cNvCxnSpPr>
            <p:nvPr/>
          </p:nvCxnSpPr>
          <p:spPr>
            <a:xfrm flipH="1">
              <a:off x="5864943" y="2209800"/>
              <a:ext cx="969707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2"/>
              <a:endCxn id="8" idx="0"/>
            </p:cNvCxnSpPr>
            <p:nvPr/>
          </p:nvCxnSpPr>
          <p:spPr>
            <a:xfrm>
              <a:off x="6834650" y="2209800"/>
              <a:ext cx="924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2"/>
              <a:endCxn id="10" idx="0"/>
            </p:cNvCxnSpPr>
            <p:nvPr/>
          </p:nvCxnSpPr>
          <p:spPr>
            <a:xfrm flipH="1">
              <a:off x="5354894" y="2971800"/>
              <a:ext cx="510049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2"/>
              <a:endCxn id="9" idx="0"/>
            </p:cNvCxnSpPr>
            <p:nvPr/>
          </p:nvCxnSpPr>
          <p:spPr>
            <a:xfrm flipH="1">
              <a:off x="7193526" y="2971800"/>
              <a:ext cx="565356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2"/>
              <a:endCxn id="11" idx="0"/>
            </p:cNvCxnSpPr>
            <p:nvPr/>
          </p:nvCxnSpPr>
          <p:spPr>
            <a:xfrm flipH="1">
              <a:off x="6650294" y="3810000"/>
              <a:ext cx="543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2"/>
              <a:endCxn id="12" idx="0"/>
            </p:cNvCxnSpPr>
            <p:nvPr/>
          </p:nvCxnSpPr>
          <p:spPr>
            <a:xfrm>
              <a:off x="7193526" y="3810000"/>
              <a:ext cx="752168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6116894" y="5638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70, 10</a:t>
              </a:r>
              <a:endParaRPr lang="zh-CN" altLang="en-US" sz="24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626461" y="4876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60, 20</a:t>
              </a:r>
              <a:endParaRPr lang="zh-CN" altLang="en-US" sz="2400" dirty="0"/>
            </a:p>
          </p:txBody>
        </p:sp>
        <p:cxnSp>
          <p:nvCxnSpPr>
            <p:cNvPr id="21" name="Straight Connector 20"/>
            <p:cNvCxnSpPr>
              <a:stCxn id="11" idx="2"/>
              <a:endCxn id="20" idx="0"/>
            </p:cNvCxnSpPr>
            <p:nvPr/>
          </p:nvCxnSpPr>
          <p:spPr>
            <a:xfrm flipH="1">
              <a:off x="6159861" y="4572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0" idx="2"/>
              <a:endCxn id="19" idx="0"/>
            </p:cNvCxnSpPr>
            <p:nvPr/>
          </p:nvCxnSpPr>
          <p:spPr>
            <a:xfrm>
              <a:off x="6159861" y="5334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1371600" y="3962400"/>
            <a:ext cx="1610032" cy="64557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4120" y="395905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delete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907074" y="4724400"/>
            <a:ext cx="1610032" cy="64557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636770" y="4783286"/>
            <a:ext cx="856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max y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73612" y="16002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73612" y="2365335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88894" y="327761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88894" y="4042745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67200" y="478663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95306" y="5501588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803479" y="1676400"/>
            <a:ext cx="3657600" cy="4343400"/>
            <a:chOff x="4821494" y="1752600"/>
            <a:chExt cx="3657600" cy="4343400"/>
          </a:xfrm>
        </p:grpSpPr>
        <p:sp>
          <p:nvSpPr>
            <p:cNvPr id="34" name="Rounded Rectangle 33"/>
            <p:cNvSpPr/>
            <p:nvPr/>
          </p:nvSpPr>
          <p:spPr>
            <a:xfrm>
              <a:off x="6301250" y="1752600"/>
              <a:ext cx="10668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50, 30</a:t>
              </a:r>
              <a:endParaRPr lang="zh-CN" altLang="en-US" sz="24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331543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20, 45</a:t>
              </a:r>
              <a:endParaRPr lang="zh-CN" altLang="en-US" sz="2400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7225482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60, 80</a:t>
              </a:r>
              <a:endParaRPr lang="zh-CN" altLang="en-US" sz="24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660126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80, 40</a:t>
              </a:r>
              <a:endParaRPr lang="zh-CN" altLang="en-US" sz="24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821494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10, 35</a:t>
              </a:r>
              <a:endParaRPr lang="zh-CN" altLang="en-US" sz="24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116894" y="4114800"/>
              <a:ext cx="10668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60, 20</a:t>
              </a:r>
              <a:endParaRPr lang="zh-CN" altLang="en-US" sz="24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7412294" y="4114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90, 60</a:t>
              </a:r>
              <a:endParaRPr lang="zh-CN" altLang="en-US" sz="2400" dirty="0"/>
            </a:p>
          </p:txBody>
        </p:sp>
        <p:cxnSp>
          <p:nvCxnSpPr>
            <p:cNvPr id="41" name="Straight Connector 40"/>
            <p:cNvCxnSpPr>
              <a:stCxn id="34" idx="2"/>
              <a:endCxn id="35" idx="0"/>
            </p:cNvCxnSpPr>
            <p:nvPr/>
          </p:nvCxnSpPr>
          <p:spPr>
            <a:xfrm flipH="1">
              <a:off x="5864943" y="2209800"/>
              <a:ext cx="969707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4" idx="2"/>
              <a:endCxn id="36" idx="0"/>
            </p:cNvCxnSpPr>
            <p:nvPr/>
          </p:nvCxnSpPr>
          <p:spPr>
            <a:xfrm>
              <a:off x="6834650" y="2209800"/>
              <a:ext cx="924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5" idx="2"/>
              <a:endCxn id="38" idx="0"/>
            </p:cNvCxnSpPr>
            <p:nvPr/>
          </p:nvCxnSpPr>
          <p:spPr>
            <a:xfrm flipH="1">
              <a:off x="5354894" y="2971800"/>
              <a:ext cx="510049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6" idx="2"/>
              <a:endCxn id="37" idx="0"/>
            </p:cNvCxnSpPr>
            <p:nvPr/>
          </p:nvCxnSpPr>
          <p:spPr>
            <a:xfrm flipH="1">
              <a:off x="7193526" y="2971800"/>
              <a:ext cx="565356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7" idx="2"/>
              <a:endCxn id="39" idx="0"/>
            </p:cNvCxnSpPr>
            <p:nvPr/>
          </p:nvCxnSpPr>
          <p:spPr>
            <a:xfrm flipH="1">
              <a:off x="6650294" y="3810000"/>
              <a:ext cx="543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7" idx="2"/>
              <a:endCxn id="40" idx="0"/>
            </p:cNvCxnSpPr>
            <p:nvPr/>
          </p:nvCxnSpPr>
          <p:spPr>
            <a:xfrm>
              <a:off x="7193526" y="3810000"/>
              <a:ext cx="752168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6116894" y="5638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70, 10</a:t>
              </a:r>
              <a:endParaRPr lang="zh-CN" altLang="en-US" sz="2400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626461" y="4876800"/>
              <a:ext cx="106680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60, 20</a:t>
              </a:r>
              <a:endParaRPr lang="zh-CN" altLang="en-US" sz="2400" dirty="0"/>
            </a:p>
          </p:txBody>
        </p:sp>
        <p:cxnSp>
          <p:nvCxnSpPr>
            <p:cNvPr id="49" name="Straight Connector 48"/>
            <p:cNvCxnSpPr>
              <a:stCxn id="39" idx="2"/>
              <a:endCxn id="48" idx="0"/>
            </p:cNvCxnSpPr>
            <p:nvPr/>
          </p:nvCxnSpPr>
          <p:spPr>
            <a:xfrm flipH="1">
              <a:off x="6159861" y="4572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8" idx="2"/>
              <a:endCxn id="47" idx="0"/>
            </p:cNvCxnSpPr>
            <p:nvPr/>
          </p:nvCxnSpPr>
          <p:spPr>
            <a:xfrm>
              <a:off x="6159861" y="5334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/>
          <p:cNvSpPr/>
          <p:nvPr/>
        </p:nvSpPr>
        <p:spPr>
          <a:xfrm>
            <a:off x="5336830" y="4730978"/>
            <a:ext cx="1610032" cy="64557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962109" y="4777079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delete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91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51" grpId="0" animBg="1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k</a:t>
            </a:r>
            <a:r>
              <a:rPr lang="en-US" altLang="zh-CN" dirty="0"/>
              <a:t>-d Tree Removal Example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33400" y="1600200"/>
            <a:ext cx="3657600" cy="4343400"/>
            <a:chOff x="4821494" y="1752600"/>
            <a:chExt cx="3657600" cy="4343400"/>
          </a:xfrm>
        </p:grpSpPr>
        <p:sp>
          <p:nvSpPr>
            <p:cNvPr id="7" name="Rounded Rectangle 6"/>
            <p:cNvSpPr/>
            <p:nvPr/>
          </p:nvSpPr>
          <p:spPr>
            <a:xfrm>
              <a:off x="6301250" y="1752600"/>
              <a:ext cx="10668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50, 30</a:t>
              </a:r>
              <a:endParaRPr lang="zh-CN" altLang="en-US" sz="24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331543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20, 45</a:t>
              </a:r>
              <a:endParaRPr lang="zh-CN" altLang="en-US" sz="24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225482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60, 80</a:t>
              </a:r>
              <a:endParaRPr lang="zh-CN" altLang="en-US" sz="24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660126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80, 40</a:t>
              </a:r>
              <a:endParaRPr lang="zh-CN" altLang="en-US" sz="24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21494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10, 35</a:t>
              </a:r>
              <a:endParaRPr lang="zh-CN" altLang="en-US" sz="24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116894" y="4114800"/>
              <a:ext cx="10668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60, 20</a:t>
              </a:r>
              <a:endParaRPr lang="zh-CN" altLang="en-US" sz="24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412294" y="4114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90, 60</a:t>
              </a:r>
              <a:endParaRPr lang="zh-CN" altLang="en-US" sz="2400" dirty="0"/>
            </a:p>
          </p:txBody>
        </p:sp>
        <p:cxnSp>
          <p:nvCxnSpPr>
            <p:cNvPr id="14" name="Straight Connector 13"/>
            <p:cNvCxnSpPr>
              <a:stCxn id="7" idx="2"/>
              <a:endCxn id="8" idx="0"/>
            </p:cNvCxnSpPr>
            <p:nvPr/>
          </p:nvCxnSpPr>
          <p:spPr>
            <a:xfrm flipH="1">
              <a:off x="5864943" y="2209800"/>
              <a:ext cx="969707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2"/>
              <a:endCxn id="9" idx="0"/>
            </p:cNvCxnSpPr>
            <p:nvPr/>
          </p:nvCxnSpPr>
          <p:spPr>
            <a:xfrm>
              <a:off x="6834650" y="2209800"/>
              <a:ext cx="924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2"/>
              <a:endCxn id="11" idx="0"/>
            </p:cNvCxnSpPr>
            <p:nvPr/>
          </p:nvCxnSpPr>
          <p:spPr>
            <a:xfrm flipH="1">
              <a:off x="5354894" y="2971800"/>
              <a:ext cx="510049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2"/>
              <a:endCxn id="10" idx="0"/>
            </p:cNvCxnSpPr>
            <p:nvPr/>
          </p:nvCxnSpPr>
          <p:spPr>
            <a:xfrm flipH="1">
              <a:off x="7193526" y="2971800"/>
              <a:ext cx="565356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0" idx="2"/>
              <a:endCxn id="12" idx="0"/>
            </p:cNvCxnSpPr>
            <p:nvPr/>
          </p:nvCxnSpPr>
          <p:spPr>
            <a:xfrm flipH="1">
              <a:off x="6650294" y="3810000"/>
              <a:ext cx="543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2"/>
              <a:endCxn id="13" idx="0"/>
            </p:cNvCxnSpPr>
            <p:nvPr/>
          </p:nvCxnSpPr>
          <p:spPr>
            <a:xfrm>
              <a:off x="7193526" y="3810000"/>
              <a:ext cx="752168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6116894" y="5638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70, 10</a:t>
              </a:r>
              <a:endParaRPr lang="zh-CN" altLang="en-US" sz="24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626461" y="4876800"/>
              <a:ext cx="106680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60, 20</a:t>
              </a:r>
              <a:endParaRPr lang="zh-CN" altLang="en-US" sz="2400" dirty="0"/>
            </a:p>
          </p:txBody>
        </p:sp>
        <p:cxnSp>
          <p:nvCxnSpPr>
            <p:cNvPr id="22" name="Straight Connector 21"/>
            <p:cNvCxnSpPr>
              <a:stCxn id="12" idx="2"/>
              <a:endCxn id="21" idx="0"/>
            </p:cNvCxnSpPr>
            <p:nvPr/>
          </p:nvCxnSpPr>
          <p:spPr>
            <a:xfrm flipH="1">
              <a:off x="6159861" y="4572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1" idx="2"/>
              <a:endCxn id="20" idx="0"/>
            </p:cNvCxnSpPr>
            <p:nvPr/>
          </p:nvCxnSpPr>
          <p:spPr>
            <a:xfrm>
              <a:off x="6159861" y="5334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953000" y="1600200"/>
            <a:ext cx="3657600" cy="4343400"/>
            <a:chOff x="4821494" y="1752600"/>
            <a:chExt cx="3657600" cy="4343400"/>
          </a:xfrm>
        </p:grpSpPr>
        <p:sp>
          <p:nvSpPr>
            <p:cNvPr id="25" name="Rounded Rectangle 24"/>
            <p:cNvSpPr/>
            <p:nvPr/>
          </p:nvSpPr>
          <p:spPr>
            <a:xfrm>
              <a:off x="6301250" y="1752600"/>
              <a:ext cx="10668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50, 30</a:t>
              </a:r>
              <a:endParaRPr lang="zh-CN" altLang="en-US" sz="24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331543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20, 45</a:t>
              </a:r>
              <a:endParaRPr lang="zh-CN" altLang="en-US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225482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60, 80</a:t>
              </a:r>
              <a:endParaRPr lang="zh-CN" altLang="en-US" sz="24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660126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80, 40</a:t>
              </a:r>
              <a:endParaRPr lang="zh-CN" altLang="en-US" sz="24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821494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10, 35</a:t>
              </a:r>
              <a:endParaRPr lang="zh-CN" altLang="en-US" sz="24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116894" y="4114800"/>
              <a:ext cx="10668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60, 20</a:t>
              </a:r>
              <a:endParaRPr lang="zh-CN" altLang="en-US" sz="24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412294" y="4114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90, 60</a:t>
              </a:r>
              <a:endParaRPr lang="zh-CN" altLang="en-US" sz="2400" dirty="0"/>
            </a:p>
          </p:txBody>
        </p:sp>
        <p:cxnSp>
          <p:nvCxnSpPr>
            <p:cNvPr id="32" name="Straight Connector 31"/>
            <p:cNvCxnSpPr>
              <a:stCxn id="25" idx="2"/>
              <a:endCxn id="26" idx="0"/>
            </p:cNvCxnSpPr>
            <p:nvPr/>
          </p:nvCxnSpPr>
          <p:spPr>
            <a:xfrm flipH="1">
              <a:off x="5864943" y="2209800"/>
              <a:ext cx="969707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5" idx="2"/>
              <a:endCxn id="27" idx="0"/>
            </p:cNvCxnSpPr>
            <p:nvPr/>
          </p:nvCxnSpPr>
          <p:spPr>
            <a:xfrm>
              <a:off x="6834650" y="2209800"/>
              <a:ext cx="924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6" idx="2"/>
              <a:endCxn id="29" idx="0"/>
            </p:cNvCxnSpPr>
            <p:nvPr/>
          </p:nvCxnSpPr>
          <p:spPr>
            <a:xfrm flipH="1">
              <a:off x="5354894" y="2971800"/>
              <a:ext cx="510049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7" idx="2"/>
              <a:endCxn id="28" idx="0"/>
            </p:cNvCxnSpPr>
            <p:nvPr/>
          </p:nvCxnSpPr>
          <p:spPr>
            <a:xfrm flipH="1">
              <a:off x="7193526" y="2971800"/>
              <a:ext cx="565356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8" idx="2"/>
              <a:endCxn id="30" idx="0"/>
            </p:cNvCxnSpPr>
            <p:nvPr/>
          </p:nvCxnSpPr>
          <p:spPr>
            <a:xfrm flipH="1">
              <a:off x="6650294" y="3810000"/>
              <a:ext cx="543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8" idx="2"/>
              <a:endCxn id="31" idx="0"/>
            </p:cNvCxnSpPr>
            <p:nvPr/>
          </p:nvCxnSpPr>
          <p:spPr>
            <a:xfrm>
              <a:off x="7193526" y="3810000"/>
              <a:ext cx="752168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6116894" y="5638800"/>
              <a:ext cx="106680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70, 10</a:t>
              </a:r>
              <a:endParaRPr lang="zh-CN" altLang="en-US" sz="24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626461" y="4876800"/>
              <a:ext cx="10668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70, 10</a:t>
              </a:r>
              <a:endParaRPr lang="zh-CN" altLang="en-US" sz="2400" dirty="0"/>
            </a:p>
          </p:txBody>
        </p:sp>
        <p:cxnSp>
          <p:nvCxnSpPr>
            <p:cNvPr id="40" name="Straight Connector 39"/>
            <p:cNvCxnSpPr>
              <a:stCxn id="30" idx="2"/>
              <a:endCxn id="39" idx="0"/>
            </p:cNvCxnSpPr>
            <p:nvPr/>
          </p:nvCxnSpPr>
          <p:spPr>
            <a:xfrm flipH="1">
              <a:off x="6159861" y="4572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9" idx="2"/>
              <a:endCxn id="38" idx="0"/>
            </p:cNvCxnSpPr>
            <p:nvPr/>
          </p:nvCxnSpPr>
          <p:spPr>
            <a:xfrm>
              <a:off x="6159861" y="5334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4349812" y="15240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49812" y="2289135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65094" y="320141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65094" y="3966545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43400" y="471043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71506" y="5425388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115279" y="4630212"/>
            <a:ext cx="1610032" cy="64557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740558" y="467631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delete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576849" y="5422374"/>
            <a:ext cx="1610032" cy="64557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62449" y="5481935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min x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5986616" y="5389475"/>
            <a:ext cx="1610032" cy="64557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155461" y="540573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delete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825248" y="5425388"/>
            <a:ext cx="745717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Leaf!</a:t>
            </a:r>
            <a:endParaRPr lang="zh-CN" alt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6791632" y="5594665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CN" altLang="en-US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4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52" grpId="0" animBg="1"/>
      <p:bldP spid="53" grpId="0"/>
      <p:bldP spid="54" grpId="0" animBg="1"/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i="1" dirty="0"/>
              <a:t>k</a:t>
            </a:r>
            <a:r>
              <a:rPr lang="en-US" altLang="zh-CN" dirty="0"/>
              <a:t>-d Tree Removal Example: Summary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013156" y="17526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35, 60</a:t>
            </a:r>
            <a:endParaRPr lang="zh-CN" alt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1043449" y="25146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20, 45</a:t>
            </a:r>
            <a:endParaRPr lang="zh-CN" alt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937388" y="25146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60, 80</a:t>
            </a:r>
            <a:endParaRPr lang="zh-CN" alt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2372032" y="3352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80, 40</a:t>
            </a:r>
            <a:endParaRPr lang="zh-CN" alt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533400" y="3352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10, 35</a:t>
            </a:r>
            <a:endParaRPr lang="zh-CN" alt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1828800" y="4114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50, 30</a:t>
            </a:r>
            <a:endParaRPr lang="zh-CN" alt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3124200" y="4114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90, 60</a:t>
            </a:r>
            <a:endParaRPr lang="zh-CN" altLang="en-US" sz="2400" dirty="0"/>
          </a:p>
        </p:txBody>
      </p:sp>
      <p:cxnSp>
        <p:nvCxnSpPr>
          <p:cNvPr id="12" name="Straight Connector 11"/>
          <p:cNvCxnSpPr>
            <a:stCxn id="5" idx="2"/>
            <a:endCxn id="6" idx="0"/>
          </p:cNvCxnSpPr>
          <p:nvPr/>
        </p:nvCxnSpPr>
        <p:spPr>
          <a:xfrm flipH="1">
            <a:off x="1576849" y="2209800"/>
            <a:ext cx="969707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7" idx="0"/>
          </p:cNvCxnSpPr>
          <p:nvPr/>
        </p:nvCxnSpPr>
        <p:spPr>
          <a:xfrm>
            <a:off x="2546556" y="2209800"/>
            <a:ext cx="924232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9" idx="0"/>
          </p:cNvCxnSpPr>
          <p:nvPr/>
        </p:nvCxnSpPr>
        <p:spPr>
          <a:xfrm flipH="1">
            <a:off x="1066800" y="2971800"/>
            <a:ext cx="510049" cy="381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2"/>
            <a:endCxn id="8" idx="0"/>
          </p:cNvCxnSpPr>
          <p:nvPr/>
        </p:nvCxnSpPr>
        <p:spPr>
          <a:xfrm flipH="1">
            <a:off x="2905432" y="2971800"/>
            <a:ext cx="565356" cy="381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2"/>
            <a:endCxn id="10" idx="0"/>
          </p:cNvCxnSpPr>
          <p:nvPr/>
        </p:nvCxnSpPr>
        <p:spPr>
          <a:xfrm flipH="1">
            <a:off x="2362200" y="3810000"/>
            <a:ext cx="543232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  <a:endCxn id="11" idx="0"/>
          </p:cNvCxnSpPr>
          <p:nvPr/>
        </p:nvCxnSpPr>
        <p:spPr>
          <a:xfrm>
            <a:off x="2905432" y="3810000"/>
            <a:ext cx="752168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828800" y="5638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70, 10</a:t>
            </a:r>
            <a:endParaRPr lang="zh-CN" altLang="en-US" sz="2400" dirty="0"/>
          </a:p>
        </p:txBody>
      </p:sp>
      <p:sp>
        <p:nvSpPr>
          <p:cNvPr id="19" name="Rounded Rectangle 18"/>
          <p:cNvSpPr/>
          <p:nvPr/>
        </p:nvSpPr>
        <p:spPr>
          <a:xfrm>
            <a:off x="1338367" y="4876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60, 20</a:t>
            </a:r>
            <a:endParaRPr lang="zh-CN" altLang="en-US" sz="2400" dirty="0"/>
          </a:p>
        </p:txBody>
      </p:sp>
      <p:cxnSp>
        <p:nvCxnSpPr>
          <p:cNvPr id="20" name="Straight Connector 19"/>
          <p:cNvCxnSpPr>
            <a:stCxn id="10" idx="2"/>
            <a:endCxn id="19" idx="0"/>
          </p:cNvCxnSpPr>
          <p:nvPr/>
        </p:nvCxnSpPr>
        <p:spPr>
          <a:xfrm flipH="1">
            <a:off x="1871767" y="4572000"/>
            <a:ext cx="490433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2"/>
            <a:endCxn id="18" idx="0"/>
          </p:cNvCxnSpPr>
          <p:nvPr/>
        </p:nvCxnSpPr>
        <p:spPr>
          <a:xfrm>
            <a:off x="1871767" y="5334000"/>
            <a:ext cx="490433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49812" y="167092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49812" y="2436060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094" y="33483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65094" y="4113470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43400" y="485736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71506" y="5572313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752600" y="1676400"/>
            <a:ext cx="1610032" cy="64557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38200" y="167092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delete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876800" y="1752600"/>
            <a:ext cx="3657600" cy="3581400"/>
            <a:chOff x="4821494" y="1752600"/>
            <a:chExt cx="3657600" cy="3581400"/>
          </a:xfrm>
        </p:grpSpPr>
        <p:sp>
          <p:nvSpPr>
            <p:cNvPr id="33" name="Rounded Rectangle 32"/>
            <p:cNvSpPr/>
            <p:nvPr/>
          </p:nvSpPr>
          <p:spPr>
            <a:xfrm>
              <a:off x="6301250" y="1752600"/>
              <a:ext cx="1066800" cy="457200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50, 30</a:t>
              </a:r>
              <a:endParaRPr lang="zh-CN" altLang="en-US" sz="24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331543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20, 45</a:t>
              </a:r>
              <a:endParaRPr lang="zh-CN" altLang="en-US" sz="24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225482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60, 80</a:t>
              </a:r>
              <a:endParaRPr lang="zh-CN" altLang="en-US" sz="2400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660126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80, 40</a:t>
              </a:r>
              <a:endParaRPr lang="zh-CN" altLang="en-US" sz="24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821494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10, 35</a:t>
              </a:r>
              <a:endParaRPr lang="zh-CN" altLang="en-US" sz="24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116894" y="4114800"/>
              <a:ext cx="1066800" cy="457200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60, 20</a:t>
              </a:r>
              <a:endParaRPr lang="zh-CN" altLang="en-US" sz="24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7412294" y="4114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90, 60</a:t>
              </a:r>
              <a:endParaRPr lang="zh-CN" altLang="en-US" sz="2400" dirty="0"/>
            </a:p>
          </p:txBody>
        </p:sp>
        <p:cxnSp>
          <p:nvCxnSpPr>
            <p:cNvPr id="40" name="Straight Connector 39"/>
            <p:cNvCxnSpPr>
              <a:stCxn id="33" idx="2"/>
              <a:endCxn id="34" idx="0"/>
            </p:cNvCxnSpPr>
            <p:nvPr/>
          </p:nvCxnSpPr>
          <p:spPr>
            <a:xfrm flipH="1">
              <a:off x="5864943" y="2209800"/>
              <a:ext cx="969707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3" idx="2"/>
              <a:endCxn id="35" idx="0"/>
            </p:cNvCxnSpPr>
            <p:nvPr/>
          </p:nvCxnSpPr>
          <p:spPr>
            <a:xfrm>
              <a:off x="6834650" y="2209800"/>
              <a:ext cx="924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4" idx="2"/>
              <a:endCxn id="37" idx="0"/>
            </p:cNvCxnSpPr>
            <p:nvPr/>
          </p:nvCxnSpPr>
          <p:spPr>
            <a:xfrm flipH="1">
              <a:off x="5354894" y="2971800"/>
              <a:ext cx="510049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5" idx="2"/>
              <a:endCxn id="36" idx="0"/>
            </p:cNvCxnSpPr>
            <p:nvPr/>
          </p:nvCxnSpPr>
          <p:spPr>
            <a:xfrm flipH="1">
              <a:off x="7193526" y="2971800"/>
              <a:ext cx="565356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6" idx="2"/>
              <a:endCxn id="38" idx="0"/>
            </p:cNvCxnSpPr>
            <p:nvPr/>
          </p:nvCxnSpPr>
          <p:spPr>
            <a:xfrm flipH="1">
              <a:off x="6650294" y="3810000"/>
              <a:ext cx="543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6" idx="2"/>
              <a:endCxn id="39" idx="0"/>
            </p:cNvCxnSpPr>
            <p:nvPr/>
          </p:nvCxnSpPr>
          <p:spPr>
            <a:xfrm>
              <a:off x="7193526" y="3810000"/>
              <a:ext cx="752168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5626461" y="4876800"/>
              <a:ext cx="1066800" cy="457200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70, 10</a:t>
              </a:r>
              <a:endParaRPr lang="zh-CN" altLang="en-US" sz="2400" dirty="0"/>
            </a:p>
          </p:txBody>
        </p:sp>
        <p:cxnSp>
          <p:nvCxnSpPr>
            <p:cNvPr id="48" name="Straight Connector 47"/>
            <p:cNvCxnSpPr>
              <a:stCxn id="38" idx="2"/>
              <a:endCxn id="47" idx="0"/>
            </p:cNvCxnSpPr>
            <p:nvPr/>
          </p:nvCxnSpPr>
          <p:spPr>
            <a:xfrm flipH="1">
              <a:off x="6159861" y="4572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1776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Find Minimum Value in a Dimension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Different from the basic BST, because it may not be the left-most descendent.</a:t>
            </a:r>
          </a:p>
          <a:p>
            <a:endParaRPr lang="zh-CN" alt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09600" y="2455635"/>
            <a:ext cx="4346752" cy="2121247"/>
            <a:chOff x="1066800" y="2645718"/>
            <a:chExt cx="4346752" cy="2121247"/>
          </a:xfrm>
        </p:grpSpPr>
        <p:grpSp>
          <p:nvGrpSpPr>
            <p:cNvPr id="5" name="Group 4"/>
            <p:cNvGrpSpPr/>
            <p:nvPr/>
          </p:nvGrpSpPr>
          <p:grpSpPr>
            <a:xfrm>
              <a:off x="1066800" y="2705100"/>
              <a:ext cx="3886200" cy="2057400"/>
              <a:chOff x="5029200" y="3657600"/>
              <a:chExt cx="3886200" cy="2057400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6492834" y="3657600"/>
                <a:ext cx="1066800" cy="4572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35, 60</a:t>
                </a:r>
                <a:endParaRPr lang="zh-CN" altLang="en-US" sz="2400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5523127" y="4419600"/>
                <a:ext cx="1066800" cy="4572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20, 45</a:t>
                </a:r>
                <a:endParaRPr lang="zh-CN" altLang="en-US" sz="2400" dirty="0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7096432" y="4419600"/>
                <a:ext cx="1066800" cy="4572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80, 30</a:t>
                </a:r>
                <a:endParaRPr lang="zh-CN" altLang="en-US" sz="2400" dirty="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5029200" y="5257800"/>
                <a:ext cx="1066800" cy="4572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10, 40</a:t>
                </a:r>
                <a:endParaRPr lang="zh-CN" altLang="en-US" sz="2400" dirty="0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6553200" y="5257800"/>
                <a:ext cx="1066800" cy="4572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50, 20</a:t>
                </a:r>
                <a:endParaRPr lang="zh-CN" altLang="en-US" sz="2400" dirty="0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7848600" y="5257800"/>
                <a:ext cx="1066800" cy="4572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90, 60</a:t>
                </a:r>
                <a:endParaRPr lang="zh-CN" altLang="en-US" sz="2400" dirty="0"/>
              </a:p>
            </p:txBody>
          </p:sp>
          <p:cxnSp>
            <p:nvCxnSpPr>
              <p:cNvPr id="12" name="Straight Connector 11"/>
              <p:cNvCxnSpPr>
                <a:stCxn id="6" idx="2"/>
                <a:endCxn id="7" idx="0"/>
              </p:cNvCxnSpPr>
              <p:nvPr/>
            </p:nvCxnSpPr>
            <p:spPr>
              <a:xfrm flipH="1">
                <a:off x="6056527" y="4114800"/>
                <a:ext cx="969707" cy="304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6" idx="2"/>
                <a:endCxn id="8" idx="0"/>
              </p:cNvCxnSpPr>
              <p:nvPr/>
            </p:nvCxnSpPr>
            <p:spPr>
              <a:xfrm>
                <a:off x="7026234" y="4114800"/>
                <a:ext cx="603598" cy="304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7" idx="2"/>
                <a:endCxn id="9" idx="0"/>
              </p:cNvCxnSpPr>
              <p:nvPr/>
            </p:nvCxnSpPr>
            <p:spPr>
              <a:xfrm flipH="1">
                <a:off x="5562600" y="4876800"/>
                <a:ext cx="493927" cy="3810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8" idx="2"/>
                <a:endCxn id="10" idx="0"/>
              </p:cNvCxnSpPr>
              <p:nvPr/>
            </p:nvCxnSpPr>
            <p:spPr>
              <a:xfrm flipH="1">
                <a:off x="7086600" y="4876800"/>
                <a:ext cx="543232" cy="3810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8" idx="2"/>
                <a:endCxn id="11" idx="0"/>
              </p:cNvCxnSpPr>
              <p:nvPr/>
            </p:nvCxnSpPr>
            <p:spPr>
              <a:xfrm>
                <a:off x="7629832" y="4876800"/>
                <a:ext cx="752168" cy="3810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5072540" y="3386435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y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87822" y="43053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x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29200" y="264571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x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286150" y="2438400"/>
            <a:ext cx="343574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Find the node with minimum</a:t>
            </a:r>
          </a:p>
          <a:p>
            <a:r>
              <a:rPr lang="en-US" altLang="zh-CN" sz="2400" dirty="0"/>
              <a:t>value in dimension y</a:t>
            </a:r>
            <a:endParaRPr lang="zh-CN" altLang="en-US" sz="2400" dirty="0"/>
          </a:p>
        </p:txBody>
      </p:sp>
      <p:sp>
        <p:nvSpPr>
          <p:cNvPr id="22" name="Oval 21"/>
          <p:cNvSpPr/>
          <p:nvPr/>
        </p:nvSpPr>
        <p:spPr>
          <a:xfrm>
            <a:off x="1941727" y="4039017"/>
            <a:ext cx="1412988" cy="6477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60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Find Minimum Value in a Dimension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62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 *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findMin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(node *root,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dimCmp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dim) {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dimCmp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dimension for comparison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if(!root) return NULL;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node *min = 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findMin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(root-&gt;left,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dimCmp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(dim+1)%numDim);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dimCmp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dim) {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rightMin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findMin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(root-&gt;right,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dimCmp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(dim+1)%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numDim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min =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minNode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(min,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rightMin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dimCmp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minNode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(min, root,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dimCmp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minNode</a:t>
            </a:r>
            <a:r>
              <a:rPr lang="en-US" altLang="zh-CN" sz="2400" dirty="0">
                <a:cs typeface="Courier New" panose="02070309020205020404" pitchFamily="49" charset="0"/>
              </a:rPr>
              <a:t> takes two nodes and a dimension as input, and returns the node with the smaller value in that dimension</a:t>
            </a:r>
            <a:endParaRPr lang="zh-CN" alt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303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Multidimensional Range Search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</a:p>
          <a:p>
            <a:pPr lvl="1"/>
            <a:r>
              <a:rPr lang="en-US" altLang="zh-CN" dirty="0"/>
              <a:t>Buy ticket for travel between certain dates and certain times</a:t>
            </a:r>
          </a:p>
          <a:p>
            <a:pPr lvl="1"/>
            <a:r>
              <a:rPr lang="en-US" altLang="zh-CN" dirty="0"/>
              <a:t>Look for apartments within certain price range, certain districts, and number of bedrooms</a:t>
            </a:r>
          </a:p>
          <a:p>
            <a:pPr lvl="1"/>
            <a:r>
              <a:rPr lang="en-US" altLang="zh-CN" dirty="0"/>
              <a:t>Find all restaurants near you</a:t>
            </a:r>
          </a:p>
          <a:p>
            <a:endParaRPr lang="en-US" altLang="zh-CN" dirty="0"/>
          </a:p>
          <a:p>
            <a:r>
              <a:rPr lang="en-US" altLang="zh-CN" dirty="0"/>
              <a:t>k-d tree supports efficient range search, which is similar to that of basic BST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685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k</a:t>
            </a:r>
            <a:r>
              <a:rPr lang="en-US" altLang="zh-CN" dirty="0"/>
              <a:t>-d Tree Range Search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void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rangeSearch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(node *root,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dim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  Key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searchRange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[], Key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treeRange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[],</a:t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  List results)</a:t>
            </a:r>
          </a:p>
          <a:p>
            <a:r>
              <a:rPr lang="en-US" altLang="zh-CN" dirty="0"/>
              <a:t>Cycle through the dimensions as we go down the level</a:t>
            </a:r>
          </a:p>
          <a:p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searchRange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altLang="zh-CN" dirty="0"/>
              <a:t> holds two values (min, max) per dimension</a:t>
            </a:r>
          </a:p>
          <a:p>
            <a:pPr lvl="1"/>
            <a:r>
              <a:rPr lang="en-US" altLang="zh-CN" dirty="0"/>
              <a:t>Define a hyper-cube</a:t>
            </a:r>
          </a:p>
          <a:p>
            <a:pPr lvl="1"/>
            <a:r>
              <a:rPr lang="en-US" altLang="zh-CN" dirty="0"/>
              <a:t>min of dimension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zh-CN" dirty="0"/>
              <a:t> at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searchRange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[2*j]</a:t>
            </a:r>
            <a:r>
              <a:rPr lang="en-US" altLang="zh-CN" dirty="0"/>
              <a:t>, max at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searchRange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[2*j+1]</a:t>
            </a:r>
          </a:p>
          <a:p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treeRange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altLang="zh-CN" dirty="0"/>
              <a:t> holds lower bound and upper bound per dimension for the tree rooted at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Need to be updated as we go down the levels</a:t>
            </a:r>
          </a:p>
          <a:p>
            <a:pPr lvl="1"/>
            <a:r>
              <a:rPr lang="en-US" altLang="zh-CN" dirty="0"/>
              <a:t>Need to check if a search range overlaps a subtree range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49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Multidimensional Search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Example applications:</a:t>
                </a:r>
              </a:p>
              <a:p>
                <a:pPr lvl="1"/>
                <a:r>
                  <a:rPr lang="en-US" altLang="zh-CN" dirty="0"/>
                  <a:t>find person by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last name</a:t>
                </a:r>
                <a:r>
                  <a:rPr lang="en-US" altLang="zh-CN" dirty="0"/>
                  <a:t> and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first name</a:t>
                </a:r>
                <a:r>
                  <a:rPr lang="en-US" altLang="zh-CN" dirty="0"/>
                  <a:t> (2D)</a:t>
                </a:r>
              </a:p>
              <a:p>
                <a:pPr lvl="1"/>
                <a:r>
                  <a:rPr lang="en-US" altLang="zh-CN" dirty="0"/>
                  <a:t>find location by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latitude</a:t>
                </a:r>
                <a:r>
                  <a:rPr lang="en-US" altLang="zh-CN" dirty="0"/>
                  <a:t> and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longitude</a:t>
                </a:r>
                <a:r>
                  <a:rPr lang="en-US" altLang="zh-CN" dirty="0"/>
                  <a:t> (2D)</a:t>
                </a:r>
              </a:p>
              <a:p>
                <a:pPr lvl="1"/>
                <a:r>
                  <a:rPr lang="en-US" altLang="zh-CN" dirty="0"/>
                  <a:t>find book by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author</a:t>
                </a:r>
                <a:r>
                  <a:rPr lang="en-US" altLang="zh-CN" dirty="0"/>
                  <a:t>,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title</a:t>
                </a:r>
                <a:r>
                  <a:rPr lang="en-US" altLang="zh-CN" dirty="0"/>
                  <a:t>,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year published</a:t>
                </a:r>
                <a:r>
                  <a:rPr lang="en-US" altLang="zh-CN" dirty="0"/>
                  <a:t> (3D)</a:t>
                </a:r>
              </a:p>
              <a:p>
                <a:pPr lvl="1"/>
                <a:r>
                  <a:rPr lang="en-US" altLang="zh-CN" dirty="0"/>
                  <a:t>find restaurant by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city</a:t>
                </a:r>
                <a:r>
                  <a:rPr lang="en-US" altLang="zh-CN" dirty="0"/>
                  <a:t>,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cuisine</a:t>
                </a:r>
                <a:r>
                  <a:rPr lang="en-US" altLang="zh-CN" dirty="0"/>
                  <a:t>,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popularity</a:t>
                </a:r>
                <a:r>
                  <a:rPr lang="en-US" altLang="zh-CN" dirty="0"/>
                  <a:t>,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sanitation</a:t>
                </a:r>
                <a:r>
                  <a:rPr lang="en-US" altLang="zh-CN" dirty="0"/>
                  <a:t>,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price</a:t>
                </a:r>
                <a:r>
                  <a:rPr lang="en-US" altLang="zh-CN" dirty="0"/>
                  <a:t> (5D)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Solution: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-d tree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insert and search times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09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-d Tree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18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2197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A k-d tree is a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binary search tree</a:t>
                </a:r>
              </a:p>
              <a:p>
                <a:r>
                  <a:rPr lang="en-US" altLang="zh-CN" dirty="0"/>
                  <a:t>At each level, keys from a different search dimension is used as the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discriminator</a:t>
                </a:r>
              </a:p>
              <a:p>
                <a:r>
                  <a:rPr lang="en-US" altLang="zh-CN" dirty="0"/>
                  <a:t>We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cycle</a:t>
                </a:r>
                <a:r>
                  <a:rPr lang="en-US" altLang="zh-CN" dirty="0"/>
                  <a:t> through the dimensions as we go down the tree</a:t>
                </a:r>
              </a:p>
              <a:p>
                <a:pPr lvl="1"/>
                <a:r>
                  <a:rPr lang="en-US" altLang="zh-CN" dirty="0"/>
                  <a:t>For example, given keys consisting of x- and y-coordinates, level 0 discriminates by the x-coordinate, level 1 by the y-coordinate, level 2 again by the x-coordinate, etc.</a:t>
                </a:r>
                <a:endParaRPr lang="zh-CN" altLang="en-US" dirty="0"/>
              </a:p>
              <a:p>
                <a:r>
                  <a:rPr lang="en-US" altLang="zh-CN" dirty="0"/>
                  <a:t>For any node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, suppose that at its level, we discriminate on 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err="1"/>
                  <a:t>-th</a:t>
                </a:r>
                <a:r>
                  <a:rPr lang="en-US" altLang="zh-CN" dirty="0"/>
                  <a:t> dimension of the key</a:t>
                </a:r>
              </a:p>
              <a:p>
                <a:pPr lvl="1"/>
                <a:r>
                  <a:rPr lang="en-US" altLang="zh-CN" dirty="0"/>
                  <a:t>Nodes on the left subtree of node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have values in dimension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of their keys &lt; value in dimension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of the key of node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Nodes on the right subtree have values in dimension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of their keys 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≥</a:t>
                </a:r>
                <a:r>
                  <a:rPr lang="en-US" altLang="zh-CN" dirty="0"/>
                  <a:t> value in dimension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of the key of node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219700"/>
              </a:xfrm>
              <a:blipFill>
                <a:blip r:embed="rId4"/>
                <a:stretch>
                  <a:fillRect l="-784" t="-1636" r="-1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437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k-d tree for points in a 2-D plane</a:t>
            </a:r>
            <a:endParaRPr lang="zh-CN" alt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513834" y="2268794"/>
            <a:ext cx="3765656" cy="3603071"/>
            <a:chOff x="513834" y="2268794"/>
            <a:chExt cx="3765656" cy="3603071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914400" y="5410200"/>
              <a:ext cx="3352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914400" y="2286000"/>
              <a:ext cx="0" cy="3124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58568" y="5410200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3834" y="2268794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2590800" y="2385540"/>
              <a:ext cx="0" cy="3024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2490092" y="3502629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929581" y="2847205"/>
              <a:ext cx="16763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272905" y="2730459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>
              <a:off x="2590800" y="4410636"/>
              <a:ext cx="16763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352800" y="4341936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80592" y="3500735"/>
              <a:ext cx="3674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A</a:t>
              </a:r>
              <a:endParaRPr lang="zh-CN" alt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34640" y="2362200"/>
              <a:ext cx="341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B</a:t>
              </a:r>
              <a:endParaRPr lang="zh-CN" alt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71623" y="4267200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C</a:t>
              </a:r>
              <a:endParaRPr lang="zh-CN" altLang="en-US" sz="2400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1634750" y="2870233"/>
              <a:ext cx="0" cy="2539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1562100" y="4436344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43750" y="443445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D</a:t>
              </a:r>
              <a:endParaRPr lang="zh-CN" altLang="en-US" sz="24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058540" y="2387434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49040" y="2385540"/>
              <a:ext cx="341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E</a:t>
              </a:r>
              <a:endParaRPr lang="zh-CN" altLang="en-US" sz="24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829747" y="4777358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48570" y="470262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F</a:t>
              </a:r>
              <a:endParaRPr lang="zh-CN" altLang="en-US" sz="24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661733" y="2870233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80556" y="2795497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G</a:t>
              </a:r>
              <a:endParaRPr lang="zh-CN" altLang="en-US" sz="24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1943100" y="3157620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24750" y="3155726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H</a:t>
              </a:r>
              <a:endParaRPr lang="zh-CN" altLang="en-US" sz="24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876800" y="2438618"/>
            <a:ext cx="2895600" cy="2590582"/>
            <a:chOff x="5791200" y="2177467"/>
            <a:chExt cx="2895600" cy="2590582"/>
          </a:xfrm>
        </p:grpSpPr>
        <p:sp>
          <p:nvSpPr>
            <p:cNvPr id="35" name="Oval 34"/>
            <p:cNvSpPr/>
            <p:nvPr/>
          </p:nvSpPr>
          <p:spPr>
            <a:xfrm>
              <a:off x="7085301" y="2177467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6229400" y="297266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5791200" y="3690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38" name="Straight Connector 37"/>
            <p:cNvCxnSpPr>
              <a:stCxn id="35" idx="3"/>
              <a:endCxn id="36" idx="7"/>
            </p:cNvCxnSpPr>
            <p:nvPr/>
          </p:nvCxnSpPr>
          <p:spPr>
            <a:xfrm flipH="1">
              <a:off x="6559640" y="2492598"/>
              <a:ext cx="579729" cy="5367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6" idx="3"/>
              <a:endCxn id="37" idx="7"/>
            </p:cNvCxnSpPr>
            <p:nvPr/>
          </p:nvCxnSpPr>
          <p:spPr>
            <a:xfrm flipH="1">
              <a:off x="6088620" y="3302906"/>
              <a:ext cx="197440" cy="438274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7850151" y="28956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1" name="Straight Connector 40"/>
            <p:cNvCxnSpPr>
              <a:stCxn id="35" idx="5"/>
              <a:endCxn id="40" idx="1"/>
            </p:cNvCxnSpPr>
            <p:nvPr/>
          </p:nvCxnSpPr>
          <p:spPr>
            <a:xfrm>
              <a:off x="7400432" y="2492598"/>
              <a:ext cx="506379" cy="459662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6696425" y="3657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43" name="Straight Connector 42"/>
            <p:cNvCxnSpPr>
              <a:stCxn id="36" idx="5"/>
              <a:endCxn id="42" idx="1"/>
            </p:cNvCxnSpPr>
            <p:nvPr/>
          </p:nvCxnSpPr>
          <p:spPr>
            <a:xfrm>
              <a:off x="6559640" y="3302906"/>
              <a:ext cx="187814" cy="40572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7423951" y="3657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45" name="Straight Connector 44"/>
            <p:cNvCxnSpPr>
              <a:stCxn id="40" idx="3"/>
              <a:endCxn id="44" idx="7"/>
            </p:cNvCxnSpPr>
            <p:nvPr/>
          </p:nvCxnSpPr>
          <p:spPr>
            <a:xfrm flipH="1">
              <a:off x="7721371" y="3225840"/>
              <a:ext cx="185440" cy="482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8338351" y="3613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47" name="Straight Connector 46"/>
            <p:cNvCxnSpPr>
              <a:stCxn id="40" idx="5"/>
              <a:endCxn id="46" idx="1"/>
            </p:cNvCxnSpPr>
            <p:nvPr/>
          </p:nvCxnSpPr>
          <p:spPr>
            <a:xfrm>
              <a:off x="8180391" y="3225840"/>
              <a:ext cx="208989" cy="4391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6204751" y="4419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49" name="Straight Connector 48"/>
            <p:cNvCxnSpPr>
              <a:stCxn id="37" idx="5"/>
              <a:endCxn id="48" idx="1"/>
            </p:cNvCxnSpPr>
            <p:nvPr/>
          </p:nvCxnSpPr>
          <p:spPr>
            <a:xfrm>
              <a:off x="6088620" y="3987571"/>
              <a:ext cx="167160" cy="4830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7543800" y="1905000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dimension</a:t>
            </a:r>
            <a:endParaRPr lang="zh-CN" alt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7980070" y="22784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980070" y="3043535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995352" y="38055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995352" y="4410943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35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k</a:t>
            </a:r>
            <a:r>
              <a:rPr lang="en-US" altLang="zh-CN" dirty="0"/>
              <a:t>-d Tree Insert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371600"/>
            <a:ext cx="7772400" cy="52959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3800" dirty="0"/>
              <a:t>If new item’s key is equal to the root’s key, return;</a:t>
            </a:r>
          </a:p>
          <a:p>
            <a:r>
              <a:rPr lang="en-US" altLang="zh-CN" sz="3800" dirty="0"/>
              <a:t>If new item has a key smaller than that of root along the dimension of the current level, recursive call on left subtree</a:t>
            </a:r>
          </a:p>
          <a:p>
            <a:r>
              <a:rPr lang="en-US" altLang="zh-CN" sz="3800" dirty="0"/>
              <a:t>Else, recursive call on the right subtree</a:t>
            </a:r>
          </a:p>
          <a:p>
            <a:r>
              <a:rPr lang="en-US" altLang="zh-CN" sz="3800" dirty="0"/>
              <a:t>In recursive call, cyclically increment the dimension</a:t>
            </a:r>
          </a:p>
          <a:p>
            <a:endParaRPr lang="en-US" altLang="zh-CN" sz="3400" dirty="0"/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insert(node </a:t>
            </a:r>
            <a:r>
              <a:rPr lang="en-US" altLang="zh-CN" sz="3200" b="1" dirty="0">
                <a:latin typeface="Courier New" pitchFamily="49" charset="0"/>
                <a:cs typeface="Courier New" pitchFamily="49" charset="0"/>
              </a:rPr>
              <a:t>*&amp;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root, Item </a:t>
            </a:r>
            <a:r>
              <a:rPr lang="en-US" altLang="zh-CN" sz="32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3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3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dim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if(root == NULL) {</a:t>
            </a:r>
            <a:b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root = new node(item);</a:t>
            </a:r>
            <a:b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return;</a:t>
            </a:r>
            <a:b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</a:t>
            </a:r>
            <a:r>
              <a:rPr lang="en-US" altLang="zh-CN" sz="32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root-&gt;</a:t>
            </a:r>
            <a:r>
              <a:rPr lang="en-US" altLang="zh-CN" sz="32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// equal in all</a:t>
            </a:r>
            <a:b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return;                      // dimensions</a:t>
            </a:r>
            <a:b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</a:t>
            </a:r>
            <a:r>
              <a:rPr lang="en-US" altLang="zh-CN" sz="32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3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dim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&lt; root-&gt;</a:t>
            </a:r>
            <a:r>
              <a:rPr lang="en-US" altLang="zh-CN" sz="32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3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dim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insert(root-&gt;left, item, </a:t>
            </a:r>
            <a:r>
              <a:rPr lang="en-US" altLang="zh-CN" sz="3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(dim+1)%</a:t>
            </a:r>
            <a:r>
              <a:rPr lang="en-US" altLang="zh-CN" sz="3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numDim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else</a:t>
            </a:r>
            <a:b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insert(root-&gt;right, item, </a:t>
            </a:r>
            <a:r>
              <a:rPr lang="en-US" altLang="zh-CN" sz="3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(dim+1)%</a:t>
            </a:r>
            <a:r>
              <a:rPr lang="en-US" altLang="zh-CN" sz="3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numDim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zh-CN" sz="32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3733800"/>
            <a:ext cx="3672737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dim</a:t>
            </a:r>
            <a:r>
              <a:rPr lang="en-US" altLang="zh-CN" sz="2400" dirty="0"/>
              <a:t> refers to the dimension of</a:t>
            </a:r>
            <a:br>
              <a:rPr lang="en-US" altLang="zh-CN" sz="2400" dirty="0"/>
            </a:br>
            <a:r>
              <a:rPr lang="en-US" altLang="zh-CN" sz="2400" dirty="0"/>
              <a:t>the root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237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 Example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572000"/>
          </a:xfrm>
        </p:spPr>
        <p:txBody>
          <a:bodyPr/>
          <a:lstStyle/>
          <a:p>
            <a:r>
              <a:rPr lang="en-US" altLang="zh-CN" dirty="0"/>
              <a:t>Insert H</a:t>
            </a:r>
          </a:p>
          <a:p>
            <a:r>
              <a:rPr lang="en-US" altLang="zh-CN" dirty="0"/>
              <a:t>Initial function call: insert(A, H, 0) // 0 indicates dimension x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513834" y="2589909"/>
            <a:ext cx="3765656" cy="3586756"/>
            <a:chOff x="513834" y="2589909"/>
            <a:chExt cx="3765656" cy="3586756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914400" y="5731315"/>
              <a:ext cx="3352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914400" y="2607115"/>
              <a:ext cx="0" cy="3124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58568" y="5715000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3834" y="2589909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590800" y="2706655"/>
              <a:ext cx="0" cy="3024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2490092" y="3823744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929581" y="3168320"/>
              <a:ext cx="16763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272905" y="3051574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2590800" y="4731751"/>
              <a:ext cx="16763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352800" y="4663051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80592" y="3821850"/>
              <a:ext cx="3674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A</a:t>
              </a:r>
              <a:endParaRPr lang="zh-CN" alt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34640" y="2683315"/>
              <a:ext cx="341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B</a:t>
              </a:r>
              <a:endParaRPr lang="zh-CN" alt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71623" y="4588315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C</a:t>
              </a:r>
              <a:endParaRPr lang="zh-CN" altLang="en-US" sz="2400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634750" y="3191348"/>
              <a:ext cx="0" cy="2539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1562100" y="4757459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43750" y="4755565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D</a:t>
              </a:r>
              <a:endParaRPr lang="zh-CN" altLang="en-US" sz="24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058540" y="2708549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49040" y="2706655"/>
              <a:ext cx="341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E</a:t>
              </a:r>
              <a:endParaRPr lang="zh-CN" altLang="en-US" sz="24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829747" y="5098473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48570" y="502373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F</a:t>
              </a:r>
              <a:endParaRPr lang="zh-CN" altLang="en-US" sz="24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661733" y="3191348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80556" y="311661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G</a:t>
              </a:r>
              <a:endParaRPr lang="zh-CN" altLang="en-US" sz="24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1943100" y="3478735"/>
              <a:ext cx="190500" cy="1905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24750" y="3476841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H</a:t>
              </a:r>
              <a:endParaRPr lang="zh-CN" altLang="en-US" sz="24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876800" y="3124418"/>
            <a:ext cx="2895600" cy="1861133"/>
            <a:chOff x="4876800" y="2895818"/>
            <a:chExt cx="2895600" cy="1861133"/>
          </a:xfrm>
        </p:grpSpPr>
        <p:sp>
          <p:nvSpPr>
            <p:cNvPr id="30" name="Oval 29"/>
            <p:cNvSpPr/>
            <p:nvPr/>
          </p:nvSpPr>
          <p:spPr>
            <a:xfrm>
              <a:off x="6170901" y="289581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4876800" y="440850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5315000" y="3210949"/>
              <a:ext cx="909969" cy="866968"/>
              <a:chOff x="5315000" y="3210949"/>
              <a:chExt cx="909969" cy="866968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5315000" y="3691017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33" name="Straight Connector 32"/>
              <p:cNvCxnSpPr>
                <a:stCxn id="30" idx="3"/>
                <a:endCxn id="31" idx="7"/>
              </p:cNvCxnSpPr>
              <p:nvPr/>
            </p:nvCxnSpPr>
            <p:spPr>
              <a:xfrm flipH="1">
                <a:off x="5645240" y="3210949"/>
                <a:ext cx="579729" cy="53672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/>
            <p:cNvCxnSpPr>
              <a:stCxn id="31" idx="3"/>
              <a:endCxn id="32" idx="7"/>
            </p:cNvCxnSpPr>
            <p:nvPr/>
          </p:nvCxnSpPr>
          <p:spPr>
            <a:xfrm flipH="1">
              <a:off x="5174220" y="4021257"/>
              <a:ext cx="197440" cy="438274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6486032" y="3210949"/>
              <a:ext cx="836619" cy="789902"/>
              <a:chOff x="6486032" y="3210949"/>
              <a:chExt cx="836619" cy="78990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935751" y="3613951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36" name="Straight Connector 35"/>
              <p:cNvCxnSpPr>
                <a:stCxn id="30" idx="5"/>
                <a:endCxn id="35" idx="1"/>
              </p:cNvCxnSpPr>
              <p:nvPr/>
            </p:nvCxnSpPr>
            <p:spPr>
              <a:xfrm>
                <a:off x="6486032" y="3210949"/>
                <a:ext cx="506379" cy="459662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/>
            <p:cNvSpPr/>
            <p:nvPr/>
          </p:nvSpPr>
          <p:spPr>
            <a:xfrm>
              <a:off x="5782025" y="4375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38" name="Straight Connector 37"/>
            <p:cNvCxnSpPr>
              <a:stCxn id="31" idx="5"/>
              <a:endCxn id="37" idx="1"/>
            </p:cNvCxnSpPr>
            <p:nvPr/>
          </p:nvCxnSpPr>
          <p:spPr>
            <a:xfrm>
              <a:off x="5645240" y="4021257"/>
              <a:ext cx="187814" cy="40572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6509551" y="4375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40" name="Straight Connector 39"/>
            <p:cNvCxnSpPr>
              <a:stCxn id="35" idx="3"/>
              <a:endCxn id="39" idx="7"/>
            </p:cNvCxnSpPr>
            <p:nvPr/>
          </p:nvCxnSpPr>
          <p:spPr>
            <a:xfrm flipH="1">
              <a:off x="6806971" y="3944191"/>
              <a:ext cx="185440" cy="482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7423951" y="433230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42" name="Straight Connector 41"/>
            <p:cNvCxnSpPr>
              <a:stCxn id="35" idx="5"/>
              <a:endCxn id="41" idx="1"/>
            </p:cNvCxnSpPr>
            <p:nvPr/>
          </p:nvCxnSpPr>
          <p:spPr>
            <a:xfrm>
              <a:off x="7265991" y="3944191"/>
              <a:ext cx="208989" cy="4391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174220" y="4953000"/>
            <a:ext cx="464580" cy="704278"/>
            <a:chOff x="5174220" y="4782122"/>
            <a:chExt cx="464580" cy="704278"/>
          </a:xfrm>
        </p:grpSpPr>
        <p:sp>
          <p:nvSpPr>
            <p:cNvPr id="43" name="Oval 42"/>
            <p:cNvSpPr/>
            <p:nvPr/>
          </p:nvSpPr>
          <p:spPr>
            <a:xfrm>
              <a:off x="5290351" y="5137951"/>
              <a:ext cx="348449" cy="348449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44" name="Straight Connector 43"/>
            <p:cNvCxnSpPr>
              <a:stCxn id="32" idx="5"/>
              <a:endCxn id="43" idx="1"/>
            </p:cNvCxnSpPr>
            <p:nvPr/>
          </p:nvCxnSpPr>
          <p:spPr>
            <a:xfrm>
              <a:off x="5174220" y="4782122"/>
              <a:ext cx="167160" cy="406858"/>
            </a:xfrm>
            <a:prstGeom prst="line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696200" y="2590800"/>
            <a:ext cx="973343" cy="2362200"/>
            <a:chOff x="7696200" y="2362200"/>
            <a:chExt cx="973343" cy="2362200"/>
          </a:xfrm>
        </p:grpSpPr>
        <p:sp>
          <p:nvSpPr>
            <p:cNvPr id="45" name="TextBox 44"/>
            <p:cNvSpPr txBox="1"/>
            <p:nvPr/>
          </p:nvSpPr>
          <p:spPr>
            <a:xfrm>
              <a:off x="7696200" y="2362200"/>
              <a:ext cx="9733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/>
                <a:t>dimen</a:t>
              </a:r>
              <a:r>
                <a:rPr lang="en-US" altLang="zh-CN" sz="2400" dirty="0"/>
                <a:t>.</a:t>
              </a:r>
              <a:endParaRPr lang="zh-CN" altLang="en-US" sz="2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980070" y="27356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x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980070" y="3500735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y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995352" y="426273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x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146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k</a:t>
            </a:r>
            <a:r>
              <a:rPr lang="en-US" altLang="zh-CN" dirty="0"/>
              <a:t>-d Tree Search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Search works similarly to insert</a:t>
            </a:r>
          </a:p>
          <a:p>
            <a:pPr lvl="1"/>
            <a:r>
              <a:rPr lang="en-US" altLang="zh-CN" dirty="0"/>
              <a:t>In recursive call, cyclically increment the dimension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node *search(node *root, Key k,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dim</a:t>
            </a: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if(root == NULL) return NULL;</a:t>
            </a:r>
            <a:b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if(k == root-&gt;</a:t>
            </a:r>
            <a:r>
              <a:rPr lang="en-US" altLang="zh-CN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root;</a:t>
            </a:r>
            <a:b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if(k[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dim</a:t>
            </a: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&lt; root-&gt;</a:t>
            </a:r>
            <a:r>
              <a:rPr lang="en-US" altLang="zh-CN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dim</a:t>
            </a: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search(root-&gt;left, k,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(dim+1)%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numDim</a:t>
            </a: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else</a:t>
            </a:r>
            <a:b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search(root-&gt;right, k,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(dim+1)%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numDim</a:t>
            </a: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47800" y="5819129"/>
                <a:ext cx="6397392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Time complexities of insert and search are all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819129"/>
                <a:ext cx="6397392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622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k</a:t>
            </a:r>
            <a:r>
              <a:rPr lang="en-US" altLang="zh-CN" dirty="0"/>
              <a:t>-d Tree Remove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If the node is a leaf, simply remove it (e.g., remove (50,50))</a:t>
            </a:r>
          </a:p>
          <a:p>
            <a:r>
              <a:rPr lang="en-US" altLang="zh-CN" dirty="0"/>
              <a:t>If the node has only one child, can we do the same thing as BST (i.e., connect the node’s parent to the node’s child)?</a:t>
            </a:r>
          </a:p>
          <a:p>
            <a:pPr lvl="1"/>
            <a:r>
              <a:rPr lang="en-US" altLang="zh-CN" dirty="0"/>
              <a:t>Consider remove (60, 80)</a:t>
            </a:r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41756" y="3662065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35, 60</a:t>
            </a:r>
            <a:endParaRPr lang="zh-CN" alt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1272049" y="4424065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20, 45</a:t>
            </a:r>
            <a:endParaRPr lang="zh-CN" alt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165988" y="4424065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60, 80</a:t>
            </a:r>
            <a:endParaRPr lang="zh-CN" alt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2600632" y="5262265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80, 40</a:t>
            </a:r>
            <a:endParaRPr lang="zh-CN" alt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762000" y="5262265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10, 35</a:t>
            </a:r>
            <a:endParaRPr lang="zh-CN" alt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2057400" y="6024265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50, 50</a:t>
            </a:r>
            <a:endParaRPr lang="zh-CN" alt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3352800" y="6024265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90, 60</a:t>
            </a:r>
            <a:endParaRPr lang="zh-CN" altLang="en-US" sz="2400" dirty="0"/>
          </a:p>
        </p:txBody>
      </p:sp>
      <p:cxnSp>
        <p:nvCxnSpPr>
          <p:cNvPr id="13" name="Straight Connector 12"/>
          <p:cNvCxnSpPr>
            <a:stCxn id="5" idx="2"/>
            <a:endCxn id="6" idx="0"/>
          </p:cNvCxnSpPr>
          <p:nvPr/>
        </p:nvCxnSpPr>
        <p:spPr>
          <a:xfrm flipH="1">
            <a:off x="1805449" y="4119265"/>
            <a:ext cx="969707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7" idx="0"/>
          </p:cNvCxnSpPr>
          <p:nvPr/>
        </p:nvCxnSpPr>
        <p:spPr>
          <a:xfrm>
            <a:off x="2775156" y="4119265"/>
            <a:ext cx="924232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  <a:endCxn id="9" idx="0"/>
          </p:cNvCxnSpPr>
          <p:nvPr/>
        </p:nvCxnSpPr>
        <p:spPr>
          <a:xfrm flipH="1">
            <a:off x="1295400" y="4881265"/>
            <a:ext cx="510049" cy="381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8" idx="0"/>
          </p:cNvCxnSpPr>
          <p:nvPr/>
        </p:nvCxnSpPr>
        <p:spPr>
          <a:xfrm flipH="1">
            <a:off x="3134032" y="4881265"/>
            <a:ext cx="565356" cy="381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2"/>
            <a:endCxn id="10" idx="0"/>
          </p:cNvCxnSpPr>
          <p:nvPr/>
        </p:nvCxnSpPr>
        <p:spPr>
          <a:xfrm flipH="1">
            <a:off x="2590800" y="5719465"/>
            <a:ext cx="543232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2"/>
            <a:endCxn id="11" idx="0"/>
          </p:cNvCxnSpPr>
          <p:nvPr/>
        </p:nvCxnSpPr>
        <p:spPr>
          <a:xfrm>
            <a:off x="3134032" y="5719465"/>
            <a:ext cx="752168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98678" y="3200400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dimension</a:t>
            </a:r>
            <a:endParaRPr lang="zh-CN" alt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4948" y="35738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34948" y="4338935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50230" y="52578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50230" y="5943600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61674" y="4436355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/>
          <p:cNvCxnSpPr>
            <a:stCxn id="5" idx="2"/>
            <a:endCxn id="8" idx="0"/>
          </p:cNvCxnSpPr>
          <p:nvPr/>
        </p:nvCxnSpPr>
        <p:spPr>
          <a:xfrm>
            <a:off x="2775156" y="4119265"/>
            <a:ext cx="358876" cy="1143000"/>
          </a:xfrm>
          <a:prstGeom prst="line">
            <a:avLst/>
          </a:prstGeom>
          <a:ln w="28575">
            <a:solidFill>
              <a:srgbClr val="C00000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5029200" y="3657600"/>
            <a:ext cx="3886200" cy="2057400"/>
            <a:chOff x="5029200" y="3657600"/>
            <a:chExt cx="3886200" cy="2057400"/>
          </a:xfrm>
        </p:grpSpPr>
        <p:sp>
          <p:nvSpPr>
            <p:cNvPr id="32" name="Rounded Rectangle 31"/>
            <p:cNvSpPr/>
            <p:nvPr/>
          </p:nvSpPr>
          <p:spPr>
            <a:xfrm>
              <a:off x="6492834" y="3657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35, 60</a:t>
              </a:r>
              <a:endParaRPr lang="zh-CN" altLang="en-US" sz="24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523127" y="4419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20, 45</a:t>
              </a:r>
              <a:endParaRPr lang="zh-CN" altLang="en-US" sz="24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096432" y="4419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80, 40</a:t>
              </a:r>
              <a:endParaRPr lang="zh-CN" altLang="en-US" sz="2400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029200" y="5257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10, 35</a:t>
              </a:r>
              <a:endParaRPr lang="zh-CN" altLang="en-US" sz="24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553200" y="5257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50, 50</a:t>
              </a:r>
              <a:endParaRPr lang="zh-CN" altLang="en-US" sz="24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848600" y="5257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90, 60</a:t>
              </a:r>
              <a:endParaRPr lang="zh-CN" altLang="en-US" sz="2400" dirty="0"/>
            </a:p>
          </p:txBody>
        </p:sp>
        <p:cxnSp>
          <p:nvCxnSpPr>
            <p:cNvPr id="39" name="Straight Connector 38"/>
            <p:cNvCxnSpPr>
              <a:stCxn id="32" idx="2"/>
              <a:endCxn id="33" idx="0"/>
            </p:cNvCxnSpPr>
            <p:nvPr/>
          </p:nvCxnSpPr>
          <p:spPr>
            <a:xfrm flipH="1">
              <a:off x="6056527" y="4114800"/>
              <a:ext cx="969707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2" idx="2"/>
              <a:endCxn id="35" idx="0"/>
            </p:cNvCxnSpPr>
            <p:nvPr/>
          </p:nvCxnSpPr>
          <p:spPr>
            <a:xfrm>
              <a:off x="7026234" y="4114800"/>
              <a:ext cx="603598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3" idx="2"/>
              <a:endCxn id="36" idx="0"/>
            </p:cNvCxnSpPr>
            <p:nvPr/>
          </p:nvCxnSpPr>
          <p:spPr>
            <a:xfrm flipH="1">
              <a:off x="5562600" y="4876800"/>
              <a:ext cx="493927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5" idx="2"/>
              <a:endCxn id="37" idx="0"/>
            </p:cNvCxnSpPr>
            <p:nvPr/>
          </p:nvCxnSpPr>
          <p:spPr>
            <a:xfrm flipH="1">
              <a:off x="7086600" y="4876800"/>
              <a:ext cx="543232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5" idx="2"/>
              <a:endCxn id="38" idx="0"/>
            </p:cNvCxnSpPr>
            <p:nvPr/>
          </p:nvCxnSpPr>
          <p:spPr>
            <a:xfrm>
              <a:off x="7629832" y="4876800"/>
              <a:ext cx="752168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ight Arrow 47"/>
          <p:cNvSpPr/>
          <p:nvPr/>
        </p:nvSpPr>
        <p:spPr>
          <a:xfrm>
            <a:off x="4308988" y="4876800"/>
            <a:ext cx="796412" cy="298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846914" y="2743200"/>
            <a:ext cx="160306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Answer: No!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818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8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k</a:t>
            </a:r>
            <a:r>
              <a:rPr lang="en-US" altLang="zh-CN" dirty="0"/>
              <a:t>-d Tree Removal of Non-leaf Node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If the node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/>
                  <a:t> to be removed has right subtree, find the node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 in right subtree with the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minimum</a:t>
                </a:r>
                <a:r>
                  <a:rPr lang="en-US" altLang="zh-CN" dirty="0"/>
                  <a:t> value of the current dimension</a:t>
                </a:r>
              </a:p>
              <a:p>
                <a:pPr lvl="1"/>
                <a:r>
                  <a:rPr lang="en-US" altLang="zh-CN" dirty="0"/>
                  <a:t>Replace the (key, value) pair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/>
                  <a:t> with the (key, value) pair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 err="1"/>
                  <a:t>Recurse</a:t>
                </a:r>
                <a:r>
                  <a:rPr lang="en-US" altLang="zh-CN" dirty="0"/>
                  <a:t> 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 until a leaf is reached. Then remove the leaf</a:t>
                </a:r>
              </a:p>
              <a:p>
                <a:r>
                  <a:rPr lang="en-US" altLang="zh-CN" dirty="0"/>
                  <a:t>Else, find the node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 in left subtree with the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maximum</a:t>
                </a:r>
                <a:r>
                  <a:rPr lang="en-US" altLang="zh-CN" dirty="0"/>
                  <a:t> value of the current dimension. Then replace and </a:t>
                </a:r>
                <a:r>
                  <a:rPr lang="en-US" altLang="zh-CN" dirty="0" err="1"/>
                  <a:t>recurse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067" r="-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216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34541</TotalTime>
  <Words>1591</Words>
  <Application>Microsoft Office PowerPoint</Application>
  <PresentationFormat>全屏显示(4:3)</PresentationFormat>
  <Paragraphs>295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 Math</vt:lpstr>
      <vt:lpstr>Courier New</vt:lpstr>
      <vt:lpstr>Franklin Gothic Book</vt:lpstr>
      <vt:lpstr>Perpetua</vt:lpstr>
      <vt:lpstr>Times New Roman</vt:lpstr>
      <vt:lpstr>Wingdings 2</vt:lpstr>
      <vt:lpstr>Equity</vt:lpstr>
      <vt:lpstr>ECE2810J Data Structures and Algorithms</vt:lpstr>
      <vt:lpstr>Multidimensional Search</vt:lpstr>
      <vt:lpstr>k-d Tree</vt:lpstr>
      <vt:lpstr>Example</vt:lpstr>
      <vt:lpstr>k-d Tree Insert</vt:lpstr>
      <vt:lpstr>Insert Example</vt:lpstr>
      <vt:lpstr>k-d Tree Search</vt:lpstr>
      <vt:lpstr>k-d Tree Remove</vt:lpstr>
      <vt:lpstr>k-d Tree Removal of Non-leaf Node</vt:lpstr>
      <vt:lpstr>k-d Tree Removal Example</vt:lpstr>
      <vt:lpstr>k-d Tree Removal Example</vt:lpstr>
      <vt:lpstr>k-d Tree Removal Example</vt:lpstr>
      <vt:lpstr>k-d Tree Removal Example: Summary</vt:lpstr>
      <vt:lpstr>Find Minimum Value in a Dimension</vt:lpstr>
      <vt:lpstr>Find Minimum Value in a Dimension</vt:lpstr>
      <vt:lpstr>Multidimensional Range Search</vt:lpstr>
      <vt:lpstr>k-d Tree Range Search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2545</cp:revision>
  <dcterms:created xsi:type="dcterms:W3CDTF">2008-09-02T17:19:50Z</dcterms:created>
  <dcterms:modified xsi:type="dcterms:W3CDTF">2025-06-29T23:03:43Z</dcterms:modified>
</cp:coreProperties>
</file>