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915" y="1122680"/>
            <a:ext cx="11527790" cy="2387600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Tự học Machine learning từ Google Crash Course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7200"/>
              <a:t>Bài 1: Framing</a:t>
            </a:r>
            <a:endParaRPr lang="en-US" sz="7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Nội dung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Thế nào là ML</a:t>
            </a:r>
            <a:endParaRPr lang="en-US"/>
          </a:p>
          <a:p>
            <a:r>
              <a:rPr lang="en-US"/>
              <a:t>Label là gì </a:t>
            </a:r>
            <a:endParaRPr lang="en-US"/>
          </a:p>
          <a:p>
            <a:r>
              <a:rPr lang="en-US"/>
              <a:t>Features là gì </a:t>
            </a:r>
            <a:endParaRPr lang="en-US"/>
          </a:p>
          <a:p>
            <a:r>
              <a:rPr lang="en-US"/>
              <a:t>Phân nhóm label và feature</a:t>
            </a:r>
            <a:endParaRPr lang="en-US"/>
          </a:p>
          <a:p>
            <a:r>
              <a:rPr lang="en-US"/>
              <a:t>Model là gì</a:t>
            </a:r>
            <a:endParaRPr lang="en-US"/>
          </a:p>
          <a:p>
            <a:r>
              <a:rPr lang="en-US"/>
              <a:t>so sánh regression và classification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Thế nào là 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ML là cách để kết hợp những nội dung đầu vào để cho ra những dự đoán gần đúng với những dữ liệu mới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Label là gì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Label là cái mà chúng ta tìm cách đoán giá trị, cũng giống như khi chúng ta tìm giá trị y của hàm số f(x)</a:t>
            </a:r>
            <a:endParaRPr lang="en-US"/>
          </a:p>
          <a:p>
            <a:r>
              <a:rPr lang="en-US"/>
              <a:t>Label có thể là bất kỳ cái gì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Features là gì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Features những biến đầu vào mà chúng ta cung câp cho máy tương tự như khi ta cung cấp giá trị x cho hàm f(x)</a:t>
            </a:r>
            <a:endParaRPr lang="en-US"/>
          </a:p>
          <a:p>
            <a:r>
              <a:rPr lang="en-US"/>
              <a:t>số lượng đầu vào có thể là 1 hoặc nhiều và từ nay chúng ta ký hiệu chúng là</a:t>
            </a:r>
            <a:endParaRPr lang="en-US"/>
          </a:p>
          <a:p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,</a:t>
            </a:r>
            <a:r>
              <a:rPr lang="en-US">
                <a:sym typeface="+mn-ea"/>
              </a:rPr>
              <a:t>x</a:t>
            </a:r>
            <a:r>
              <a:rPr lang="en-US" baseline="-25000">
                <a:sym typeface="+mn-ea"/>
              </a:rPr>
              <a:t>2</a:t>
            </a:r>
            <a:r>
              <a:rPr lang="en-US">
                <a:sym typeface="+mn-ea"/>
              </a:rPr>
              <a:t>,</a:t>
            </a:r>
            <a:r>
              <a:rPr lang="en-US">
                <a:sym typeface="+mn-ea"/>
              </a:rPr>
              <a:t>x</a:t>
            </a:r>
            <a:r>
              <a:rPr lang="en-US" baseline="-25000">
                <a:sym typeface="+mn-ea"/>
              </a:rPr>
              <a:t>3</a:t>
            </a:r>
            <a:r>
              <a:rPr lang="en-US">
                <a:sym typeface="+mn-ea"/>
              </a:rPr>
              <a:t>,</a:t>
            </a:r>
            <a:r>
              <a:rPr lang="en-US">
                <a:sym typeface="+mn-ea"/>
              </a:rPr>
              <a:t>x</a:t>
            </a:r>
            <a:r>
              <a:rPr lang="en-US" baseline="-25000">
                <a:sym typeface="+mn-ea"/>
              </a:rPr>
              <a:t>4</a:t>
            </a:r>
            <a:r>
              <a:rPr lang="en-US">
                <a:sym typeface="+mn-ea"/>
              </a:rPr>
              <a:t>,</a:t>
            </a:r>
            <a:r>
              <a:rPr lang="en-US">
                <a:sym typeface="+mn-ea"/>
              </a:rPr>
              <a:t>x</a:t>
            </a:r>
            <a:r>
              <a:rPr lang="en-US" baseline="-25000">
                <a:sym typeface="+mn-ea"/>
              </a:rPr>
              <a:t>5</a:t>
            </a:r>
            <a:r>
              <a:rPr lang="en-US">
                <a:sym typeface="+mn-ea"/>
              </a:rPr>
              <a:t>,</a:t>
            </a:r>
            <a:r>
              <a:rPr lang="en-US">
                <a:sym typeface="+mn-ea"/>
              </a:rPr>
              <a:t>x</a:t>
            </a:r>
            <a:r>
              <a:rPr lang="en-US" baseline="-25000">
                <a:sym typeface="+mn-ea"/>
              </a:rPr>
              <a:t>6</a:t>
            </a:r>
            <a:r>
              <a:rPr lang="en-US">
                <a:sym typeface="+mn-ea"/>
              </a:rPr>
              <a:t>,</a:t>
            </a:r>
            <a:r>
              <a:rPr lang="en-US">
                <a:sym typeface="+mn-ea"/>
              </a:rPr>
              <a:t>x</a:t>
            </a:r>
            <a:r>
              <a:rPr lang="en-US" baseline="-25000">
                <a:sym typeface="+mn-ea"/>
              </a:rPr>
              <a:t>7</a:t>
            </a:r>
            <a:r>
              <a:rPr lang="en-US">
                <a:sym typeface="+mn-ea"/>
              </a:rPr>
              <a:t>,</a:t>
            </a:r>
            <a:r>
              <a:rPr lang="en-US">
                <a:sym typeface="+mn-ea"/>
              </a:rPr>
              <a:t>x</a:t>
            </a:r>
            <a:r>
              <a:rPr lang="en-US" baseline="-25000">
                <a:sym typeface="+mn-ea"/>
              </a:rPr>
              <a:t>8</a:t>
            </a:r>
            <a:r>
              <a:rPr lang="en-US">
                <a:sym typeface="+mn-ea"/>
              </a:rPr>
              <a:t>,</a:t>
            </a:r>
            <a:r>
              <a:rPr lang="en-US">
                <a:sym typeface="+mn-ea"/>
              </a:rPr>
              <a:t>x</a:t>
            </a:r>
            <a:r>
              <a:rPr lang="en-US" baseline="-25000">
                <a:sym typeface="+mn-ea"/>
              </a:rPr>
              <a:t>9</a:t>
            </a:r>
            <a:r>
              <a:rPr lang="en-US">
                <a:sym typeface="+mn-ea"/>
              </a:rPr>
              <a:t>......,x</a:t>
            </a:r>
            <a:r>
              <a:rPr lang="en-US" baseline="-25000">
                <a:sym typeface="+mn-ea"/>
              </a:rPr>
              <a:t>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ví dụ như khi làm 1 chương trình lọc thư quảng cáo chẳng hạn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thì x có thể là, 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từ trong thư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địa chỉ gửi 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thời điểm gửi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hoặc 1 cách diễn đạt nào đó hay xuất hiện trong thư quảng cáo</a:t>
            </a:r>
            <a:endParaRPr 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Phân nhóm label và feature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chúng ta chia </a:t>
            </a:r>
            <a:r>
              <a:rPr lang="en-US">
                <a:sym typeface="+mn-ea"/>
              </a:rPr>
              <a:t>label và feature thành 2 nhóm</a:t>
            </a:r>
            <a:endParaRPr lang="en-US">
              <a:sym typeface="+mn-ea"/>
            </a:endParaRPr>
          </a:p>
          <a:p>
            <a:r>
              <a:rPr lang="en-US"/>
              <a:t>labeled example: nhóm này có đủ cả label và features</a:t>
            </a:r>
            <a:endParaRPr lang="en-US"/>
          </a:p>
          <a:p>
            <a:pPr lvl="1"/>
            <a:r>
              <a:rPr lang="en-US"/>
              <a:t>labeled examples: {features, label}: (x, y)</a:t>
            </a:r>
            <a:endParaRPr lang="en-US"/>
          </a:p>
          <a:p>
            <a:pPr lvl="0"/>
            <a:r>
              <a:rPr lang="en-US"/>
              <a:t>unlabeled example: nhóm này  chỉ có features không có label</a:t>
            </a:r>
            <a:endParaRPr lang="en-US"/>
          </a:p>
          <a:p>
            <a:pPr lvl="1"/>
            <a:r>
              <a:rPr lang="en-US"/>
              <a:t>unlabeled examples: {features, ?}: (x, ?)</a:t>
            </a:r>
            <a:endParaRPr lang="en-US"/>
          </a:p>
          <a:p>
            <a:pPr lvl="0"/>
            <a:r>
              <a:rPr lang="en-US"/>
              <a:t>sau khi chúng ta huấn luyện được mô hình dựa trên </a:t>
            </a:r>
            <a:r>
              <a:rPr lang="en-US">
                <a:sym typeface="+mn-ea"/>
              </a:rPr>
              <a:t>labeled example thì chúng ta sẽ dùng nó để dự đoán label của unlabeled example</a:t>
            </a:r>
            <a:endParaRPr lang="en-US">
              <a:sym typeface="+mn-ea"/>
            </a:endParaRPr>
          </a:p>
          <a:p>
            <a:pPr lvl="0"/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wipe/>
      </p:transition>
    </mc:Choice>
    <mc:Fallback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là gì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Model là cái dùng để định nghĩa mối quan hệ giữa label và feature</a:t>
            </a:r>
            <a:endParaRPr lang="en-US"/>
          </a:p>
          <a:p>
            <a:r>
              <a:rPr lang="en-US"/>
              <a:t>ví dụ như là mối quan hệ giữa vợ và chồng là bản đăng ký kết hôn vậy</a:t>
            </a:r>
            <a:endParaRPr lang="en-US"/>
          </a:p>
          <a:p>
            <a:r>
              <a:rPr lang="en-US"/>
              <a:t>Model life có 2 giai đoạn chính</a:t>
            </a:r>
            <a:endParaRPr lang="en-US"/>
          </a:p>
          <a:p>
            <a:pPr lvl="0"/>
            <a:r>
              <a:rPr lang="en-US"/>
              <a:t>Training: tạo và nâng cấp model  từng bước từng bước để thiết lập được mối liên hệ giữa </a:t>
            </a:r>
            <a:r>
              <a:rPr lang="en-US">
                <a:sym typeface="+mn-ea"/>
              </a:rPr>
              <a:t>label và feature</a:t>
            </a:r>
            <a:endParaRPr lang="en-US">
              <a:sym typeface="+mn-ea"/>
            </a:endParaRPr>
          </a:p>
          <a:p>
            <a:pPr lvl="0"/>
            <a:r>
              <a:rPr lang="en-US"/>
              <a:t>Inference:  áp dụng trained model vào unlabeled examples, cụ thể là dùng nó để tiên đoán giá trị của các label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 sánh regression và classification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regression mode dùng để tiên đoán các giá trị liên tục</a:t>
            </a:r>
            <a:endParaRPr lang="en-US"/>
          </a:p>
          <a:p>
            <a:pPr lvl="1"/>
            <a:r>
              <a:rPr lang="en-US" sz="2400"/>
              <a:t>giá nhà ở new york</a:t>
            </a:r>
            <a:endParaRPr lang="en-US" sz="2400"/>
          </a:p>
          <a:p>
            <a:pPr lvl="1"/>
            <a:r>
              <a:rPr lang="en-US" sz="2400"/>
              <a:t>xác suất người ta kích vào 1 quảng cáo</a:t>
            </a:r>
            <a:endParaRPr lang="en-US"/>
          </a:p>
          <a:p>
            <a:r>
              <a:rPr lang="en-US"/>
              <a:t>classification model dùng để tiên đoán các giá trị rời rạc</a:t>
            </a:r>
            <a:endParaRPr lang="en-US"/>
          </a:p>
          <a:p>
            <a:pPr lvl="1"/>
            <a:r>
              <a:rPr lang="en-US"/>
              <a:t>là thư nào là spam </a:t>
            </a:r>
            <a:endParaRPr lang="en-US"/>
          </a:p>
          <a:p>
            <a:pPr lvl="1"/>
            <a:r>
              <a:rPr lang="en-US"/>
              <a:t>con vật trong ảnh là chó hay mèo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1887</Words>
  <Application>WPS Presentation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Tự học Machine learning từ Google Crash Course</vt:lpstr>
      <vt:lpstr>Nội dung </vt:lpstr>
      <vt:lpstr>Thế nào là ML</vt:lpstr>
      <vt:lpstr>Label là gì </vt:lpstr>
      <vt:lpstr>Features là gì </vt:lpstr>
      <vt:lpstr>Phân nhóm label và feature</vt:lpstr>
      <vt:lpstr>Model là gì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Tự học Machine learning</dc:title>
  <dc:creator/>
  <cp:lastModifiedBy>12-45-5-9-2020</cp:lastModifiedBy>
  <cp:revision>15</cp:revision>
  <dcterms:created xsi:type="dcterms:W3CDTF">2021-08-03T10:50:00Z</dcterms:created>
  <dcterms:modified xsi:type="dcterms:W3CDTF">2021-08-05T18:22:19Z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