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915" y="1122680"/>
            <a:ext cx="11527790" cy="2387600"/>
          </a:xfrm>
        </p:spPr>
        <p:txBody>
          <a:bodyPr>
            <a:noAutofit/>
          </a:bodyPr>
          <a:lstStyle/>
          <a:p>
            <a:r>
              <a:rPr lang="en-US" sz="8800" dirty="0">
                <a:solidFill>
                  <a:srgbClr val="FF0000"/>
                </a:solidFill>
              </a:rPr>
              <a:t>Tự học Machine learning từ Google Crash Course</a:t>
            </a:r>
            <a:endParaRPr lang="en-US" sz="8800" dirty="0">
              <a:solidFill>
                <a:srgbClr val="FF0000"/>
              </a:solidFill>
            </a:endParaRPr>
          </a:p>
        </p:txBody>
      </p:sp>
      <p:sp>
        <p:nvSpPr>
          <p:cNvPr id="3" name="Subtitle 2"/>
          <p:cNvSpPr>
            <a:spLocks noGrp="1"/>
          </p:cNvSpPr>
          <p:nvPr>
            <p:ph type="subTitle" idx="1"/>
          </p:nvPr>
        </p:nvSpPr>
        <p:spPr/>
        <p:txBody>
          <a:bodyPr/>
          <a:lstStyle/>
          <a:p>
            <a:r>
              <a:rPr lang="en-US" sz="7200"/>
              <a:t>Bài 3: Training and Loss</a:t>
            </a:r>
            <a:endParaRPr lang="en-US" sz="7200"/>
          </a:p>
        </p:txBody>
      </p:sp>
    </p:spTree>
  </p:cSld>
  <p:clrMapOvr>
    <a:masterClrMapping/>
  </p:clrMapOvr>
  <mc:AlternateContent xmlns:mc="http://schemas.openxmlformats.org/markup-compatibility/2006">
    <mc:Choice xmlns:p14="http://schemas.microsoft.com/office/powerpoint/2010/main" Requires="p14">
      <p:transition p14:dur="2000">
        <p:wipe/>
      </p:transition>
    </mc:Choice>
    <mc:Fallback>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Nội dung</a:t>
            </a:r>
            <a:endParaRPr lang="en-US"/>
          </a:p>
        </p:txBody>
      </p:sp>
      <p:sp>
        <p:nvSpPr>
          <p:cNvPr id="3" name="Content Placeholder 2"/>
          <p:cNvSpPr>
            <a:spLocks noGrp="1"/>
          </p:cNvSpPr>
          <p:nvPr>
            <p:ph idx="1"/>
          </p:nvPr>
        </p:nvSpPr>
        <p:spPr/>
        <p:txBody>
          <a:bodyPr/>
          <a:p>
            <a:r>
              <a:rPr lang="en-US"/>
              <a:t>Nhắc lại về training</a:t>
            </a:r>
            <a:endParaRPr lang="en-US"/>
          </a:p>
          <a:p>
            <a:r>
              <a:rPr lang="en-US"/>
              <a:t>Empirical risk minimization là gì</a:t>
            </a:r>
            <a:endParaRPr lang="en-US"/>
          </a:p>
          <a:p>
            <a:r>
              <a:rPr lang="en-US"/>
              <a:t>Loss là gì</a:t>
            </a:r>
            <a:endParaRPr lang="en-US"/>
          </a:p>
          <a:p>
            <a:r>
              <a:rPr lang="en-US"/>
              <a:t>Hàm Squared loss là như thế nào</a:t>
            </a:r>
            <a:endParaRPr lang="en-US"/>
          </a:p>
          <a:p>
            <a:r>
              <a:rPr lang="en-US"/>
              <a:t>Mean square error (MSE) nghĩa là gì</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Nhắc lại về training</a:t>
            </a:r>
            <a:endParaRPr lang="en-US"/>
          </a:p>
        </p:txBody>
      </p:sp>
      <p:sp>
        <p:nvSpPr>
          <p:cNvPr id="3" name="Content Placeholder 2"/>
          <p:cNvSpPr>
            <a:spLocks noGrp="1"/>
          </p:cNvSpPr>
          <p:nvPr>
            <p:ph idx="1"/>
          </p:nvPr>
        </p:nvSpPr>
        <p:spPr/>
        <p:txBody>
          <a:bodyPr>
            <a:normAutofit lnSpcReduction="10000"/>
          </a:bodyPr>
          <a:p>
            <a:r>
              <a:rPr lang="en-US"/>
              <a:t>Training là quá trình lựa chọn giá trị tốt nhất cho tất cả weight và bias từ  các labeled example</a:t>
            </a:r>
            <a:endParaRPr lang="en-US"/>
          </a:p>
          <a:p>
            <a:r>
              <a:rPr lang="en-US"/>
              <a:t>Nhắc lại kiến thức về </a:t>
            </a:r>
            <a:r>
              <a:rPr lang="en-US">
                <a:sym typeface="+mn-ea"/>
              </a:rPr>
              <a:t>weight  và bias đã được trình bày trong bài 2 Linear Regression</a:t>
            </a:r>
            <a:endParaRPr lang="en-US">
              <a:sym typeface="+mn-ea"/>
            </a:endParaRPr>
          </a:p>
          <a:p>
            <a:r>
              <a:rPr lang="en-US">
                <a:sym typeface="+mn-ea"/>
              </a:rPr>
              <a:t>Chúng ta có phương trình thể model như sau</a:t>
            </a:r>
            <a:endParaRPr lang="en-US">
              <a:sym typeface="+mn-ea"/>
            </a:endParaRPr>
          </a:p>
          <a:p>
            <a:r>
              <a:rPr lang="en-US">
                <a:sym typeface="+mn-ea"/>
              </a:rPr>
              <a:t>y ‘= b + w</a:t>
            </a:r>
            <a:r>
              <a:rPr lang="en-US" baseline="-25000">
                <a:sym typeface="+mn-ea"/>
              </a:rPr>
              <a:t>1</a:t>
            </a:r>
            <a:r>
              <a:rPr lang="en-US">
                <a:sym typeface="+mn-ea"/>
              </a:rPr>
              <a:t>x</a:t>
            </a:r>
            <a:r>
              <a:rPr lang="en-US" baseline="-25000">
                <a:sym typeface="+mn-ea"/>
              </a:rPr>
              <a:t>1</a:t>
            </a:r>
            <a:endParaRPr lang="en-US">
              <a:sym typeface="+mn-ea"/>
            </a:endParaRPr>
          </a:p>
          <a:p>
            <a:r>
              <a:rPr lang="en-US"/>
              <a:t>w</a:t>
            </a:r>
            <a:r>
              <a:rPr lang="en-US" baseline="-25000"/>
              <a:t>1 </a:t>
            </a:r>
            <a:r>
              <a:rPr lang="en-US"/>
              <a:t>là weight của feature 1, ở đây nó tương đương với hệ số góc của phương trình đường thẳng </a:t>
            </a:r>
            <a:endParaRPr lang="en-US"/>
          </a:p>
          <a:p>
            <a:r>
              <a:rPr lang="en-US"/>
              <a:t>b là bias hay còn gọi là tham số thay đổi của đường thẳng so với trục tung (y)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a:graphicFrameLocks noChangeAspect="1"/>
          </p:cNvGraphicFramePr>
          <p:nvPr>
            <p:ph idx="1"/>
          </p:nvPr>
        </p:nvGraphicFramePr>
        <p:xfrm>
          <a:off x="501650" y="365125"/>
          <a:ext cx="9897745" cy="6433820"/>
        </p:xfrm>
        <a:graphic>
          <a:graphicData uri="http://schemas.openxmlformats.org/presentationml/2006/ole">
            <mc:AlternateContent xmlns:mc="http://schemas.openxmlformats.org/markup-compatibility/2006">
              <mc:Choice xmlns:v="urn:schemas-microsoft-com:vml" Requires="v">
                <p:oleObj spid="_x0000_s5" name="" r:id="rId1" imgW="8572500" imgH="5572125" progId="Paint.Picture">
                  <p:embed/>
                </p:oleObj>
              </mc:Choice>
              <mc:Fallback>
                <p:oleObj name="" r:id="rId1" imgW="8572500" imgH="5572125" progId="Paint.Picture">
                  <p:embed/>
                  <p:pic>
                    <p:nvPicPr>
                      <p:cNvPr id="0" name="Picture 4"/>
                      <p:cNvPicPr/>
                      <p:nvPr/>
                    </p:nvPicPr>
                    <p:blipFill>
                      <a:blip r:embed="rId2"/>
                      <a:stretch>
                        <a:fillRect/>
                      </a:stretch>
                    </p:blipFill>
                    <p:spPr>
                      <a:xfrm>
                        <a:off x="501650" y="365125"/>
                        <a:ext cx="9897745" cy="643382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Empirical risk minimization là gì</a:t>
            </a:r>
            <a:endParaRPr lang="en-US"/>
          </a:p>
        </p:txBody>
      </p:sp>
      <p:sp>
        <p:nvSpPr>
          <p:cNvPr id="3" name="Content Placeholder 2"/>
          <p:cNvSpPr>
            <a:spLocks noGrp="1"/>
          </p:cNvSpPr>
          <p:nvPr>
            <p:ph idx="1"/>
          </p:nvPr>
        </p:nvSpPr>
        <p:spPr/>
        <p:txBody>
          <a:bodyPr>
            <a:normAutofit lnSpcReduction="10000"/>
          </a:bodyPr>
          <a:p>
            <a:r>
              <a:rPr lang="en-US"/>
              <a:t>ở đây chúng ta đang tập trung nói đến supervised learning, tiếng việt tạm dịch là học có có kiểm soát</a:t>
            </a:r>
            <a:endParaRPr lang="en-US"/>
          </a:p>
          <a:p>
            <a:r>
              <a:rPr lang="en-US"/>
              <a:t>có thể hiểu đơn giản về supervised learning như sau</a:t>
            </a:r>
            <a:endParaRPr lang="en-US"/>
          </a:p>
          <a:p>
            <a:pPr lvl="0"/>
            <a:r>
              <a:rPr lang="en-US"/>
              <a:t>máy tính sẽ chạy 1 thuật toán nào đó để thiết lập một model thông qua việc kiểm tra đi kiểm tra lại kết quả mà máy ước tính “prediction”với kết quả quan sát được “label” sao cho 2 kết quả có sư khác biệt nhỏ nhất </a:t>
            </a:r>
            <a:endParaRPr lang="en-US"/>
          </a:p>
          <a:p>
            <a:pPr lvl="0"/>
            <a:r>
              <a:rPr lang="en-US"/>
              <a:t>quá trình kiểm tra đi kiểm tra lại đó gọi là e</a:t>
            </a:r>
            <a:r>
              <a:rPr lang="en-US">
                <a:sym typeface="+mn-ea"/>
              </a:rPr>
              <a:t>mpirical risk minimization</a:t>
            </a:r>
            <a:endParaRPr lang="en-US">
              <a:sym typeface="+mn-ea"/>
            </a:endParaRPr>
          </a:p>
          <a:p>
            <a:pPr lvl="0"/>
            <a:r>
              <a:rPr lang="en-US"/>
              <a:t>tạm hiểu là từng bước giảm thiểu sự khác biệt giữa kết tiên đoán và kết quả thực tế</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Loss là gì</a:t>
            </a:r>
            <a:endParaRPr lang="en-US"/>
          </a:p>
        </p:txBody>
      </p:sp>
      <p:sp>
        <p:nvSpPr>
          <p:cNvPr id="3" name="Content Placeholder 2"/>
          <p:cNvSpPr>
            <a:spLocks noGrp="1"/>
          </p:cNvSpPr>
          <p:nvPr>
            <p:ph idx="1"/>
          </p:nvPr>
        </p:nvSpPr>
        <p:spPr/>
        <p:txBody>
          <a:bodyPr/>
          <a:p>
            <a:r>
              <a:rPr lang="en-US"/>
              <a:t>Loss đơn giản là độ lệch giữa những ước đoán xa với thực tế quan sát được </a:t>
            </a:r>
            <a:endParaRPr lang="en-US"/>
          </a:p>
          <a:p>
            <a:r>
              <a:rPr lang="en-US"/>
              <a:t> nếu loss của model là 0 thì mọi thứ đều hoàn hảo</a:t>
            </a:r>
            <a:endParaRPr lang="en-US"/>
          </a:p>
          <a:p>
            <a:r>
              <a:rPr lang="en-US"/>
              <a:t>máy đoán sai càng nhiều thì giá trị loss càng cao</a:t>
            </a:r>
            <a:endParaRPr lang="en-US"/>
          </a:p>
          <a:p>
            <a:r>
              <a:rPr lang="en-US"/>
              <a:t>mục tiêu của việc model training là làm sao giảm thiểu được giá trị loss</a:t>
            </a:r>
            <a:endParaRPr lang="en-US"/>
          </a:p>
          <a:p>
            <a:r>
              <a:rPr lang="en-US"/>
              <a:t>chúng ta sẽ xem biểu diễn về loss trên đồ thị 2 chiều</a:t>
            </a:r>
            <a:endParaRPr lang="en-US"/>
          </a:p>
          <a:p>
            <a:r>
              <a:rPr lang="en-US"/>
              <a:t>tại đó mũi tên thể hiện độ lệch và đường thẳng màu xanh thể hiện giá trị mà máy ước đoán</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Loss là gì</a:t>
            </a:r>
            <a:endParaRPr lang="en-US"/>
          </a:p>
        </p:txBody>
      </p:sp>
      <p:pic>
        <p:nvPicPr>
          <p:cNvPr id="4" name="Content Placeholder 3" descr="LossSideBySide"/>
          <p:cNvPicPr>
            <a:picLocks noChangeAspect="1"/>
          </p:cNvPicPr>
          <p:nvPr>
            <p:ph idx="1"/>
          </p:nvPr>
        </p:nvPicPr>
        <p:blipFill>
          <a:blip r:embed="rId1"/>
          <a:stretch>
            <a:fillRect/>
          </a:stretch>
        </p:blipFill>
        <p:spPr>
          <a:xfrm>
            <a:off x="838200" y="2248535"/>
            <a:ext cx="10515600" cy="350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Hàm Squared loss là như thế nào</a:t>
            </a:r>
            <a:endParaRPr lang="en-US"/>
          </a:p>
        </p:txBody>
      </p:sp>
      <p:sp>
        <p:nvSpPr>
          <p:cNvPr id="3" name="Content Placeholder 2"/>
          <p:cNvSpPr>
            <a:spLocks noGrp="1"/>
          </p:cNvSpPr>
          <p:nvPr>
            <p:ph idx="1"/>
          </p:nvPr>
        </p:nvSpPr>
        <p:spPr/>
        <p:txBody>
          <a:bodyPr/>
          <a:p>
            <a:r>
              <a:rPr lang="en-US"/>
              <a:t>khi áp dụng linear regression model  để tìm các giá trị label chúng ta sử dụng khái niệm hàm loss, cụ thể ở đây là squared loss (L</a:t>
            </a:r>
            <a:r>
              <a:rPr lang="en-US" baseline="-25000"/>
              <a:t>2</a:t>
            </a:r>
            <a:r>
              <a:rPr lang="en-US"/>
              <a:t> loss)</a:t>
            </a:r>
            <a:endParaRPr lang="en-US"/>
          </a:p>
          <a:p>
            <a:r>
              <a:rPr lang="en-US"/>
              <a:t>cụ thể như sau </a:t>
            </a:r>
            <a:endParaRPr lang="en-US"/>
          </a:p>
          <a:p>
            <a:r>
              <a:rPr lang="en-US"/>
              <a:t>  = bình phương độ lệch giữa giá trị ước tính và giá trị quan sát được</a:t>
            </a:r>
            <a:endParaRPr lang="en-US"/>
          </a:p>
          <a:p>
            <a:r>
              <a:rPr lang="en-US"/>
              <a:t>  = (observation - prediction(x))</a:t>
            </a:r>
            <a:r>
              <a:rPr lang="en-US" baseline="30000"/>
              <a:t>2</a:t>
            </a:r>
            <a:endParaRPr lang="en-US"/>
          </a:p>
          <a:p>
            <a:r>
              <a:rPr lang="en-US"/>
              <a:t>  = (y - y')</a:t>
            </a:r>
            <a:r>
              <a:rPr lang="en-US" baseline="30000"/>
              <a:t>2</a:t>
            </a:r>
            <a:endParaRPr lang="en-US" baseline="30000"/>
          </a:p>
          <a:p>
            <a:r>
              <a:rPr lang="en-US"/>
              <a:t>đó là với 1 biến, vào việc cụ thể thì ta cần nhiều biến thế nên cần dùng khái niệm </a:t>
            </a:r>
            <a:r>
              <a:rPr lang="en-US">
                <a:sym typeface="+mn-ea"/>
              </a:rPr>
              <a:t>Mean square error (MSE)</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Mean square error (MSE) nghĩa là gì</a:t>
            </a:r>
            <a:endParaRPr lang="en-US"/>
          </a:p>
        </p:txBody>
      </p:sp>
      <p:sp>
        <p:nvSpPr>
          <p:cNvPr id="3" name="Content Placeholder 2"/>
          <p:cNvSpPr>
            <a:spLocks noGrp="1"/>
          </p:cNvSpPr>
          <p:nvPr>
            <p:ph sz="half" idx="1"/>
          </p:nvPr>
        </p:nvSpPr>
        <p:spPr>
          <a:xfrm>
            <a:off x="838200" y="1599565"/>
            <a:ext cx="5181600" cy="4912995"/>
          </a:xfrm>
        </p:spPr>
        <p:txBody>
          <a:bodyPr>
            <a:normAutofit fontScale="90000"/>
          </a:bodyPr>
          <a:p>
            <a:r>
              <a:rPr lang="en-US"/>
              <a:t>MSE là trung bình của bình phương các độ lệch giữa giá trị ước tính và giá trị quan sát được </a:t>
            </a:r>
            <a:endParaRPr lang="en-US"/>
          </a:p>
          <a:p>
            <a:r>
              <a:rPr lang="en-US"/>
              <a:t>x là features</a:t>
            </a:r>
            <a:endParaRPr lang="en-US"/>
          </a:p>
          <a:p>
            <a:r>
              <a:rPr lang="en-US"/>
              <a:t>y là label</a:t>
            </a:r>
            <a:endParaRPr lang="en-US"/>
          </a:p>
          <a:p>
            <a:r>
              <a:rPr lang="en-US"/>
              <a:t>prediction(x) là model hiện tại</a:t>
            </a:r>
            <a:endParaRPr lang="en-US"/>
          </a:p>
          <a:p>
            <a:r>
              <a:rPr lang="en-US"/>
              <a:t>D là labeled example</a:t>
            </a:r>
            <a:endParaRPr lang="en-US"/>
          </a:p>
          <a:p>
            <a:r>
              <a:rPr lang="en-US"/>
              <a:t>N là số cặp features, label trong D</a:t>
            </a:r>
            <a:endParaRPr lang="en-US"/>
          </a:p>
          <a:p>
            <a:r>
              <a:rPr lang="en-US"/>
              <a:t>lưu ý rằng MSE không phải là cách duy nhất để cập nhật model</a:t>
            </a:r>
            <a:endParaRPr lang="en-US"/>
          </a:p>
          <a:p>
            <a:endParaRPr lang="en-US"/>
          </a:p>
        </p:txBody>
      </p:sp>
      <p:graphicFrame>
        <p:nvGraphicFramePr>
          <p:cNvPr id="4" name="Content Placeholder 3"/>
          <p:cNvGraphicFramePr/>
          <p:nvPr>
            <p:ph sz="half" idx="2"/>
          </p:nvPr>
        </p:nvGraphicFramePr>
        <p:xfrm>
          <a:off x="6235065" y="1825625"/>
          <a:ext cx="5316220" cy="1514475"/>
        </p:xfrm>
        <a:graphic>
          <a:graphicData uri="http://schemas.openxmlformats.org/presentationml/2006/ole">
            <mc:AlternateContent xmlns:mc="http://schemas.openxmlformats.org/markup-compatibility/2006">
              <mc:Choice xmlns:v="urn:schemas-microsoft-com:vml" Requires="v">
                <p:oleObj spid="_x0000_s5" name="" r:id="rId1" imgW="3454400" imgH="844550" progId="Paint.Picture">
                  <p:embed/>
                </p:oleObj>
              </mc:Choice>
              <mc:Fallback>
                <p:oleObj name="" r:id="rId1" imgW="3454400" imgH="844550" progId="Paint.Picture">
                  <p:embed/>
                  <p:pic>
                    <p:nvPicPr>
                      <p:cNvPr id="0" name="Picture 4"/>
                      <p:cNvPicPr/>
                      <p:nvPr/>
                    </p:nvPicPr>
                    <p:blipFill>
                      <a:blip r:embed="rId2"/>
                      <a:stretch>
                        <a:fillRect/>
                      </a:stretch>
                    </p:blipFill>
                    <p:spPr>
                      <a:xfrm>
                        <a:off x="6235065" y="1825625"/>
                        <a:ext cx="5316220" cy="151447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2295</Words>
  <Application>WPS Presentation</Application>
  <PresentationFormat>Widescreen</PresentationFormat>
  <Paragraphs>62</Paragraphs>
  <Slides>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Paint.Picture</vt:lpstr>
      <vt:lpstr>Paint.Picture</vt:lpstr>
      <vt:lpstr>Tự học Machine learning từ Google Crash Course</vt:lpstr>
      <vt:lpstr>Nội dung</vt:lpstr>
      <vt:lpstr>Nhắc lại về training</vt:lpstr>
      <vt:lpstr>PowerPoint 演示文稿</vt:lpstr>
      <vt:lpstr>Empirical risk minimization là gì</vt:lpstr>
      <vt:lpstr>Loss là gì</vt:lpstr>
      <vt:lpstr>Loss là gì</vt:lpstr>
      <vt:lpstr>Hàm Squared loss là như thế nào</vt:lpstr>
      <vt:lpstr>Mean square error (MSE) nghĩa là gì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Tự học Machine learning từ Google Crash Course</dc:title>
  <dc:creator/>
  <cp:lastModifiedBy>12-45-5-9-2020</cp:lastModifiedBy>
  <cp:revision>22</cp:revision>
  <dcterms:created xsi:type="dcterms:W3CDTF">2021-08-06T10:36:00Z</dcterms:created>
  <dcterms:modified xsi:type="dcterms:W3CDTF">2021-08-07T05:17:21Z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