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9" r:id="rId6"/>
    <p:sldId id="258" r:id="rId7"/>
    <p:sldId id="257" r:id="rId8"/>
    <p:sldId id="260" r:id="rId9"/>
    <p:sldId id="266" r:id="rId10"/>
    <p:sldId id="261" r:id="rId11"/>
    <p:sldId id="264" r:id="rId12"/>
    <p:sldId id="267" r:id="rId13"/>
    <p:sldId id="268" r:id="rId14"/>
    <p:sldId id="269" r:id="rId15"/>
    <p:sldId id="265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459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67E68-A6A2-4A74-AD35-DB34ADDFD94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045CC-E535-4987-9768-3E0D910C7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045CC-E535-4987-9768-3E0D910C7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1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045CC-E535-4987-9768-3E0D910C7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9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045CC-E535-4987-9768-3E0D910C7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34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045CC-E535-4987-9768-3E0D910C7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0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3C4E-578C-403A-B725-89E47931F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AD9D7-EDF1-4956-8671-7BACDF5F2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D15BD-0B44-4F34-83FA-D5A70806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C395-4FEC-422F-AA30-D9DE35BC00F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2745C-3B53-4B55-AE80-9EF60AB3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A205F-D897-41EC-A95C-959E15E6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40BB-B2C7-4A9F-8EDA-D06C90CB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A3E7-8B4D-4342-B664-1728BE40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F5224-EC3C-45CA-94C6-CD1449234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99375-8B48-49F6-8B5C-0DAE4859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C395-4FEC-422F-AA30-D9DE35BC00F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F062F-3FC2-4E6C-A86D-59D40645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F2DE-C2BB-4181-9F66-4118A40F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40BB-B2C7-4A9F-8EDA-D06C90CB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4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732C9-9942-427E-8DF3-F8D744BDF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9C612-976E-429A-A1C0-0CA695D90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A74D-C6EC-49C9-9FA6-5B5D2906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C395-4FEC-422F-AA30-D9DE35BC00F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6766C-F813-4B58-8DB0-38972DD0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2531C-3542-4EA1-8A78-E6B29C18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40BB-B2C7-4A9F-8EDA-D06C90CB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F445-2D08-4CB7-AD87-5EC7472C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B5B8-5190-4CBE-BC9C-EEAFBDAEB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756AB-DDA8-4CDD-823E-87217CCA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C395-4FEC-422F-AA30-D9DE35BC00F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8F60-8BD6-40E6-98B8-42289E38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E2116-F038-42E8-A345-1048A0D1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40BB-B2C7-4A9F-8EDA-D06C90CB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2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0969-7A70-4416-9966-968AD14A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2669A-FF7F-4CE7-9AE8-5976C9D8C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4E12-FA03-40FF-B243-ABAE1C00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C395-4FEC-422F-AA30-D9DE35BC00F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7A98-5478-4163-869D-539CBE0E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16B8F-C1CF-4FC7-8712-F702EE05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40BB-B2C7-4A9F-8EDA-D06C90CB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3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361E-3F5C-40BF-9A37-531D6B22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4CC02-9452-4250-81FC-B3C87878D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903B9-3B0C-4B0D-B183-B06261CF1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E6042-3816-482A-ABB9-9910AFF4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C395-4FEC-422F-AA30-D9DE35BC00F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E390F-C062-4FD4-A53B-07001901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E2E19-5618-43E2-AE4E-734179E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40BB-B2C7-4A9F-8EDA-D06C90CB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0589-7DCC-47E9-B4F6-A79E41B5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70360-DDF7-4077-B769-B80551D0C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EFD83-DAC4-4BEF-BCE6-599BA5D8E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3EA00-A666-43A8-B420-91E16BE3B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D6BED-0DC4-4BEF-9B22-DAEA16D42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876BA-2AE5-42B1-843B-47B92CEB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C395-4FEC-422F-AA30-D9DE35BC00F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29E27-5806-40A1-96A6-9217C0F6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A0642-183D-42FD-9B41-7D0A9B0E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40BB-B2C7-4A9F-8EDA-D06C90CB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2F6F-7A67-412E-952F-580265E0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C53B3-8334-4F66-8B03-79116A28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C395-4FEC-422F-AA30-D9DE35BC00F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D59F0-5AFD-4136-B0A4-6BDEEB14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DDDA3-A000-482C-907A-449971CD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40BB-B2C7-4A9F-8EDA-D06C90CB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7E62B-6F16-4B7F-935A-76D082C6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C395-4FEC-422F-AA30-D9DE35BC00F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4DCF6-7C17-4BF9-91CA-707C5915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71437-BA7F-444F-AFF5-A669AE77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40BB-B2C7-4A9F-8EDA-D06C90CB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5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F61C-4B20-4CB3-8AF5-D03D7280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B7F0-1D15-4A12-8283-4E2CE445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A279C-9E52-4159-A8CB-B8A6984B1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8DFA2-2E27-4E3C-9BB7-047D3564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C395-4FEC-422F-AA30-D9DE35BC00F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1C52D-5FE3-4168-91CF-7940014F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53E27-9911-4E61-8219-11686186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40BB-B2C7-4A9F-8EDA-D06C90CB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F05B-01F7-437E-B162-0D843307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4C720-5E1A-40E2-B6EE-5EE82B1F3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1A0BB-0DE6-40AD-84C4-CFC3B7D20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21BD-FBE2-4607-92AF-7DF49F64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C395-4FEC-422F-AA30-D9DE35BC00F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5EE35-F6A8-4255-9504-14DEE9AD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F1C72-5DCC-4819-BF3B-0CEB97F7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40BB-B2C7-4A9F-8EDA-D06C90CB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2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17FB0-C7A9-42FF-81B2-CEFE58DC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E6AE4-9C85-4AF4-B969-CEC5C95A2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5AAFD-55D2-48E4-A007-05CC66F7B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DC395-4FEC-422F-AA30-D9DE35BC00F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3301-76B2-4E29-84A2-6B052F1C7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4352-5DA0-4C25-8AFD-07A814F30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40BB-B2C7-4A9F-8EDA-D06C90CB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7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iking_neural_network" TargetMode="External"/><Relationship Id="rId2" Type="http://schemas.openxmlformats.org/officeDocument/2006/relationships/hyperlink" Target="https://cnvrg.io/spiking-neural-network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CB44-D85E-47EA-B0AF-B6DB2C2CD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779" y="868362"/>
            <a:ext cx="10074442" cy="2387600"/>
          </a:xfrm>
        </p:spPr>
        <p:txBody>
          <a:bodyPr>
            <a:normAutofit fontScale="90000"/>
          </a:bodyPr>
          <a:lstStyle/>
          <a:p>
            <a:r>
              <a:rPr lang="en-US" b="1" i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NEURON GRID </a:t>
            </a:r>
            <a:br>
              <a:rPr lang="en-US" b="1" i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</a:br>
            <a:r>
              <a:rPr lang="en-US" b="1" i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IN SPIKING NEURON NETWORK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E6546-EE43-44E5-A07A-7D08A47DE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03: Nguyen Le </a:t>
            </a:r>
            <a:r>
              <a:rPr lang="en-US" err="1"/>
              <a:t>Trung</a:t>
            </a:r>
            <a:r>
              <a:rPr lang="en-US"/>
              <a:t> – Pham </a:t>
            </a:r>
            <a:r>
              <a:rPr lang="en-US" err="1"/>
              <a:t>Huy</a:t>
            </a:r>
            <a:r>
              <a:rPr lang="en-US"/>
              <a:t> Hoang – Vu Hoang Long </a:t>
            </a:r>
          </a:p>
        </p:txBody>
      </p:sp>
    </p:spTree>
    <p:extLst>
      <p:ext uri="{BB962C8B-B14F-4D97-AF65-F5344CB8AC3E}">
        <p14:creationId xmlns:p14="http://schemas.microsoft.com/office/powerpoint/2010/main" val="376570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A81AE3-01F0-4F4B-9BBD-9951647137D5}"/>
              </a:ext>
            </a:extLst>
          </p:cNvPr>
          <p:cNvCxnSpPr>
            <a:cxnSpLocks/>
          </p:cNvCxnSpPr>
          <p:nvPr/>
        </p:nvCxnSpPr>
        <p:spPr>
          <a:xfrm>
            <a:off x="838200" y="1455821"/>
            <a:ext cx="1130767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3FA0D8E-20ED-4E04-9DA5-CF66CD0A059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ARCHITECTURE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65752A-02E1-4855-A4C8-7C656CC2F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189010"/>
              </p:ext>
            </p:extLst>
          </p:nvPr>
        </p:nvGraphicFramePr>
        <p:xfrm>
          <a:off x="984849" y="2130634"/>
          <a:ext cx="10222301" cy="3725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4491">
                  <a:extLst>
                    <a:ext uri="{9D8B030D-6E8A-4147-A177-3AD203B41FA5}">
                      <a16:colId xmlns:a16="http://schemas.microsoft.com/office/drawing/2014/main" val="1098268763"/>
                    </a:ext>
                  </a:extLst>
                </a:gridCol>
                <a:gridCol w="4451970">
                  <a:extLst>
                    <a:ext uri="{9D8B030D-6E8A-4147-A177-3AD203B41FA5}">
                      <a16:colId xmlns:a16="http://schemas.microsoft.com/office/drawing/2014/main" val="3035128682"/>
                    </a:ext>
                  </a:extLst>
                </a:gridCol>
                <a:gridCol w="3605840">
                  <a:extLst>
                    <a:ext uri="{9D8B030D-6E8A-4147-A177-3AD203B41FA5}">
                      <a16:colId xmlns:a16="http://schemas.microsoft.com/office/drawing/2014/main" val="2994268428"/>
                    </a:ext>
                  </a:extLst>
                </a:gridCol>
              </a:tblGrid>
              <a:tr h="44003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Section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Combination of RANC Token Controller and Neuron Block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Neuron Grid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3072520"/>
                  </a:ext>
                </a:extLst>
              </a:tr>
              <a:tr h="68106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Target Chip Technology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Zynq UltraScale+ MPSoC ZCU106 Evaluation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Zynq UltraScale+ MPSoC ZCU106 Evaluation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0107866"/>
                  </a:ext>
                </a:extLst>
              </a:tr>
              <a:tr h="68106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Maximum Frequency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278.86 MHz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331.90 MHz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7976860"/>
                  </a:ext>
                </a:extLst>
              </a:tr>
              <a:tr h="6478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Hardware Usage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235 LUTs, 37 FFs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277 LUTs, 30 FFs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7788051"/>
                  </a:ext>
                </a:extLst>
              </a:tr>
              <a:tr h="68106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Detecting Throughput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676.6 Mbps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805.3 Mbps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5133533"/>
                  </a:ext>
                </a:extLst>
              </a:tr>
              <a:tr h="59484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Latency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66050 clocks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">
                          <a:effectLst/>
                        </a:rPr>
                        <a:t>66048 clocks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7095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27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A81AE3-01F0-4F4B-9BBD-9951647137D5}"/>
              </a:ext>
            </a:extLst>
          </p:cNvPr>
          <p:cNvCxnSpPr>
            <a:cxnSpLocks/>
          </p:cNvCxnSpPr>
          <p:nvPr/>
        </p:nvCxnSpPr>
        <p:spPr>
          <a:xfrm>
            <a:off x="838200" y="1455821"/>
            <a:ext cx="1130767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3FA0D8E-20ED-4E04-9DA5-CF66CD0A059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SIMULATION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8017B0-C549-4F88-82DE-86C4EE52BDFD}"/>
              </a:ext>
            </a:extLst>
          </p:cNvPr>
          <p:cNvSpPr/>
          <p:nvPr/>
        </p:nvSpPr>
        <p:spPr>
          <a:xfrm>
            <a:off x="4805264" y="2692977"/>
            <a:ext cx="1972140" cy="442328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Verilog simulation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A5AD06-22BE-4F87-AAD7-95DA80F389A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777404" y="2914141"/>
            <a:ext cx="9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8B9A301-B08A-4B45-837E-39AE8A84324F}"/>
                  </a:ext>
                </a:extLst>
              </p:cNvPr>
              <p:cNvSpPr/>
              <p:nvPr/>
            </p:nvSpPr>
            <p:spPr>
              <a:xfrm>
                <a:off x="7739404" y="2546518"/>
                <a:ext cx="2416278" cy="735246"/>
              </a:xfrm>
              <a:prstGeom prst="round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/>
                  <a:t>.txt file stores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𝑠𝑝𝑖𝑘𝑒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𝑜𝑢𝑡</m:t>
                    </m:r>
                  </m:oMath>
                </a14:m>
                <a:r>
                  <a:rPr lang="en-US"/>
                  <a:t> information</a:t>
                </a: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8B9A301-B08A-4B45-837E-39AE8A843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404" y="2546518"/>
                <a:ext cx="2416278" cy="735246"/>
              </a:xfrm>
              <a:prstGeom prst="roundRect">
                <a:avLst/>
              </a:prstGeom>
              <a:blipFill>
                <a:blip r:embed="rId2"/>
                <a:stretch>
                  <a:fillRect b="-569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3D6E1A-454F-4BA9-B2DF-61D6D847FEC4}"/>
              </a:ext>
            </a:extLst>
          </p:cNvPr>
          <p:cNvSpPr/>
          <p:nvPr/>
        </p:nvSpPr>
        <p:spPr>
          <a:xfrm>
            <a:off x="4805264" y="4687854"/>
            <a:ext cx="1972140" cy="442328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C++ simulation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ED75F1-5D03-45CE-8DE5-6541E195AE12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6777404" y="4909018"/>
            <a:ext cx="962001" cy="77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BD16776-3097-4F39-AF2E-FFAFD3396C12}"/>
                  </a:ext>
                </a:extLst>
              </p:cNvPr>
              <p:cNvSpPr/>
              <p:nvPr/>
            </p:nvSpPr>
            <p:spPr>
              <a:xfrm>
                <a:off x="7739405" y="4549110"/>
                <a:ext cx="2416277" cy="735246"/>
              </a:xfrm>
              <a:prstGeom prst="round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/>
                  <a:t>.txt file stores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𝑠𝑝𝑖𝑘𝑒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𝑜𝑢𝑡</m:t>
                    </m:r>
                  </m:oMath>
                </a14:m>
                <a:r>
                  <a:rPr lang="en-US"/>
                  <a:t> information</a:t>
                </a:r>
              </a:p>
            </p:txBody>
          </p:sp>
        </mc:Choice>
        <mc:Fallback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BD16776-3097-4F39-AF2E-FFAFD3396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405" y="4549110"/>
                <a:ext cx="2416277" cy="735246"/>
              </a:xfrm>
              <a:prstGeom prst="roundRect">
                <a:avLst/>
              </a:prstGeom>
              <a:blipFill>
                <a:blip r:embed="rId3"/>
                <a:stretch>
                  <a:fillRect b="-483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66F320-9B3B-4132-9349-6688548B409A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10155682" y="2914141"/>
            <a:ext cx="1058158" cy="76437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2C701EA-8821-462D-BD9E-35C33443F66A}"/>
              </a:ext>
            </a:extLst>
          </p:cNvPr>
          <p:cNvSpPr/>
          <p:nvPr/>
        </p:nvSpPr>
        <p:spPr>
          <a:xfrm>
            <a:off x="10580308" y="3678513"/>
            <a:ext cx="1267063" cy="442328"/>
          </a:xfrm>
          <a:prstGeom prst="round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compare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C667A5D-9377-4D29-AF6F-FEEA3A8B6901}"/>
              </a:ext>
            </a:extLst>
          </p:cNvPr>
          <p:cNvSpPr/>
          <p:nvPr/>
        </p:nvSpPr>
        <p:spPr>
          <a:xfrm>
            <a:off x="100688" y="3677994"/>
            <a:ext cx="1550958" cy="442328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C++ 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E31659-E2B1-4161-B976-A326705AE989}"/>
              </a:ext>
            </a:extLst>
          </p:cNvPr>
          <p:cNvSpPr txBox="1"/>
          <p:nvPr/>
        </p:nvSpPr>
        <p:spPr>
          <a:xfrm>
            <a:off x="1777970" y="3547645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generate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C334E65D-851A-4DB1-9487-7EA19B26E00A}"/>
                  </a:ext>
                </a:extLst>
              </p:cNvPr>
              <p:cNvSpPr/>
              <p:nvPr/>
            </p:nvSpPr>
            <p:spPr>
              <a:xfrm>
                <a:off x="2953702" y="3547645"/>
                <a:ext cx="1785820" cy="735246"/>
              </a:xfrm>
              <a:prstGeom prst="round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.txt file stores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𝑎𝑥𝑜𝑛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𝑠𝑝𝑖𝑘𝑒𝑠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C334E65D-851A-4DB1-9487-7EA19B26E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702" y="3547645"/>
                <a:ext cx="1785820" cy="73524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6F008F-810D-4CA7-80B5-4F35D657F376}"/>
              </a:ext>
            </a:extLst>
          </p:cNvPr>
          <p:cNvCxnSpPr>
            <a:cxnSpLocks/>
            <a:stCxn id="25" idx="2"/>
            <a:endCxn id="15" idx="1"/>
          </p:cNvCxnSpPr>
          <p:nvPr/>
        </p:nvCxnSpPr>
        <p:spPr>
          <a:xfrm rot="16200000" flipH="1">
            <a:off x="4012875" y="4116628"/>
            <a:ext cx="626127" cy="9586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3D9E8A-C542-44C9-9ABB-144165700A3C}"/>
              </a:ext>
            </a:extLst>
          </p:cNvPr>
          <p:cNvCxnSpPr>
            <a:cxnSpLocks/>
            <a:stCxn id="25" idx="0"/>
            <a:endCxn id="4" idx="1"/>
          </p:cNvCxnSpPr>
          <p:nvPr/>
        </p:nvCxnSpPr>
        <p:spPr>
          <a:xfrm rot="5400000" flipH="1" flipV="1">
            <a:off x="4009186" y="2751567"/>
            <a:ext cx="633504" cy="9586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EBB175-AA68-40E7-B2A7-3EA15ADF53BE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1651646" y="3899158"/>
            <a:ext cx="1302056" cy="161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19">
            <a:extLst>
              <a:ext uri="{FF2B5EF4-FFF2-40B4-BE49-F238E27FC236}">
                <a16:creationId xmlns:a16="http://schemas.microsoft.com/office/drawing/2014/main" id="{C114FF8E-20D6-4548-8A0D-10A1D765B735}"/>
              </a:ext>
            </a:extLst>
          </p:cNvPr>
          <p:cNvCxnSpPr>
            <a:cxnSpLocks/>
            <a:stCxn id="18" idx="3"/>
            <a:endCxn id="22" idx="2"/>
          </p:cNvCxnSpPr>
          <p:nvPr/>
        </p:nvCxnSpPr>
        <p:spPr>
          <a:xfrm flipV="1">
            <a:off x="10155682" y="4120841"/>
            <a:ext cx="1058158" cy="7958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74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658F-D26B-4B71-9231-AA27889F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664C-2C34-41E8-914C-DF6AC3C24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[0] "Basic Guide to Spiking Neural Networks for Deep Learning", [Online]. Available: </a:t>
            </a:r>
            <a:r>
              <a:rPr lang="en-US" b="0" i="0" u="none" strike="noStrike">
                <a:solidFill>
                  <a:srgbClr val="9EA2FF"/>
                </a:solidFill>
                <a:effectLst/>
                <a:latin typeface="Segoe UI" panose="020B0502040204020203" pitchFamily="34" charset="0"/>
                <a:hlinkClick r:id="rId2" tooltip="https://cnvrg.io/spiking-neural-networks/"/>
              </a:rPr>
              <a:t>https://cnvrg.io/spiking-neural-networks/</a:t>
            </a:r>
            <a:endParaRPr lang="en-US"/>
          </a:p>
          <a:p>
            <a:r>
              <a:rPr lang="en-US"/>
              <a:t>[1] "Spiking neural network", [Online]. Available: </a:t>
            </a:r>
            <a:r>
              <a:rPr lang="en-US">
                <a:hlinkClick r:id="rId3"/>
              </a:rPr>
              <a:t>https://en.wikipedia.org/wiki/Spiking_neural_network</a:t>
            </a:r>
            <a:r>
              <a:rPr lang="en-US"/>
              <a:t>.</a:t>
            </a:r>
          </a:p>
          <a:p>
            <a:r>
              <a:rPr lang="en-US"/>
              <a:t>[2] Valancius, et al., "FPGA Based Emulation Environment for Neuromorphic Architectures", 2020 IEEE International Parallel and Distributed Processing Symposium Workshops (IPDPSW), New Orleans, LA, USA, pp. 90-97, 2020. </a:t>
            </a:r>
          </a:p>
          <a:p>
            <a:r>
              <a:rPr lang="en-US"/>
              <a:t>[3] Valancius, et al., "RANC: Reconfigurable Architecture for Neuromorphic Computing", 2020. </a:t>
            </a:r>
          </a:p>
        </p:txBody>
      </p:sp>
    </p:spTree>
    <p:extLst>
      <p:ext uri="{BB962C8B-B14F-4D97-AF65-F5344CB8AC3E}">
        <p14:creationId xmlns:p14="http://schemas.microsoft.com/office/powerpoint/2010/main" val="169063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70FF-E34F-426C-88F8-7090AEA01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3467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8BCD-9903-48E7-8C0C-ACD87894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GENERAL IDEA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ACC69-A455-4F09-A1C1-910332050F2B}"/>
              </a:ext>
            </a:extLst>
          </p:cNvPr>
          <p:cNvCxnSpPr/>
          <p:nvPr/>
        </p:nvCxnSpPr>
        <p:spPr>
          <a:xfrm>
            <a:off x="838200" y="1455821"/>
            <a:ext cx="1130767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NN architectures">
            <a:extLst>
              <a:ext uri="{FF2B5EF4-FFF2-40B4-BE49-F238E27FC236}">
                <a16:creationId xmlns:a16="http://schemas.microsoft.com/office/drawing/2014/main" id="{D2B19066-ABD9-4943-9FA9-07608DB28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561" y="2781384"/>
            <a:ext cx="4527239" cy="268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B5A6F2C-E510-4677-A857-39AE8CF1F205}"/>
              </a:ext>
            </a:extLst>
          </p:cNvPr>
          <p:cNvSpPr/>
          <p:nvPr/>
        </p:nvSpPr>
        <p:spPr>
          <a:xfrm>
            <a:off x="5268990" y="3836442"/>
            <a:ext cx="1221332" cy="479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36B5D-79A4-452B-A5A2-EEF01C5406CC}"/>
              </a:ext>
            </a:extLst>
          </p:cNvPr>
          <p:cNvSpPr txBox="1"/>
          <p:nvPr/>
        </p:nvSpPr>
        <p:spPr>
          <a:xfrm>
            <a:off x="2202672" y="2024843"/>
            <a:ext cx="1318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1CF275-E0F7-4647-8F00-4E7C74E40081}"/>
              </a:ext>
            </a:extLst>
          </p:cNvPr>
          <p:cNvSpPr txBox="1"/>
          <p:nvPr/>
        </p:nvSpPr>
        <p:spPr>
          <a:xfrm>
            <a:off x="8332889" y="2024843"/>
            <a:ext cx="1514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F78CF-0EF1-49F7-997E-1FFF7DAAF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73" y="2725312"/>
            <a:ext cx="4368578" cy="283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2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A0AB-ED17-4EF1-856F-57B5DC9C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3BE4-ED7A-4166-927E-B2151E61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/>
              <a:t>Neuron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/>
              <a:t>Spiking Neuron Network (SNN)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/>
              <a:t>Specifications</a:t>
            </a:r>
          </a:p>
          <a:p>
            <a:pPr lvl="1"/>
            <a:r>
              <a:rPr lang="en-US" sz="2800"/>
              <a:t>Neuron Grid</a:t>
            </a:r>
          </a:p>
          <a:p>
            <a:pPr lvl="1"/>
            <a:r>
              <a:rPr lang="en-US" sz="2800"/>
              <a:t>TOP Module</a:t>
            </a:r>
          </a:p>
          <a:p>
            <a:pPr marL="0" indent="0">
              <a:buNone/>
            </a:pPr>
            <a:r>
              <a:rPr lang="en-US" sz="3200"/>
              <a:t>4. Architecture</a:t>
            </a:r>
          </a:p>
          <a:p>
            <a:pPr marL="0" indent="0">
              <a:buNone/>
            </a:pPr>
            <a:r>
              <a:rPr lang="en-US" sz="3200"/>
              <a:t>5.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263BD8-9C7E-4BEE-BDA4-04239DEC9A76}"/>
              </a:ext>
            </a:extLst>
          </p:cNvPr>
          <p:cNvCxnSpPr/>
          <p:nvPr/>
        </p:nvCxnSpPr>
        <p:spPr>
          <a:xfrm>
            <a:off x="838200" y="1455821"/>
            <a:ext cx="1130767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03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1073DA-4396-4633-896D-4ACB937E8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30" y="571755"/>
            <a:ext cx="9058275" cy="5886450"/>
          </a:xfrm>
          <a:prstGeom prst="rect">
            <a:avLst/>
          </a:prstGeom>
        </p:spPr>
      </p:pic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F52731C3-AC5D-4148-9FD4-50591785D845}"/>
              </a:ext>
            </a:extLst>
          </p:cNvPr>
          <p:cNvCxnSpPr>
            <a:cxnSpLocks/>
          </p:cNvCxnSpPr>
          <p:nvPr/>
        </p:nvCxnSpPr>
        <p:spPr>
          <a:xfrm>
            <a:off x="1106905" y="1251285"/>
            <a:ext cx="1822784" cy="1221205"/>
          </a:xfrm>
          <a:prstGeom prst="curvedConnector3">
            <a:avLst>
              <a:gd name="adj1" fmla="val 8729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A031E65-2223-4A11-9A81-600F4914CC99}"/>
              </a:ext>
            </a:extLst>
          </p:cNvPr>
          <p:cNvCxnSpPr>
            <a:cxnSpLocks/>
          </p:cNvCxnSpPr>
          <p:nvPr/>
        </p:nvCxnSpPr>
        <p:spPr>
          <a:xfrm>
            <a:off x="1106905" y="1861887"/>
            <a:ext cx="1323474" cy="126632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26A840-84BB-44D3-8696-AE8AAB2A0961}"/>
              </a:ext>
            </a:extLst>
          </p:cNvPr>
          <p:cNvSpPr txBox="1"/>
          <p:nvPr/>
        </p:nvSpPr>
        <p:spPr>
          <a:xfrm>
            <a:off x="668941" y="1066619"/>
            <a:ext cx="3626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.</a:t>
            </a: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 err="1">
                <a:solidFill>
                  <a:srgbClr val="FF0000"/>
                </a:solidFill>
              </a:rPr>
              <a:t>x</a:t>
            </a:r>
            <a:r>
              <a:rPr lang="en-US" baseline="-25000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62265A3-97E3-4F37-B74E-6B9092721B19}"/>
              </a:ext>
            </a:extLst>
          </p:cNvPr>
          <p:cNvCxnSpPr>
            <a:cxnSpLocks/>
          </p:cNvCxnSpPr>
          <p:nvPr/>
        </p:nvCxnSpPr>
        <p:spPr>
          <a:xfrm>
            <a:off x="995446" y="3504197"/>
            <a:ext cx="1741738" cy="646698"/>
          </a:xfrm>
          <a:prstGeom prst="curvedConnector3">
            <a:avLst>
              <a:gd name="adj1" fmla="val 3756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6EEFFC-DA21-4511-99B5-350F3921130B}"/>
              </a:ext>
            </a:extLst>
          </p:cNvPr>
          <p:cNvCxnSpPr>
            <a:cxnSpLocks/>
          </p:cNvCxnSpPr>
          <p:nvPr/>
        </p:nvCxnSpPr>
        <p:spPr>
          <a:xfrm flipH="1" flipV="1">
            <a:off x="3296653" y="4241134"/>
            <a:ext cx="228599" cy="9324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E7C478-1993-40F9-8E39-6B526D55D3BD}"/>
              </a:ext>
            </a:extLst>
          </p:cNvPr>
          <p:cNvCxnSpPr>
            <a:cxnSpLocks/>
          </p:cNvCxnSpPr>
          <p:nvPr/>
        </p:nvCxnSpPr>
        <p:spPr>
          <a:xfrm flipV="1">
            <a:off x="2571749" y="4135857"/>
            <a:ext cx="330869" cy="10467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6EEFFC-DA21-4511-99B5-350F3921130B}"/>
              </a:ext>
            </a:extLst>
          </p:cNvPr>
          <p:cNvCxnSpPr>
            <a:cxnSpLocks/>
          </p:cNvCxnSpPr>
          <p:nvPr/>
        </p:nvCxnSpPr>
        <p:spPr>
          <a:xfrm flipH="1">
            <a:off x="3617496" y="2000250"/>
            <a:ext cx="328862" cy="8576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6EEFFC-DA21-4511-99B5-350F3921130B}"/>
              </a:ext>
            </a:extLst>
          </p:cNvPr>
          <p:cNvCxnSpPr>
            <a:cxnSpLocks/>
          </p:cNvCxnSpPr>
          <p:nvPr/>
        </p:nvCxnSpPr>
        <p:spPr>
          <a:xfrm flipV="1">
            <a:off x="4241131" y="2604837"/>
            <a:ext cx="318837" cy="2530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FE8664-3E85-4F62-A8E2-B440795992A3}"/>
              </a:ext>
            </a:extLst>
          </p:cNvPr>
          <p:cNvCxnSpPr>
            <a:cxnSpLocks/>
          </p:cNvCxnSpPr>
          <p:nvPr/>
        </p:nvCxnSpPr>
        <p:spPr>
          <a:xfrm flipV="1">
            <a:off x="4640490" y="2359280"/>
            <a:ext cx="364647" cy="239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6EEFFC-DA21-4511-99B5-350F3921130B}"/>
              </a:ext>
            </a:extLst>
          </p:cNvPr>
          <p:cNvCxnSpPr>
            <a:cxnSpLocks/>
          </p:cNvCxnSpPr>
          <p:nvPr/>
        </p:nvCxnSpPr>
        <p:spPr>
          <a:xfrm flipV="1">
            <a:off x="5115427" y="2231858"/>
            <a:ext cx="325331" cy="1214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6EEFFC-DA21-4511-99B5-350F3921130B}"/>
              </a:ext>
            </a:extLst>
          </p:cNvPr>
          <p:cNvCxnSpPr>
            <a:cxnSpLocks/>
          </p:cNvCxnSpPr>
          <p:nvPr/>
        </p:nvCxnSpPr>
        <p:spPr>
          <a:xfrm flipV="1">
            <a:off x="5537701" y="2135605"/>
            <a:ext cx="287233" cy="962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6EEFFC-DA21-4511-99B5-350F3921130B}"/>
              </a:ext>
            </a:extLst>
          </p:cNvPr>
          <p:cNvCxnSpPr>
            <a:cxnSpLocks/>
          </p:cNvCxnSpPr>
          <p:nvPr/>
        </p:nvCxnSpPr>
        <p:spPr>
          <a:xfrm>
            <a:off x="5900226" y="2135606"/>
            <a:ext cx="398305" cy="962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6EEFFC-DA21-4511-99B5-350F3921130B}"/>
              </a:ext>
            </a:extLst>
          </p:cNvPr>
          <p:cNvCxnSpPr>
            <a:cxnSpLocks/>
          </p:cNvCxnSpPr>
          <p:nvPr/>
        </p:nvCxnSpPr>
        <p:spPr>
          <a:xfrm>
            <a:off x="6399840" y="2292562"/>
            <a:ext cx="298217" cy="1364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6EEFFC-DA21-4511-99B5-350F3921130B}"/>
              </a:ext>
            </a:extLst>
          </p:cNvPr>
          <p:cNvCxnSpPr>
            <a:cxnSpLocks/>
          </p:cNvCxnSpPr>
          <p:nvPr/>
        </p:nvCxnSpPr>
        <p:spPr>
          <a:xfrm>
            <a:off x="6758454" y="2484884"/>
            <a:ext cx="316833" cy="1141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6EEFFC-DA21-4511-99B5-350F3921130B}"/>
              </a:ext>
            </a:extLst>
          </p:cNvPr>
          <p:cNvCxnSpPr>
            <a:cxnSpLocks/>
          </p:cNvCxnSpPr>
          <p:nvPr/>
        </p:nvCxnSpPr>
        <p:spPr>
          <a:xfrm flipV="1">
            <a:off x="7147802" y="2621560"/>
            <a:ext cx="40001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09CFEB1-B264-4CA0-A59D-D62B77AD8780}"/>
              </a:ext>
            </a:extLst>
          </p:cNvPr>
          <p:cNvSpPr txBox="1"/>
          <p:nvPr/>
        </p:nvSpPr>
        <p:spPr>
          <a:xfrm>
            <a:off x="507839" y="6906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Input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1BF0C770-0E9C-433D-B469-0D48CC6F612E}"/>
              </a:ext>
            </a:extLst>
          </p:cNvPr>
          <p:cNvCxnSpPr>
            <a:cxnSpLocks/>
          </p:cNvCxnSpPr>
          <p:nvPr/>
        </p:nvCxnSpPr>
        <p:spPr>
          <a:xfrm flipV="1">
            <a:off x="8494295" y="571755"/>
            <a:ext cx="2214862" cy="754729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F52731C3-AC5D-4148-9FD4-50591785D845}"/>
              </a:ext>
            </a:extLst>
          </p:cNvPr>
          <p:cNvCxnSpPr>
            <a:cxnSpLocks/>
          </p:cNvCxnSpPr>
          <p:nvPr/>
        </p:nvCxnSpPr>
        <p:spPr>
          <a:xfrm flipV="1">
            <a:off x="8518314" y="1129172"/>
            <a:ext cx="2111586" cy="613491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7D20B12-8E6D-43B3-9650-B3E1A9701FB3}"/>
              </a:ext>
            </a:extLst>
          </p:cNvPr>
          <p:cNvCxnSpPr>
            <a:cxnSpLocks/>
          </p:cNvCxnSpPr>
          <p:nvPr/>
        </p:nvCxnSpPr>
        <p:spPr>
          <a:xfrm flipV="1">
            <a:off x="8410073" y="1534573"/>
            <a:ext cx="360948" cy="2262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EEFFC-DA21-4511-99B5-350F3921130B}"/>
              </a:ext>
            </a:extLst>
          </p:cNvPr>
          <p:cNvCxnSpPr>
            <a:cxnSpLocks/>
          </p:cNvCxnSpPr>
          <p:nvPr/>
        </p:nvCxnSpPr>
        <p:spPr>
          <a:xfrm flipV="1">
            <a:off x="8235760" y="976063"/>
            <a:ext cx="258535" cy="4544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06EEFFC-DA21-4511-99B5-350F3921130B}"/>
              </a:ext>
            </a:extLst>
          </p:cNvPr>
          <p:cNvCxnSpPr>
            <a:cxnSpLocks/>
          </p:cNvCxnSpPr>
          <p:nvPr/>
        </p:nvCxnSpPr>
        <p:spPr>
          <a:xfrm flipV="1">
            <a:off x="8390542" y="2075447"/>
            <a:ext cx="40001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06EEFFC-DA21-4511-99B5-350F3921130B}"/>
              </a:ext>
            </a:extLst>
          </p:cNvPr>
          <p:cNvCxnSpPr>
            <a:cxnSpLocks/>
          </p:cNvCxnSpPr>
          <p:nvPr/>
        </p:nvCxnSpPr>
        <p:spPr>
          <a:xfrm>
            <a:off x="8628053" y="2599003"/>
            <a:ext cx="401101" cy="1263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7CA8BB58-5E5D-4095-92EC-032756506F5C}"/>
              </a:ext>
            </a:extLst>
          </p:cNvPr>
          <p:cNvCxnSpPr>
            <a:cxnSpLocks/>
          </p:cNvCxnSpPr>
          <p:nvPr/>
        </p:nvCxnSpPr>
        <p:spPr>
          <a:xfrm>
            <a:off x="8538284" y="2353266"/>
            <a:ext cx="2170873" cy="43204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D6E70E1-401D-401E-92CE-498B140AE9B5}"/>
              </a:ext>
            </a:extLst>
          </p:cNvPr>
          <p:cNvSpPr txBox="1"/>
          <p:nvPr/>
        </p:nvSpPr>
        <p:spPr>
          <a:xfrm>
            <a:off x="10705951" y="355026"/>
            <a:ext cx="3690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y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y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.</a:t>
            </a: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 err="1">
                <a:solidFill>
                  <a:srgbClr val="FF0000"/>
                </a:solidFill>
              </a:rPr>
              <a:t>y</a:t>
            </a:r>
            <a:r>
              <a:rPr lang="en-US" baseline="-25000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315B6DD-AFDE-4E61-BBF3-636A9D31DC99}"/>
              </a:ext>
            </a:extLst>
          </p:cNvPr>
          <p:cNvSpPr txBox="1"/>
          <p:nvPr/>
        </p:nvSpPr>
        <p:spPr>
          <a:xfrm>
            <a:off x="10548055" y="325102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94" name="Title 1">
            <a:extLst>
              <a:ext uri="{FF2B5EF4-FFF2-40B4-BE49-F238E27FC236}">
                <a16:creationId xmlns:a16="http://schemas.microsoft.com/office/drawing/2014/main" id="{B5669449-04C2-43A7-92B1-12CA0B3C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630" y="5323427"/>
            <a:ext cx="4942263" cy="1325563"/>
          </a:xfrm>
        </p:spPr>
        <p:txBody>
          <a:bodyPr/>
          <a:lstStyle/>
          <a:p>
            <a:r>
              <a:rPr lang="en-US" b="1"/>
              <a:t>NEURON STRUCTURE</a:t>
            </a:r>
            <a:endParaRPr lang="en-US"/>
          </a:p>
        </p:txBody>
      </p:sp>
      <p:pic>
        <p:nvPicPr>
          <p:cNvPr id="1046" name="Picture 4" descr="snn">
            <a:extLst>
              <a:ext uri="{FF2B5EF4-FFF2-40B4-BE49-F238E27FC236}">
                <a16:creationId xmlns:a16="http://schemas.microsoft.com/office/drawing/2014/main" id="{1305092E-2A3B-4800-8D1C-892D7313ECA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812" y="3576243"/>
            <a:ext cx="37719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23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8" grpId="0"/>
      <p:bldP spid="89" grpId="0"/>
      <p:bldP spid="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D549-EDDB-4777-B042-B1024F9E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SPIKING NEURON NETWORK (SNN)</a:t>
            </a:r>
            <a:r>
              <a:rPr lang="en-US" b="1" baseline="30000"/>
              <a:t>[0]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F009E2-AE1D-4105-B7D6-1906DDC7E26B}"/>
              </a:ext>
            </a:extLst>
          </p:cNvPr>
          <p:cNvCxnSpPr/>
          <p:nvPr/>
        </p:nvCxnSpPr>
        <p:spPr>
          <a:xfrm>
            <a:off x="838200" y="1455821"/>
            <a:ext cx="1130767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Biological_neuron_model">
            <a:extLst>
              <a:ext uri="{FF2B5EF4-FFF2-40B4-BE49-F238E27FC236}">
                <a16:creationId xmlns:a16="http://schemas.microsoft.com/office/drawing/2014/main" id="{F82E91F4-5511-4E1E-BEE6-62DE7A7BFD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63" y="1992284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nn">
            <a:extLst>
              <a:ext uri="{FF2B5EF4-FFF2-40B4-BE49-F238E27FC236}">
                <a16:creationId xmlns:a16="http://schemas.microsoft.com/office/drawing/2014/main" id="{2F8F10FB-7807-4548-8F18-82FBBD79A4A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63" y="4246505"/>
            <a:ext cx="37719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79B19C-4F3B-43CE-BA91-DC94E046559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9310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SNN try to mimic the natural behaviors of human’ brain.</a:t>
            </a:r>
          </a:p>
          <a:p>
            <a:r>
              <a:rPr lang="en-US" sz="3200"/>
              <a:t>Each neuron has a value analogous to the electrical potential of biological neurons at every certain time.</a:t>
            </a:r>
          </a:p>
          <a:p>
            <a:r>
              <a:rPr lang="en-US" sz="3200"/>
              <a:t>This value can be increased or decreased based on the spikes stream.</a:t>
            </a:r>
          </a:p>
          <a:p>
            <a:r>
              <a:rPr lang="en-US" sz="3200"/>
              <a:t>If it exceeds some threshold, the neuron will send out an impulse, then the value will instantly drop below its average.</a:t>
            </a:r>
          </a:p>
          <a:p>
            <a:r>
              <a:rPr lang="en-US" sz="3200"/>
              <a:t>In a SNN, neurons contact with each other by sending and sensing spikes.</a:t>
            </a:r>
          </a:p>
        </p:txBody>
      </p:sp>
    </p:spTree>
    <p:extLst>
      <p:ext uri="{BB962C8B-B14F-4D97-AF65-F5344CB8AC3E}">
        <p14:creationId xmlns:p14="http://schemas.microsoft.com/office/powerpoint/2010/main" val="99707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0835AD-FFF6-48B1-A8C0-70DBF65A89E9}"/>
                  </a:ext>
                </a:extLst>
              </p:cNvPr>
              <p:cNvSpPr txBox="1"/>
              <p:nvPr/>
            </p:nvSpPr>
            <p:spPr>
              <a:xfrm>
                <a:off x="1300598" y="1690688"/>
                <a:ext cx="3140027" cy="1004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0835AD-FFF6-48B1-A8C0-70DBF65A8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598" y="1690688"/>
                <a:ext cx="3140027" cy="1004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ADEA0C-D3EA-46D8-AB45-12B7366B87AC}"/>
                  </a:ext>
                </a:extLst>
              </p:cNvPr>
              <p:cNvSpPr txBox="1"/>
              <p:nvPr/>
            </p:nvSpPr>
            <p:spPr>
              <a:xfrm>
                <a:off x="1728260" y="3568701"/>
                <a:ext cx="7424084" cy="3443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/>
                  <a:t>where: 	</a:t>
                </a:r>
                <a:r>
                  <a:rPr lang="en-US" sz="1600" b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600" b="0"/>
                  <a:t>	</a:t>
                </a:r>
                <a:r>
                  <a:rPr lang="en-US" sz="1600" b="0" i="1"/>
                  <a:t>is the set of all axons that connect to the current neuron</a:t>
                </a:r>
                <a:endParaRPr lang="en-US" sz="1600" b="0"/>
              </a:p>
              <a:p>
                <a:r>
                  <a:rPr lang="en-US" sz="160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𝑠𝑝𝑖𝑘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i="1"/>
                  <a:t>	indicates whether or not there is an incoming spike at j-th axon</a:t>
                </a:r>
              </a:p>
              <a:p>
                <a:r>
                  <a:rPr lang="en-US" sz="1600" b="0" i="1">
                    <a:ea typeface="Cambria Math" panose="02040503050406030204" pitchFamily="18" charset="0"/>
                  </a:rPr>
                  <a:t>	</a:t>
                </a:r>
                <a:r>
                  <a:rPr lang="en-US" sz="1600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i="1"/>
                  <a:t>	is the integrated potential of the current neuron</a:t>
                </a:r>
              </a:p>
              <a:p>
                <a:r>
                  <a:rPr lang="en-US" sz="1600" i="1"/>
                  <a:t>	v</a:t>
                </a:r>
                <a:r>
                  <a:rPr lang="en-US" sz="1600" i="1" baseline="-25000"/>
                  <a:t>i</a:t>
                </a:r>
                <a:r>
                  <a:rPr lang="en-US" sz="1600" i="1"/>
                  <a:t> (t) 	is the potential of neuron i at time t</a:t>
                </a:r>
              </a:p>
              <a:p>
                <a:r>
                  <a:rPr lang="en-US" sz="1600" i="1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i="1"/>
                  <a:t> 	is the neuron instruction corresponding to j-th axon</a:t>
                </a:r>
              </a:p>
              <a:p>
                <a:r>
                  <a:rPr lang="en-US" sz="1600" i="1"/>
                  <a:t>	</a:t>
                </a:r>
                <a:r>
                  <a:rPr lang="en-US" sz="16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i="1"/>
                  <a:t>	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i="1"/>
                  <a:t>-th kind of weight of axon j</a:t>
                </a:r>
              </a:p>
              <a:p>
                <a:r>
                  <a:rPr lang="en-US" sz="1600" i="1"/>
                  <a:t>	l</a:t>
                </a:r>
                <a:r>
                  <a:rPr lang="en-US" sz="1600" i="1" baseline="-25000"/>
                  <a:t>i</a:t>
                </a:r>
                <a:r>
                  <a:rPr lang="en-US" sz="1600" i="1"/>
                  <a:t> 	is the leak potential of i-th neuron</a:t>
                </a:r>
              </a:p>
              <a:p>
                <a:r>
                  <a:rPr lang="en-US" sz="1600" i="1"/>
                  <a:t>	s</a:t>
                </a:r>
                <a:r>
                  <a:rPr lang="en-US" sz="1600" i="1" baseline="-25000"/>
                  <a:t>i 	</a:t>
                </a:r>
                <a:r>
                  <a:rPr lang="en-US" sz="1600" i="1"/>
                  <a:t>indicates whether or not there is an outgoing spike at i-th neuron</a:t>
                </a:r>
              </a:p>
              <a:p>
                <a:r>
                  <a:rPr lang="en-US" sz="1600" i="1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1600" i="1"/>
                  <a:t> 	is the positive threshold</a:t>
                </a:r>
              </a:p>
              <a:p>
                <a:r>
                  <a:rPr lang="en-US" sz="1600" b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1600" i="1"/>
                  <a:t> 	is the negative threshold</a:t>
                </a:r>
              </a:p>
              <a:p>
                <a:r>
                  <a:rPr lang="en-US" sz="1600" b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1600" i="1"/>
                  <a:t> 	is the positive reset potential</a:t>
                </a:r>
              </a:p>
              <a:p>
                <a:r>
                  <a:rPr lang="en-US" sz="1600" b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1600" i="1"/>
                  <a:t> 	is the negative reset potential</a:t>
                </a:r>
              </a:p>
              <a:p>
                <a:endParaRPr lang="en-US" sz="1600" i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ADEA0C-D3EA-46D8-AB45-12B7366B8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260" y="3568701"/>
                <a:ext cx="7424084" cy="3443443"/>
              </a:xfrm>
              <a:prstGeom prst="rect">
                <a:avLst/>
              </a:prstGeom>
              <a:blipFill>
                <a:blip r:embed="rId3"/>
                <a:stretch>
                  <a:fillRect l="-493" t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2400A6-AB59-4157-809E-A04B51B88E59}"/>
                  </a:ext>
                </a:extLst>
              </p:cNvPr>
              <p:cNvSpPr txBox="1"/>
              <p:nvPr/>
            </p:nvSpPr>
            <p:spPr>
              <a:xfrm>
                <a:off x="1426932" y="2851484"/>
                <a:ext cx="2496581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1           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0             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2400A6-AB59-4157-809E-A04B51B88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32" y="2851484"/>
                <a:ext cx="2496581" cy="549253"/>
              </a:xfrm>
              <a:prstGeom prst="rect">
                <a:avLst/>
              </a:prstGeom>
              <a:blipFill>
                <a:blip r:embed="rId4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A81AE3-01F0-4F4B-9BBD-9951647137D5}"/>
              </a:ext>
            </a:extLst>
          </p:cNvPr>
          <p:cNvCxnSpPr>
            <a:cxnSpLocks/>
          </p:cNvCxnSpPr>
          <p:nvPr/>
        </p:nvCxnSpPr>
        <p:spPr>
          <a:xfrm>
            <a:off x="838200" y="1455821"/>
            <a:ext cx="1130767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3FA0D8E-20ED-4E04-9DA5-CF66CD0A059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SPECIFICATIONS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E872E1-E689-4FF6-A2ED-3905B90EAA30}"/>
                  </a:ext>
                </a:extLst>
              </p:cNvPr>
              <p:cNvSpPr txBox="1"/>
              <p:nvPr/>
            </p:nvSpPr>
            <p:spPr>
              <a:xfrm>
                <a:off x="5027657" y="2292764"/>
                <a:ext cx="4664547" cy="636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𝑠𝑝𝑖𝑘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E872E1-E689-4FF6-A2ED-3905B90EA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657" y="2292764"/>
                <a:ext cx="4664547" cy="6363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C1F2B7-1FD7-4F1B-B9B9-B71DC1D6EC47}"/>
              </a:ext>
            </a:extLst>
          </p:cNvPr>
          <p:cNvCxnSpPr/>
          <p:nvPr/>
        </p:nvCxnSpPr>
        <p:spPr>
          <a:xfrm>
            <a:off x="4950994" y="1750595"/>
            <a:ext cx="0" cy="11008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24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A0AB-ED17-4EF1-856F-57B5DC9C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583" y="4990917"/>
            <a:ext cx="10515600" cy="1325563"/>
          </a:xfrm>
        </p:spPr>
        <p:txBody>
          <a:bodyPr/>
          <a:lstStyle/>
          <a:p>
            <a:r>
              <a:rPr lang="en-US" b="1"/>
              <a:t>NEURON GRID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263BD8-9C7E-4BEE-BDA4-04239DEC9A76}"/>
              </a:ext>
            </a:extLst>
          </p:cNvPr>
          <p:cNvCxnSpPr>
            <a:cxnSpLocks/>
          </p:cNvCxnSpPr>
          <p:nvPr/>
        </p:nvCxnSpPr>
        <p:spPr>
          <a:xfrm>
            <a:off x="838200" y="1455821"/>
            <a:ext cx="1130767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F01315E-BD04-42DA-8170-661F5E8725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08" b="3388"/>
          <a:stretch/>
        </p:blipFill>
        <p:spPr>
          <a:xfrm>
            <a:off x="1292184" y="1604619"/>
            <a:ext cx="5767221" cy="4574815"/>
          </a:xfrm>
          <a:prstGeom prst="rect">
            <a:avLst/>
          </a:prstGeom>
        </p:spPr>
      </p:pic>
      <p:sp>
        <p:nvSpPr>
          <p:cNvPr id="39" name="Arc 38">
            <a:extLst>
              <a:ext uri="{FF2B5EF4-FFF2-40B4-BE49-F238E27FC236}">
                <a16:creationId xmlns:a16="http://schemas.microsoft.com/office/drawing/2014/main" id="{C0E23A58-AFA3-4002-A030-F3E8ADFB3613}"/>
              </a:ext>
            </a:extLst>
          </p:cNvPr>
          <p:cNvSpPr/>
          <p:nvPr/>
        </p:nvSpPr>
        <p:spPr>
          <a:xfrm flipV="1">
            <a:off x="2493665" y="2437286"/>
            <a:ext cx="723900" cy="560471"/>
          </a:xfrm>
          <a:prstGeom prst="arc">
            <a:avLst>
              <a:gd name="adj1" fmla="val 17674925"/>
              <a:gd name="adj2" fmla="val 3664288"/>
            </a:avLst>
          </a:prstGeom>
          <a:ln w="19050">
            <a:solidFill>
              <a:srgbClr val="FF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F4824B47-2D3D-4BCE-B409-586E12BC44BF}"/>
              </a:ext>
            </a:extLst>
          </p:cNvPr>
          <p:cNvSpPr/>
          <p:nvPr/>
        </p:nvSpPr>
        <p:spPr>
          <a:xfrm flipV="1">
            <a:off x="2493665" y="3064231"/>
            <a:ext cx="723900" cy="560471"/>
          </a:xfrm>
          <a:prstGeom prst="arc">
            <a:avLst>
              <a:gd name="adj1" fmla="val 17674925"/>
              <a:gd name="adj2" fmla="val 3664288"/>
            </a:avLst>
          </a:prstGeom>
          <a:ln w="19050">
            <a:solidFill>
              <a:srgbClr val="FF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C0E23A58-AFA3-4002-A030-F3E8ADFB3613}"/>
              </a:ext>
            </a:extLst>
          </p:cNvPr>
          <p:cNvSpPr/>
          <p:nvPr/>
        </p:nvSpPr>
        <p:spPr>
          <a:xfrm flipV="1">
            <a:off x="2493665" y="4319924"/>
            <a:ext cx="723900" cy="560470"/>
          </a:xfrm>
          <a:prstGeom prst="arc">
            <a:avLst>
              <a:gd name="adj1" fmla="val 17674925"/>
              <a:gd name="adj2" fmla="val 3664288"/>
            </a:avLst>
          </a:prstGeom>
          <a:ln w="19050">
            <a:solidFill>
              <a:srgbClr val="FF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E90A780E-1712-46DC-AB8D-DC1508E9F000}"/>
              </a:ext>
            </a:extLst>
          </p:cNvPr>
          <p:cNvSpPr/>
          <p:nvPr/>
        </p:nvSpPr>
        <p:spPr>
          <a:xfrm rot="16200000" flipV="1">
            <a:off x="3017125" y="4874430"/>
            <a:ext cx="723900" cy="834637"/>
          </a:xfrm>
          <a:prstGeom prst="arc">
            <a:avLst>
              <a:gd name="adj1" fmla="val 17674925"/>
              <a:gd name="adj2" fmla="val 3664288"/>
            </a:avLst>
          </a:prstGeom>
          <a:ln w="19050">
            <a:solidFill>
              <a:srgbClr val="FF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90F32F41-9B50-4E0F-B94F-E4F0A14909C6}"/>
              </a:ext>
            </a:extLst>
          </p:cNvPr>
          <p:cNvSpPr/>
          <p:nvPr/>
        </p:nvSpPr>
        <p:spPr>
          <a:xfrm rot="16200000" flipV="1">
            <a:off x="3987685" y="4861664"/>
            <a:ext cx="723900" cy="834636"/>
          </a:xfrm>
          <a:prstGeom prst="arc">
            <a:avLst>
              <a:gd name="adj1" fmla="val 17674925"/>
              <a:gd name="adj2" fmla="val 3664288"/>
            </a:avLst>
          </a:prstGeom>
          <a:ln w="19050">
            <a:solidFill>
              <a:srgbClr val="FF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90F32F41-9B50-4E0F-B94F-E4F0A14909C6}"/>
              </a:ext>
            </a:extLst>
          </p:cNvPr>
          <p:cNvSpPr/>
          <p:nvPr/>
        </p:nvSpPr>
        <p:spPr>
          <a:xfrm rot="16200000" flipV="1">
            <a:off x="4799565" y="4952656"/>
            <a:ext cx="723900" cy="652651"/>
          </a:xfrm>
          <a:prstGeom prst="arc">
            <a:avLst>
              <a:gd name="adj1" fmla="val 17674925"/>
              <a:gd name="adj2" fmla="val 3664288"/>
            </a:avLst>
          </a:prstGeom>
          <a:ln w="19050">
            <a:solidFill>
              <a:srgbClr val="FF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90F32F41-9B50-4E0F-B94F-E4F0A14909C6}"/>
              </a:ext>
            </a:extLst>
          </p:cNvPr>
          <p:cNvSpPr/>
          <p:nvPr/>
        </p:nvSpPr>
        <p:spPr>
          <a:xfrm rot="16200000" flipV="1">
            <a:off x="5585346" y="4965423"/>
            <a:ext cx="723900" cy="652651"/>
          </a:xfrm>
          <a:prstGeom prst="arc">
            <a:avLst>
              <a:gd name="adj1" fmla="val 17674925"/>
              <a:gd name="adj2" fmla="val 3664288"/>
            </a:avLst>
          </a:prstGeom>
          <a:ln w="19050">
            <a:solidFill>
              <a:srgbClr val="FF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60FA005-5411-41CB-9C7F-C9DF9C498C6A}"/>
              </a:ext>
            </a:extLst>
          </p:cNvPr>
          <p:cNvCxnSpPr>
            <a:cxnSpLocks/>
          </p:cNvCxnSpPr>
          <p:nvPr/>
        </p:nvCxnSpPr>
        <p:spPr>
          <a:xfrm>
            <a:off x="3002208" y="3800812"/>
            <a:ext cx="0" cy="42589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8749357-00BB-4608-93EA-5DA57FA7408A}"/>
              </a:ext>
            </a:extLst>
          </p:cNvPr>
          <p:cNvCxnSpPr>
            <a:cxnSpLocks/>
          </p:cNvCxnSpPr>
          <p:nvPr/>
        </p:nvCxnSpPr>
        <p:spPr>
          <a:xfrm>
            <a:off x="5487841" y="5125520"/>
            <a:ext cx="143406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FC5446C-C8BC-4A5D-9323-6AAC2B2C2D45}"/>
              </a:ext>
            </a:extLst>
          </p:cNvPr>
          <p:cNvSpPr txBox="1"/>
          <p:nvPr/>
        </p:nvSpPr>
        <p:spPr>
          <a:xfrm>
            <a:off x="7585011" y="2414698"/>
            <a:ext cx="37687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Based on RANC</a:t>
            </a:r>
            <a:r>
              <a:rPr lang="en-US" baseline="30000"/>
              <a:t>[1]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Representation: Matrix: N(a) x N(n)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N(a) = 256 axons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N(n) = 256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Iterate through N(a) axons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Iterate through N(n) neurons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FF30348-B894-41E1-9397-DA36EB4951C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SPECIFICATIONS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6B7C6D-F8D0-46D6-937C-1951ABAC712E}"/>
              </a:ext>
            </a:extLst>
          </p:cNvPr>
          <p:cNvCxnSpPr/>
          <p:nvPr/>
        </p:nvCxnSpPr>
        <p:spPr>
          <a:xfrm>
            <a:off x="3050131" y="5179469"/>
            <a:ext cx="0" cy="12980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10D98E-7148-4561-B50F-63464A3F90F3}"/>
              </a:ext>
            </a:extLst>
          </p:cNvPr>
          <p:cNvCxnSpPr/>
          <p:nvPr/>
        </p:nvCxnSpPr>
        <p:spPr>
          <a:xfrm>
            <a:off x="4909837" y="5179469"/>
            <a:ext cx="0" cy="12980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EFEFB1-0ADA-4A37-ACD2-C6AAD4C69010}"/>
              </a:ext>
            </a:extLst>
          </p:cNvPr>
          <p:cNvCxnSpPr>
            <a:cxnSpLocks/>
          </p:cNvCxnSpPr>
          <p:nvPr/>
        </p:nvCxnSpPr>
        <p:spPr>
          <a:xfrm>
            <a:off x="866775" y="2369009"/>
            <a:ext cx="201741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717C53D-A627-4CDC-9F75-A403EA9CA83D}"/>
              </a:ext>
            </a:extLst>
          </p:cNvPr>
          <p:cNvSpPr/>
          <p:nvPr/>
        </p:nvSpPr>
        <p:spPr>
          <a:xfrm>
            <a:off x="2903415" y="2369009"/>
            <a:ext cx="116681" cy="1259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81CFA9-6F92-4073-A465-8F47AE7C48D4}"/>
              </a:ext>
            </a:extLst>
          </p:cNvPr>
          <p:cNvCxnSpPr>
            <a:cxnSpLocks/>
          </p:cNvCxnSpPr>
          <p:nvPr/>
        </p:nvCxnSpPr>
        <p:spPr>
          <a:xfrm>
            <a:off x="886000" y="2997757"/>
            <a:ext cx="201741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6B669D9-01A4-444C-8603-1E060B0A60E6}"/>
              </a:ext>
            </a:extLst>
          </p:cNvPr>
          <p:cNvSpPr/>
          <p:nvPr/>
        </p:nvSpPr>
        <p:spPr>
          <a:xfrm>
            <a:off x="2903414" y="2968001"/>
            <a:ext cx="116681" cy="1259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51A219-A845-4C6C-ABDA-E9E2E4D8A375}"/>
              </a:ext>
            </a:extLst>
          </p:cNvPr>
          <p:cNvCxnSpPr>
            <a:cxnSpLocks/>
          </p:cNvCxnSpPr>
          <p:nvPr/>
        </p:nvCxnSpPr>
        <p:spPr>
          <a:xfrm>
            <a:off x="944339" y="4806308"/>
            <a:ext cx="201741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5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3" grpId="0" animBg="1"/>
      <p:bldP spid="44" grpId="0" animBg="1"/>
      <p:bldP spid="46" grpId="0" animBg="1"/>
      <p:bldP spid="47" grpId="0" animBg="1"/>
      <p:bldP spid="9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A0AB-ED17-4EF1-856F-57B5DC9C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SPECIFICATIONS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263BD8-9C7E-4BEE-BDA4-04239DEC9A76}"/>
              </a:ext>
            </a:extLst>
          </p:cNvPr>
          <p:cNvCxnSpPr/>
          <p:nvPr/>
        </p:nvCxnSpPr>
        <p:spPr>
          <a:xfrm>
            <a:off x="838200" y="1455821"/>
            <a:ext cx="1130767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A0F839A-45EF-4343-AD86-9FE3DB2C906D}"/>
              </a:ext>
            </a:extLst>
          </p:cNvPr>
          <p:cNvSpPr/>
          <p:nvPr/>
        </p:nvSpPr>
        <p:spPr>
          <a:xfrm>
            <a:off x="2590043" y="2161625"/>
            <a:ext cx="1569046" cy="29501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NEURON GRID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5C897-8465-4848-B3CD-EB0715773628}"/>
              </a:ext>
            </a:extLst>
          </p:cNvPr>
          <p:cNvCxnSpPr>
            <a:cxnSpLocks/>
          </p:cNvCxnSpPr>
          <p:nvPr/>
        </p:nvCxnSpPr>
        <p:spPr>
          <a:xfrm>
            <a:off x="2061845" y="2438286"/>
            <a:ext cx="519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543F92-D629-4B69-B938-7248EFA20815}"/>
              </a:ext>
            </a:extLst>
          </p:cNvPr>
          <p:cNvCxnSpPr>
            <a:cxnSpLocks/>
          </p:cNvCxnSpPr>
          <p:nvPr/>
        </p:nvCxnSpPr>
        <p:spPr>
          <a:xfrm flipH="1">
            <a:off x="2280872" y="2398997"/>
            <a:ext cx="81157" cy="759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327B64-C089-4E86-9A6C-2E96FB61F15E}"/>
              </a:ext>
            </a:extLst>
          </p:cNvPr>
          <p:cNvSpPr txBox="1"/>
          <p:nvPr/>
        </p:nvSpPr>
        <p:spPr>
          <a:xfrm>
            <a:off x="1181435" y="2271577"/>
            <a:ext cx="938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axon_spikes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4A17C-CD5D-4B62-9F96-0CEC839D3DDD}"/>
              </a:ext>
            </a:extLst>
          </p:cNvPr>
          <p:cNvSpPr txBox="1"/>
          <p:nvPr/>
        </p:nvSpPr>
        <p:spPr>
          <a:xfrm>
            <a:off x="2151875" y="220070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256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FC1530-3864-4616-8747-B99CD49CAC6E}"/>
              </a:ext>
            </a:extLst>
          </p:cNvPr>
          <p:cNvCxnSpPr>
            <a:cxnSpLocks/>
          </p:cNvCxnSpPr>
          <p:nvPr/>
        </p:nvCxnSpPr>
        <p:spPr>
          <a:xfrm>
            <a:off x="2061845" y="2727751"/>
            <a:ext cx="519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91E7CE-1946-4F80-8F20-118050540598}"/>
              </a:ext>
            </a:extLst>
          </p:cNvPr>
          <p:cNvCxnSpPr>
            <a:cxnSpLocks/>
          </p:cNvCxnSpPr>
          <p:nvPr/>
        </p:nvCxnSpPr>
        <p:spPr>
          <a:xfrm rot="5400000">
            <a:off x="2273593" y="2684936"/>
            <a:ext cx="86325" cy="85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05C51B-F76B-410E-A9F2-C84898130922}"/>
              </a:ext>
            </a:extLst>
          </p:cNvPr>
          <p:cNvSpPr txBox="1"/>
          <p:nvPr/>
        </p:nvSpPr>
        <p:spPr>
          <a:xfrm>
            <a:off x="752728" y="2562336"/>
            <a:ext cx="136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neuron_parameter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A6B049-91A2-4309-B59F-9DD257802243}"/>
              </a:ext>
            </a:extLst>
          </p:cNvPr>
          <p:cNvSpPr txBox="1"/>
          <p:nvPr/>
        </p:nvSpPr>
        <p:spPr>
          <a:xfrm>
            <a:off x="2111296" y="24887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368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3EBB6BD-F488-455A-A168-FDEB89C95EC5}"/>
              </a:ext>
            </a:extLst>
          </p:cNvPr>
          <p:cNvCxnSpPr>
            <a:cxnSpLocks/>
          </p:cNvCxnSpPr>
          <p:nvPr/>
        </p:nvCxnSpPr>
        <p:spPr>
          <a:xfrm>
            <a:off x="2061845" y="3017260"/>
            <a:ext cx="519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E63AD05-CE4E-4AFB-8FD7-D9C0E65F6769}"/>
              </a:ext>
            </a:extLst>
          </p:cNvPr>
          <p:cNvCxnSpPr>
            <a:cxnSpLocks/>
          </p:cNvCxnSpPr>
          <p:nvPr/>
        </p:nvCxnSpPr>
        <p:spPr>
          <a:xfrm flipH="1">
            <a:off x="2280872" y="2977971"/>
            <a:ext cx="81157" cy="759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4312EB7-CB65-4F1D-BB18-664E7EA949C9}"/>
              </a:ext>
            </a:extLst>
          </p:cNvPr>
          <p:cNvSpPr txBox="1"/>
          <p:nvPr/>
        </p:nvSpPr>
        <p:spPr>
          <a:xfrm>
            <a:off x="690416" y="2845589"/>
            <a:ext cx="138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neuron_instruction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174AF5-32B3-4406-8B47-91F4C23B8B3F}"/>
              </a:ext>
            </a:extLst>
          </p:cNvPr>
          <p:cNvSpPr txBox="1"/>
          <p:nvPr/>
        </p:nvSpPr>
        <p:spPr>
          <a:xfrm>
            <a:off x="2194336" y="277947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3D5C897-8465-4848-B3CD-EB0715773628}"/>
              </a:ext>
            </a:extLst>
          </p:cNvPr>
          <p:cNvCxnSpPr>
            <a:cxnSpLocks/>
          </p:cNvCxnSpPr>
          <p:nvPr/>
        </p:nvCxnSpPr>
        <p:spPr>
          <a:xfrm>
            <a:off x="2061845" y="4409430"/>
            <a:ext cx="519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9">
            <a:extLst>
              <a:ext uri="{FF2B5EF4-FFF2-40B4-BE49-F238E27FC236}">
                <a16:creationId xmlns:a16="http://schemas.microsoft.com/office/drawing/2014/main" id="{CA327B64-C089-4E86-9A6C-2E96FB61F15E}"/>
              </a:ext>
            </a:extLst>
          </p:cNvPr>
          <p:cNvSpPr txBox="1"/>
          <p:nvPr/>
        </p:nvSpPr>
        <p:spPr>
          <a:xfrm>
            <a:off x="1708474" y="426727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clk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6FC1530-3864-4616-8747-B99CD49CAC6E}"/>
              </a:ext>
            </a:extLst>
          </p:cNvPr>
          <p:cNvCxnSpPr>
            <a:cxnSpLocks/>
          </p:cNvCxnSpPr>
          <p:nvPr/>
        </p:nvCxnSpPr>
        <p:spPr>
          <a:xfrm>
            <a:off x="2061845" y="4677303"/>
            <a:ext cx="519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21">
            <a:extLst>
              <a:ext uri="{FF2B5EF4-FFF2-40B4-BE49-F238E27FC236}">
                <a16:creationId xmlns:a16="http://schemas.microsoft.com/office/drawing/2014/main" id="{D305C51B-F76B-410E-A9F2-C84898130922}"/>
              </a:ext>
            </a:extLst>
          </p:cNvPr>
          <p:cNvSpPr txBox="1"/>
          <p:nvPr/>
        </p:nvSpPr>
        <p:spPr>
          <a:xfrm>
            <a:off x="1399712" y="4538803"/>
            <a:ext cx="657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reset_n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74F3AF3-9043-4905-A2B6-931719DBF798}"/>
              </a:ext>
            </a:extLst>
          </p:cNvPr>
          <p:cNvCxnSpPr>
            <a:cxnSpLocks/>
          </p:cNvCxnSpPr>
          <p:nvPr/>
        </p:nvCxnSpPr>
        <p:spPr>
          <a:xfrm>
            <a:off x="2061845" y="4154408"/>
            <a:ext cx="519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9">
            <a:extLst>
              <a:ext uri="{FF2B5EF4-FFF2-40B4-BE49-F238E27FC236}">
                <a16:creationId xmlns:a16="http://schemas.microsoft.com/office/drawing/2014/main" id="{E7991F26-4A55-4B2A-99B6-3932319CA052}"/>
              </a:ext>
            </a:extLst>
          </p:cNvPr>
          <p:cNvSpPr txBox="1"/>
          <p:nvPr/>
        </p:nvSpPr>
        <p:spPr>
          <a:xfrm>
            <a:off x="1667222" y="4015908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tick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752A609-1ACA-4F3C-84DB-6BF725EF7DBC}"/>
              </a:ext>
            </a:extLst>
          </p:cNvPr>
          <p:cNvCxnSpPr>
            <a:cxnSpLocks/>
          </p:cNvCxnSpPr>
          <p:nvPr/>
        </p:nvCxnSpPr>
        <p:spPr>
          <a:xfrm>
            <a:off x="4150780" y="2880054"/>
            <a:ext cx="519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186C63B-816B-47F3-B5EB-7892E20097CC}"/>
              </a:ext>
            </a:extLst>
          </p:cNvPr>
          <p:cNvCxnSpPr>
            <a:cxnSpLocks/>
          </p:cNvCxnSpPr>
          <p:nvPr/>
        </p:nvCxnSpPr>
        <p:spPr>
          <a:xfrm rot="5400000">
            <a:off x="4376184" y="2837239"/>
            <a:ext cx="86325" cy="85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F7F4A1E-1B4E-42A7-8166-9414A4447C34}"/>
              </a:ext>
            </a:extLst>
          </p:cNvPr>
          <p:cNvSpPr txBox="1"/>
          <p:nvPr/>
        </p:nvSpPr>
        <p:spPr>
          <a:xfrm>
            <a:off x="4670785" y="2740261"/>
            <a:ext cx="994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neuron_num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0FCE34-0D12-43EE-89DA-F093640DF48C}"/>
              </a:ext>
            </a:extLst>
          </p:cNvPr>
          <p:cNvSpPr txBox="1"/>
          <p:nvPr/>
        </p:nvSpPr>
        <p:spPr>
          <a:xfrm>
            <a:off x="4287941" y="2641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8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DA2B6DE-0F8B-4F14-9F00-042977402188}"/>
              </a:ext>
            </a:extLst>
          </p:cNvPr>
          <p:cNvCxnSpPr>
            <a:cxnSpLocks/>
          </p:cNvCxnSpPr>
          <p:nvPr/>
        </p:nvCxnSpPr>
        <p:spPr>
          <a:xfrm>
            <a:off x="4150780" y="3180589"/>
            <a:ext cx="519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63B36A0-0060-4D86-8750-BC0C34834301}"/>
              </a:ext>
            </a:extLst>
          </p:cNvPr>
          <p:cNvCxnSpPr>
            <a:cxnSpLocks/>
          </p:cNvCxnSpPr>
          <p:nvPr/>
        </p:nvCxnSpPr>
        <p:spPr>
          <a:xfrm rot="5400000">
            <a:off x="4376184" y="3137774"/>
            <a:ext cx="86325" cy="85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488AFB9-A5B2-4EC2-96A3-25E6F5A4FD74}"/>
              </a:ext>
            </a:extLst>
          </p:cNvPr>
          <p:cNvSpPr txBox="1"/>
          <p:nvPr/>
        </p:nvSpPr>
        <p:spPr>
          <a:xfrm>
            <a:off x="4670785" y="3040796"/>
            <a:ext cx="842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axon_num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F3CA80-DFF3-455B-9989-8B6AE07EB466}"/>
              </a:ext>
            </a:extLst>
          </p:cNvPr>
          <p:cNvSpPr txBox="1"/>
          <p:nvPr/>
        </p:nvSpPr>
        <p:spPr>
          <a:xfrm>
            <a:off x="4287941" y="29415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8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52A609-1ACA-4F3C-84DB-6BF725EF7DBC}"/>
              </a:ext>
            </a:extLst>
          </p:cNvPr>
          <p:cNvCxnSpPr>
            <a:cxnSpLocks/>
          </p:cNvCxnSpPr>
          <p:nvPr/>
        </p:nvCxnSpPr>
        <p:spPr>
          <a:xfrm>
            <a:off x="4150780" y="2280739"/>
            <a:ext cx="519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1">
            <a:extLst>
              <a:ext uri="{FF2B5EF4-FFF2-40B4-BE49-F238E27FC236}">
                <a16:creationId xmlns:a16="http://schemas.microsoft.com/office/drawing/2014/main" id="{0F7F4A1E-1B4E-42A7-8166-9414A4447C34}"/>
              </a:ext>
            </a:extLst>
          </p:cNvPr>
          <p:cNvSpPr txBox="1"/>
          <p:nvPr/>
        </p:nvSpPr>
        <p:spPr>
          <a:xfrm>
            <a:off x="4669992" y="2140946"/>
            <a:ext cx="1059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scheduler_set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818A95E-6FBD-4CA2-9854-3EAF73946E63}"/>
              </a:ext>
            </a:extLst>
          </p:cNvPr>
          <p:cNvCxnSpPr>
            <a:cxnSpLocks/>
          </p:cNvCxnSpPr>
          <p:nvPr/>
        </p:nvCxnSpPr>
        <p:spPr>
          <a:xfrm>
            <a:off x="4150780" y="2589284"/>
            <a:ext cx="519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61">
            <a:extLst>
              <a:ext uri="{FF2B5EF4-FFF2-40B4-BE49-F238E27FC236}">
                <a16:creationId xmlns:a16="http://schemas.microsoft.com/office/drawing/2014/main" id="{FAB3EDA5-D995-4FD3-85FC-8E4C6E2DA7E2}"/>
              </a:ext>
            </a:extLst>
          </p:cNvPr>
          <p:cNvSpPr txBox="1"/>
          <p:nvPr/>
        </p:nvSpPr>
        <p:spPr>
          <a:xfrm>
            <a:off x="4657129" y="2449491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scheduler_clear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818A95E-6FBD-4CA2-9854-3EAF73946E63}"/>
              </a:ext>
            </a:extLst>
          </p:cNvPr>
          <p:cNvCxnSpPr>
            <a:cxnSpLocks/>
          </p:cNvCxnSpPr>
          <p:nvPr/>
        </p:nvCxnSpPr>
        <p:spPr>
          <a:xfrm>
            <a:off x="4150780" y="3610201"/>
            <a:ext cx="519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61">
            <a:extLst>
              <a:ext uri="{FF2B5EF4-FFF2-40B4-BE49-F238E27FC236}">
                <a16:creationId xmlns:a16="http://schemas.microsoft.com/office/drawing/2014/main" id="{FAB3EDA5-D995-4FD3-85FC-8E4C6E2DA7E2}"/>
              </a:ext>
            </a:extLst>
          </p:cNvPr>
          <p:cNvSpPr txBox="1"/>
          <p:nvPr/>
        </p:nvSpPr>
        <p:spPr>
          <a:xfrm>
            <a:off x="4658744" y="3470408"/>
            <a:ext cx="793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spike_out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18A95E-6FBD-4CA2-9854-3EAF73946E63}"/>
              </a:ext>
            </a:extLst>
          </p:cNvPr>
          <p:cNvCxnSpPr>
            <a:cxnSpLocks/>
          </p:cNvCxnSpPr>
          <p:nvPr/>
        </p:nvCxnSpPr>
        <p:spPr>
          <a:xfrm>
            <a:off x="4150780" y="4816069"/>
            <a:ext cx="519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61">
            <a:extLst>
              <a:ext uri="{FF2B5EF4-FFF2-40B4-BE49-F238E27FC236}">
                <a16:creationId xmlns:a16="http://schemas.microsoft.com/office/drawing/2014/main" id="{FAB3EDA5-D995-4FD3-85FC-8E4C6E2DA7E2}"/>
              </a:ext>
            </a:extLst>
          </p:cNvPr>
          <p:cNvSpPr txBox="1"/>
          <p:nvPr/>
        </p:nvSpPr>
        <p:spPr>
          <a:xfrm>
            <a:off x="4665438" y="4676276"/>
            <a:ext cx="499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error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708FA59-99FF-407E-8087-29C9FE76B5EF}"/>
              </a:ext>
            </a:extLst>
          </p:cNvPr>
          <p:cNvCxnSpPr>
            <a:cxnSpLocks/>
          </p:cNvCxnSpPr>
          <p:nvPr/>
        </p:nvCxnSpPr>
        <p:spPr>
          <a:xfrm>
            <a:off x="4150780" y="4511405"/>
            <a:ext cx="519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61">
            <a:extLst>
              <a:ext uri="{FF2B5EF4-FFF2-40B4-BE49-F238E27FC236}">
                <a16:creationId xmlns:a16="http://schemas.microsoft.com/office/drawing/2014/main" id="{F88C268D-8D81-4B6D-85F2-3264805CF2DD}"/>
              </a:ext>
            </a:extLst>
          </p:cNvPr>
          <p:cNvSpPr txBox="1"/>
          <p:nvPr/>
        </p:nvSpPr>
        <p:spPr>
          <a:xfrm>
            <a:off x="4659272" y="4371612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done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CB5D8F6-2153-41CB-8811-345956A857E5}"/>
              </a:ext>
            </a:extLst>
          </p:cNvPr>
          <p:cNvCxnSpPr>
            <a:cxnSpLocks/>
          </p:cNvCxnSpPr>
          <p:nvPr/>
        </p:nvCxnSpPr>
        <p:spPr>
          <a:xfrm>
            <a:off x="4150780" y="3882222"/>
            <a:ext cx="519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C6A92A3-E628-4E15-A081-BAC9F950F215}"/>
              </a:ext>
            </a:extLst>
          </p:cNvPr>
          <p:cNvSpPr txBox="1"/>
          <p:nvPr/>
        </p:nvSpPr>
        <p:spPr>
          <a:xfrm>
            <a:off x="4658744" y="3745604"/>
            <a:ext cx="1263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update_potential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E3B3607-D9CC-4F2E-B720-AD7744BDA48B}"/>
              </a:ext>
            </a:extLst>
          </p:cNvPr>
          <p:cNvCxnSpPr>
            <a:cxnSpLocks/>
          </p:cNvCxnSpPr>
          <p:nvPr/>
        </p:nvCxnSpPr>
        <p:spPr>
          <a:xfrm>
            <a:off x="4150780" y="4189107"/>
            <a:ext cx="519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4B0D8FD-1C95-4E34-B781-D7941AF2799B}"/>
              </a:ext>
            </a:extLst>
          </p:cNvPr>
          <p:cNvCxnSpPr>
            <a:cxnSpLocks/>
          </p:cNvCxnSpPr>
          <p:nvPr/>
        </p:nvCxnSpPr>
        <p:spPr>
          <a:xfrm rot="5400000">
            <a:off x="4364143" y="4143117"/>
            <a:ext cx="86325" cy="85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7E82A0F-C0DE-4733-8AA9-1A498BD7F7FB}"/>
              </a:ext>
            </a:extLst>
          </p:cNvPr>
          <p:cNvSpPr txBox="1"/>
          <p:nvPr/>
        </p:nvSpPr>
        <p:spPr>
          <a:xfrm>
            <a:off x="4658744" y="4046139"/>
            <a:ext cx="1037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potential_out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6031AA-1692-4E99-A86E-CBC0BDCDE3FD}"/>
              </a:ext>
            </a:extLst>
          </p:cNvPr>
          <p:cNvSpPr txBox="1"/>
          <p:nvPr/>
        </p:nvSpPr>
        <p:spPr>
          <a:xfrm>
            <a:off x="4275900" y="39469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9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E3FA52E-6E29-4B6F-A9A8-2B8837BCCA7B}"/>
              </a:ext>
            </a:extLst>
          </p:cNvPr>
          <p:cNvSpPr/>
          <p:nvPr/>
        </p:nvSpPr>
        <p:spPr>
          <a:xfrm rot="16200000">
            <a:off x="6666980" y="2340823"/>
            <a:ext cx="556461" cy="2882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256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015F46D-E274-4CD4-A43B-6C34549D3A48}"/>
              </a:ext>
            </a:extLst>
          </p:cNvPr>
          <p:cNvSpPr/>
          <p:nvPr/>
        </p:nvSpPr>
        <p:spPr>
          <a:xfrm rot="16200000">
            <a:off x="6806712" y="2783169"/>
            <a:ext cx="276998" cy="2882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2689452-611C-4230-A67E-47C1E5F4308F}"/>
              </a:ext>
            </a:extLst>
          </p:cNvPr>
          <p:cNvSpPr/>
          <p:nvPr/>
        </p:nvSpPr>
        <p:spPr>
          <a:xfrm rot="16200000">
            <a:off x="6806712" y="3085784"/>
            <a:ext cx="276998" cy="2882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15F46D-E274-4CD4-A43B-6C34549D3A48}"/>
              </a:ext>
            </a:extLst>
          </p:cNvPr>
          <p:cNvSpPr/>
          <p:nvPr/>
        </p:nvSpPr>
        <p:spPr>
          <a:xfrm rot="16200000">
            <a:off x="6688442" y="3506669"/>
            <a:ext cx="513537" cy="2882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9x4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8CDDF6-2EBC-4A31-97B3-20C3C26862EC}"/>
              </a:ext>
            </a:extLst>
          </p:cNvPr>
          <p:cNvSpPr/>
          <p:nvPr/>
        </p:nvSpPr>
        <p:spPr>
          <a:xfrm rot="16200000">
            <a:off x="6806712" y="3927553"/>
            <a:ext cx="276998" cy="2882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2689452-611C-4230-A67E-47C1E5F4308F}"/>
              </a:ext>
            </a:extLst>
          </p:cNvPr>
          <p:cNvSpPr/>
          <p:nvPr/>
        </p:nvSpPr>
        <p:spPr>
          <a:xfrm rot="16200000">
            <a:off x="6806712" y="4532783"/>
            <a:ext cx="276998" cy="2882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9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2689452-611C-4230-A67E-47C1E5F4308F}"/>
              </a:ext>
            </a:extLst>
          </p:cNvPr>
          <p:cNvSpPr/>
          <p:nvPr/>
        </p:nvSpPr>
        <p:spPr>
          <a:xfrm rot="16200000">
            <a:off x="6806712" y="4230168"/>
            <a:ext cx="276998" cy="2882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9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2689452-611C-4230-A67E-47C1E5F4308F}"/>
              </a:ext>
            </a:extLst>
          </p:cNvPr>
          <p:cNvSpPr/>
          <p:nvPr/>
        </p:nvSpPr>
        <p:spPr>
          <a:xfrm rot="16200000">
            <a:off x="6806712" y="4835398"/>
            <a:ext cx="276998" cy="2882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DF98C62-9F22-4B0C-AAE0-A74CF1ED0D75}"/>
              </a:ext>
            </a:extLst>
          </p:cNvPr>
          <p:cNvSpPr/>
          <p:nvPr/>
        </p:nvSpPr>
        <p:spPr>
          <a:xfrm rot="16200000">
            <a:off x="6806712" y="5440628"/>
            <a:ext cx="276998" cy="2882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15E63E8-C2FC-4931-AE15-B1F1F90D9A44}"/>
              </a:ext>
            </a:extLst>
          </p:cNvPr>
          <p:cNvSpPr/>
          <p:nvPr/>
        </p:nvSpPr>
        <p:spPr>
          <a:xfrm rot="16200000">
            <a:off x="6806712" y="5138013"/>
            <a:ext cx="276998" cy="2882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9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2689452-611C-4230-A67E-47C1E5F4308F}"/>
              </a:ext>
            </a:extLst>
          </p:cNvPr>
          <p:cNvSpPr/>
          <p:nvPr/>
        </p:nvSpPr>
        <p:spPr>
          <a:xfrm rot="16200000">
            <a:off x="6806712" y="5743243"/>
            <a:ext cx="276998" cy="2882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8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2689452-611C-4230-A67E-47C1E5F4308F}"/>
              </a:ext>
            </a:extLst>
          </p:cNvPr>
          <p:cNvSpPr/>
          <p:nvPr/>
        </p:nvSpPr>
        <p:spPr>
          <a:xfrm rot="16200000">
            <a:off x="6806712" y="6045862"/>
            <a:ext cx="276998" cy="2882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6AA502C-9A80-4EE3-85D6-51738DFAC12F}"/>
              </a:ext>
            </a:extLst>
          </p:cNvPr>
          <p:cNvSpPr txBox="1"/>
          <p:nvPr/>
        </p:nvSpPr>
        <p:spPr>
          <a:xfrm>
            <a:off x="7089318" y="2244155"/>
            <a:ext cx="439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synapse connections: of considered neuron with 256 axons in core. bit 1 is connected.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AA1174-B3A2-4E3B-8951-857802E9F54A}"/>
              </a:ext>
            </a:extLst>
          </p:cNvPr>
          <p:cNvSpPr txBox="1"/>
          <p:nvPr/>
        </p:nvSpPr>
        <p:spPr>
          <a:xfrm>
            <a:off x="7097589" y="2804810"/>
            <a:ext cx="4393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current potential: accumulated potential value of neuron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36A0C1-5101-42A4-9432-8DA169D8D263}"/>
              </a:ext>
            </a:extLst>
          </p:cNvPr>
          <p:cNvSpPr txBox="1"/>
          <p:nvPr/>
        </p:nvSpPr>
        <p:spPr>
          <a:xfrm>
            <a:off x="7107817" y="3091392"/>
            <a:ext cx="4393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reset potential: the reset value of neuron after releasing a spike</a:t>
            </a:r>
          </a:p>
        </p:txBody>
      </p:sp>
      <p:sp>
        <p:nvSpPr>
          <p:cNvPr id="103" name="TextBox 100">
            <a:extLst>
              <a:ext uri="{FF2B5EF4-FFF2-40B4-BE49-F238E27FC236}">
                <a16:creationId xmlns:a16="http://schemas.microsoft.com/office/drawing/2014/main" id="{D8AA1174-B3A2-4E3B-8951-857802E9F54A}"/>
              </a:ext>
            </a:extLst>
          </p:cNvPr>
          <p:cNvSpPr txBox="1"/>
          <p:nvPr/>
        </p:nvSpPr>
        <p:spPr>
          <a:xfrm>
            <a:off x="7107817" y="3438763"/>
            <a:ext cx="439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weights 0 to 3: Value of synapse connection’s weight corresponding to considered neuron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E5E25F-A535-4B74-A8E6-DE837F2F6FEC}"/>
              </a:ext>
            </a:extLst>
          </p:cNvPr>
          <p:cNvSpPr txBox="1"/>
          <p:nvPr/>
        </p:nvSpPr>
        <p:spPr>
          <a:xfrm>
            <a:off x="7107817" y="3933160"/>
            <a:ext cx="4393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leak value: leak potential</a:t>
            </a:r>
          </a:p>
        </p:txBody>
      </p:sp>
      <p:sp>
        <p:nvSpPr>
          <p:cNvPr id="105" name="TextBox 101">
            <a:extLst>
              <a:ext uri="{FF2B5EF4-FFF2-40B4-BE49-F238E27FC236}">
                <a16:creationId xmlns:a16="http://schemas.microsoft.com/office/drawing/2014/main" id="{8836A0C1-5101-42A4-9432-8DA169D8D263}"/>
              </a:ext>
            </a:extLst>
          </p:cNvPr>
          <p:cNvSpPr txBox="1"/>
          <p:nvPr/>
        </p:nvSpPr>
        <p:spPr>
          <a:xfrm>
            <a:off x="7107816" y="4235775"/>
            <a:ext cx="4393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positive threshold</a:t>
            </a:r>
          </a:p>
        </p:txBody>
      </p:sp>
      <p:sp>
        <p:nvSpPr>
          <p:cNvPr id="106" name="TextBox 101">
            <a:extLst>
              <a:ext uri="{FF2B5EF4-FFF2-40B4-BE49-F238E27FC236}">
                <a16:creationId xmlns:a16="http://schemas.microsoft.com/office/drawing/2014/main" id="{30F0B9B8-5EAD-45A3-99AD-22EA5B2CC89C}"/>
              </a:ext>
            </a:extLst>
          </p:cNvPr>
          <p:cNvSpPr txBox="1"/>
          <p:nvPr/>
        </p:nvSpPr>
        <p:spPr>
          <a:xfrm>
            <a:off x="7107816" y="4545506"/>
            <a:ext cx="4393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negative threshold</a:t>
            </a:r>
          </a:p>
        </p:txBody>
      </p:sp>
      <p:sp>
        <p:nvSpPr>
          <p:cNvPr id="107" name="TextBox 101">
            <a:extLst>
              <a:ext uri="{FF2B5EF4-FFF2-40B4-BE49-F238E27FC236}">
                <a16:creationId xmlns:a16="http://schemas.microsoft.com/office/drawing/2014/main" id="{C582F413-6261-4C0A-A110-D441C5602872}"/>
              </a:ext>
            </a:extLst>
          </p:cNvPr>
          <p:cNvSpPr txBox="1"/>
          <p:nvPr/>
        </p:nvSpPr>
        <p:spPr>
          <a:xfrm>
            <a:off x="7107816" y="4836872"/>
            <a:ext cx="4393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reset mode: 2 reset modes of neuron: absoluted and linear</a:t>
            </a:r>
          </a:p>
        </p:txBody>
      </p:sp>
      <p:sp>
        <p:nvSpPr>
          <p:cNvPr id="108" name="TextBox 101">
            <a:extLst>
              <a:ext uri="{FF2B5EF4-FFF2-40B4-BE49-F238E27FC236}">
                <a16:creationId xmlns:a16="http://schemas.microsoft.com/office/drawing/2014/main" id="{52BF4BB2-CAD4-4158-BF1B-858F15495654}"/>
              </a:ext>
            </a:extLst>
          </p:cNvPr>
          <p:cNvSpPr txBox="1"/>
          <p:nvPr/>
        </p:nvSpPr>
        <p:spPr>
          <a:xfrm>
            <a:off x="7107816" y="5147391"/>
            <a:ext cx="4393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dx value</a:t>
            </a:r>
          </a:p>
        </p:txBody>
      </p:sp>
      <p:sp>
        <p:nvSpPr>
          <p:cNvPr id="109" name="TextBox 101">
            <a:extLst>
              <a:ext uri="{FF2B5EF4-FFF2-40B4-BE49-F238E27FC236}">
                <a16:creationId xmlns:a16="http://schemas.microsoft.com/office/drawing/2014/main" id="{3EC28E20-CB6B-4836-9807-1535B50EC7AA}"/>
              </a:ext>
            </a:extLst>
          </p:cNvPr>
          <p:cNvSpPr txBox="1"/>
          <p:nvPr/>
        </p:nvSpPr>
        <p:spPr>
          <a:xfrm>
            <a:off x="7107816" y="5457910"/>
            <a:ext cx="4393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dy value</a:t>
            </a:r>
          </a:p>
        </p:txBody>
      </p:sp>
      <p:sp>
        <p:nvSpPr>
          <p:cNvPr id="110" name="TextBox 101">
            <a:extLst>
              <a:ext uri="{FF2B5EF4-FFF2-40B4-BE49-F238E27FC236}">
                <a16:creationId xmlns:a16="http://schemas.microsoft.com/office/drawing/2014/main" id="{52BF4BB2-CAD4-4158-BF1B-858F15495654}"/>
              </a:ext>
            </a:extLst>
          </p:cNvPr>
          <p:cNvSpPr txBox="1"/>
          <p:nvPr/>
        </p:nvSpPr>
        <p:spPr>
          <a:xfrm>
            <a:off x="7107816" y="5748851"/>
            <a:ext cx="4393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axon destination (due to 256 axons)</a:t>
            </a:r>
          </a:p>
        </p:txBody>
      </p:sp>
      <p:sp>
        <p:nvSpPr>
          <p:cNvPr id="111" name="TextBox 101">
            <a:extLst>
              <a:ext uri="{FF2B5EF4-FFF2-40B4-BE49-F238E27FC236}">
                <a16:creationId xmlns:a16="http://schemas.microsoft.com/office/drawing/2014/main" id="{77B919D0-8254-44ED-BC86-9E3586A7880B}"/>
              </a:ext>
            </a:extLst>
          </p:cNvPr>
          <p:cNvSpPr txBox="1"/>
          <p:nvPr/>
        </p:nvSpPr>
        <p:spPr>
          <a:xfrm>
            <a:off x="7107816" y="6039792"/>
            <a:ext cx="4393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deliver tick offset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2121CC-130D-487F-AB55-91942E3BD043}"/>
              </a:ext>
            </a:extLst>
          </p:cNvPr>
          <p:cNvSpPr txBox="1"/>
          <p:nvPr/>
        </p:nvSpPr>
        <p:spPr>
          <a:xfrm rot="16200000">
            <a:off x="5670716" y="3973472"/>
            <a:ext cx="19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neuron_parameter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5D352B-1D15-42C0-934C-F3A796E64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70" y="1889057"/>
            <a:ext cx="5501566" cy="450742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5FB38B0-C4A9-4DD7-859C-671270A4FC6E}"/>
              </a:ext>
            </a:extLst>
          </p:cNvPr>
          <p:cNvSpPr/>
          <p:nvPr/>
        </p:nvSpPr>
        <p:spPr>
          <a:xfrm>
            <a:off x="6870677" y="2072874"/>
            <a:ext cx="1073969" cy="39465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B418A6-050D-4A49-A055-1947E46D9E2D}"/>
              </a:ext>
            </a:extLst>
          </p:cNvPr>
          <p:cNvSpPr/>
          <p:nvPr/>
        </p:nvSpPr>
        <p:spPr>
          <a:xfrm>
            <a:off x="7883110" y="5080263"/>
            <a:ext cx="867230" cy="5515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EA4132-BE9C-4023-B07D-7A35E372BDA8}"/>
              </a:ext>
            </a:extLst>
          </p:cNvPr>
          <p:cNvSpPr/>
          <p:nvPr/>
        </p:nvSpPr>
        <p:spPr>
          <a:xfrm>
            <a:off x="7107816" y="2377972"/>
            <a:ext cx="628921" cy="621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214AE29E-6B51-4723-8943-581B9C0F7E05}"/>
              </a:ext>
            </a:extLst>
          </p:cNvPr>
          <p:cNvSpPr txBox="1">
            <a:spLocks/>
          </p:cNvSpPr>
          <p:nvPr/>
        </p:nvSpPr>
        <p:spPr>
          <a:xfrm>
            <a:off x="2564181" y="5217543"/>
            <a:ext cx="1596962" cy="353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/>
              <a:t>TOP MODULE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87A328C-5FC1-40CC-86B9-F8194635E11D}"/>
              </a:ext>
            </a:extLst>
          </p:cNvPr>
          <p:cNvSpPr txBox="1"/>
          <p:nvPr/>
        </p:nvSpPr>
        <p:spPr>
          <a:xfrm>
            <a:off x="1563644" y="5786645"/>
            <a:ext cx="353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axon_spikes: spikes information of the entire network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AE29989-73D2-4DC6-A467-3D670F75A299}"/>
              </a:ext>
            </a:extLst>
          </p:cNvPr>
          <p:cNvSpPr txBox="1"/>
          <p:nvPr/>
        </p:nvSpPr>
        <p:spPr>
          <a:xfrm>
            <a:off x="1459503" y="5764371"/>
            <a:ext cx="3831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neuron_instruction: refer to the weight types of each axon</a:t>
            </a:r>
          </a:p>
        </p:txBody>
      </p:sp>
      <p:sp>
        <p:nvSpPr>
          <p:cNvPr id="116" name="TextBox 61">
            <a:extLst>
              <a:ext uri="{FF2B5EF4-FFF2-40B4-BE49-F238E27FC236}">
                <a16:creationId xmlns:a16="http://schemas.microsoft.com/office/drawing/2014/main" id="{FD9F1197-EA7B-4403-AF33-2DF75F5D9625}"/>
              </a:ext>
            </a:extLst>
          </p:cNvPr>
          <p:cNvSpPr txBox="1"/>
          <p:nvPr/>
        </p:nvSpPr>
        <p:spPr>
          <a:xfrm>
            <a:off x="1612896" y="5669197"/>
            <a:ext cx="347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scheduler_set: request axon_spikes from the storage</a:t>
            </a:r>
          </a:p>
          <a:p>
            <a:r>
              <a:rPr lang="en-US" sz="1200"/>
              <a:t>scheduler_clear: clear the information after collected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6805FA6-FAF4-4F11-AF69-9A77F331E83C}"/>
              </a:ext>
            </a:extLst>
          </p:cNvPr>
          <p:cNvSpPr txBox="1"/>
          <p:nvPr/>
        </p:nvSpPr>
        <p:spPr>
          <a:xfrm>
            <a:off x="996979" y="5781360"/>
            <a:ext cx="4494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neuron_num: address where to collect neuron_parameter from RAM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9866744-30BA-40F9-9365-544C79502BA8}"/>
              </a:ext>
            </a:extLst>
          </p:cNvPr>
          <p:cNvSpPr txBox="1"/>
          <p:nvPr/>
        </p:nvSpPr>
        <p:spPr>
          <a:xfrm>
            <a:off x="874318" y="5786645"/>
            <a:ext cx="4760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axon_num: address where to collect neuron_instruction from the storage</a:t>
            </a:r>
          </a:p>
        </p:txBody>
      </p:sp>
      <p:sp>
        <p:nvSpPr>
          <p:cNvPr id="119" name="TextBox 61">
            <a:extLst>
              <a:ext uri="{FF2B5EF4-FFF2-40B4-BE49-F238E27FC236}">
                <a16:creationId xmlns:a16="http://schemas.microsoft.com/office/drawing/2014/main" id="{2D21652B-D40D-48F0-A025-D842E9FAB41C}"/>
              </a:ext>
            </a:extLst>
          </p:cNvPr>
          <p:cNvSpPr txBox="1"/>
          <p:nvPr/>
        </p:nvSpPr>
        <p:spPr>
          <a:xfrm>
            <a:off x="1644819" y="5756674"/>
            <a:ext cx="343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spike_out: indicate the moment that there is a spike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098E3B0-00DA-46D2-972F-DAC0DFE11A40}"/>
              </a:ext>
            </a:extLst>
          </p:cNvPr>
          <p:cNvSpPr txBox="1"/>
          <p:nvPr/>
        </p:nvSpPr>
        <p:spPr>
          <a:xfrm>
            <a:off x="639159" y="5670381"/>
            <a:ext cx="5447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update_potential: indicate the RAM to update potential_out into neuron_parameter</a:t>
            </a:r>
          </a:p>
          <a:p>
            <a:pPr algn="ctr"/>
            <a:r>
              <a:rPr lang="en-US" sz="1200"/>
              <a:t>potential_out: the neuron potential after processed</a:t>
            </a:r>
          </a:p>
        </p:txBody>
      </p:sp>
    </p:spTree>
    <p:extLst>
      <p:ext uri="{BB962C8B-B14F-4D97-AF65-F5344CB8AC3E}">
        <p14:creationId xmlns:p14="http://schemas.microsoft.com/office/powerpoint/2010/main" val="348151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2" grpId="0"/>
      <p:bldP spid="23" grpId="0"/>
      <p:bldP spid="38" grpId="0"/>
      <p:bldP spid="39" grpId="0"/>
      <p:bldP spid="50" grpId="0"/>
      <p:bldP spid="54" grpId="0"/>
      <p:bldP spid="57" grpId="0"/>
      <p:bldP spid="62" grpId="0"/>
      <p:bldP spid="63" grpId="0"/>
      <p:bldP spid="66" grpId="0"/>
      <p:bldP spid="67" grpId="0"/>
      <p:bldP spid="70" grpId="0"/>
      <p:bldP spid="73" grpId="0"/>
      <p:bldP spid="75" grpId="0"/>
      <p:bldP spid="77" grpId="0"/>
      <p:bldP spid="79" grpId="0"/>
      <p:bldP spid="82" grpId="0"/>
      <p:bldP spid="86" grpId="0"/>
      <p:bldP spid="87" grpId="0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9" grpId="0" animBg="1"/>
      <p:bldP spid="9" grpId="1" animBg="1"/>
      <p:bldP spid="11" grpId="0" animBg="1"/>
      <p:bldP spid="11" grpId="1" animBg="1"/>
      <p:bldP spid="12" grpId="0" animBg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A81AE3-01F0-4F4B-9BBD-9951647137D5}"/>
              </a:ext>
            </a:extLst>
          </p:cNvPr>
          <p:cNvCxnSpPr>
            <a:cxnSpLocks/>
          </p:cNvCxnSpPr>
          <p:nvPr/>
        </p:nvCxnSpPr>
        <p:spPr>
          <a:xfrm>
            <a:off x="838200" y="1455821"/>
            <a:ext cx="1130767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3FA0D8E-20ED-4E04-9DA5-CF66CD0A059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SPECIFICATIONS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73FD9-D004-4F86-9555-A80339F930AD}"/>
              </a:ext>
            </a:extLst>
          </p:cNvPr>
          <p:cNvSpPr txBox="1"/>
          <p:nvPr/>
        </p:nvSpPr>
        <p:spPr>
          <a:xfrm>
            <a:off x="5914092" y="5225060"/>
            <a:ext cx="115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Waveform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35F5D-5024-4AE0-9992-F0EE7A68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524" y="1837681"/>
            <a:ext cx="11899232" cy="324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9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4F9E8A234814CA1C3AB443C6549D7" ma:contentTypeVersion="12" ma:contentTypeDescription="Create a new document." ma:contentTypeScope="" ma:versionID="31c7436585d47c17d18aeac629f4cdc9">
  <xsd:schema xmlns:xsd="http://www.w3.org/2001/XMLSchema" xmlns:xs="http://www.w3.org/2001/XMLSchema" xmlns:p="http://schemas.microsoft.com/office/2006/metadata/properties" xmlns:ns2="d8e474cd-ce81-4d56-84ff-18e8be0034e6" xmlns:ns3="693388dd-eda4-4635-aecb-35edc26020f2" targetNamespace="http://schemas.microsoft.com/office/2006/metadata/properties" ma:root="true" ma:fieldsID="4e6aa4cead2aad2736b1e3598b13f720" ns2:_="" ns3:_="">
    <xsd:import namespace="d8e474cd-ce81-4d56-84ff-18e8be0034e6"/>
    <xsd:import namespace="693388dd-eda4-4635-aecb-35edc26020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474cd-ce81-4d56-84ff-18e8be0034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3388dd-eda4-4635-aecb-35edc26020f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62A114-7CFB-4EC8-895A-520C020EFD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40DA16-41E2-413E-9E02-78DA5AD05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e474cd-ce81-4d56-84ff-18e8be0034e6"/>
    <ds:schemaRef ds:uri="693388dd-eda4-4635-aecb-35edc26020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F741D5-9A3E-4456-A541-3C73C283821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842</Words>
  <Application>Microsoft Office PowerPoint</Application>
  <PresentationFormat>Widescreen</PresentationFormat>
  <Paragraphs>162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Segoe UI</vt:lpstr>
      <vt:lpstr>Segoe UI Historic</vt:lpstr>
      <vt:lpstr>Times New Roman</vt:lpstr>
      <vt:lpstr>Office Theme</vt:lpstr>
      <vt:lpstr>NEURON GRID  IN SPIKING NEURON NETWORK</vt:lpstr>
      <vt:lpstr>GENERAL IDEA</vt:lpstr>
      <vt:lpstr>TABLE OF CONTENTS</vt:lpstr>
      <vt:lpstr>NEURON STRUCTURE</vt:lpstr>
      <vt:lpstr>SPIKING NEURON NETWORK (SNN)[0]</vt:lpstr>
      <vt:lpstr>PowerPoint Presentation</vt:lpstr>
      <vt:lpstr>NEURON GRID</vt:lpstr>
      <vt:lpstr>SPECIFICATIONS</vt:lpstr>
      <vt:lpstr>PowerPoint Presentation</vt:lpstr>
      <vt:lpstr>PowerPoint Presentation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 GRID  IN SPIKING NEURON NETWORK</dc:title>
  <dc:creator>VU HOANG LONG 20182926</dc:creator>
  <cp:lastModifiedBy>NGUYEN LE TRUNG 20186076</cp:lastModifiedBy>
  <cp:revision>53</cp:revision>
  <dcterms:created xsi:type="dcterms:W3CDTF">2021-12-12T00:16:34Z</dcterms:created>
  <dcterms:modified xsi:type="dcterms:W3CDTF">2022-02-25T08:58:29Z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0x0101008024F9E8A234814CA1C3AB443C6549D7</vt:lpwstr>
  </property>
</Properties>
</file>