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57" r:id="rId3"/>
    <p:sldId id="272"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3" r:id="rId21"/>
    <p:sldId id="332" r:id="rId22"/>
  </p:sldIdLst>
  <p:sldSz cx="9144000" cy="5143500" type="screen16x9"/>
  <p:notesSz cx="6858000" cy="9144000"/>
  <p:embeddedFontLst>
    <p:embeddedFont>
      <p:font typeface="Roboto Slab Light" panose="020B0604020202020204" charset="0"/>
      <p:regular r:id="rId24"/>
      <p:bold r:id="rId25"/>
    </p:embeddedFont>
    <p:embeddedFont>
      <p:font typeface="Lato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949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mj-lt"/>
              </a:rPr>
              <a:t>Ryana Calendars</a:t>
            </a:r>
            <a:endParaRPr dirty="0">
              <a:latin typeface="+mj-lt"/>
            </a:endParaRPr>
          </a:p>
        </p:txBody>
      </p:sp>
      <p:sp>
        <p:nvSpPr>
          <p:cNvPr id="3" name="Google Shape;398;p16"/>
          <p:cNvSpPr txBox="1">
            <a:spLocks/>
          </p:cNvSpPr>
          <p:nvPr/>
        </p:nvSpPr>
        <p:spPr>
          <a:xfrm>
            <a:off x="8398625" y="433381"/>
            <a:ext cx="268059" cy="2662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2000"/>
                                        <p:tgtEl>
                                          <p:spTgt spid="389"/>
                                        </p:tgtEl>
                                      </p:cBhvr>
                                    </p:animEffect>
                                    <p:anim calcmode="lin" valueType="num">
                                      <p:cBhvr>
                                        <p:cTn id="8" dur="2000" fill="hold"/>
                                        <p:tgtEl>
                                          <p:spTgt spid="389"/>
                                        </p:tgtEl>
                                        <p:attrNameLst>
                                          <p:attrName>ppt_w</p:attrName>
                                        </p:attrNameLst>
                                      </p:cBhvr>
                                      <p:tavLst>
                                        <p:tav tm="0" fmla="#ppt_w*sin(2.5*pi*$)">
                                          <p:val>
                                            <p:fltVal val="0"/>
                                          </p:val>
                                        </p:tav>
                                        <p:tav tm="100000">
                                          <p:val>
                                            <p:fltVal val="1"/>
                                          </p:val>
                                        </p:tav>
                                      </p:tavLst>
                                    </p:anim>
                                    <p:anim calcmode="lin" valueType="num">
                                      <p:cBhvr>
                                        <p:cTn id="9" dur="2000" fill="hold"/>
                                        <p:tgtEl>
                                          <p:spTgt spid="3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7412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1241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185586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057182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37781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5373" y="1385454"/>
            <a:ext cx="3293027" cy="1967345"/>
          </a:xfrm>
        </p:spPr>
        <p:txBody>
          <a:bodyPr/>
          <a:lstStyle/>
          <a:p>
            <a:r>
              <a:rPr lang="en-US" sz="2800" b="1" dirty="0" smtClean="0">
                <a:latin typeface="+mj-lt"/>
              </a:rPr>
              <a:t>ADVANTAGE AND DISVANTAGE</a:t>
            </a:r>
            <a:endParaRPr lang="en-US" sz="2800" b="1" dirty="0">
              <a:latin typeface="+mj-lt"/>
            </a:endParaRPr>
          </a:p>
        </p:txBody>
      </p:sp>
    </p:spTree>
    <p:extLst>
      <p:ext uri="{BB962C8B-B14F-4D97-AF65-F5344CB8AC3E}">
        <p14:creationId xmlns:p14="http://schemas.microsoft.com/office/powerpoint/2010/main" val="39340062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19" y="1094508"/>
            <a:ext cx="1967495" cy="1416493"/>
          </a:xfrm>
        </p:spPr>
        <p:txBody>
          <a:bodyPr/>
          <a:lstStyle/>
          <a:p>
            <a:r>
              <a:rPr lang="en-US" sz="2800" dirty="0" smtClean="0">
                <a:latin typeface="+mj-lt"/>
              </a:rPr>
              <a:t>Advantage</a:t>
            </a:r>
            <a:endParaRPr lang="en-US" sz="2800" dirty="0">
              <a:latin typeface="+mj-lt"/>
            </a:endParaRPr>
          </a:p>
        </p:txBody>
      </p:sp>
      <p:sp>
        <p:nvSpPr>
          <p:cNvPr id="3" name="Text Placeholder 2"/>
          <p:cNvSpPr>
            <a:spLocks noGrp="1"/>
          </p:cNvSpPr>
          <p:nvPr>
            <p:ph type="body" idx="1"/>
          </p:nvPr>
        </p:nvSpPr>
        <p:spPr>
          <a:xfrm>
            <a:off x="3031814" y="811663"/>
            <a:ext cx="2856367" cy="1310851"/>
          </a:xfrm>
        </p:spPr>
        <p:txBody>
          <a:bodyPr/>
          <a:lstStyle/>
          <a:p>
            <a:r>
              <a:rPr lang="en-US" dirty="0"/>
              <a:t>The dedicated guidance of the instructor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2"/>
          <p:cNvSpPr txBox="1">
            <a:spLocks/>
          </p:cNvSpPr>
          <p:nvPr/>
        </p:nvSpPr>
        <p:spPr>
          <a:xfrm>
            <a:off x="3031815" y="2122514"/>
            <a:ext cx="2752458"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Know how to use </a:t>
            </a:r>
            <a:r>
              <a:rPr lang="en-US" dirty="0" smtClean="0"/>
              <a:t>Github </a:t>
            </a:r>
            <a:r>
              <a:rPr lang="en-US" dirty="0"/>
              <a:t>in teamwork</a:t>
            </a:r>
          </a:p>
        </p:txBody>
      </p:sp>
      <p:sp>
        <p:nvSpPr>
          <p:cNvPr id="7" name="Text Placeholder 2"/>
          <p:cNvSpPr>
            <a:spLocks noGrp="1"/>
          </p:cNvSpPr>
          <p:nvPr>
            <p:ph type="body" idx="2"/>
          </p:nvPr>
        </p:nvSpPr>
        <p:spPr>
          <a:xfrm>
            <a:off x="5721536" y="811345"/>
            <a:ext cx="2668556" cy="1311275"/>
          </a:xfrm>
        </p:spPr>
        <p:txBody>
          <a:bodyPr/>
          <a:lstStyle/>
          <a:p>
            <a:r>
              <a:rPr lang="en-US" dirty="0"/>
              <a:t>Learn a lot about </a:t>
            </a:r>
            <a:r>
              <a:rPr lang="en-US" dirty="0" smtClean="0"/>
              <a:t>HTML </a:t>
            </a:r>
            <a:r>
              <a:rPr lang="en-US" dirty="0"/>
              <a:t>and </a:t>
            </a:r>
            <a:r>
              <a:rPr lang="en-US" dirty="0" smtClean="0"/>
              <a:t>CSS</a:t>
            </a:r>
            <a:endParaRPr lang="en-US" dirty="0"/>
          </a:p>
        </p:txBody>
      </p:sp>
      <p:sp>
        <p:nvSpPr>
          <p:cNvPr id="10" name="Text Placeholder 2"/>
          <p:cNvSpPr txBox="1">
            <a:spLocks/>
          </p:cNvSpPr>
          <p:nvPr/>
        </p:nvSpPr>
        <p:spPr>
          <a:xfrm>
            <a:off x="5721536" y="2122090"/>
            <a:ext cx="2543085" cy="13112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smtClean="0"/>
              <a:t>Solidarity </a:t>
            </a:r>
            <a:r>
              <a:rPr lang="en-US" dirty="0"/>
              <a:t>of team members</a:t>
            </a:r>
          </a:p>
        </p:txBody>
      </p:sp>
      <p:sp>
        <p:nvSpPr>
          <p:cNvPr id="11" name="Text Placeholder 2"/>
          <p:cNvSpPr txBox="1">
            <a:spLocks/>
          </p:cNvSpPr>
          <p:nvPr/>
        </p:nvSpPr>
        <p:spPr>
          <a:xfrm>
            <a:off x="3031815" y="3433365"/>
            <a:ext cx="2856367"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Planning carefully before implementing the project</a:t>
            </a:r>
          </a:p>
        </p:txBody>
      </p:sp>
    </p:spTree>
    <p:extLst>
      <p:ext uri="{BB962C8B-B14F-4D97-AF65-F5344CB8AC3E}">
        <p14:creationId xmlns:p14="http://schemas.microsoft.com/office/powerpoint/2010/main" val="679430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build="p"/>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82" y="1475508"/>
            <a:ext cx="2248163" cy="808625"/>
          </a:xfrm>
        </p:spPr>
        <p:txBody>
          <a:bodyPr/>
          <a:lstStyle/>
          <a:p>
            <a:r>
              <a:rPr lang="en-US" sz="2800" dirty="0" smtClean="0">
                <a:latin typeface="+mj-lt"/>
              </a:rPr>
              <a:t>Disvantage</a:t>
            </a:r>
            <a:endParaRPr lang="en-US" sz="2800" dirty="0">
              <a:latin typeface="+mj-lt"/>
            </a:endParaRPr>
          </a:p>
        </p:txBody>
      </p:sp>
      <p:sp>
        <p:nvSpPr>
          <p:cNvPr id="3" name="Text Placeholder 2"/>
          <p:cNvSpPr>
            <a:spLocks noGrp="1"/>
          </p:cNvSpPr>
          <p:nvPr>
            <p:ph type="body" idx="1"/>
          </p:nvPr>
        </p:nvSpPr>
        <p:spPr>
          <a:xfrm>
            <a:off x="2830925" y="1200150"/>
            <a:ext cx="2350676" cy="1134341"/>
          </a:xfrm>
        </p:spPr>
        <p:txBody>
          <a:bodyPr/>
          <a:lstStyle/>
          <a:p>
            <a:r>
              <a:rPr lang="en-US" dirty="0"/>
              <a:t>Not fluent in </a:t>
            </a:r>
            <a:r>
              <a:rPr lang="en-US" dirty="0" smtClean="0"/>
              <a:t>Javascript</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2"/>
          <p:cNvSpPr>
            <a:spLocks noGrp="1"/>
          </p:cNvSpPr>
          <p:nvPr>
            <p:ph type="body" idx="1"/>
          </p:nvPr>
        </p:nvSpPr>
        <p:spPr>
          <a:xfrm>
            <a:off x="5181601" y="1200150"/>
            <a:ext cx="2729344" cy="1134341"/>
          </a:xfrm>
        </p:spPr>
        <p:txBody>
          <a:bodyPr/>
          <a:lstStyle/>
          <a:p>
            <a:r>
              <a:rPr lang="en-US" dirty="0"/>
              <a:t>No experience in designing websites</a:t>
            </a:r>
          </a:p>
        </p:txBody>
      </p:sp>
      <p:sp>
        <p:nvSpPr>
          <p:cNvPr id="7" name="Text Placeholder 2"/>
          <p:cNvSpPr>
            <a:spLocks noGrp="1"/>
          </p:cNvSpPr>
          <p:nvPr>
            <p:ph type="body" idx="1"/>
          </p:nvPr>
        </p:nvSpPr>
        <p:spPr>
          <a:xfrm>
            <a:off x="2830925" y="2389909"/>
            <a:ext cx="2350676" cy="1134341"/>
          </a:xfrm>
        </p:spPr>
        <p:txBody>
          <a:bodyPr/>
          <a:lstStyle/>
          <a:p>
            <a:r>
              <a:rPr lang="en-US" dirty="0"/>
              <a:t>The code is not optimized</a:t>
            </a:r>
          </a:p>
        </p:txBody>
      </p:sp>
      <p:sp>
        <p:nvSpPr>
          <p:cNvPr id="9" name="Text Placeholder 2"/>
          <p:cNvSpPr>
            <a:spLocks noGrp="1"/>
          </p:cNvSpPr>
          <p:nvPr>
            <p:ph type="body" idx="1"/>
          </p:nvPr>
        </p:nvSpPr>
        <p:spPr>
          <a:xfrm>
            <a:off x="5181601" y="2389909"/>
            <a:ext cx="2936383" cy="1134341"/>
          </a:xfrm>
        </p:spPr>
        <p:txBody>
          <a:bodyPr/>
          <a:lstStyle/>
          <a:p>
            <a:r>
              <a:rPr lang="en-US" dirty="0"/>
              <a:t>Some functions have not been perfected</a:t>
            </a:r>
          </a:p>
        </p:txBody>
      </p:sp>
      <p:sp>
        <p:nvSpPr>
          <p:cNvPr id="11" name="Text Placeholder 2"/>
          <p:cNvSpPr>
            <a:spLocks noGrp="1"/>
          </p:cNvSpPr>
          <p:nvPr>
            <p:ph type="body" idx="1"/>
          </p:nvPr>
        </p:nvSpPr>
        <p:spPr>
          <a:xfrm>
            <a:off x="2830925" y="3524250"/>
            <a:ext cx="2350676" cy="1134341"/>
          </a:xfrm>
        </p:spPr>
        <p:txBody>
          <a:bodyPr/>
          <a:lstStyle/>
          <a:p>
            <a:r>
              <a:rPr lang="en-US" dirty="0" smtClean="0"/>
              <a:t>Restriction about English</a:t>
            </a:r>
            <a:endParaRPr lang="en-US" dirty="0"/>
          </a:p>
        </p:txBody>
      </p:sp>
    </p:spTree>
    <p:extLst>
      <p:ext uri="{BB962C8B-B14F-4D97-AF65-F5344CB8AC3E}">
        <p14:creationId xmlns:p14="http://schemas.microsoft.com/office/powerpoint/2010/main" val="9350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p:cTn id="19"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11">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0" end="0"/>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p:cTn id="3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1518" y="1784241"/>
            <a:ext cx="3371700" cy="1159800"/>
          </a:xfrm>
        </p:spPr>
        <p:txBody>
          <a:bodyPr/>
          <a:lstStyle/>
          <a:p>
            <a:r>
              <a:rPr lang="en-US" sz="2800" b="1" dirty="0" smtClean="0">
                <a:latin typeface="+mj-lt"/>
              </a:rPr>
              <a:t>DEVELOPMENT</a:t>
            </a:r>
            <a:endParaRPr lang="en-US" sz="2800" b="1" dirty="0">
              <a:latin typeface="+mj-lt"/>
            </a:endParaRPr>
          </a:p>
        </p:txBody>
      </p:sp>
    </p:spTree>
    <p:extLst>
      <p:ext uri="{BB962C8B-B14F-4D97-AF65-F5344CB8AC3E}">
        <p14:creationId xmlns:p14="http://schemas.microsoft.com/office/powerpoint/2010/main" val="279712714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482;p26"/>
          <p:cNvSpPr/>
          <p:nvPr/>
        </p:nvSpPr>
        <p:spPr>
          <a:xfrm>
            <a:off x="1631099" y="699750"/>
            <a:ext cx="1948800" cy="1948800"/>
          </a:xfrm>
          <a:prstGeom prst="ellipse">
            <a:avLst/>
          </a:prstGeom>
          <a:solidFill>
            <a:schemeClr val="bg1"/>
          </a:solidFill>
          <a:ln>
            <a:solidFill>
              <a:srgbClr val="00B0F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Database </a:t>
            </a:r>
            <a:r>
              <a:rPr lang="en-US" dirty="0">
                <a:solidFill>
                  <a:schemeClr val="tx1"/>
                </a:solidFill>
                <a:latin typeface="+mn-lt"/>
                <a:ea typeface="Lato Light"/>
                <a:cs typeface="Arial" panose="020B0604020202020204" pitchFamily="34" charset="0"/>
                <a:sym typeface="Lato Light"/>
              </a:rPr>
              <a:t>development</a:t>
            </a:r>
            <a:endParaRPr dirty="0">
              <a:solidFill>
                <a:schemeClr val="tx1"/>
              </a:solidFill>
              <a:latin typeface="+mn-lt"/>
              <a:ea typeface="Lato Light"/>
              <a:cs typeface="Arial" panose="020B0604020202020204" pitchFamily="34" charset="0"/>
              <a:sym typeface="Lato Light"/>
            </a:endParaRPr>
          </a:p>
        </p:txBody>
      </p:sp>
      <p:sp>
        <p:nvSpPr>
          <p:cNvPr id="4" name="Google Shape;482;p26"/>
          <p:cNvSpPr/>
          <p:nvPr/>
        </p:nvSpPr>
        <p:spPr>
          <a:xfrm>
            <a:off x="3440266" y="699750"/>
            <a:ext cx="1948800" cy="1948800"/>
          </a:xfrm>
          <a:prstGeom prst="ellipse">
            <a:avLst/>
          </a:prstGeom>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Code </a:t>
            </a:r>
            <a:r>
              <a:rPr lang="en-US" dirty="0">
                <a:solidFill>
                  <a:schemeClr val="tx1"/>
                </a:solidFill>
                <a:latin typeface="+mn-lt"/>
                <a:ea typeface="Lato Light"/>
                <a:cs typeface="Arial" panose="020B0604020202020204" pitchFamily="34" charset="0"/>
                <a:sym typeface="Lato Light"/>
              </a:rPr>
              <a:t>optimization</a:t>
            </a:r>
            <a:endParaRPr dirty="0">
              <a:solidFill>
                <a:schemeClr val="tx1"/>
              </a:solidFill>
              <a:latin typeface="+mn-lt"/>
              <a:ea typeface="Lato Light"/>
              <a:cs typeface="Arial" panose="020B0604020202020204" pitchFamily="34" charset="0"/>
              <a:sym typeface="Lato Light"/>
            </a:endParaRPr>
          </a:p>
        </p:txBody>
      </p:sp>
      <p:sp>
        <p:nvSpPr>
          <p:cNvPr id="5" name="Google Shape;482;p26"/>
          <p:cNvSpPr/>
          <p:nvPr/>
        </p:nvSpPr>
        <p:spPr>
          <a:xfrm>
            <a:off x="5249433" y="699750"/>
            <a:ext cx="1948800" cy="1948800"/>
          </a:xfrm>
          <a:prstGeom prst="ellipse">
            <a:avLst/>
          </a:prstGeom>
          <a:ln>
            <a:solidFill>
              <a:srgbClr val="FF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More funcitons for the website</a:t>
            </a:r>
            <a:endParaRPr dirty="0">
              <a:solidFill>
                <a:schemeClr val="tx1"/>
              </a:solidFill>
              <a:latin typeface="+mn-lt"/>
              <a:ea typeface="Lato Light"/>
              <a:cs typeface="Arial" panose="020B0604020202020204" pitchFamily="34" charset="0"/>
              <a:sym typeface="Lato Light"/>
            </a:endParaRPr>
          </a:p>
        </p:txBody>
      </p:sp>
      <p:sp>
        <p:nvSpPr>
          <p:cNvPr id="6" name="Google Shape;482;p26"/>
          <p:cNvSpPr/>
          <p:nvPr/>
        </p:nvSpPr>
        <p:spPr>
          <a:xfrm>
            <a:off x="2535683" y="2244532"/>
            <a:ext cx="1948800" cy="1948800"/>
          </a:xfrm>
          <a:prstGeom prst="ellipse">
            <a:avLst/>
          </a:prstGeom>
          <a:ln>
            <a:solidFill>
              <a:srgbClr val="FFFF0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Developed on the mobile platform</a:t>
            </a:r>
            <a:endParaRPr dirty="0">
              <a:solidFill>
                <a:schemeClr val="tx1"/>
              </a:solidFill>
              <a:latin typeface="+mn-lt"/>
              <a:ea typeface="Lato Light"/>
              <a:cs typeface="Arial" panose="020B0604020202020204" pitchFamily="34" charset="0"/>
              <a:sym typeface="Lato Light"/>
            </a:endParaRPr>
          </a:p>
        </p:txBody>
      </p:sp>
      <p:sp>
        <p:nvSpPr>
          <p:cNvPr id="7" name="Google Shape;482;p26"/>
          <p:cNvSpPr/>
          <p:nvPr/>
        </p:nvSpPr>
        <p:spPr>
          <a:xfrm>
            <a:off x="4414666" y="2287309"/>
            <a:ext cx="1948800" cy="1948800"/>
          </a:xfrm>
          <a:prstGeom prst="ellipse">
            <a:avLst/>
          </a:prstGeom>
          <a:ln>
            <a:solidFill>
              <a:srgbClr val="92D050"/>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Online marketing on  social networking</a:t>
            </a:r>
            <a:endParaRPr dirty="0">
              <a:solidFill>
                <a:schemeClr val="tx1"/>
              </a:solidFill>
              <a:latin typeface="+mn-lt"/>
              <a:ea typeface="Lato Light"/>
              <a:cs typeface="Arial" panose="020B0604020202020204" pitchFamily="34" charset="0"/>
              <a:sym typeface="Lato Light"/>
            </a:endParaRPr>
          </a:p>
        </p:txBody>
      </p:sp>
    </p:spTree>
    <p:extLst>
      <p:ext uri="{BB962C8B-B14F-4D97-AF65-F5344CB8AC3E}">
        <p14:creationId xmlns:p14="http://schemas.microsoft.com/office/powerpoint/2010/main" val="34732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
                                        </p:tgtEl>
                                        <p:attrNameLst>
                                          <p:attrName>ppt_y</p:attrName>
                                        </p:attrNameLst>
                                      </p:cBhvr>
                                      <p:tavLst>
                                        <p:tav tm="0">
                                          <p:val>
                                            <p:strVal val="#ppt_y"/>
                                          </p:val>
                                        </p:tav>
                                        <p:tav tm="100000">
                                          <p:val>
                                            <p:strVal val="#ppt_y"/>
                                          </p:val>
                                        </p:tav>
                                      </p:tavLst>
                                    </p:anim>
                                    <p:anim calcmode="lin" valueType="num">
                                      <p:cBhvr>
                                        <p:cTn id="3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1222" y="1579418"/>
            <a:ext cx="2134998" cy="606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Group 1</a:t>
            </a:r>
            <a:endParaRPr sz="2800" dirty="0">
              <a:latin typeface="+mj-lt"/>
            </a:endParaRPr>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solidFill>
                  <a:srgbClr val="02BDC7"/>
                </a:solidFill>
              </a:rPr>
              <a:t>                    </a:t>
            </a:r>
            <a:r>
              <a:rPr lang="en-US" sz="3200" dirty="0" smtClean="0">
                <a:solidFill>
                  <a:srgbClr val="02BDC7"/>
                </a:solidFill>
                <a:latin typeface="+mj-lt"/>
              </a:rPr>
              <a:t>Let’s  Go !!!</a:t>
            </a:r>
            <a:endParaRPr sz="3200" dirty="0">
              <a:solidFill>
                <a:srgbClr val="02BDC7"/>
              </a:solidFill>
              <a:latin typeface="+mj-lt"/>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smtClean="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smtClean="0">
                <a:latin typeface="+mn-lt"/>
              </a:rPr>
              <a:t>           </a:t>
            </a:r>
            <a:r>
              <a:rPr lang="en-US" dirty="0" smtClean="0">
                <a:latin typeface="+mj-lt"/>
              </a:rPr>
              <a:t>Instructors:</a:t>
            </a:r>
          </a:p>
          <a:p>
            <a:pPr marL="0" lvl="0" indent="0" algn="l" rtl="0">
              <a:spcBef>
                <a:spcPts val="600"/>
              </a:spcBef>
              <a:spcAft>
                <a:spcPts val="0"/>
              </a:spcAft>
              <a:buClr>
                <a:schemeClr val="dk1"/>
              </a:buClr>
              <a:buSzPts val="1100"/>
              <a:buFont typeface="Arial"/>
              <a:buNone/>
            </a:pPr>
            <a:r>
              <a:rPr lang="en-US" dirty="0" smtClean="0"/>
              <a:t>        </a:t>
            </a:r>
            <a:r>
              <a:rPr lang="en-US" dirty="0" smtClean="0">
                <a:latin typeface="+mn-lt"/>
              </a:rPr>
              <a:t>Nguyen Van Trong</a:t>
            </a:r>
            <a:endParaRPr dirty="0">
              <a:solidFill>
                <a:srgbClr val="4A5C65"/>
              </a:solidFill>
              <a:latin typeface="+mn-lt"/>
            </a:endParaRPr>
          </a:p>
        </p:txBody>
      </p:sp>
      <p:sp>
        <p:nvSpPr>
          <p:cNvPr id="397" name="Google Shape;397;p16"/>
          <p:cNvSpPr txBox="1">
            <a:spLocks noGrp="1"/>
          </p:cNvSpPr>
          <p:nvPr>
            <p:ph type="body" idx="2"/>
          </p:nvPr>
        </p:nvSpPr>
        <p:spPr>
          <a:xfrm>
            <a:off x="5481354" y="418063"/>
            <a:ext cx="3051300" cy="4314362"/>
          </a:xfrm>
          <a:prstGeom prst="rect">
            <a:avLst/>
          </a:prstGeom>
        </p:spPr>
        <p:txBody>
          <a:bodyPr spcFirstLastPara="1" wrap="square" lIns="91425" tIns="91425" rIns="91425" bIns="91425" anchor="t" anchorCtr="0">
            <a:noAutofit/>
          </a:bodyPr>
          <a:lstStyle/>
          <a:p>
            <a:pPr marL="0" lvl="0" indent="0">
              <a:spcAft>
                <a:spcPts val="1000"/>
              </a:spcAft>
              <a:buNone/>
            </a:pPr>
            <a:r>
              <a:rPr lang="en-US" sz="1200" dirty="0">
                <a:latin typeface="+mj-lt"/>
              </a:rPr>
              <a:t>Members </a:t>
            </a:r>
            <a:r>
              <a:rPr lang="en-US" sz="1200" dirty="0" smtClean="0">
                <a:latin typeface="+mj-lt"/>
              </a:rPr>
              <a:t>list :</a:t>
            </a:r>
            <a:endParaRPr lang="en-US" sz="1200" dirty="0" smtClean="0">
              <a:solidFill>
                <a:srgbClr val="4A5C65"/>
              </a:solidFill>
              <a:latin typeface="+mj-lt"/>
            </a:endParaRPr>
          </a:p>
          <a:p>
            <a:pPr marL="228600" lvl="0" indent="-228600" algn="l" rtl="0">
              <a:spcBef>
                <a:spcPts val="600"/>
              </a:spcBef>
              <a:spcAft>
                <a:spcPts val="1000"/>
              </a:spcAft>
              <a:buAutoNum type="arabicPeriod"/>
            </a:pPr>
            <a:r>
              <a:rPr lang="en-US" sz="1200" dirty="0" smtClean="0">
                <a:latin typeface="+mn-lt"/>
              </a:rPr>
              <a:t>Le Nguyen Kha </a:t>
            </a:r>
            <a:r>
              <a:rPr lang="en-US" sz="1200" dirty="0" smtClean="0">
                <a:latin typeface="+mn-lt"/>
              </a:rPr>
              <a:t>( Leader )</a:t>
            </a:r>
          </a:p>
          <a:p>
            <a:pPr marL="228600" lvl="0" indent="-228600" algn="l" rtl="0">
              <a:spcBef>
                <a:spcPts val="600"/>
              </a:spcBef>
              <a:spcAft>
                <a:spcPts val="1000"/>
              </a:spcAft>
              <a:buAutoNum type="arabicPeriod"/>
            </a:pPr>
            <a:r>
              <a:rPr lang="en-US" sz="1200" dirty="0" smtClean="0">
                <a:solidFill>
                  <a:srgbClr val="4A5C65"/>
                </a:solidFill>
                <a:latin typeface="+mn-lt"/>
              </a:rPr>
              <a:t>Le Nguyen Toan</a:t>
            </a:r>
            <a:endParaRPr lang="en-US" sz="1200" dirty="0" smtClean="0">
              <a:solidFill>
                <a:srgbClr val="4A5C65"/>
              </a:solidFill>
              <a:latin typeface="+mn-lt"/>
            </a:endParaRPr>
          </a:p>
          <a:p>
            <a:pPr marL="228600" lvl="0" indent="-228600" algn="l" rtl="0">
              <a:spcBef>
                <a:spcPts val="600"/>
              </a:spcBef>
              <a:spcAft>
                <a:spcPts val="1000"/>
              </a:spcAft>
              <a:buAutoNum type="arabicPeriod"/>
            </a:pPr>
            <a:r>
              <a:rPr lang="en-US" sz="1200" dirty="0" smtClean="0">
                <a:latin typeface="+mn-lt"/>
              </a:rPr>
              <a:t>Vuong Hoang Long</a:t>
            </a:r>
            <a:r>
              <a:rPr lang="en-US" sz="1200" dirty="0" smtClean="0"/>
              <a:t>	</a:t>
            </a:r>
          </a:p>
          <a:p>
            <a:pPr marL="228600" lvl="0" indent="-228600" algn="l" rtl="0">
              <a:spcBef>
                <a:spcPts val="600"/>
              </a:spcBef>
              <a:spcAft>
                <a:spcPts val="1000"/>
              </a:spcAft>
              <a:buAutoNum type="arabicPeriod"/>
            </a:pPr>
            <a:endParaRPr lang="en-US" sz="1200" dirty="0" smtClean="0">
              <a:solidFill>
                <a:srgbClr val="4A5C65"/>
              </a:solidFill>
            </a:endParaRPr>
          </a:p>
          <a:p>
            <a:pPr marL="228600" lvl="0" indent="-228600" algn="l" rtl="0">
              <a:spcBef>
                <a:spcPts val="600"/>
              </a:spcBef>
              <a:spcAft>
                <a:spcPts val="1000"/>
              </a:spcAft>
              <a:buAutoNum type="arabicPeriod"/>
            </a:pPr>
            <a:endParaRPr sz="1200" dirty="0">
              <a:solidFill>
                <a:srgbClr val="4A5C65"/>
              </a:solidFill>
            </a:endParaRPr>
          </a:p>
        </p:txBody>
      </p:sp>
      <p:sp>
        <p:nvSpPr>
          <p:cNvPr id="398" name="Google Shape;398;p16"/>
          <p:cNvSpPr txBox="1">
            <a:spLocks noGrp="1"/>
          </p:cNvSpPr>
          <p:nvPr>
            <p:ph type="sldNum" idx="12"/>
          </p:nvPr>
        </p:nvSpPr>
        <p:spPr>
          <a:xfrm>
            <a:off x="8398625" y="433381"/>
            <a:ext cx="268059" cy="2662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j-lt"/>
              </a:rPr>
              <a:t>2</a:t>
            </a:fld>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p:cTn id="7" dur="1000" fill="hold"/>
                                        <p:tgtEl>
                                          <p:spTgt spid="394"/>
                                        </p:tgtEl>
                                        <p:attrNameLst>
                                          <p:attrName>ppt_w</p:attrName>
                                        </p:attrNameLst>
                                      </p:cBhvr>
                                      <p:tavLst>
                                        <p:tav tm="0">
                                          <p:val>
                                            <p:fltVal val="0"/>
                                          </p:val>
                                        </p:tav>
                                        <p:tav tm="100000">
                                          <p:val>
                                            <p:strVal val="#ppt_w"/>
                                          </p:val>
                                        </p:tav>
                                      </p:tavLst>
                                    </p:anim>
                                    <p:anim calcmode="lin" valueType="num">
                                      <p:cBhvr>
                                        <p:cTn id="8" dur="1000" fill="hold"/>
                                        <p:tgtEl>
                                          <p:spTgt spid="394"/>
                                        </p:tgtEl>
                                        <p:attrNameLst>
                                          <p:attrName>ppt_h</p:attrName>
                                        </p:attrNameLst>
                                      </p:cBhvr>
                                      <p:tavLst>
                                        <p:tav tm="0">
                                          <p:val>
                                            <p:fltVal val="0"/>
                                          </p:val>
                                        </p:tav>
                                        <p:tav tm="100000">
                                          <p:val>
                                            <p:strVal val="#ppt_h"/>
                                          </p:val>
                                        </p:tav>
                                      </p:tavLst>
                                    </p:anim>
                                    <p:anim calcmode="lin" valueType="num">
                                      <p:cBhvr>
                                        <p:cTn id="9" dur="1000" fill="hold"/>
                                        <p:tgtEl>
                                          <p:spTgt spid="394"/>
                                        </p:tgtEl>
                                        <p:attrNameLst>
                                          <p:attrName>style.rotation</p:attrName>
                                        </p:attrNameLst>
                                      </p:cBhvr>
                                      <p:tavLst>
                                        <p:tav tm="0">
                                          <p:val>
                                            <p:fltVal val="90"/>
                                          </p:val>
                                        </p:tav>
                                        <p:tav tm="100000">
                                          <p:val>
                                            <p:fltVal val="0"/>
                                          </p:val>
                                        </p:tav>
                                      </p:tavLst>
                                    </p:anim>
                                    <p:animEffect transition="in" filter="fade">
                                      <p:cBhvr>
                                        <p:cTn id="10" dur="1000"/>
                                        <p:tgtEl>
                                          <p:spTgt spid="3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96">
                                            <p:txEl>
                                              <p:pRg st="3" end="3"/>
                                            </p:txEl>
                                          </p:spTgt>
                                        </p:tgtEl>
                                        <p:attrNameLst>
                                          <p:attrName>style.visibility</p:attrName>
                                        </p:attrNameLst>
                                      </p:cBhvr>
                                      <p:to>
                                        <p:strVal val="visible"/>
                                      </p:to>
                                    </p:set>
                                    <p:anim calcmode="lin" valueType="num">
                                      <p:cBhvr>
                                        <p:cTn id="15" dur="1000" fill="hold"/>
                                        <p:tgtEl>
                                          <p:spTgt spid="396">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96">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96">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96">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96">
                                            <p:txEl>
                                              <p:pRg st="4" end="4"/>
                                            </p:txEl>
                                          </p:spTgt>
                                        </p:tgtEl>
                                        <p:attrNameLst>
                                          <p:attrName>style.visibility</p:attrName>
                                        </p:attrNameLst>
                                      </p:cBhvr>
                                      <p:to>
                                        <p:strVal val="visible"/>
                                      </p:to>
                                    </p:set>
                                    <p:anim calcmode="lin" valueType="num">
                                      <p:cBhvr>
                                        <p:cTn id="21" dur="1000" fill="hold"/>
                                        <p:tgtEl>
                                          <p:spTgt spid="396">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96">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96">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9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397">
                                            <p:txEl>
                                              <p:pRg st="0" end="0"/>
                                            </p:txEl>
                                          </p:spTgt>
                                        </p:tgtEl>
                                        <p:attrNameLst>
                                          <p:attrName>style.visibility</p:attrName>
                                        </p:attrNameLst>
                                      </p:cBhvr>
                                      <p:to>
                                        <p:strVal val="visible"/>
                                      </p:to>
                                    </p:set>
                                    <p:animEffect transition="in" filter="wipe(down)">
                                      <p:cBhvr>
                                        <p:cTn id="29" dur="580">
                                          <p:stCondLst>
                                            <p:cond delay="0"/>
                                          </p:stCondLst>
                                        </p:cTn>
                                        <p:tgtEl>
                                          <p:spTgt spid="397">
                                            <p:txEl>
                                              <p:pRg st="0" end="0"/>
                                            </p:txEl>
                                          </p:spTgt>
                                        </p:tgtEl>
                                      </p:cBhvr>
                                    </p:animEffect>
                                    <p:anim calcmode="lin" valueType="num">
                                      <p:cBhvr>
                                        <p:cTn id="30" dur="1822" tmFilter="0,0; 0.14,0.36; 0.43,0.73; 0.71,0.91; 1.0,1.0">
                                          <p:stCondLst>
                                            <p:cond delay="0"/>
                                          </p:stCondLst>
                                        </p:cTn>
                                        <p:tgtEl>
                                          <p:spTgt spid="397">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97">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97">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97">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97">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97">
                                            <p:txEl>
                                              <p:pRg st="0" end="0"/>
                                            </p:txEl>
                                          </p:spTgt>
                                        </p:tgtEl>
                                      </p:cBhvr>
                                      <p:to x="100000" y="60000"/>
                                    </p:animScale>
                                    <p:animScale>
                                      <p:cBhvr>
                                        <p:cTn id="36" dur="166" decel="50000">
                                          <p:stCondLst>
                                            <p:cond delay="676"/>
                                          </p:stCondLst>
                                        </p:cTn>
                                        <p:tgtEl>
                                          <p:spTgt spid="397">
                                            <p:txEl>
                                              <p:pRg st="0" end="0"/>
                                            </p:txEl>
                                          </p:spTgt>
                                        </p:tgtEl>
                                      </p:cBhvr>
                                      <p:to x="100000" y="100000"/>
                                    </p:animScale>
                                    <p:animScale>
                                      <p:cBhvr>
                                        <p:cTn id="37" dur="26">
                                          <p:stCondLst>
                                            <p:cond delay="1312"/>
                                          </p:stCondLst>
                                        </p:cTn>
                                        <p:tgtEl>
                                          <p:spTgt spid="397">
                                            <p:txEl>
                                              <p:pRg st="0" end="0"/>
                                            </p:txEl>
                                          </p:spTgt>
                                        </p:tgtEl>
                                      </p:cBhvr>
                                      <p:to x="100000" y="80000"/>
                                    </p:animScale>
                                    <p:animScale>
                                      <p:cBhvr>
                                        <p:cTn id="38" dur="166" decel="50000">
                                          <p:stCondLst>
                                            <p:cond delay="1338"/>
                                          </p:stCondLst>
                                        </p:cTn>
                                        <p:tgtEl>
                                          <p:spTgt spid="397">
                                            <p:txEl>
                                              <p:pRg st="0" end="0"/>
                                            </p:txEl>
                                          </p:spTgt>
                                        </p:tgtEl>
                                      </p:cBhvr>
                                      <p:to x="100000" y="100000"/>
                                    </p:animScale>
                                    <p:animScale>
                                      <p:cBhvr>
                                        <p:cTn id="39" dur="26">
                                          <p:stCondLst>
                                            <p:cond delay="1642"/>
                                          </p:stCondLst>
                                        </p:cTn>
                                        <p:tgtEl>
                                          <p:spTgt spid="397">
                                            <p:txEl>
                                              <p:pRg st="0" end="0"/>
                                            </p:txEl>
                                          </p:spTgt>
                                        </p:tgtEl>
                                      </p:cBhvr>
                                      <p:to x="100000" y="90000"/>
                                    </p:animScale>
                                    <p:animScale>
                                      <p:cBhvr>
                                        <p:cTn id="40" dur="166" decel="50000">
                                          <p:stCondLst>
                                            <p:cond delay="1668"/>
                                          </p:stCondLst>
                                        </p:cTn>
                                        <p:tgtEl>
                                          <p:spTgt spid="397">
                                            <p:txEl>
                                              <p:pRg st="0" end="0"/>
                                            </p:txEl>
                                          </p:spTgt>
                                        </p:tgtEl>
                                      </p:cBhvr>
                                      <p:to x="100000" y="100000"/>
                                    </p:animScale>
                                    <p:animScale>
                                      <p:cBhvr>
                                        <p:cTn id="41" dur="26">
                                          <p:stCondLst>
                                            <p:cond delay="1808"/>
                                          </p:stCondLst>
                                        </p:cTn>
                                        <p:tgtEl>
                                          <p:spTgt spid="397">
                                            <p:txEl>
                                              <p:pRg st="0" end="0"/>
                                            </p:txEl>
                                          </p:spTgt>
                                        </p:tgtEl>
                                      </p:cBhvr>
                                      <p:to x="100000" y="95000"/>
                                    </p:animScale>
                                    <p:animScale>
                                      <p:cBhvr>
                                        <p:cTn id="42" dur="166" decel="50000">
                                          <p:stCondLst>
                                            <p:cond delay="1834"/>
                                          </p:stCondLst>
                                        </p:cTn>
                                        <p:tgtEl>
                                          <p:spTgt spid="397">
                                            <p:txEl>
                                              <p:pRg st="0" end="0"/>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97">
                                            <p:txEl>
                                              <p:pRg st="1" end="1"/>
                                            </p:txEl>
                                          </p:spTgt>
                                        </p:tgtEl>
                                        <p:attrNameLst>
                                          <p:attrName>style.visibility</p:attrName>
                                        </p:attrNameLst>
                                      </p:cBhvr>
                                      <p:to>
                                        <p:strVal val="visible"/>
                                      </p:to>
                                    </p:set>
                                    <p:animEffect transition="in" filter="wipe(down)">
                                      <p:cBhvr>
                                        <p:cTn id="45" dur="580">
                                          <p:stCondLst>
                                            <p:cond delay="0"/>
                                          </p:stCondLst>
                                        </p:cTn>
                                        <p:tgtEl>
                                          <p:spTgt spid="397">
                                            <p:txEl>
                                              <p:pRg st="1" end="1"/>
                                            </p:txEl>
                                          </p:spTgt>
                                        </p:tgtEl>
                                      </p:cBhvr>
                                    </p:animEffect>
                                    <p:anim calcmode="lin" valueType="num">
                                      <p:cBhvr>
                                        <p:cTn id="46" dur="1822" tmFilter="0,0; 0.14,0.36; 0.43,0.73; 0.71,0.91; 1.0,1.0">
                                          <p:stCondLst>
                                            <p:cond delay="0"/>
                                          </p:stCondLst>
                                        </p:cTn>
                                        <p:tgtEl>
                                          <p:spTgt spid="397">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97">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97">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97">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97">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97">
                                            <p:txEl>
                                              <p:pRg st="1" end="1"/>
                                            </p:txEl>
                                          </p:spTgt>
                                        </p:tgtEl>
                                      </p:cBhvr>
                                      <p:to x="100000" y="60000"/>
                                    </p:animScale>
                                    <p:animScale>
                                      <p:cBhvr>
                                        <p:cTn id="52" dur="166" decel="50000">
                                          <p:stCondLst>
                                            <p:cond delay="676"/>
                                          </p:stCondLst>
                                        </p:cTn>
                                        <p:tgtEl>
                                          <p:spTgt spid="397">
                                            <p:txEl>
                                              <p:pRg st="1" end="1"/>
                                            </p:txEl>
                                          </p:spTgt>
                                        </p:tgtEl>
                                      </p:cBhvr>
                                      <p:to x="100000" y="100000"/>
                                    </p:animScale>
                                    <p:animScale>
                                      <p:cBhvr>
                                        <p:cTn id="53" dur="26">
                                          <p:stCondLst>
                                            <p:cond delay="1312"/>
                                          </p:stCondLst>
                                        </p:cTn>
                                        <p:tgtEl>
                                          <p:spTgt spid="397">
                                            <p:txEl>
                                              <p:pRg st="1" end="1"/>
                                            </p:txEl>
                                          </p:spTgt>
                                        </p:tgtEl>
                                      </p:cBhvr>
                                      <p:to x="100000" y="80000"/>
                                    </p:animScale>
                                    <p:animScale>
                                      <p:cBhvr>
                                        <p:cTn id="54" dur="166" decel="50000">
                                          <p:stCondLst>
                                            <p:cond delay="1338"/>
                                          </p:stCondLst>
                                        </p:cTn>
                                        <p:tgtEl>
                                          <p:spTgt spid="397">
                                            <p:txEl>
                                              <p:pRg st="1" end="1"/>
                                            </p:txEl>
                                          </p:spTgt>
                                        </p:tgtEl>
                                      </p:cBhvr>
                                      <p:to x="100000" y="100000"/>
                                    </p:animScale>
                                    <p:animScale>
                                      <p:cBhvr>
                                        <p:cTn id="55" dur="26">
                                          <p:stCondLst>
                                            <p:cond delay="1642"/>
                                          </p:stCondLst>
                                        </p:cTn>
                                        <p:tgtEl>
                                          <p:spTgt spid="397">
                                            <p:txEl>
                                              <p:pRg st="1" end="1"/>
                                            </p:txEl>
                                          </p:spTgt>
                                        </p:tgtEl>
                                      </p:cBhvr>
                                      <p:to x="100000" y="90000"/>
                                    </p:animScale>
                                    <p:animScale>
                                      <p:cBhvr>
                                        <p:cTn id="56" dur="166" decel="50000">
                                          <p:stCondLst>
                                            <p:cond delay="1668"/>
                                          </p:stCondLst>
                                        </p:cTn>
                                        <p:tgtEl>
                                          <p:spTgt spid="397">
                                            <p:txEl>
                                              <p:pRg st="1" end="1"/>
                                            </p:txEl>
                                          </p:spTgt>
                                        </p:tgtEl>
                                      </p:cBhvr>
                                      <p:to x="100000" y="100000"/>
                                    </p:animScale>
                                    <p:animScale>
                                      <p:cBhvr>
                                        <p:cTn id="57" dur="26">
                                          <p:stCondLst>
                                            <p:cond delay="1808"/>
                                          </p:stCondLst>
                                        </p:cTn>
                                        <p:tgtEl>
                                          <p:spTgt spid="397">
                                            <p:txEl>
                                              <p:pRg st="1" end="1"/>
                                            </p:txEl>
                                          </p:spTgt>
                                        </p:tgtEl>
                                      </p:cBhvr>
                                      <p:to x="100000" y="95000"/>
                                    </p:animScale>
                                    <p:animScale>
                                      <p:cBhvr>
                                        <p:cTn id="58" dur="166" decel="50000">
                                          <p:stCondLst>
                                            <p:cond delay="1834"/>
                                          </p:stCondLst>
                                        </p:cTn>
                                        <p:tgtEl>
                                          <p:spTgt spid="397">
                                            <p:txEl>
                                              <p:pRg st="1" end="1"/>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97">
                                            <p:txEl>
                                              <p:pRg st="2" end="2"/>
                                            </p:txEl>
                                          </p:spTgt>
                                        </p:tgtEl>
                                        <p:attrNameLst>
                                          <p:attrName>style.visibility</p:attrName>
                                        </p:attrNameLst>
                                      </p:cBhvr>
                                      <p:to>
                                        <p:strVal val="visible"/>
                                      </p:to>
                                    </p:set>
                                    <p:animEffect transition="in" filter="wipe(down)">
                                      <p:cBhvr>
                                        <p:cTn id="61" dur="580">
                                          <p:stCondLst>
                                            <p:cond delay="0"/>
                                          </p:stCondLst>
                                        </p:cTn>
                                        <p:tgtEl>
                                          <p:spTgt spid="397">
                                            <p:txEl>
                                              <p:pRg st="2" end="2"/>
                                            </p:txEl>
                                          </p:spTgt>
                                        </p:tgtEl>
                                      </p:cBhvr>
                                    </p:animEffect>
                                    <p:anim calcmode="lin" valueType="num">
                                      <p:cBhvr>
                                        <p:cTn id="62" dur="1822" tmFilter="0,0; 0.14,0.36; 0.43,0.73; 0.71,0.91; 1.0,1.0">
                                          <p:stCondLst>
                                            <p:cond delay="0"/>
                                          </p:stCondLst>
                                        </p:cTn>
                                        <p:tgtEl>
                                          <p:spTgt spid="397">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7">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7">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7">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7">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97">
                                            <p:txEl>
                                              <p:pRg st="2" end="2"/>
                                            </p:txEl>
                                          </p:spTgt>
                                        </p:tgtEl>
                                      </p:cBhvr>
                                      <p:to x="100000" y="60000"/>
                                    </p:animScale>
                                    <p:animScale>
                                      <p:cBhvr>
                                        <p:cTn id="68" dur="166" decel="50000">
                                          <p:stCondLst>
                                            <p:cond delay="676"/>
                                          </p:stCondLst>
                                        </p:cTn>
                                        <p:tgtEl>
                                          <p:spTgt spid="397">
                                            <p:txEl>
                                              <p:pRg st="2" end="2"/>
                                            </p:txEl>
                                          </p:spTgt>
                                        </p:tgtEl>
                                      </p:cBhvr>
                                      <p:to x="100000" y="100000"/>
                                    </p:animScale>
                                    <p:animScale>
                                      <p:cBhvr>
                                        <p:cTn id="69" dur="26">
                                          <p:stCondLst>
                                            <p:cond delay="1312"/>
                                          </p:stCondLst>
                                        </p:cTn>
                                        <p:tgtEl>
                                          <p:spTgt spid="397">
                                            <p:txEl>
                                              <p:pRg st="2" end="2"/>
                                            </p:txEl>
                                          </p:spTgt>
                                        </p:tgtEl>
                                      </p:cBhvr>
                                      <p:to x="100000" y="80000"/>
                                    </p:animScale>
                                    <p:animScale>
                                      <p:cBhvr>
                                        <p:cTn id="70" dur="166" decel="50000">
                                          <p:stCondLst>
                                            <p:cond delay="1338"/>
                                          </p:stCondLst>
                                        </p:cTn>
                                        <p:tgtEl>
                                          <p:spTgt spid="397">
                                            <p:txEl>
                                              <p:pRg st="2" end="2"/>
                                            </p:txEl>
                                          </p:spTgt>
                                        </p:tgtEl>
                                      </p:cBhvr>
                                      <p:to x="100000" y="100000"/>
                                    </p:animScale>
                                    <p:animScale>
                                      <p:cBhvr>
                                        <p:cTn id="71" dur="26">
                                          <p:stCondLst>
                                            <p:cond delay="1642"/>
                                          </p:stCondLst>
                                        </p:cTn>
                                        <p:tgtEl>
                                          <p:spTgt spid="397">
                                            <p:txEl>
                                              <p:pRg st="2" end="2"/>
                                            </p:txEl>
                                          </p:spTgt>
                                        </p:tgtEl>
                                      </p:cBhvr>
                                      <p:to x="100000" y="90000"/>
                                    </p:animScale>
                                    <p:animScale>
                                      <p:cBhvr>
                                        <p:cTn id="72" dur="166" decel="50000">
                                          <p:stCondLst>
                                            <p:cond delay="1668"/>
                                          </p:stCondLst>
                                        </p:cTn>
                                        <p:tgtEl>
                                          <p:spTgt spid="397">
                                            <p:txEl>
                                              <p:pRg st="2" end="2"/>
                                            </p:txEl>
                                          </p:spTgt>
                                        </p:tgtEl>
                                      </p:cBhvr>
                                      <p:to x="100000" y="100000"/>
                                    </p:animScale>
                                    <p:animScale>
                                      <p:cBhvr>
                                        <p:cTn id="73" dur="26">
                                          <p:stCondLst>
                                            <p:cond delay="1808"/>
                                          </p:stCondLst>
                                        </p:cTn>
                                        <p:tgtEl>
                                          <p:spTgt spid="397">
                                            <p:txEl>
                                              <p:pRg st="2" end="2"/>
                                            </p:txEl>
                                          </p:spTgt>
                                        </p:tgtEl>
                                      </p:cBhvr>
                                      <p:to x="100000" y="95000"/>
                                    </p:animScale>
                                    <p:animScale>
                                      <p:cBhvr>
                                        <p:cTn id="74" dur="166" decel="50000">
                                          <p:stCondLst>
                                            <p:cond delay="1834"/>
                                          </p:stCondLst>
                                        </p:cTn>
                                        <p:tgtEl>
                                          <p:spTgt spid="397">
                                            <p:txEl>
                                              <p:pRg st="2" end="2"/>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97">
                                            <p:txEl>
                                              <p:pRg st="3" end="3"/>
                                            </p:txEl>
                                          </p:spTgt>
                                        </p:tgtEl>
                                        <p:attrNameLst>
                                          <p:attrName>style.visibility</p:attrName>
                                        </p:attrNameLst>
                                      </p:cBhvr>
                                      <p:to>
                                        <p:strVal val="visible"/>
                                      </p:to>
                                    </p:set>
                                    <p:animEffect transition="in" filter="wipe(down)">
                                      <p:cBhvr>
                                        <p:cTn id="77" dur="580">
                                          <p:stCondLst>
                                            <p:cond delay="0"/>
                                          </p:stCondLst>
                                        </p:cTn>
                                        <p:tgtEl>
                                          <p:spTgt spid="397">
                                            <p:txEl>
                                              <p:pRg st="3" end="3"/>
                                            </p:txEl>
                                          </p:spTgt>
                                        </p:tgtEl>
                                      </p:cBhvr>
                                    </p:animEffect>
                                    <p:anim calcmode="lin" valueType="num">
                                      <p:cBhvr>
                                        <p:cTn id="78" dur="1822" tmFilter="0,0; 0.14,0.36; 0.43,0.73; 0.71,0.91; 1.0,1.0">
                                          <p:stCondLst>
                                            <p:cond delay="0"/>
                                          </p:stCondLst>
                                        </p:cTn>
                                        <p:tgtEl>
                                          <p:spTgt spid="397">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97">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97">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97">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97">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97">
                                            <p:txEl>
                                              <p:pRg st="3" end="3"/>
                                            </p:txEl>
                                          </p:spTgt>
                                        </p:tgtEl>
                                      </p:cBhvr>
                                      <p:to x="100000" y="60000"/>
                                    </p:animScale>
                                    <p:animScale>
                                      <p:cBhvr>
                                        <p:cTn id="84" dur="166" decel="50000">
                                          <p:stCondLst>
                                            <p:cond delay="676"/>
                                          </p:stCondLst>
                                        </p:cTn>
                                        <p:tgtEl>
                                          <p:spTgt spid="397">
                                            <p:txEl>
                                              <p:pRg st="3" end="3"/>
                                            </p:txEl>
                                          </p:spTgt>
                                        </p:tgtEl>
                                      </p:cBhvr>
                                      <p:to x="100000" y="100000"/>
                                    </p:animScale>
                                    <p:animScale>
                                      <p:cBhvr>
                                        <p:cTn id="85" dur="26">
                                          <p:stCondLst>
                                            <p:cond delay="1312"/>
                                          </p:stCondLst>
                                        </p:cTn>
                                        <p:tgtEl>
                                          <p:spTgt spid="397">
                                            <p:txEl>
                                              <p:pRg st="3" end="3"/>
                                            </p:txEl>
                                          </p:spTgt>
                                        </p:tgtEl>
                                      </p:cBhvr>
                                      <p:to x="100000" y="80000"/>
                                    </p:animScale>
                                    <p:animScale>
                                      <p:cBhvr>
                                        <p:cTn id="86" dur="166" decel="50000">
                                          <p:stCondLst>
                                            <p:cond delay="1338"/>
                                          </p:stCondLst>
                                        </p:cTn>
                                        <p:tgtEl>
                                          <p:spTgt spid="397">
                                            <p:txEl>
                                              <p:pRg st="3" end="3"/>
                                            </p:txEl>
                                          </p:spTgt>
                                        </p:tgtEl>
                                      </p:cBhvr>
                                      <p:to x="100000" y="100000"/>
                                    </p:animScale>
                                    <p:animScale>
                                      <p:cBhvr>
                                        <p:cTn id="87" dur="26">
                                          <p:stCondLst>
                                            <p:cond delay="1642"/>
                                          </p:stCondLst>
                                        </p:cTn>
                                        <p:tgtEl>
                                          <p:spTgt spid="397">
                                            <p:txEl>
                                              <p:pRg st="3" end="3"/>
                                            </p:txEl>
                                          </p:spTgt>
                                        </p:tgtEl>
                                      </p:cBhvr>
                                      <p:to x="100000" y="90000"/>
                                    </p:animScale>
                                    <p:animScale>
                                      <p:cBhvr>
                                        <p:cTn id="88" dur="166" decel="50000">
                                          <p:stCondLst>
                                            <p:cond delay="1668"/>
                                          </p:stCondLst>
                                        </p:cTn>
                                        <p:tgtEl>
                                          <p:spTgt spid="397">
                                            <p:txEl>
                                              <p:pRg st="3" end="3"/>
                                            </p:txEl>
                                          </p:spTgt>
                                        </p:tgtEl>
                                      </p:cBhvr>
                                      <p:to x="100000" y="100000"/>
                                    </p:animScale>
                                    <p:animScale>
                                      <p:cBhvr>
                                        <p:cTn id="89" dur="26">
                                          <p:stCondLst>
                                            <p:cond delay="1808"/>
                                          </p:stCondLst>
                                        </p:cTn>
                                        <p:tgtEl>
                                          <p:spTgt spid="397">
                                            <p:txEl>
                                              <p:pRg st="3" end="3"/>
                                            </p:txEl>
                                          </p:spTgt>
                                        </p:tgtEl>
                                      </p:cBhvr>
                                      <p:to x="100000" y="95000"/>
                                    </p:animScale>
                                    <p:animScale>
                                      <p:cBhvr>
                                        <p:cTn id="90" dur="166" decel="50000">
                                          <p:stCondLst>
                                            <p:cond delay="1834"/>
                                          </p:stCondLst>
                                        </p:cTn>
                                        <p:tgtEl>
                                          <p:spTgt spid="39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585;p37"/>
          <p:cNvSpPr/>
          <p:nvPr/>
        </p:nvSpPr>
        <p:spPr>
          <a:xfrm>
            <a:off x="2341142" y="418063"/>
            <a:ext cx="4572000" cy="27432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4" y="559446"/>
            <a:ext cx="4213356" cy="2059064"/>
          </a:xfrm>
          <a:prstGeom prst="rect">
            <a:avLst/>
          </a:prstGeom>
        </p:spPr>
      </p:pic>
      <p:sp>
        <p:nvSpPr>
          <p:cNvPr id="8" name="TextBox 7"/>
          <p:cNvSpPr txBox="1"/>
          <p:nvPr/>
        </p:nvSpPr>
        <p:spPr>
          <a:xfrm>
            <a:off x="1329760" y="3161263"/>
            <a:ext cx="6594764" cy="1600438"/>
          </a:xfrm>
          <a:prstGeom prst="rect">
            <a:avLst/>
          </a:prstGeom>
          <a:noFill/>
        </p:spPr>
        <p:txBody>
          <a:bodyPr wrap="square" rtlCol="0">
            <a:spAutoFit/>
          </a:bodyPr>
          <a:lstStyle/>
          <a:p>
            <a:r>
              <a:rPr lang="vi-VN" dirty="0"/>
              <a:t>I </a:t>
            </a:r>
            <a:r>
              <a:rPr lang="vi-VN" sz="1200" dirty="0">
                <a:latin typeface="+mn-lt"/>
              </a:rPr>
              <a:t>would like to thank Mr. Nguyen Dinh Trong for creating favorable conditions and helping our team in the process of making a project. Thank you, everyone in the group, for always trusting and promoting each other to come today</a:t>
            </a:r>
            <a:r>
              <a:rPr lang="vi-VN" sz="1200" dirty="0" smtClean="0">
                <a:latin typeface="+mn-lt"/>
              </a:rPr>
              <a:t>.</a:t>
            </a:r>
            <a:endParaRPr lang="en-US" sz="1200" dirty="0" smtClean="0">
              <a:latin typeface="+mn-lt"/>
            </a:endParaRPr>
          </a:p>
          <a:p>
            <a:endParaRPr lang="en-US" sz="1200" dirty="0" smtClean="0">
              <a:latin typeface="+mn-lt"/>
            </a:endParaRPr>
          </a:p>
          <a:p>
            <a:r>
              <a:rPr lang="en-US" sz="1200" dirty="0">
                <a:latin typeface="+mn-lt"/>
              </a:rPr>
              <a:t>However, due to limited time and many other reasons, although our team has tried our best, our project still has many shortcomings and limitations</a:t>
            </a:r>
            <a:r>
              <a:rPr lang="en-US" sz="1200" dirty="0" smtClean="0">
                <a:latin typeface="+mn-lt"/>
              </a:rPr>
              <a:t>.</a:t>
            </a:r>
          </a:p>
          <a:p>
            <a:endParaRPr lang="en-US" sz="1200" dirty="0">
              <a:latin typeface="+mn-lt"/>
            </a:endParaRPr>
          </a:p>
          <a:p>
            <a:r>
              <a:rPr lang="en-US" sz="1200" dirty="0">
                <a:latin typeface="+mn-lt"/>
              </a:rPr>
              <a:t>We look forward to the sympathy and advice of the board teachers and </a:t>
            </a:r>
            <a:r>
              <a:rPr lang="en-US" sz="1200" dirty="0" smtClean="0">
                <a:latin typeface="+mn-lt"/>
              </a:rPr>
              <a:t>friends.</a:t>
            </a:r>
            <a:endParaRPr lang="en-US" sz="1200" dirty="0">
              <a:latin typeface="+mn-lt"/>
            </a:endParaRPr>
          </a:p>
        </p:txBody>
      </p:sp>
    </p:spTree>
    <p:extLst>
      <p:ext uri="{BB962C8B-B14F-4D97-AF65-F5344CB8AC3E}">
        <p14:creationId xmlns:p14="http://schemas.microsoft.com/office/powerpoint/2010/main" val="3898073218"/>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Watching</a:t>
            </a:r>
            <a:endParaRPr lang="en-US" dirty="0"/>
          </a:p>
        </p:txBody>
      </p:sp>
    </p:spTree>
    <p:extLst>
      <p:ext uri="{BB962C8B-B14F-4D97-AF65-F5344CB8AC3E}">
        <p14:creationId xmlns:p14="http://schemas.microsoft.com/office/powerpoint/2010/main" val="319859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31"/>
          <p:cNvSpPr/>
          <p:nvPr/>
        </p:nvSpPr>
        <p:spPr>
          <a:xfrm>
            <a:off x="4888815" y="41806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mj-lt"/>
                <a:ea typeface="Lato Light"/>
                <a:cs typeface="Lato Light"/>
                <a:sym typeface="Lato Light"/>
              </a:rPr>
              <a:t>F</a:t>
            </a:r>
            <a:r>
              <a:rPr lang="en" sz="1200" dirty="0" smtClean="0">
                <a:solidFill>
                  <a:schemeClr val="tx1"/>
                </a:solidFill>
                <a:latin typeface="+mj-lt"/>
                <a:ea typeface="Lato Light"/>
                <a:cs typeface="Lato Light"/>
                <a:sym typeface="Lato Light"/>
              </a:rPr>
              <a:t>irst</a:t>
            </a:r>
            <a:endParaRPr sz="1200" dirty="0">
              <a:solidFill>
                <a:schemeClr val="tx1"/>
              </a:solidFill>
              <a:latin typeface="+mj-lt"/>
              <a:ea typeface="Lato Light"/>
              <a:cs typeface="Lato Light"/>
              <a:sym typeface="Lato Light"/>
            </a:endParaRPr>
          </a:p>
        </p:txBody>
      </p:sp>
      <p:sp>
        <p:nvSpPr>
          <p:cNvPr id="532" name="Google Shape;532;p31"/>
          <p:cNvSpPr txBox="1">
            <a:spLocks noGrp="1"/>
          </p:cNvSpPr>
          <p:nvPr>
            <p:ph type="title"/>
          </p:nvPr>
        </p:nvSpPr>
        <p:spPr>
          <a:xfrm>
            <a:off x="280689" y="1294158"/>
            <a:ext cx="1749002" cy="774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Contents</a:t>
            </a:r>
            <a:endParaRPr sz="2800" dirty="0">
              <a:latin typeface="+mj-lt"/>
            </a:endParaRPr>
          </a:p>
        </p:txBody>
      </p:sp>
      <p:cxnSp>
        <p:nvCxnSpPr>
          <p:cNvPr id="533" name="Google Shape;533;p31"/>
          <p:cNvCxnSpPr/>
          <p:nvPr/>
        </p:nvCxnSpPr>
        <p:spPr>
          <a:xfrm>
            <a:off x="5247375" y="-316847"/>
            <a:ext cx="0" cy="73491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p:nvPr/>
        </p:nvCxnSpPr>
        <p:spPr>
          <a:xfrm>
            <a:off x="5253131" y="1163879"/>
            <a:ext cx="0" cy="146304"/>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6026140" y="463783"/>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Research Purpose</a:t>
            </a:r>
            <a:endParaRPr lang="en-US" dirty="0"/>
          </a:p>
        </p:txBody>
      </p:sp>
      <p:sp>
        <p:nvSpPr>
          <p:cNvPr id="16" name="Rounded Rectangle 15"/>
          <p:cNvSpPr/>
          <p:nvPr/>
        </p:nvSpPr>
        <p:spPr>
          <a:xfrm>
            <a:off x="6026140" y="403371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Development</a:t>
            </a:r>
            <a:endParaRPr lang="en-US" dirty="0"/>
          </a:p>
        </p:txBody>
      </p:sp>
      <p:sp>
        <p:nvSpPr>
          <p:cNvPr id="17" name="Rounded Rectangle 16"/>
          <p:cNvSpPr/>
          <p:nvPr/>
        </p:nvSpPr>
        <p:spPr>
          <a:xfrm>
            <a:off x="6026140" y="1353544"/>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Introduce Website </a:t>
            </a:r>
            <a:endParaRPr lang="en-US" dirty="0"/>
          </a:p>
        </p:txBody>
      </p:sp>
      <p:sp>
        <p:nvSpPr>
          <p:cNvPr id="18" name="Rounded Rectangle 17"/>
          <p:cNvSpPr/>
          <p:nvPr/>
        </p:nvSpPr>
        <p:spPr>
          <a:xfrm>
            <a:off x="6026140" y="224947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Website Interface &amp; Functionality </a:t>
            </a:r>
            <a:endParaRPr lang="en-US" dirty="0"/>
          </a:p>
        </p:txBody>
      </p:sp>
      <p:sp>
        <p:nvSpPr>
          <p:cNvPr id="19" name="Rounded Rectangle 18"/>
          <p:cNvSpPr/>
          <p:nvPr/>
        </p:nvSpPr>
        <p:spPr>
          <a:xfrm>
            <a:off x="6026140" y="314159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Advantage &amp; Disadvantage</a:t>
            </a:r>
            <a:endParaRPr lang="en-US" dirty="0"/>
          </a:p>
        </p:txBody>
      </p:sp>
      <p:sp>
        <p:nvSpPr>
          <p:cNvPr id="22" name="Google Shape;531;p31"/>
          <p:cNvSpPr/>
          <p:nvPr/>
        </p:nvSpPr>
        <p:spPr>
          <a:xfrm>
            <a:off x="4880171" y="131018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50" dirty="0">
              <a:solidFill>
                <a:schemeClr val="tx1"/>
              </a:solidFill>
              <a:latin typeface="+mj-lt"/>
              <a:ea typeface="Lato Light"/>
              <a:cs typeface="Lato Light"/>
              <a:sym typeface="Lato Light"/>
            </a:endParaRPr>
          </a:p>
        </p:txBody>
      </p:sp>
      <p:sp>
        <p:nvSpPr>
          <p:cNvPr id="23" name="Google Shape;531;p31"/>
          <p:cNvSpPr/>
          <p:nvPr/>
        </p:nvSpPr>
        <p:spPr>
          <a:xfrm>
            <a:off x="4888815" y="398799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tx1"/>
                </a:solidFill>
                <a:latin typeface="+mj-lt"/>
                <a:ea typeface="Lato Light"/>
                <a:cs typeface="Lato Light"/>
                <a:sym typeface="Lato Light"/>
              </a:rPr>
              <a:t>Fifth</a:t>
            </a:r>
            <a:endParaRPr sz="1200" dirty="0">
              <a:solidFill>
                <a:schemeClr val="tx1"/>
              </a:solidFill>
              <a:latin typeface="+mj-lt"/>
              <a:ea typeface="Lato Light"/>
              <a:cs typeface="Lato Light"/>
              <a:sym typeface="Lato Light"/>
            </a:endParaRPr>
          </a:p>
        </p:txBody>
      </p:sp>
      <p:sp>
        <p:nvSpPr>
          <p:cNvPr id="24" name="Google Shape;531;p31"/>
          <p:cNvSpPr/>
          <p:nvPr/>
        </p:nvSpPr>
        <p:spPr>
          <a:xfrm>
            <a:off x="4888815" y="309587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sp>
        <p:nvSpPr>
          <p:cNvPr id="25" name="Google Shape;531;p31"/>
          <p:cNvSpPr/>
          <p:nvPr/>
        </p:nvSpPr>
        <p:spPr>
          <a:xfrm>
            <a:off x="4888815" y="220375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cxnSp>
        <p:nvCxnSpPr>
          <p:cNvPr id="35" name="Google Shape;535;p31"/>
          <p:cNvCxnSpPr/>
          <p:nvPr/>
        </p:nvCxnSpPr>
        <p:spPr>
          <a:xfrm>
            <a:off x="5253131" y="2041703"/>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6" name="Google Shape;535;p31"/>
          <p:cNvCxnSpPr/>
          <p:nvPr/>
        </p:nvCxnSpPr>
        <p:spPr>
          <a:xfrm>
            <a:off x="5253131" y="294957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7" name="Google Shape;535;p31"/>
          <p:cNvCxnSpPr/>
          <p:nvPr/>
        </p:nvCxnSpPr>
        <p:spPr>
          <a:xfrm>
            <a:off x="5253131" y="384169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8" name="Google Shape;535;p31"/>
          <p:cNvCxnSpPr/>
          <p:nvPr/>
        </p:nvCxnSpPr>
        <p:spPr>
          <a:xfrm>
            <a:off x="5253131" y="4720404"/>
            <a:ext cx="0" cy="1828800"/>
          </a:xfrm>
          <a:prstGeom prst="straightConnector1">
            <a:avLst/>
          </a:prstGeom>
          <a:noFill/>
          <a:ln w="9525" cap="flat" cmpd="sng">
            <a:solidFill>
              <a:srgbClr val="02BDC7"/>
            </a:solidFill>
            <a:prstDash val="solid"/>
            <a:round/>
            <a:headEnd type="oval" w="med" len="med"/>
            <a:tailEnd type="none" w="med" len="med"/>
          </a:ln>
        </p:spPr>
      </p:cxnSp>
      <p:sp>
        <p:nvSpPr>
          <p:cNvPr id="20" name="TextBox 19"/>
          <p:cNvSpPr txBox="1"/>
          <p:nvPr/>
        </p:nvSpPr>
        <p:spPr>
          <a:xfrm>
            <a:off x="4888815" y="1523177"/>
            <a:ext cx="824351" cy="276999"/>
          </a:xfrm>
          <a:prstGeom prst="rect">
            <a:avLst/>
          </a:prstGeom>
          <a:noFill/>
        </p:spPr>
        <p:txBody>
          <a:bodyPr wrap="square" rtlCol="0">
            <a:spAutoFit/>
          </a:bodyPr>
          <a:lstStyle/>
          <a:p>
            <a:r>
              <a:rPr lang="en-US" sz="1200" dirty="0" smtClean="0">
                <a:latin typeface="+mj-lt"/>
              </a:rPr>
              <a:t>Second</a:t>
            </a:r>
            <a:endParaRPr lang="en-US" sz="1200" dirty="0">
              <a:latin typeface="+mj-lt"/>
            </a:endParaRPr>
          </a:p>
        </p:txBody>
      </p:sp>
      <p:sp>
        <p:nvSpPr>
          <p:cNvPr id="21" name="TextBox 20"/>
          <p:cNvSpPr txBox="1"/>
          <p:nvPr/>
        </p:nvSpPr>
        <p:spPr>
          <a:xfrm>
            <a:off x="4985512" y="2431016"/>
            <a:ext cx="535237" cy="276999"/>
          </a:xfrm>
          <a:prstGeom prst="rect">
            <a:avLst/>
          </a:prstGeom>
          <a:noFill/>
        </p:spPr>
        <p:txBody>
          <a:bodyPr wrap="square" rtlCol="0">
            <a:spAutoFit/>
          </a:bodyPr>
          <a:lstStyle/>
          <a:p>
            <a:r>
              <a:rPr lang="en-US" sz="1200" dirty="0" smtClean="0">
                <a:latin typeface="+mj-lt"/>
              </a:rPr>
              <a:t>Third</a:t>
            </a:r>
            <a:endParaRPr lang="en-US" sz="1200" dirty="0">
              <a:latin typeface="+mj-lt"/>
            </a:endParaRPr>
          </a:p>
        </p:txBody>
      </p:sp>
      <p:sp>
        <p:nvSpPr>
          <p:cNvPr id="26" name="TextBox 25"/>
          <p:cNvSpPr txBox="1"/>
          <p:nvPr/>
        </p:nvSpPr>
        <p:spPr>
          <a:xfrm>
            <a:off x="4941402" y="3323136"/>
            <a:ext cx="623455" cy="276999"/>
          </a:xfrm>
          <a:prstGeom prst="rect">
            <a:avLst/>
          </a:prstGeom>
          <a:noFill/>
        </p:spPr>
        <p:txBody>
          <a:bodyPr wrap="square" rtlCol="0">
            <a:spAutoFit/>
          </a:bodyPr>
          <a:lstStyle/>
          <a:p>
            <a:r>
              <a:rPr lang="en-US" sz="1200" dirty="0" smtClean="0">
                <a:latin typeface="+mj-lt"/>
              </a:rPr>
              <a:t>Fourth</a:t>
            </a:r>
            <a:endParaRPr lang="en-US" sz="1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anim calcmode="lin" valueType="num">
                                      <p:cBhvr additive="base">
                                        <p:cTn id="7" dur="500" fill="hold"/>
                                        <p:tgtEl>
                                          <p:spTgt spid="531"/>
                                        </p:tgtEl>
                                        <p:attrNameLst>
                                          <p:attrName>ppt_x</p:attrName>
                                        </p:attrNameLst>
                                      </p:cBhvr>
                                      <p:tavLst>
                                        <p:tav tm="0">
                                          <p:val>
                                            <p:strVal val="#ppt_x"/>
                                          </p:val>
                                        </p:tav>
                                        <p:tav tm="100000">
                                          <p:val>
                                            <p:strVal val="#ppt_x"/>
                                          </p:val>
                                        </p:tav>
                                      </p:tavLst>
                                    </p:anim>
                                    <p:anim calcmode="lin" valueType="num">
                                      <p:cBhvr additive="base">
                                        <p:cTn id="8" dur="500" fill="hold"/>
                                        <p:tgtEl>
                                          <p:spTgt spid="5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2"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768435" y="542388"/>
            <a:ext cx="1828800" cy="1828800"/>
          </a:xfrm>
          <a:prstGeom prst="ellipse">
            <a:avLst/>
          </a:prstGeom>
          <a:ln>
            <a:noFill/>
          </a:ln>
        </p:spPr>
        <p:style>
          <a:lnRef idx="0">
            <a:scrgbClr r="0" g="0" b="0"/>
          </a:lnRef>
          <a:fillRef idx="1001">
            <a:schemeClr val="lt1"/>
          </a:fillRef>
          <a:effectRef idx="0">
            <a:scrgbClr r="0" g="0" b="0"/>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65417" y="1071323"/>
            <a:ext cx="1634836" cy="923330"/>
          </a:xfrm>
          <a:prstGeom prst="rect">
            <a:avLst/>
          </a:prstGeom>
          <a:noFill/>
        </p:spPr>
        <p:txBody>
          <a:bodyPr wrap="square" rtlCol="0">
            <a:spAutoFit/>
          </a:bodyPr>
          <a:lstStyle/>
          <a:p>
            <a:r>
              <a:rPr lang="en-US" sz="2000" b="1" dirty="0" smtClean="0">
                <a:solidFill>
                  <a:srgbClr val="00B0F0"/>
                </a:solidFill>
                <a:latin typeface="+mj-lt"/>
              </a:rPr>
              <a:t>RESEARCH</a:t>
            </a:r>
            <a:endParaRPr lang="en-US" sz="2000" b="1" dirty="0">
              <a:solidFill>
                <a:srgbClr val="00B0F0"/>
              </a:solidFill>
              <a:latin typeface="+mj-lt"/>
            </a:endParaRPr>
          </a:p>
          <a:p>
            <a:r>
              <a:rPr lang="en-US" sz="2000" b="1" dirty="0" smtClean="0">
                <a:solidFill>
                  <a:srgbClr val="00B0F0"/>
                </a:solidFill>
                <a:latin typeface="+mj-lt"/>
              </a:rPr>
              <a:t>PURPOSES</a:t>
            </a:r>
            <a:endParaRPr lang="en-US" sz="2000" b="1" dirty="0">
              <a:solidFill>
                <a:srgbClr val="00B0F0"/>
              </a:solidFill>
              <a:latin typeface="+mj-lt"/>
            </a:endParaRPr>
          </a:p>
          <a:p>
            <a:endParaRPr lang="en-US" dirty="0">
              <a:solidFill>
                <a:srgbClr val="00B0F0"/>
              </a:solidFill>
            </a:endParaRPr>
          </a:p>
        </p:txBody>
      </p:sp>
      <p:sp>
        <p:nvSpPr>
          <p:cNvPr id="5" name="TextBox 4"/>
          <p:cNvSpPr txBox="1"/>
          <p:nvPr/>
        </p:nvSpPr>
        <p:spPr>
          <a:xfrm>
            <a:off x="671946" y="2544370"/>
            <a:ext cx="8063345" cy="2308324"/>
          </a:xfrm>
          <a:prstGeom prst="rect">
            <a:avLst/>
          </a:prstGeom>
          <a:noFill/>
        </p:spPr>
        <p:txBody>
          <a:bodyPr wrap="square" rtlCol="0">
            <a:spAutoFit/>
          </a:bodyPr>
          <a:lstStyle/>
          <a:p>
            <a:r>
              <a:rPr lang="en-US" sz="1600" dirty="0" smtClean="0">
                <a:solidFill>
                  <a:schemeClr val="bg1"/>
                </a:solidFill>
                <a:latin typeface="+mn-lt"/>
              </a:rPr>
              <a:t>Our </a:t>
            </a:r>
            <a:r>
              <a:rPr lang="en-US" sz="1600" dirty="0">
                <a:solidFill>
                  <a:schemeClr val="bg1"/>
                </a:solidFill>
                <a:latin typeface="+mn-lt"/>
              </a:rPr>
              <a:t>team was assigned to the project to design a sales website that includes products: </a:t>
            </a:r>
            <a:r>
              <a:rPr lang="en-US" sz="1600" dirty="0" smtClean="0">
                <a:solidFill>
                  <a:schemeClr val="bg1"/>
                </a:solidFill>
                <a:latin typeface="+mn-lt"/>
              </a:rPr>
              <a:t>    calendars</a:t>
            </a:r>
            <a:r>
              <a:rPr lang="en-US" sz="1600" dirty="0">
                <a:solidFill>
                  <a:schemeClr val="bg1"/>
                </a:solidFill>
                <a:latin typeface="+mn-lt"/>
              </a:rPr>
              <a:t>, journals, diaries and folders. We decided to design the website with the following criteria</a:t>
            </a:r>
            <a:r>
              <a:rPr lang="en-US" sz="1600" dirty="0" smtClean="0">
                <a:solidFill>
                  <a:schemeClr val="bg1"/>
                </a:solidFill>
                <a:latin typeface="+mn-lt"/>
              </a:rPr>
              <a:t>:</a:t>
            </a:r>
          </a:p>
          <a:p>
            <a:endParaRPr lang="en-US" sz="1600" dirty="0">
              <a:solidFill>
                <a:schemeClr val="bg1"/>
              </a:solidFill>
              <a:latin typeface="+mn-lt"/>
            </a:endParaRPr>
          </a:p>
          <a:p>
            <a:pPr marL="285750" indent="-285750">
              <a:buFontTx/>
              <a:buChar char="-"/>
            </a:pPr>
            <a:r>
              <a:rPr lang="en-US" sz="1600" dirty="0" smtClean="0">
                <a:solidFill>
                  <a:schemeClr val="bg1"/>
                </a:solidFill>
                <a:latin typeface="+mn-lt"/>
              </a:rPr>
              <a:t>Create </a:t>
            </a:r>
            <a:r>
              <a:rPr lang="en-US" sz="1600" dirty="0">
                <a:solidFill>
                  <a:schemeClr val="bg1"/>
                </a:solidFill>
                <a:latin typeface="+mn-lt"/>
              </a:rPr>
              <a:t>a simple interface, easy to use, easy access for new people or have used the internet for a long time.</a:t>
            </a:r>
          </a:p>
          <a:p>
            <a:pPr marL="285750" indent="-285750">
              <a:buFontTx/>
              <a:buChar char="-"/>
            </a:pPr>
            <a:r>
              <a:rPr lang="en-US" sz="1600" dirty="0">
                <a:solidFill>
                  <a:schemeClr val="bg1"/>
                </a:solidFill>
                <a:latin typeface="+mn-lt"/>
              </a:rPr>
              <a:t>Help people save time and solve problems when choosing product.</a:t>
            </a:r>
          </a:p>
          <a:p>
            <a:endParaRPr lang="en-US" sz="1600" dirty="0">
              <a:solidFill>
                <a:schemeClr val="bg1"/>
              </a:solidFill>
              <a:latin typeface="+mn-lt"/>
            </a:endParaRPr>
          </a:p>
          <a:p>
            <a:endParaRPr lang="en-US" sz="1600" dirty="0">
              <a:latin typeface="+mn-lt"/>
            </a:endParaRPr>
          </a:p>
        </p:txBody>
      </p:sp>
    </p:spTree>
    <p:extLst>
      <p:ext uri="{BB962C8B-B14F-4D97-AF65-F5344CB8AC3E}">
        <p14:creationId xmlns:p14="http://schemas.microsoft.com/office/powerpoint/2010/main" val="241371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val 2"/>
          <p:cNvSpPr/>
          <p:nvPr/>
        </p:nvSpPr>
        <p:spPr>
          <a:xfrm>
            <a:off x="3768435" y="542388"/>
            <a:ext cx="1828800" cy="1828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51563" y="1256733"/>
            <a:ext cx="1745672" cy="400110"/>
          </a:xfrm>
          <a:prstGeom prst="rect">
            <a:avLst/>
          </a:prstGeom>
          <a:noFill/>
        </p:spPr>
        <p:txBody>
          <a:bodyPr wrap="square" rtlCol="0">
            <a:spAutoFit/>
          </a:bodyPr>
          <a:lstStyle/>
          <a:p>
            <a:r>
              <a:rPr lang="en-US" sz="2000" b="1" dirty="0" smtClean="0">
                <a:solidFill>
                  <a:srgbClr val="FFC000"/>
                </a:solidFill>
                <a:latin typeface="+mj-lt"/>
              </a:rPr>
              <a:t>INTRODUCE</a:t>
            </a:r>
            <a:endParaRPr lang="en-US" sz="2000" b="1" dirty="0">
              <a:solidFill>
                <a:srgbClr val="FFC000"/>
              </a:solidFill>
              <a:latin typeface="+mj-lt"/>
            </a:endParaRPr>
          </a:p>
        </p:txBody>
      </p:sp>
      <p:sp>
        <p:nvSpPr>
          <p:cNvPr id="5" name="TextBox 4"/>
          <p:cNvSpPr txBox="1"/>
          <p:nvPr/>
        </p:nvSpPr>
        <p:spPr>
          <a:xfrm>
            <a:off x="422564" y="2542309"/>
            <a:ext cx="8340437" cy="1785104"/>
          </a:xfrm>
          <a:prstGeom prst="rect">
            <a:avLst/>
          </a:prstGeom>
          <a:noFill/>
        </p:spPr>
        <p:txBody>
          <a:bodyPr wrap="square" rtlCol="0">
            <a:spAutoFit/>
          </a:bodyPr>
          <a:lstStyle/>
          <a:p>
            <a:r>
              <a:rPr lang="en-US" sz="1600" dirty="0">
                <a:latin typeface="+mn-lt"/>
              </a:rPr>
              <a:t>We built Ryana Calendars in learned languages like HTML, CSS, and some basic JavaScript. Ryana Calendars has basic functions such as being able to select the item to search, categorize the item according to its function, view product details, search for it on Google Map, send feedback to the admin. In the languages mentioned above we have been trying for the past 1 month to do the best we can for ourselves, now I invite teachers and everyone to see the results of our group</a:t>
            </a:r>
            <a:r>
              <a:rPr lang="en-US" sz="1600" dirty="0" smtClean="0">
                <a:latin typeface="+mn-lt"/>
              </a:rPr>
              <a:t>. </a:t>
            </a:r>
            <a:endParaRPr lang="en-US" sz="1600" dirty="0">
              <a:latin typeface="+mn-lt"/>
            </a:endParaRPr>
          </a:p>
          <a:p>
            <a:endParaRPr lang="en-US" dirty="0"/>
          </a:p>
        </p:txBody>
      </p:sp>
      <p:sp>
        <p:nvSpPr>
          <p:cNvPr id="6" name="TextBox 5"/>
          <p:cNvSpPr txBox="1"/>
          <p:nvPr/>
        </p:nvSpPr>
        <p:spPr>
          <a:xfrm>
            <a:off x="1870363" y="4125350"/>
            <a:ext cx="4689764" cy="307777"/>
          </a:xfrm>
          <a:prstGeom prst="rect">
            <a:avLst/>
          </a:prstGeom>
          <a:noFill/>
        </p:spPr>
        <p:txBody>
          <a:bodyPr wrap="square" rtlCol="0">
            <a:spAutoFit/>
          </a:bodyPr>
          <a:lstStyle/>
          <a:p>
            <a:r>
              <a:rPr lang="en-US" dirty="0" smtClean="0"/>
              <a:t>Please</a:t>
            </a:r>
            <a:endParaRPr lang="en-US" dirty="0"/>
          </a:p>
        </p:txBody>
      </p:sp>
    </p:spTree>
    <p:extLst>
      <p:ext uri="{BB962C8B-B14F-4D97-AF65-F5344CB8AC3E}">
        <p14:creationId xmlns:p14="http://schemas.microsoft.com/office/powerpoint/2010/main" val="2238785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600200" y="3207544"/>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Admin</a:t>
            </a:r>
            <a:endParaRPr lang="en-US" dirty="0"/>
          </a:p>
        </p:txBody>
      </p:sp>
      <p:sp>
        <p:nvSpPr>
          <p:cNvPr id="7" name="Rounded Rectangle 6"/>
          <p:cNvSpPr/>
          <p:nvPr/>
        </p:nvSpPr>
        <p:spPr>
          <a:xfrm>
            <a:off x="4809885" y="811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Add And Remove Products</a:t>
            </a:r>
            <a:endParaRPr lang="en-US" dirty="0"/>
          </a:p>
        </p:txBody>
      </p:sp>
      <p:sp>
        <p:nvSpPr>
          <p:cNvPr id="8" name="Rounded Rectangle 7"/>
          <p:cNvSpPr/>
          <p:nvPr/>
        </p:nvSpPr>
        <p:spPr>
          <a:xfrm>
            <a:off x="4809885" y="21111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Update And </a:t>
            </a:r>
            <a:r>
              <a:rPr lang="en-US" dirty="0"/>
              <a:t>Maintenance</a:t>
            </a:r>
          </a:p>
        </p:txBody>
      </p:sp>
      <p:sp>
        <p:nvSpPr>
          <p:cNvPr id="9" name="Rounded Rectangle 8"/>
          <p:cNvSpPr/>
          <p:nvPr/>
        </p:nvSpPr>
        <p:spPr>
          <a:xfrm>
            <a:off x="4809885" y="3410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r>
              <a:rPr lang="en-US" dirty="0" smtClean="0"/>
              <a:t>Provide User Account</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49701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81026" y="3175225"/>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Customer</a:t>
            </a:r>
            <a:endParaRPr lang="en-US" dirty="0"/>
          </a:p>
        </p:txBody>
      </p:sp>
      <p:sp>
        <p:nvSpPr>
          <p:cNvPr id="7" name="Rounded Rectangle 6"/>
          <p:cNvSpPr/>
          <p:nvPr/>
        </p:nvSpPr>
        <p:spPr>
          <a:xfrm>
            <a:off x="4809885" y="811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Buy Products</a:t>
            </a:r>
            <a:endParaRPr lang="en-US" dirty="0"/>
          </a:p>
        </p:txBody>
      </p:sp>
      <p:sp>
        <p:nvSpPr>
          <p:cNvPr id="8" name="Rounded Rectangle 7"/>
          <p:cNvSpPr/>
          <p:nvPr/>
        </p:nvSpPr>
        <p:spPr>
          <a:xfrm>
            <a:off x="4809885" y="21111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Feedback</a:t>
            </a:r>
            <a:endParaRPr lang="en-US" dirty="0"/>
          </a:p>
        </p:txBody>
      </p:sp>
      <p:sp>
        <p:nvSpPr>
          <p:cNvPr id="9" name="Rounded Rectangle 8"/>
          <p:cNvSpPr/>
          <p:nvPr/>
        </p:nvSpPr>
        <p:spPr>
          <a:xfrm>
            <a:off x="4809885" y="3410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Message For Admin</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4032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828" y="1541785"/>
            <a:ext cx="4297482" cy="2261287"/>
          </a:xfrm>
        </p:spPr>
        <p:txBody>
          <a:bodyPr anchor="ctr"/>
          <a:lstStyle/>
          <a:p>
            <a:r>
              <a:rPr lang="en-US" sz="2800" b="1" dirty="0" smtClean="0">
                <a:latin typeface="+mj-lt"/>
              </a:rPr>
              <a:t>WEBSITE INTERFACE   AND </a:t>
            </a:r>
            <a:br>
              <a:rPr lang="en-US" sz="2800" b="1" dirty="0" smtClean="0">
                <a:latin typeface="+mj-lt"/>
              </a:rPr>
            </a:br>
            <a:r>
              <a:rPr lang="en-US" sz="2800" b="1" dirty="0" smtClean="0">
                <a:latin typeface="+mj-lt"/>
              </a:rPr>
              <a:t>FUNCTIONALITY</a:t>
            </a:r>
            <a:endParaRPr lang="en-US" sz="2800" b="1" dirty="0">
              <a:latin typeface="+mj-lt"/>
            </a:endParaRPr>
          </a:p>
        </p:txBody>
      </p:sp>
    </p:spTree>
    <p:extLst>
      <p:ext uri="{BB962C8B-B14F-4D97-AF65-F5344CB8AC3E}">
        <p14:creationId xmlns:p14="http://schemas.microsoft.com/office/powerpoint/2010/main" val="13647114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9</a:t>
            </a:fld>
            <a:endParaRPr lang="en"/>
          </a:p>
        </p:txBody>
      </p:sp>
    </p:spTree>
    <p:extLst>
      <p:ext uri="{BB962C8B-B14F-4D97-AF65-F5344CB8AC3E}">
        <p14:creationId xmlns:p14="http://schemas.microsoft.com/office/powerpoint/2010/main" val="417658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TotalTime>
  <Words>428</Words>
  <Application>Microsoft Office PowerPoint</Application>
  <PresentationFormat>On-screen Show (16:9)</PresentationFormat>
  <Paragraphs>86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Slab Light</vt:lpstr>
      <vt:lpstr>Lato Light</vt:lpstr>
      <vt:lpstr>Arial</vt:lpstr>
      <vt:lpstr>Kent template</vt:lpstr>
      <vt:lpstr>Ryana Calendars</vt:lpstr>
      <vt:lpstr>      Group 1</vt:lpstr>
      <vt:lpstr>   Contents</vt:lpstr>
      <vt:lpstr>PowerPoint Presentation</vt:lpstr>
      <vt:lpstr>PowerPoint Presentation</vt:lpstr>
      <vt:lpstr>PowerPoint Presentation</vt:lpstr>
      <vt:lpstr>PowerPoint Presentation</vt:lpstr>
      <vt:lpstr>WEBSITE INTERFACE   AND  FUNCTIONALITY</vt:lpstr>
      <vt:lpstr>PowerPoint Presentation</vt:lpstr>
      <vt:lpstr>PowerPoint Presentation</vt:lpstr>
      <vt:lpstr>PowerPoint Presentation</vt:lpstr>
      <vt:lpstr>PowerPoint Presentation</vt:lpstr>
      <vt:lpstr>PowerPoint Presentation</vt:lpstr>
      <vt:lpstr>PowerPoint Presentation</vt:lpstr>
      <vt:lpstr>ADVANTAGE AND DISVANTAGE</vt:lpstr>
      <vt:lpstr>Advantage</vt:lpstr>
      <vt:lpstr>Disvantage</vt:lpstr>
      <vt:lpstr>DEVELOPMENT</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admin</cp:lastModifiedBy>
  <cp:revision>92</cp:revision>
  <dcterms:modified xsi:type="dcterms:W3CDTF">2020-07-07T23:06:42Z</dcterms:modified>
</cp:coreProperties>
</file>