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3.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9.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0.xml" ContentType="application/vnd.openxmlformats-officedocument.presentationml.notesSlide+xml"/>
  <Override PartName="/ppt/ink/ink49.xml" ContentType="application/inkml+xml"/>
  <Override PartName="/ppt/notesSlides/notesSlide11.xml" ContentType="application/vnd.openxmlformats-officedocument.presentationml.notesSlide+xml"/>
  <Override PartName="/ppt/ink/ink50.xml" ContentType="application/inkml+xml"/>
  <Override PartName="/ppt/notesSlides/notesSlide12.xml" ContentType="application/vnd.openxmlformats-officedocument.presentationml.notesSlide+xml"/>
  <Override PartName="/ppt/ink/ink51.xml" ContentType="application/inkml+xml"/>
  <Override PartName="/ppt/notesSlides/notesSlide13.xml" ContentType="application/vnd.openxmlformats-officedocument.presentationml.notesSlide+xml"/>
  <Override PartName="/ppt/ink/ink52.xml" ContentType="application/inkml+xml"/>
  <Override PartName="/ppt/notesSlides/notesSlide14.xml" ContentType="application/vnd.openxmlformats-officedocument.presentationml.notesSlide+xml"/>
  <Override PartName="/ppt/ink/ink53.xml" ContentType="application/inkml+xml"/>
  <Override PartName="/ppt/notesSlides/notesSlide15.xml" ContentType="application/vnd.openxmlformats-officedocument.presentationml.notesSlide+xml"/>
  <Override PartName="/ppt/ink/ink54.xml" ContentType="application/inkml+xml"/>
  <Override PartName="/ppt/notesSlides/notesSlide16.xml" ContentType="application/vnd.openxmlformats-officedocument.presentationml.notesSlide+xml"/>
  <Override PartName="/ppt/ink/ink55.xml" ContentType="application/inkml+xml"/>
  <Override PartName="/ppt/notesSlides/notesSlide17.xml" ContentType="application/vnd.openxmlformats-officedocument.presentationml.notesSlide+xml"/>
  <Override PartName="/ppt/ink/ink56.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6" r:id="rId1"/>
  </p:sldMasterIdLst>
  <p:notesMasterIdLst>
    <p:notesMasterId r:id="rId28"/>
  </p:notesMasterIdLst>
  <p:sldIdLst>
    <p:sldId id="256" r:id="rId2"/>
    <p:sldId id="383" r:id="rId3"/>
    <p:sldId id="411" r:id="rId4"/>
    <p:sldId id="415" r:id="rId5"/>
    <p:sldId id="385" r:id="rId6"/>
    <p:sldId id="386" r:id="rId7"/>
    <p:sldId id="387" r:id="rId8"/>
    <p:sldId id="388" r:id="rId9"/>
    <p:sldId id="389" r:id="rId10"/>
    <p:sldId id="390" r:id="rId11"/>
    <p:sldId id="393" r:id="rId12"/>
    <p:sldId id="394" r:id="rId13"/>
    <p:sldId id="395" r:id="rId14"/>
    <p:sldId id="384" r:id="rId15"/>
    <p:sldId id="397" r:id="rId16"/>
    <p:sldId id="414" r:id="rId17"/>
    <p:sldId id="399" r:id="rId18"/>
    <p:sldId id="401" r:id="rId19"/>
    <p:sldId id="404" r:id="rId20"/>
    <p:sldId id="405" r:id="rId21"/>
    <p:sldId id="406" r:id="rId22"/>
    <p:sldId id="407" r:id="rId23"/>
    <p:sldId id="408" r:id="rId24"/>
    <p:sldId id="409" r:id="rId25"/>
    <p:sldId id="412" r:id="rId26"/>
    <p:sldId id="41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jjYI8QqtrztLJzOwI7ywtbQbSG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03"/>
    <p:restoredTop sz="94389" autoAdjust="0"/>
  </p:normalViewPr>
  <p:slideViewPr>
    <p:cSldViewPr snapToGrid="0">
      <p:cViewPr varScale="1">
        <p:scale>
          <a:sx n="78" d="100"/>
          <a:sy n="78" d="100"/>
        </p:scale>
        <p:origin x="307"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 Id="rId9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2T04:35:12.604"/>
    </inkml:context>
    <inkml:brush xml:id="br0">
      <inkml:brushProperty name="width" value="0.05" units="cm"/>
      <inkml:brushProperty name="height" value="0.05" units="cm"/>
      <inkml:brushProperty name="color" value="#E71224"/>
    </inkml:brush>
  </inkml:definitions>
  <inkml:trace contextRef="#ctx0" brushRef="#br0">0 219 24575,'49'1'0,"0"-3"0,-1-2 0,79-16 0,379-100 0,-145 52 0,-110 62 0,-163 7 0,-69 0-195,1 0 0,-1 2 0,1 0 0,-1 1 0,0 0 0,21 10 0,-23-6-6631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53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42.8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2T04:37:19.80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13.727"/>
    </inkml:context>
    <inkml:brush xml:id="br0">
      <inkml:brushProperty name="width" value="0.05" units="cm"/>
      <inkml:brushProperty name="height" value="0.05" units="cm"/>
      <inkml:brushProperty name="color" value="#E71224"/>
    </inkml:brush>
  </inkml:definitions>
  <inkml:trace contextRef="#ctx0" brushRef="#br0">1 0 24575,'5'0'0,"6"0"0,1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18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53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42.8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13.727"/>
    </inkml:context>
    <inkml:brush xml:id="br0">
      <inkml:brushProperty name="width" value="0.05" units="cm"/>
      <inkml:brushProperty name="height" value="0.05" units="cm"/>
      <inkml:brushProperty name="color" value="#E71224"/>
    </inkml:brush>
  </inkml:definitions>
  <inkml:trace contextRef="#ctx0" brushRef="#br0">1 0 24575,'5'0'0,"6"0"0,1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18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53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2T04:35:15.387"/>
    </inkml:context>
    <inkml:brush xml:id="br0">
      <inkml:brushProperty name="width" value="0.05" units="cm"/>
      <inkml:brushProperty name="height" value="0.05" units="cm"/>
      <inkml:brushProperty name="color" value="#E71224"/>
    </inkml:brush>
  </inkml:definitions>
  <inkml:trace contextRef="#ctx0" brushRef="#br0">1 194 24575,'20'-3'0,"0"0"0,0-1 0,0-1 0,0 0 0,-1-2 0,0-1 0,31-16 0,-20 10 0,18-10 0,-38 18 0,0 0 0,0 1 0,1 0 0,-1 0 0,1 2 0,0-1 0,1 1 0,-1 1 0,14-1 0,194-24 0,-147 16 0,129-5 0,-183 16 0,2 0 0,-1 0 0,1 1 0,0 1 0,0 0 0,-1 2 0,33 10 0,91 30 0,-40-14 0,-76-20-1365,-3 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42.8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13.727"/>
    </inkml:context>
    <inkml:brush xml:id="br0">
      <inkml:brushProperty name="width" value="0.05" units="cm"/>
      <inkml:brushProperty name="height" value="0.05" units="cm"/>
      <inkml:brushProperty name="color" value="#E71224"/>
    </inkml:brush>
  </inkml:definitions>
  <inkml:trace contextRef="#ctx0" brushRef="#br0">1 0 24575,'5'0'0,"6"0"0,1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18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53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42.8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13.727"/>
    </inkml:context>
    <inkml:brush xml:id="br0">
      <inkml:brushProperty name="width" value="0.05" units="cm"/>
      <inkml:brushProperty name="height" value="0.05" units="cm"/>
      <inkml:brushProperty name="color" value="#E71224"/>
    </inkml:brush>
  </inkml:definitions>
  <inkml:trace contextRef="#ctx0" brushRef="#br0">1 0 24575,'5'0'0,"6"0"0,1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18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53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42.8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2T04:37:14.76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1:14.516"/>
    </inkml:context>
    <inkml:brush xml:id="br0">
      <inkml:brushProperty name="width" value="0.1" units="cm"/>
      <inkml:brushProperty name="height" value="0.1" units="cm"/>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1:16.684"/>
    </inkml:context>
    <inkml:brush xml:id="br0">
      <inkml:brushProperty name="width" value="0.1" units="cm"/>
      <inkml:brushProperty name="height" value="0.1" units="cm"/>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1:17.882"/>
    </inkml:context>
    <inkml:brush xml:id="br0">
      <inkml:brushProperty name="width" value="0.1" units="cm"/>
      <inkml:brushProperty name="height" value="0.1" units="cm"/>
    </inkml:brush>
  </inkml:definitions>
  <inkml:trace contextRef="#ctx0" brushRef="#br0">1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1:19.110"/>
    </inkml:context>
    <inkml:brush xml:id="br0">
      <inkml:brushProperty name="width" value="0.1" units="cm"/>
      <inkml:brushProperty name="height" value="0.1" units="cm"/>
    </inkml:brush>
  </inkml:definitions>
  <inkml:trace contextRef="#ctx0" brushRef="#br0">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1:19.672"/>
    </inkml:context>
    <inkml:brush xml:id="br0">
      <inkml:brushProperty name="width" value="0.1" units="cm"/>
      <inkml:brushProperty name="height" value="0.1" units="cm"/>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1:20.107"/>
    </inkml:context>
    <inkml:brush xml:id="br0">
      <inkml:brushProperty name="width" value="0.1" units="cm"/>
      <inkml:brushProperty name="height" value="0.1" units="cm"/>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1.973"/>
    </inkml:context>
    <inkml:brush xml:id="br0">
      <inkml:brushProperty name="width" value="0.1" units="cm"/>
      <inkml:brushProperty name="height" value="0.1" units="cm"/>
    </inkml:brush>
  </inkml:definitions>
  <inkml:trace contextRef="#ctx0" brushRef="#br0">1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3.185"/>
    </inkml:context>
    <inkml:brush xml:id="br0">
      <inkml:brushProperty name="width" value="0.1" units="cm"/>
      <inkml:brushProperty name="height" value="0.1" units="cm"/>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4.113"/>
    </inkml:context>
    <inkml:brush xml:id="br0">
      <inkml:brushProperty name="width" value="0.1" units="cm"/>
      <inkml:brushProperty name="height" value="0.1" units="cm"/>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4.862"/>
    </inkml:context>
    <inkml:brush xml:id="br0">
      <inkml:brushProperty name="width" value="0.1" units="cm"/>
      <inkml:brushProperty name="height" value="0.1"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04.371"/>
    </inkml:context>
    <inkml:brush xml:id="br0">
      <inkml:brushProperty name="width" value="0.05" units="cm"/>
      <inkml:brushProperty name="height" value="0.05" units="cm"/>
      <inkml:brushProperty name="color" value="#E71224"/>
    </inkml:brush>
  </inkml:definitions>
  <inkml:trace contextRef="#ctx0" brushRef="#br0">1 84 24575,'372'16'0,"-163"-8"0,-58-4 0,-34 8 0,23 1 0,565-10 0,-365-5 0,-258-3 0,0-3 0,126-29 0,-41 6 0,-115 22 0,66-11 0,201-7 0,690 28-1365,-986-1-5461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5.472"/>
    </inkml:context>
    <inkml:brush xml:id="br0">
      <inkml:brushProperty name="width" value="0.1" units="cm"/>
      <inkml:brushProperty name="height" value="0.1" units="cm"/>
    </inkml:brush>
  </inkml:definitions>
  <inkml:trace contextRef="#ctx0" brushRef="#br0">1 0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6.120"/>
    </inkml:context>
    <inkml:brush xml:id="br0">
      <inkml:brushProperty name="width" value="0.1" units="cm"/>
      <inkml:brushProperty name="height" value="0.1" units="cm"/>
    </inkml:brush>
  </inkml:definitions>
  <inkml:trace contextRef="#ctx0" brushRef="#br0">1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1.973"/>
    </inkml:context>
    <inkml:brush xml:id="br0">
      <inkml:brushProperty name="width" value="0.1" units="cm"/>
      <inkml:brushProperty name="height" value="0.1" units="cm"/>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3.185"/>
    </inkml:context>
    <inkml:brush xml:id="br0">
      <inkml:brushProperty name="width" value="0.1" units="cm"/>
      <inkml:brushProperty name="height" value="0.1" units="cm"/>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4.113"/>
    </inkml:context>
    <inkml:brush xml:id="br0">
      <inkml:brushProperty name="width" value="0.1" units="cm"/>
      <inkml:brushProperty name="height" value="0.1" units="cm"/>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4.862"/>
    </inkml:context>
    <inkml:brush xml:id="br0">
      <inkml:brushProperty name="width" value="0.1" units="cm"/>
      <inkml:brushProperty name="height" value="0.1" units="cm"/>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5.472"/>
    </inkml:context>
    <inkml:brush xml:id="br0">
      <inkml:brushProperty name="width" value="0.1" units="cm"/>
      <inkml:brushProperty name="height" value="0.1" units="cm"/>
    </inkml:brush>
  </inkml:definitions>
  <inkml:trace contextRef="#ctx0" brushRef="#br0">1 0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1T02:15:36.120"/>
    </inkml:context>
    <inkml:brush xml:id="br0">
      <inkml:brushProperty name="width" value="0.1" units="cm"/>
      <inkml:brushProperty name="height" value="0.1" units="cm"/>
    </inkml:brush>
  </inkml:definitions>
  <inkml:trace contextRef="#ctx0" brushRef="#br0">1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07.592"/>
    </inkml:context>
    <inkml:brush xml:id="br0">
      <inkml:brushProperty name="width" value="0.05" units="cm"/>
      <inkml:brushProperty name="height" value="0.05" units="cm"/>
      <inkml:brushProperty name="color" value="#E71224"/>
    </inkml:brush>
  </inkml:definitions>
  <inkml:trace contextRef="#ctx0" brushRef="#br0">1 31 24575,'0'-1'0,"0"0"0,0 0 0,1 0 0,-1 1 0,0-1 0,1 0 0,-1 0 0,0 1 0,1-1 0,-1 0 0,1 1 0,-1-1 0,1 1 0,-1-1 0,1 0 0,0 1 0,-1-1 0,1 1 0,0-1 0,-1 1 0,1 0 0,0-1 0,0 1 0,-1 0 0,1-1 0,0 1 0,1 0 0,27-5 0,-24 5 0,121-9 0,131 9 0,-115 2 0,1516-1 0,-1607 1 0,53 9 0,44 3 0,-2-15 0,-63-1 0,145 15 0,-90 1 0,249-9 0,-207-7 0,2380 2-1365,-2537 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6:58:16.252"/>
    </inkml:context>
    <inkml:brush xml:id="br0">
      <inkml:brushProperty name="width" value="0.035" units="cm"/>
      <inkml:brushProperty name="height" value="0.03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13.727"/>
    </inkml:context>
    <inkml:brush xml:id="br0">
      <inkml:brushProperty name="width" value="0.05" units="cm"/>
      <inkml:brushProperty name="height" value="0.05" units="cm"/>
      <inkml:brushProperty name="color" value="#E71224"/>
    </inkml:brush>
  </inkml:definitions>
  <inkml:trace contextRef="#ctx0" brushRef="#br0">1 0 24575,'5'0'0,"6"0"0,1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18.229"/>
    </inkml:context>
    <inkml:brush xml:id="br0">
      <inkml:brushProperty name="width" value="0.05" units="cm"/>
      <inkml:brushProperty name="height" value="0.05" units="cm"/>
      <inkml:brushProperty name="color" value="#E71224"/>
    </inkml:brush>
  </inkml:definitions>
  <inkml:trace contextRef="#ctx0" brushRef="#br0">0 29 24575,'28'-1'0,"0"2"0,0 1 0,0 0 0,0 3 0,51 13 0,-50-10 0,1 0 0,0-3 0,1 0 0,-1-2 0,1-1 0,35-3 0,-40 2 0,0 1 0,37 8 0,-34-5 0,46 3 0,557-6 0,-307-4 0,-202 4 0,135-5 0,-191-10 0,-50 9 0,0 0 0,20-1 0,328 2 0,-187 6 0,-47-2 0,144-3 0,-235-3 0,0-1 0,43-12 0,31-6 0,-59 15 0,-3 0 0,95-3 0,2768 13-1365,-2892-1-5461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21.156"/>
    </inkml:context>
    <inkml:brush xml:id="br0">
      <inkml:brushProperty name="width" value="0.05" units="cm"/>
      <inkml:brushProperty name="height" value="0.05" units="cm"/>
      <inkml:brushProperty name="color" value="#E71224"/>
    </inkml:brush>
  </inkml:definitions>
  <inkml:trace contextRef="#ctx0" brushRef="#br0">1 1 21389,'956'0'0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0T13:26:32.18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FBF85-DEB6-DC15-5E96-1CC99DA44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9EA9A-E338-C1CA-B80C-D4BAE2F15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B51EBE-BEED-8F3E-D0A1-CECF5F365D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DBFE2F1-DC3E-A285-63E9-C0604066366E}"/>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19</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65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18B4A-DBC1-D3B3-04B1-273F1725B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6CACF8-1FB9-9353-13E9-F3210AF93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32231A-52AC-9BE9-6C8C-7868C1B6DB8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DCF9E1-E4D8-B7D3-61C1-20B2CA1C7B4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20</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389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5A386-216B-B16D-5833-DB12ED908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73188-D3FE-3634-A0D0-F1A5EBB06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7AAD9-1521-1B4F-5E71-25ACEBDF81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5081FF-FB0D-5ECE-1CAD-D5E4DED8E78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21</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4454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955E6-A324-8B32-4502-3323D9788C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E9A6A0-6BA4-CA9B-CA03-A63A7FA53B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5ABE86-14A8-6C13-3518-B1270982EB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48F386-3BD8-D81D-0302-A9A88887769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22</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209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15463-E782-045E-286D-C00DAF385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CB2886-5B44-8305-EF5E-07BDF5DFF1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3CD6E-BB74-387F-D267-A3F0074245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CC62F81-61E2-482E-3CD5-130EF5A56165}"/>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23</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410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4F521-0DA5-A146-EE49-DAE4C6DDF7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1EBCB1-014D-4F7E-408C-4C446A67C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225F92-B0F5-0115-B38F-59F5DADDF6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C4200A-4D62-AD25-4518-E8414A8BCA3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24</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5649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4ED98-50A7-3379-57AD-FE2A534EE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EA035-28D2-61E4-027F-5F8B08EACB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B63F7A-6C42-E584-D160-E8BF9269E8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FF91212-37A7-9AE9-F10A-5A764522E170}"/>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25</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620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9ED32-8A2C-A780-7595-CA3FE5A49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88CDC9-B55F-9BD8-0AD9-2C34FEA5C3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AC794-E0A8-8236-BC05-7FAF3EE2B0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0A8A27-220B-37AC-5DA7-7D21E720EBA5}"/>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26</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476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FF161-4276-C11F-8AF4-B184988DE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A5FF5-62F2-FFC3-0999-016CF1F071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D7518-2BA7-3DDC-CF90-72332F23C1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724D9F-BE63-ECE0-87E1-AE26E1ED72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4</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022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12</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963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B90B3-31E8-D893-1C7E-319B71719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CB3CA-C037-E1E3-B4BA-DCC133E4D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0B9B9D-7CE7-1FC2-B3C9-21F3710D30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15E6BC-77F0-646E-8350-68EBC095E78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13</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2568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14</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815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1993-124D-F131-CA7E-652F041AB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DE8637-F759-CCD8-1B37-3AF744C321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C38B3-5038-22C4-972B-15B281F9D9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DFBB15-0CD8-6F9E-4D70-0D7CB0582E6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15</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910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4C6E-16B9-3D09-EA3E-565E4FCEEB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C36E01-8942-43E8-E62D-FD902F296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4B5218-C29A-8E8E-DC31-6DC91BE4E0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A2DA63-7B9B-74F2-1DB9-B3BB860FFF2D}"/>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16</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350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AB58A-0AC2-299A-02E8-325597381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A9F1B-1AE9-07A4-4003-C6FB23E706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B78F6-01C5-DDD1-06DD-B1FE46A47E3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274CA46-8C88-FF1D-BDB9-45E3F1B3F61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17</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87D78-97A9-0A43-CFDE-193A2D200B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F71D7-1EEE-D475-3ACF-914667DA9E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D9D4EF-06CB-B2D1-8942-6B89FA8B8D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A454604-8739-483F-BBB6-DA05392CE4D0}"/>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VN" sz="1200" b="0" i="0" u="none" strike="noStrike" cap="none" smtClean="0">
                <a:solidFill>
                  <a:schemeClr val="dk1"/>
                </a:solidFill>
                <a:latin typeface="Calibri"/>
                <a:ea typeface="Calibri"/>
                <a:cs typeface="Calibri"/>
                <a:sym typeface="Calibri"/>
              </a:rPr>
              <a:t>18</a:t>
            </a:fld>
            <a:endParaRPr lang="en-V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471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18920263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7559124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42910158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êu đề">
  <p:cSld name="Tiêu đề">
    <p:spTree>
      <p:nvGrpSpPr>
        <p:cNvPr id="1" name="Shape 15"/>
        <p:cNvGrpSpPr/>
        <p:nvPr/>
      </p:nvGrpSpPr>
      <p:grpSpPr>
        <a:xfrm>
          <a:off x="0" y="0"/>
          <a:ext cx="0" cy="0"/>
          <a:chOff x="0" y="0"/>
          <a:chExt cx="0" cy="0"/>
        </a:xfrm>
      </p:grpSpPr>
      <p:sp>
        <p:nvSpPr>
          <p:cNvPr id="16" name="Google Shape;16;p13"/>
          <p:cNvSpPr txBox="1">
            <a:spLocks noGrp="1"/>
          </p:cNvSpPr>
          <p:nvPr>
            <p:ph type="ftr" idx="11"/>
          </p:nvPr>
        </p:nvSpPr>
        <p:spPr>
          <a:xfrm>
            <a:off x="2353680" y="6480629"/>
            <a:ext cx="4288103" cy="2367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75604" y="6587552"/>
            <a:ext cx="291600" cy="2916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700" b="0" i="0" u="none" strike="noStrike" cap="none">
                <a:solidFill>
                  <a:schemeClr val="dk1"/>
                </a:solidFill>
                <a:latin typeface="Arial"/>
                <a:ea typeface="Arial"/>
                <a:cs typeface="Arial"/>
                <a:sym typeface="Arial"/>
              </a:defRPr>
            </a:lvl1pPr>
            <a:lvl2pPr marL="0" marR="0" lvl="1" indent="0" algn="ctr">
              <a:spcBef>
                <a:spcPts val="0"/>
              </a:spcBef>
              <a:buNone/>
              <a:defRPr sz="700" b="0" i="0" u="none" strike="noStrike" cap="none">
                <a:solidFill>
                  <a:schemeClr val="dk1"/>
                </a:solidFill>
                <a:latin typeface="Arial"/>
                <a:ea typeface="Arial"/>
                <a:cs typeface="Arial"/>
                <a:sym typeface="Arial"/>
              </a:defRPr>
            </a:lvl2pPr>
            <a:lvl3pPr marL="0" marR="0" lvl="2" indent="0" algn="ctr">
              <a:spcBef>
                <a:spcPts val="0"/>
              </a:spcBef>
              <a:buNone/>
              <a:defRPr sz="700" b="0" i="0" u="none" strike="noStrike" cap="none">
                <a:solidFill>
                  <a:schemeClr val="dk1"/>
                </a:solidFill>
                <a:latin typeface="Arial"/>
                <a:ea typeface="Arial"/>
                <a:cs typeface="Arial"/>
                <a:sym typeface="Arial"/>
              </a:defRPr>
            </a:lvl3pPr>
            <a:lvl4pPr marL="0" marR="0" lvl="3" indent="0" algn="ctr">
              <a:spcBef>
                <a:spcPts val="0"/>
              </a:spcBef>
              <a:buNone/>
              <a:defRPr sz="700" b="0" i="0" u="none" strike="noStrike" cap="none">
                <a:solidFill>
                  <a:schemeClr val="dk1"/>
                </a:solidFill>
                <a:latin typeface="Arial"/>
                <a:ea typeface="Arial"/>
                <a:cs typeface="Arial"/>
                <a:sym typeface="Arial"/>
              </a:defRPr>
            </a:lvl4pPr>
            <a:lvl5pPr marL="0" marR="0" lvl="4" indent="0" algn="ctr">
              <a:spcBef>
                <a:spcPts val="0"/>
              </a:spcBef>
              <a:buNone/>
              <a:defRPr sz="700" b="0" i="0" u="none" strike="noStrike" cap="none">
                <a:solidFill>
                  <a:schemeClr val="dk1"/>
                </a:solidFill>
                <a:latin typeface="Arial"/>
                <a:ea typeface="Arial"/>
                <a:cs typeface="Arial"/>
                <a:sym typeface="Arial"/>
              </a:defRPr>
            </a:lvl5pPr>
            <a:lvl6pPr marL="0" marR="0" lvl="5" indent="0" algn="ctr">
              <a:spcBef>
                <a:spcPts val="0"/>
              </a:spcBef>
              <a:buNone/>
              <a:defRPr sz="700" b="0" i="0" u="none" strike="noStrike" cap="none">
                <a:solidFill>
                  <a:schemeClr val="dk1"/>
                </a:solidFill>
                <a:latin typeface="Arial"/>
                <a:ea typeface="Arial"/>
                <a:cs typeface="Arial"/>
                <a:sym typeface="Arial"/>
              </a:defRPr>
            </a:lvl6pPr>
            <a:lvl7pPr marL="0" marR="0" lvl="6" indent="0" algn="ctr">
              <a:spcBef>
                <a:spcPts val="0"/>
              </a:spcBef>
              <a:buNone/>
              <a:defRPr sz="700" b="0" i="0" u="none" strike="noStrike" cap="none">
                <a:solidFill>
                  <a:schemeClr val="dk1"/>
                </a:solidFill>
                <a:latin typeface="Arial"/>
                <a:ea typeface="Arial"/>
                <a:cs typeface="Arial"/>
                <a:sym typeface="Arial"/>
              </a:defRPr>
            </a:lvl7pPr>
            <a:lvl8pPr marL="0" marR="0" lvl="7" indent="0" algn="ctr">
              <a:spcBef>
                <a:spcPts val="0"/>
              </a:spcBef>
              <a:buNone/>
              <a:defRPr sz="700" b="0" i="0" u="none" strike="noStrike" cap="none">
                <a:solidFill>
                  <a:schemeClr val="dk1"/>
                </a:solidFill>
                <a:latin typeface="Arial"/>
                <a:ea typeface="Arial"/>
                <a:cs typeface="Arial"/>
                <a:sym typeface="Arial"/>
              </a:defRPr>
            </a:lvl8pPr>
            <a:lvl9pPr marL="0" marR="0" lvl="8" indent="0" algn="ctr">
              <a:spcBef>
                <a:spcPts val="0"/>
              </a:spcBef>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VN"/>
              <a:t>‹#›</a:t>
            </a:fld>
            <a:endParaRPr/>
          </a:p>
        </p:txBody>
      </p:sp>
      <p:sp>
        <p:nvSpPr>
          <p:cNvPr id="34" name="Google Shape;34;p13"/>
          <p:cNvSpPr txBox="1">
            <a:spLocks noGrp="1"/>
          </p:cNvSpPr>
          <p:nvPr>
            <p:ph type="body" idx="1"/>
          </p:nvPr>
        </p:nvSpPr>
        <p:spPr>
          <a:xfrm>
            <a:off x="1850807" y="2208158"/>
            <a:ext cx="8490387" cy="696165"/>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000046"/>
              </a:buClr>
              <a:buSzPts val="4400"/>
              <a:buNone/>
              <a:defRPr sz="4400" b="1">
                <a:solidFill>
                  <a:srgbClr val="000046"/>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3"/>
          <p:cNvSpPr txBox="1">
            <a:spLocks noGrp="1"/>
          </p:cNvSpPr>
          <p:nvPr>
            <p:ph type="body" idx="2"/>
          </p:nvPr>
        </p:nvSpPr>
        <p:spPr>
          <a:xfrm>
            <a:off x="876991" y="3039455"/>
            <a:ext cx="10438019" cy="45944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000046"/>
              </a:buClr>
              <a:buSzPts val="2800"/>
              <a:buNone/>
              <a:defRPr sz="2800" b="1">
                <a:solidFill>
                  <a:srgbClr val="000046"/>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3"/>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1"/>
              </a:buClr>
              <a:buSzPts val="1400"/>
              <a:buNone/>
              <a:defRPr sz="1400" b="1" i="0">
                <a:solidFill>
                  <a:schemeClr val="lt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body" idx="4"/>
          </p:nvPr>
        </p:nvSpPr>
        <p:spPr>
          <a:xfrm>
            <a:off x="1850807" y="3630811"/>
            <a:ext cx="8490387" cy="64421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A5A5A5"/>
              </a:buClr>
              <a:buSzPts val="1200"/>
              <a:buNone/>
              <a:defRPr sz="1200">
                <a:solidFill>
                  <a:srgbClr val="A5A5A5"/>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6767806" y="6476999"/>
            <a:ext cx="2495896" cy="236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37893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421573206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38658885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26090373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30630044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29173337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96724983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18491381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31705284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VN" smtClean="0"/>
              <a:t>‹#›</a:t>
            </a:fld>
            <a:endParaRPr lang="en-VN"/>
          </a:p>
        </p:txBody>
      </p:sp>
    </p:spTree>
    <p:extLst>
      <p:ext uri="{BB962C8B-B14F-4D97-AF65-F5344CB8AC3E}">
        <p14:creationId xmlns:p14="http://schemas.microsoft.com/office/powerpoint/2010/main" val="892340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customXml" Target="../ink/ink14.xml"/><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ustomXml" Target="../ink/ink20.xml"/><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17.png"/><Relationship Id="rId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customXml" Target="../ink/ink37.xml"/><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customXml" Target="../ink/ink36.xml"/><Relationship Id="rId17" Type="http://schemas.openxmlformats.org/officeDocument/2006/relationships/customXml" Target="../ink/ink41.xml"/><Relationship Id="rId2" Type="http://schemas.openxmlformats.org/officeDocument/2006/relationships/notesSlide" Target="../notesSlides/notesSlide8.xml"/><Relationship Id="rId16"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customXml" Target="../ink/ink35.xml"/><Relationship Id="rId5" Type="http://schemas.openxmlformats.org/officeDocument/2006/relationships/customXml" Target="../ink/ink30.xml"/><Relationship Id="rId15" Type="http://schemas.openxmlformats.org/officeDocument/2006/relationships/customXml" Target="../ink/ink39.xml"/><Relationship Id="rId10" Type="http://schemas.openxmlformats.org/officeDocument/2006/relationships/customXml" Target="../ink/ink34.xml"/><Relationship Id="rId4" Type="http://schemas.openxmlformats.org/officeDocument/2006/relationships/image" Target="../media/image230.png"/><Relationship Id="rId9" Type="http://schemas.openxmlformats.org/officeDocument/2006/relationships/customXml" Target="../ink/ink33.xml"/><Relationship Id="rId14" Type="http://schemas.openxmlformats.org/officeDocument/2006/relationships/customXml" Target="../ink/ink38.xml"/></Relationships>
</file>

<file path=ppt/slides/_rels/slide18.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customXml" Target="../ink/ink48.xml"/><Relationship Id="rId5" Type="http://schemas.openxmlformats.org/officeDocument/2006/relationships/customXml" Target="../ink/ink43.xml"/><Relationship Id="rId10" Type="http://schemas.openxmlformats.org/officeDocument/2006/relationships/customXml" Target="../ink/ink47.xml"/><Relationship Id="rId4" Type="http://schemas.openxmlformats.org/officeDocument/2006/relationships/image" Target="../media/image230.png"/><Relationship Id="rId9" Type="http://schemas.openxmlformats.org/officeDocument/2006/relationships/customXml" Target="../ink/ink46.xml"/></Relationships>
</file>

<file path=ppt/slides/_rels/slide19.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51.xml"/><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0.png"/></Relationships>
</file>

<file path=ppt/slides/_rels/slide22.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23.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30.png"/></Relationships>
</file>

<file path=ppt/slides/_rels/slide24.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25.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svg"/><Relationship Id="rId7"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70.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9.xml"/><Relationship Id="rId18" Type="http://schemas.openxmlformats.org/officeDocument/2006/relationships/image" Target="../media/image11.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6.png"/><Relationship Id="rId17" Type="http://schemas.openxmlformats.org/officeDocument/2006/relationships/customXml" Target="../ink/ink12.xml"/><Relationship Id="rId2" Type="http://schemas.openxmlformats.org/officeDocument/2006/relationships/image" Target="../media/image8.pn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7.xm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337" name="Google Shape;337;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1</a:t>
            </a:fld>
            <a:endParaRPr/>
          </a:p>
        </p:txBody>
      </p:sp>
      <p:sp>
        <p:nvSpPr>
          <p:cNvPr id="338" name="Google Shape;338;p1"/>
          <p:cNvSpPr txBox="1">
            <a:spLocks noGrp="1"/>
          </p:cNvSpPr>
          <p:nvPr>
            <p:ph type="body" idx="1"/>
          </p:nvPr>
        </p:nvSpPr>
        <p:spPr>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0"/>
              </a:spcAft>
              <a:buClr>
                <a:srgbClr val="000046"/>
              </a:buClr>
              <a:buSzPts val="4400"/>
              <a:buNone/>
            </a:pPr>
            <a:r>
              <a:rPr lang="en-US"/>
              <a:t>KĨ THUẬT LẬP TRÌNH </a:t>
            </a:r>
            <a:r>
              <a:rPr lang="vi-VN"/>
              <a:t>TRÍ TUỆ NHÂN TẠ</a:t>
            </a:r>
            <a:r>
              <a:rPr lang="en-US"/>
              <a:t>O</a:t>
            </a:r>
            <a:endParaRPr/>
          </a:p>
        </p:txBody>
      </p:sp>
      <p:sp>
        <p:nvSpPr>
          <p:cNvPr id="339" name="Google Shape;339;p1"/>
          <p:cNvSpPr txBox="1">
            <a:spLocks noGrp="1"/>
          </p:cNvSpPr>
          <p:nvPr>
            <p:ph type="body" idx="2"/>
          </p:nvPr>
        </p:nvSpPr>
        <p:spPr>
          <a:xfrm>
            <a:off x="876991" y="3039454"/>
            <a:ext cx="10438019" cy="137522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46"/>
              </a:buClr>
              <a:buSzPts val="2800"/>
              <a:buNone/>
            </a:pPr>
            <a:r>
              <a:rPr lang="en-US"/>
              <a:t>XÂY DỰNG CHATBOT HỎI ĐÁP VỀ MACHINE LEARING</a:t>
            </a:r>
            <a:endParaRPr/>
          </a:p>
        </p:txBody>
      </p:sp>
      <p:sp>
        <p:nvSpPr>
          <p:cNvPr id="340" name="Google Shape;340;p1"/>
          <p:cNvSpPr txBox="1">
            <a:spLocks noGrp="1"/>
          </p:cNvSpPr>
          <p:nvPr>
            <p:ph type="body" idx="3"/>
          </p:nvPr>
        </p:nvSpPr>
        <p:spPr>
          <a:xfrm>
            <a:off x="8279576" y="4825396"/>
            <a:ext cx="2830058" cy="345005"/>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1400"/>
              <a:buNone/>
            </a:pPr>
            <a:r>
              <a:rPr lang="en-US"/>
              <a:t>GVHD: </a:t>
            </a:r>
            <a:r>
              <a:rPr lang="en-US" err="1"/>
              <a:t>Đặng</a:t>
            </a:r>
            <a:r>
              <a:rPr lang="en-US"/>
              <a:t> Văn </a:t>
            </a:r>
            <a:r>
              <a:rPr lang="en-US" err="1"/>
              <a:t>Thìn</a:t>
            </a:r>
            <a:endParaRPr/>
          </a:p>
        </p:txBody>
      </p:sp>
      <p:sp>
        <p:nvSpPr>
          <p:cNvPr id="2" name="Google Shape;340;p1">
            <a:extLst>
              <a:ext uri="{FF2B5EF4-FFF2-40B4-BE49-F238E27FC236}">
                <a16:creationId xmlns:a16="http://schemas.microsoft.com/office/drawing/2014/main" id="{E8188E35-77EB-AEC2-7A0C-EB6961B56726}"/>
              </a:ext>
            </a:extLst>
          </p:cNvPr>
          <p:cNvSpPr txBox="1">
            <a:spLocks/>
          </p:cNvSpPr>
          <p:nvPr/>
        </p:nvSpPr>
        <p:spPr>
          <a:xfrm>
            <a:off x="965481" y="4825396"/>
            <a:ext cx="3220394" cy="484023"/>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chemeClr val="lt1"/>
              </a:buClr>
              <a:buSzPts val="1400"/>
              <a:buFont typeface="Arial"/>
              <a:buNone/>
              <a:defRPr sz="1400" b="1" i="0" u="none" strike="noStrike" cap="none">
                <a:solidFill>
                  <a:schemeClr val="lt1"/>
                </a:solidFill>
                <a:latin typeface="Times New Roman"/>
                <a:ea typeface="Times New Roman"/>
                <a:cs typeface="Times New Roman"/>
                <a:sym typeface="Times New Roma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r>
              <a:rPr lang="en-US"/>
              <a:t>Thành </a:t>
            </a:r>
            <a:r>
              <a:rPr lang="en-US" err="1"/>
              <a:t>viên</a:t>
            </a:r>
            <a:r>
              <a:rPr lang="en-US"/>
              <a:t>: </a:t>
            </a:r>
          </a:p>
          <a:p>
            <a:pPr marL="0" indent="0">
              <a:spcBef>
                <a:spcPts val="0"/>
              </a:spcBef>
            </a:pPr>
            <a:r>
              <a:rPr lang="en-US"/>
              <a:t>Lê Văn Hoàng - 22520465</a:t>
            </a:r>
          </a:p>
        </p:txBody>
      </p:sp>
      <p:sp>
        <p:nvSpPr>
          <p:cNvPr id="3" name="Google Shape;340;p1">
            <a:extLst>
              <a:ext uri="{FF2B5EF4-FFF2-40B4-BE49-F238E27FC236}">
                <a16:creationId xmlns:a16="http://schemas.microsoft.com/office/drawing/2014/main" id="{FA3034CD-141C-4294-4E9A-203B0864F1DB}"/>
              </a:ext>
            </a:extLst>
          </p:cNvPr>
          <p:cNvSpPr txBox="1">
            <a:spLocks/>
          </p:cNvSpPr>
          <p:nvPr/>
        </p:nvSpPr>
        <p:spPr>
          <a:xfrm>
            <a:off x="0" y="0"/>
            <a:ext cx="12192000" cy="1507279"/>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chemeClr val="lt1"/>
              </a:buClr>
              <a:buSzPts val="1400"/>
              <a:buFont typeface="Arial"/>
              <a:buNone/>
              <a:defRPr sz="1400" b="1" i="0" u="none" strike="noStrike" cap="none">
                <a:solidFill>
                  <a:schemeClr val="lt1"/>
                </a:solidFill>
                <a:latin typeface="Times New Roman"/>
                <a:ea typeface="Times New Roman"/>
                <a:cs typeface="Times New Roman"/>
                <a:sym typeface="Times New Roma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r>
              <a:rPr lang="en-VN" sz="3200"/>
              <a:t>Trường Đại học Công nghệ Thông tin, ĐHQG-HCM</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E99DE-ECF3-13EA-A95D-E038B25A5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7A3F68-D126-FCD0-064D-EDFE82A3B37A}"/>
              </a:ext>
            </a:extLst>
          </p:cNvPr>
          <p:cNvSpPr>
            <a:spLocks noGrp="1"/>
          </p:cNvSpPr>
          <p:nvPr>
            <p:ph type="title"/>
          </p:nvPr>
        </p:nvSpPr>
        <p:spPr>
          <a:xfrm>
            <a:off x="806172" y="178264"/>
            <a:ext cx="10579655" cy="785896"/>
          </a:xfrm>
        </p:spPr>
        <p:txBody>
          <a:bodyPr>
            <a:normAutofit/>
          </a:bodyPr>
          <a:lstStyle/>
          <a:p>
            <a:r>
              <a:rPr lang="en-US"/>
              <a:t>DATA PREPROCESSING</a:t>
            </a:r>
          </a:p>
        </p:txBody>
      </p:sp>
      <p:sp>
        <p:nvSpPr>
          <p:cNvPr id="4" name="Slide Number Placeholder 3">
            <a:extLst>
              <a:ext uri="{FF2B5EF4-FFF2-40B4-BE49-F238E27FC236}">
                <a16:creationId xmlns:a16="http://schemas.microsoft.com/office/drawing/2014/main" id="{F53B2F32-F58B-7D2D-A5F2-08F52AA1E8D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10</a:t>
            </a:fld>
            <a:endParaRPr lang="en-VN"/>
          </a:p>
        </p:txBody>
      </p:sp>
      <p:pic>
        <p:nvPicPr>
          <p:cNvPr id="3" name="Picture 2">
            <a:extLst>
              <a:ext uri="{FF2B5EF4-FFF2-40B4-BE49-F238E27FC236}">
                <a16:creationId xmlns:a16="http://schemas.microsoft.com/office/drawing/2014/main" id="{D654B23E-3011-AFA5-EA21-9EBEE5CB599F}"/>
              </a:ext>
            </a:extLst>
          </p:cNvPr>
          <p:cNvPicPr>
            <a:picLocks noChangeAspect="1"/>
          </p:cNvPicPr>
          <p:nvPr/>
        </p:nvPicPr>
        <p:blipFill>
          <a:blip r:embed="rId2"/>
          <a:stretch>
            <a:fillRect/>
          </a:stretch>
        </p:blipFill>
        <p:spPr>
          <a:xfrm>
            <a:off x="1203938" y="1424034"/>
            <a:ext cx="4460662" cy="2004966"/>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5748B7FE-BFCB-1A9F-8300-AC79A13AC922}"/>
                  </a:ext>
                </a:extLst>
              </p14:cNvPr>
              <p14:cNvContentPartPr/>
              <p14:nvPr/>
            </p14:nvContentPartPr>
            <p14:xfrm>
              <a:off x="3067215" y="3048101"/>
              <a:ext cx="10440" cy="360"/>
            </p14:xfrm>
          </p:contentPart>
        </mc:Choice>
        <mc:Fallback xmlns="">
          <p:pic>
            <p:nvPicPr>
              <p:cNvPr id="11" name="Ink 10">
                <a:extLst>
                  <a:ext uri="{FF2B5EF4-FFF2-40B4-BE49-F238E27FC236}">
                    <a16:creationId xmlns:a16="http://schemas.microsoft.com/office/drawing/2014/main" id="{5748B7FE-BFCB-1A9F-8300-AC79A13AC922}"/>
                  </a:ext>
                </a:extLst>
              </p:cNvPr>
              <p:cNvPicPr/>
              <p:nvPr/>
            </p:nvPicPr>
            <p:blipFill>
              <a:blip r:embed="rId4"/>
              <a:stretch>
                <a:fillRect/>
              </a:stretch>
            </p:blipFill>
            <p:spPr>
              <a:xfrm>
                <a:off x="3058215" y="3039101"/>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FB7F20B-DDB9-523D-CC7F-B94A9FF39372}"/>
                  </a:ext>
                </a:extLst>
              </p14:cNvPr>
              <p14:cNvContentPartPr/>
              <p14:nvPr/>
            </p14:nvContentPartPr>
            <p14:xfrm>
              <a:off x="-344145" y="865061"/>
              <a:ext cx="360" cy="360"/>
            </p14:xfrm>
          </p:contentPart>
        </mc:Choice>
        <mc:Fallback xmlns="">
          <p:pic>
            <p:nvPicPr>
              <p:cNvPr id="18" name="Ink 17">
                <a:extLst>
                  <a:ext uri="{FF2B5EF4-FFF2-40B4-BE49-F238E27FC236}">
                    <a16:creationId xmlns:a16="http://schemas.microsoft.com/office/drawing/2014/main" id="{7FB7F20B-DDB9-523D-CC7F-B94A9FF39372}"/>
                  </a:ext>
                </a:extLst>
              </p:cNvPr>
              <p:cNvPicPr/>
              <p:nvPr/>
            </p:nvPicPr>
            <p:blipFill>
              <a:blip r:embed="rId6"/>
              <a:stretch>
                <a:fillRect/>
              </a:stretch>
            </p:blipFill>
            <p:spPr>
              <a:xfrm>
                <a:off x="-353145" y="85606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27232AF6-CDB9-B643-1F83-5BAB5F674FEF}"/>
                  </a:ext>
                </a:extLst>
              </p14:cNvPr>
              <p14:cNvContentPartPr/>
              <p14:nvPr/>
            </p14:nvContentPartPr>
            <p14:xfrm>
              <a:off x="-324705" y="1169981"/>
              <a:ext cx="360" cy="360"/>
            </p14:xfrm>
          </p:contentPart>
        </mc:Choice>
        <mc:Fallback xmlns="">
          <p:pic>
            <p:nvPicPr>
              <p:cNvPr id="19" name="Ink 18">
                <a:extLst>
                  <a:ext uri="{FF2B5EF4-FFF2-40B4-BE49-F238E27FC236}">
                    <a16:creationId xmlns:a16="http://schemas.microsoft.com/office/drawing/2014/main" id="{27232AF6-CDB9-B643-1F83-5BAB5F674FEF}"/>
                  </a:ext>
                </a:extLst>
              </p:cNvPr>
              <p:cNvPicPr/>
              <p:nvPr/>
            </p:nvPicPr>
            <p:blipFill>
              <a:blip r:embed="rId6"/>
              <a:stretch>
                <a:fillRect/>
              </a:stretch>
            </p:blipFill>
            <p:spPr>
              <a:xfrm>
                <a:off x="-333705" y="11609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B59631C5-F0FD-61A2-7959-8F80B02FD761}"/>
                  </a:ext>
                </a:extLst>
              </p14:cNvPr>
              <p14:cNvContentPartPr/>
              <p14:nvPr/>
            </p14:nvContentPartPr>
            <p14:xfrm>
              <a:off x="-579945" y="4227821"/>
              <a:ext cx="360" cy="360"/>
            </p14:xfrm>
          </p:contentPart>
        </mc:Choice>
        <mc:Fallback xmlns="">
          <p:pic>
            <p:nvPicPr>
              <p:cNvPr id="20" name="Ink 19">
                <a:extLst>
                  <a:ext uri="{FF2B5EF4-FFF2-40B4-BE49-F238E27FC236}">
                    <a16:creationId xmlns:a16="http://schemas.microsoft.com/office/drawing/2014/main" id="{B59631C5-F0FD-61A2-7959-8F80B02FD761}"/>
                  </a:ext>
                </a:extLst>
              </p:cNvPr>
              <p:cNvPicPr/>
              <p:nvPr/>
            </p:nvPicPr>
            <p:blipFill>
              <a:blip r:embed="rId6"/>
              <a:stretch>
                <a:fillRect/>
              </a:stretch>
            </p:blipFill>
            <p:spPr>
              <a:xfrm>
                <a:off x="-588945" y="4218821"/>
                <a:ext cx="18000" cy="18000"/>
              </a:xfrm>
              <a:prstGeom prst="rect">
                <a:avLst/>
              </a:prstGeom>
            </p:spPr>
          </p:pic>
        </mc:Fallback>
      </mc:AlternateContent>
      <p:pic>
        <p:nvPicPr>
          <p:cNvPr id="23" name="Picture 22">
            <a:extLst>
              <a:ext uri="{FF2B5EF4-FFF2-40B4-BE49-F238E27FC236}">
                <a16:creationId xmlns:a16="http://schemas.microsoft.com/office/drawing/2014/main" id="{F542925E-DCC4-63F6-ADC7-065A2C9B43F9}"/>
              </a:ext>
            </a:extLst>
          </p:cNvPr>
          <p:cNvPicPr>
            <a:picLocks noChangeAspect="1"/>
          </p:cNvPicPr>
          <p:nvPr/>
        </p:nvPicPr>
        <p:blipFill>
          <a:blip r:embed="rId9"/>
          <a:stretch>
            <a:fillRect/>
          </a:stretch>
        </p:blipFill>
        <p:spPr>
          <a:xfrm>
            <a:off x="987781" y="4227821"/>
            <a:ext cx="4858428" cy="733527"/>
          </a:xfrm>
          <a:prstGeom prst="rect">
            <a:avLst/>
          </a:prstGeom>
        </p:spPr>
      </p:pic>
      <p:pic>
        <p:nvPicPr>
          <p:cNvPr id="25" name="Picture 24">
            <a:extLst>
              <a:ext uri="{FF2B5EF4-FFF2-40B4-BE49-F238E27FC236}">
                <a16:creationId xmlns:a16="http://schemas.microsoft.com/office/drawing/2014/main" id="{032D89C6-CA96-C1FC-A024-869FA71CC13E}"/>
              </a:ext>
            </a:extLst>
          </p:cNvPr>
          <p:cNvPicPr>
            <a:picLocks noChangeAspect="1"/>
          </p:cNvPicPr>
          <p:nvPr/>
        </p:nvPicPr>
        <p:blipFill>
          <a:blip r:embed="rId10"/>
          <a:stretch>
            <a:fillRect/>
          </a:stretch>
        </p:blipFill>
        <p:spPr>
          <a:xfrm>
            <a:off x="7727882" y="4067312"/>
            <a:ext cx="3657945" cy="1054543"/>
          </a:xfrm>
          <a:prstGeom prst="rect">
            <a:avLst/>
          </a:prstGeom>
        </p:spPr>
      </p:pic>
      <p:pic>
        <p:nvPicPr>
          <p:cNvPr id="5" name="Picture 4">
            <a:extLst>
              <a:ext uri="{FF2B5EF4-FFF2-40B4-BE49-F238E27FC236}">
                <a16:creationId xmlns:a16="http://schemas.microsoft.com/office/drawing/2014/main" id="{9F3AA7E4-F961-D825-8E59-A1E1740994A4}"/>
              </a:ext>
            </a:extLst>
          </p:cNvPr>
          <p:cNvPicPr>
            <a:picLocks noChangeAspect="1"/>
          </p:cNvPicPr>
          <p:nvPr/>
        </p:nvPicPr>
        <p:blipFill>
          <a:blip r:embed="rId11"/>
          <a:stretch>
            <a:fillRect/>
          </a:stretch>
        </p:blipFill>
        <p:spPr>
          <a:xfrm>
            <a:off x="6922289" y="1818179"/>
            <a:ext cx="4905917" cy="1054543"/>
          </a:xfrm>
          <a:prstGeom prst="rect">
            <a:avLst/>
          </a:prstGeom>
        </p:spPr>
      </p:pic>
      <p:sp>
        <p:nvSpPr>
          <p:cNvPr id="8" name="TextBox 7">
            <a:extLst>
              <a:ext uri="{FF2B5EF4-FFF2-40B4-BE49-F238E27FC236}">
                <a16:creationId xmlns:a16="http://schemas.microsoft.com/office/drawing/2014/main" id="{6797FA3A-9B39-3B64-6F36-BA24E0D931B0}"/>
              </a:ext>
            </a:extLst>
          </p:cNvPr>
          <p:cNvSpPr txBox="1"/>
          <p:nvPr/>
        </p:nvSpPr>
        <p:spPr>
          <a:xfrm>
            <a:off x="1071716" y="5584723"/>
            <a:ext cx="10314111" cy="369332"/>
          </a:xfrm>
          <a:prstGeom prst="rect">
            <a:avLst/>
          </a:prstGeom>
          <a:noFill/>
        </p:spPr>
        <p:txBody>
          <a:bodyPr wrap="square" rtlCol="0">
            <a:spAutoFit/>
          </a:bodyPr>
          <a:lstStyle/>
          <a:p>
            <a:pPr algn="ctr"/>
            <a:r>
              <a:rPr lang="en-US" sz="1800"/>
              <a:t>-&gt; find out the true pattern</a:t>
            </a:r>
          </a:p>
        </p:txBody>
      </p:sp>
    </p:spTree>
    <p:extLst>
      <p:ext uri="{BB962C8B-B14F-4D97-AF65-F5344CB8AC3E}">
        <p14:creationId xmlns:p14="http://schemas.microsoft.com/office/powerpoint/2010/main" val="335549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2CC8C-1A0B-FEF5-87B1-506064B9D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64691-CAA3-9907-0AEA-6120164BF306}"/>
              </a:ext>
            </a:extLst>
          </p:cNvPr>
          <p:cNvSpPr>
            <a:spLocks noGrp="1"/>
          </p:cNvSpPr>
          <p:nvPr>
            <p:ph type="title"/>
          </p:nvPr>
        </p:nvSpPr>
        <p:spPr>
          <a:xfrm>
            <a:off x="806172" y="178264"/>
            <a:ext cx="10579655" cy="785896"/>
          </a:xfrm>
        </p:spPr>
        <p:txBody>
          <a:bodyPr>
            <a:normAutofit/>
          </a:bodyPr>
          <a:lstStyle/>
          <a:p>
            <a:r>
              <a:rPr lang="en-US"/>
              <a:t>CHUNKING</a:t>
            </a:r>
          </a:p>
        </p:txBody>
      </p:sp>
      <p:sp>
        <p:nvSpPr>
          <p:cNvPr id="4" name="Slide Number Placeholder 3">
            <a:extLst>
              <a:ext uri="{FF2B5EF4-FFF2-40B4-BE49-F238E27FC236}">
                <a16:creationId xmlns:a16="http://schemas.microsoft.com/office/drawing/2014/main" id="{19B8FA4D-A2DC-3F74-3328-47A333222E1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11</a:t>
            </a:fld>
            <a:endParaRPr lang="en-VN"/>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F4F63D0-5D58-FB77-7358-31A8445B9CBF}"/>
                  </a:ext>
                </a:extLst>
              </p14:cNvPr>
              <p14:cNvContentPartPr/>
              <p14:nvPr/>
            </p14:nvContentPartPr>
            <p14:xfrm>
              <a:off x="3067215" y="3048101"/>
              <a:ext cx="10440" cy="360"/>
            </p14:xfrm>
          </p:contentPart>
        </mc:Choice>
        <mc:Fallback xmlns="">
          <p:pic>
            <p:nvPicPr>
              <p:cNvPr id="11" name="Ink 10">
                <a:extLst>
                  <a:ext uri="{FF2B5EF4-FFF2-40B4-BE49-F238E27FC236}">
                    <a16:creationId xmlns:a16="http://schemas.microsoft.com/office/drawing/2014/main" id="{0F4F63D0-5D58-FB77-7358-31A8445B9CBF}"/>
                  </a:ext>
                </a:extLst>
              </p:cNvPr>
              <p:cNvPicPr/>
              <p:nvPr/>
            </p:nvPicPr>
            <p:blipFill>
              <a:blip r:embed="rId3"/>
              <a:stretch>
                <a:fillRect/>
              </a:stretch>
            </p:blipFill>
            <p:spPr>
              <a:xfrm>
                <a:off x="3058215" y="3039101"/>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9AA33E69-8353-737E-4219-0C7393C4A354}"/>
                  </a:ext>
                </a:extLst>
              </p14:cNvPr>
              <p14:cNvContentPartPr/>
              <p14:nvPr/>
            </p14:nvContentPartPr>
            <p14:xfrm>
              <a:off x="-344145" y="865061"/>
              <a:ext cx="360" cy="360"/>
            </p14:xfrm>
          </p:contentPart>
        </mc:Choice>
        <mc:Fallback xmlns="">
          <p:pic>
            <p:nvPicPr>
              <p:cNvPr id="18" name="Ink 17">
                <a:extLst>
                  <a:ext uri="{FF2B5EF4-FFF2-40B4-BE49-F238E27FC236}">
                    <a16:creationId xmlns:a16="http://schemas.microsoft.com/office/drawing/2014/main" id="{9AA33E69-8353-737E-4219-0C7393C4A354}"/>
                  </a:ext>
                </a:extLst>
              </p:cNvPr>
              <p:cNvPicPr/>
              <p:nvPr/>
            </p:nvPicPr>
            <p:blipFill>
              <a:blip r:embed="rId5"/>
              <a:stretch>
                <a:fillRect/>
              </a:stretch>
            </p:blipFill>
            <p:spPr>
              <a:xfrm>
                <a:off x="-353145" y="85606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50E19CF6-FB01-9AB9-592B-5162FCA89AFA}"/>
                  </a:ext>
                </a:extLst>
              </p14:cNvPr>
              <p14:cNvContentPartPr/>
              <p14:nvPr/>
            </p14:nvContentPartPr>
            <p14:xfrm>
              <a:off x="-324705" y="1169981"/>
              <a:ext cx="360" cy="360"/>
            </p14:xfrm>
          </p:contentPart>
        </mc:Choice>
        <mc:Fallback xmlns="">
          <p:pic>
            <p:nvPicPr>
              <p:cNvPr id="19" name="Ink 18">
                <a:extLst>
                  <a:ext uri="{FF2B5EF4-FFF2-40B4-BE49-F238E27FC236}">
                    <a16:creationId xmlns:a16="http://schemas.microsoft.com/office/drawing/2014/main" id="{50E19CF6-FB01-9AB9-592B-5162FCA89AFA}"/>
                  </a:ext>
                </a:extLst>
              </p:cNvPr>
              <p:cNvPicPr/>
              <p:nvPr/>
            </p:nvPicPr>
            <p:blipFill>
              <a:blip r:embed="rId5"/>
              <a:stretch>
                <a:fillRect/>
              </a:stretch>
            </p:blipFill>
            <p:spPr>
              <a:xfrm>
                <a:off x="-333705" y="11609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A3C48B72-04E9-C6DC-24E6-280FDD2DCF28}"/>
                  </a:ext>
                </a:extLst>
              </p14:cNvPr>
              <p14:cNvContentPartPr/>
              <p14:nvPr/>
            </p14:nvContentPartPr>
            <p14:xfrm>
              <a:off x="-579945" y="4227821"/>
              <a:ext cx="360" cy="360"/>
            </p14:xfrm>
          </p:contentPart>
        </mc:Choice>
        <mc:Fallback xmlns="">
          <p:pic>
            <p:nvPicPr>
              <p:cNvPr id="20" name="Ink 19">
                <a:extLst>
                  <a:ext uri="{FF2B5EF4-FFF2-40B4-BE49-F238E27FC236}">
                    <a16:creationId xmlns:a16="http://schemas.microsoft.com/office/drawing/2014/main" id="{A3C48B72-04E9-C6DC-24E6-280FDD2DCF28}"/>
                  </a:ext>
                </a:extLst>
              </p:cNvPr>
              <p:cNvPicPr/>
              <p:nvPr/>
            </p:nvPicPr>
            <p:blipFill>
              <a:blip r:embed="rId5"/>
              <a:stretch>
                <a:fillRect/>
              </a:stretch>
            </p:blipFill>
            <p:spPr>
              <a:xfrm>
                <a:off x="-588945" y="4218821"/>
                <a:ext cx="18000" cy="18000"/>
              </a:xfrm>
              <a:prstGeom prst="rect">
                <a:avLst/>
              </a:prstGeom>
            </p:spPr>
          </p:pic>
        </mc:Fallback>
      </mc:AlternateContent>
      <p:sp>
        <p:nvSpPr>
          <p:cNvPr id="9" name="TextBox 8">
            <a:extLst>
              <a:ext uri="{FF2B5EF4-FFF2-40B4-BE49-F238E27FC236}">
                <a16:creationId xmlns:a16="http://schemas.microsoft.com/office/drawing/2014/main" id="{EBEEDF48-C59F-0058-1732-289B599C7F19}"/>
              </a:ext>
            </a:extLst>
          </p:cNvPr>
          <p:cNvSpPr txBox="1"/>
          <p:nvPr/>
        </p:nvSpPr>
        <p:spPr>
          <a:xfrm>
            <a:off x="1645527" y="1821464"/>
            <a:ext cx="2843375" cy="369332"/>
          </a:xfrm>
          <a:prstGeom prst="rect">
            <a:avLst/>
          </a:prstGeom>
          <a:noFill/>
        </p:spPr>
        <p:txBody>
          <a:bodyPr wrap="square">
            <a:spAutoFit/>
          </a:bodyPr>
          <a:lstStyle/>
          <a:p>
            <a:r>
              <a:rPr lang="en-US" sz="1800" err="1"/>
              <a:t>CharacterTextSplitter</a:t>
            </a:r>
            <a:endParaRPr lang="en-US" sz="1800"/>
          </a:p>
        </p:txBody>
      </p:sp>
      <p:sp>
        <p:nvSpPr>
          <p:cNvPr id="13" name="TextBox 12">
            <a:extLst>
              <a:ext uri="{FF2B5EF4-FFF2-40B4-BE49-F238E27FC236}">
                <a16:creationId xmlns:a16="http://schemas.microsoft.com/office/drawing/2014/main" id="{D30EFF2B-5030-41F7-1521-EB15BAB3DDB4}"/>
              </a:ext>
            </a:extLst>
          </p:cNvPr>
          <p:cNvSpPr txBox="1"/>
          <p:nvPr/>
        </p:nvSpPr>
        <p:spPr>
          <a:xfrm>
            <a:off x="7171485" y="1821464"/>
            <a:ext cx="6405716" cy="369332"/>
          </a:xfrm>
          <a:prstGeom prst="rect">
            <a:avLst/>
          </a:prstGeom>
          <a:noFill/>
        </p:spPr>
        <p:txBody>
          <a:bodyPr wrap="square">
            <a:spAutoFit/>
          </a:bodyPr>
          <a:lstStyle/>
          <a:p>
            <a:r>
              <a:rPr lang="en-US" sz="1800" err="1"/>
              <a:t>MarkdownHeaderTextSplitter</a:t>
            </a:r>
            <a:endParaRPr lang="en-US" sz="1800"/>
          </a:p>
        </p:txBody>
      </p:sp>
      <p:sp>
        <p:nvSpPr>
          <p:cNvPr id="15" name="TextBox 14">
            <a:extLst>
              <a:ext uri="{FF2B5EF4-FFF2-40B4-BE49-F238E27FC236}">
                <a16:creationId xmlns:a16="http://schemas.microsoft.com/office/drawing/2014/main" id="{CC5B1446-0EBC-B84F-664B-5CBA59853360}"/>
              </a:ext>
            </a:extLst>
          </p:cNvPr>
          <p:cNvSpPr txBox="1"/>
          <p:nvPr/>
        </p:nvSpPr>
        <p:spPr>
          <a:xfrm>
            <a:off x="985520" y="3048100"/>
            <a:ext cx="3767542" cy="800219"/>
          </a:xfrm>
          <a:prstGeom prst="rect">
            <a:avLst/>
          </a:prstGeom>
          <a:noFill/>
        </p:spPr>
        <p:txBody>
          <a:bodyPr wrap="square" rtlCol="0">
            <a:spAutoFit/>
          </a:bodyPr>
          <a:lstStyle/>
          <a:p>
            <a:pPr marL="285750" indent="-285750">
              <a:buFontTx/>
              <a:buChar char="-"/>
            </a:pPr>
            <a:r>
              <a:rPr lang="en-US" sz="1600"/>
              <a:t>divide document based on character</a:t>
            </a:r>
          </a:p>
          <a:p>
            <a:pPr marL="285750" indent="-285750">
              <a:buFontTx/>
              <a:buChar char="-"/>
            </a:pPr>
            <a:r>
              <a:rPr lang="en-US" sz="1600" err="1"/>
              <a:t>chunk_size</a:t>
            </a:r>
            <a:r>
              <a:rPr lang="en-US" sz="1600"/>
              <a:t>, overlap ? </a:t>
            </a:r>
          </a:p>
          <a:p>
            <a:endParaRPr lang="en-US"/>
          </a:p>
        </p:txBody>
      </p:sp>
      <p:sp>
        <p:nvSpPr>
          <p:cNvPr id="16" name="TextBox 15">
            <a:extLst>
              <a:ext uri="{FF2B5EF4-FFF2-40B4-BE49-F238E27FC236}">
                <a16:creationId xmlns:a16="http://schemas.microsoft.com/office/drawing/2014/main" id="{DA8E352F-FEEF-B079-3112-B155E0007565}"/>
              </a:ext>
            </a:extLst>
          </p:cNvPr>
          <p:cNvSpPr txBox="1"/>
          <p:nvPr/>
        </p:nvSpPr>
        <p:spPr>
          <a:xfrm>
            <a:off x="6834756" y="3048100"/>
            <a:ext cx="4026283" cy="553998"/>
          </a:xfrm>
          <a:prstGeom prst="rect">
            <a:avLst/>
          </a:prstGeom>
          <a:noFill/>
        </p:spPr>
        <p:txBody>
          <a:bodyPr wrap="square" rtlCol="0">
            <a:spAutoFit/>
          </a:bodyPr>
          <a:lstStyle/>
          <a:p>
            <a:pPr marL="285750" indent="-285750">
              <a:buFontTx/>
              <a:buChar char="-"/>
            </a:pPr>
            <a:r>
              <a:rPr lang="en-US" sz="1600"/>
              <a:t>divide document based on header (#)</a:t>
            </a:r>
          </a:p>
          <a:p>
            <a:endParaRPr lang="en-US"/>
          </a:p>
        </p:txBody>
      </p:sp>
    </p:spTree>
    <p:extLst>
      <p:ext uri="{BB962C8B-B14F-4D97-AF65-F5344CB8AC3E}">
        <p14:creationId xmlns:p14="http://schemas.microsoft.com/office/powerpoint/2010/main" val="25624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7B2C-89C0-D738-A2FD-15E4CE0DE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1E615-F2A0-9789-EFEE-3581F34C6798}"/>
              </a:ext>
            </a:extLst>
          </p:cNvPr>
          <p:cNvSpPr>
            <a:spLocks noGrp="1"/>
          </p:cNvSpPr>
          <p:nvPr>
            <p:ph type="title"/>
          </p:nvPr>
        </p:nvSpPr>
        <p:spPr>
          <a:xfrm>
            <a:off x="806172" y="178264"/>
            <a:ext cx="10579655" cy="785896"/>
          </a:xfrm>
        </p:spPr>
        <p:txBody>
          <a:bodyPr>
            <a:normAutofit/>
          </a:bodyPr>
          <a:lstStyle/>
          <a:p>
            <a:r>
              <a:rPr lang="en-US"/>
              <a:t>CHUNKING</a:t>
            </a:r>
          </a:p>
        </p:txBody>
      </p:sp>
      <p:sp>
        <p:nvSpPr>
          <p:cNvPr id="4" name="Slide Number Placeholder 3">
            <a:extLst>
              <a:ext uri="{FF2B5EF4-FFF2-40B4-BE49-F238E27FC236}">
                <a16:creationId xmlns:a16="http://schemas.microsoft.com/office/drawing/2014/main" id="{AFCB89F3-B7CB-2AA2-21A1-D622F5AA42C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12</a:t>
            </a:fld>
            <a:endParaRPr lang="en-VN"/>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393A49CC-83A5-4A5C-09DF-70BABD7415FA}"/>
                  </a:ext>
                </a:extLst>
              </p14:cNvPr>
              <p14:cNvContentPartPr/>
              <p14:nvPr/>
            </p14:nvContentPartPr>
            <p14:xfrm>
              <a:off x="3067215" y="3048101"/>
              <a:ext cx="10440" cy="360"/>
            </p14:xfrm>
          </p:contentPart>
        </mc:Choice>
        <mc:Fallback xmlns="">
          <p:pic>
            <p:nvPicPr>
              <p:cNvPr id="11" name="Ink 10">
                <a:extLst>
                  <a:ext uri="{FF2B5EF4-FFF2-40B4-BE49-F238E27FC236}">
                    <a16:creationId xmlns:a16="http://schemas.microsoft.com/office/drawing/2014/main" id="{393A49CC-83A5-4A5C-09DF-70BABD7415FA}"/>
                  </a:ext>
                </a:extLst>
              </p:cNvPr>
              <p:cNvPicPr/>
              <p:nvPr/>
            </p:nvPicPr>
            <p:blipFill>
              <a:blip r:embed="rId4"/>
              <a:stretch>
                <a:fillRect/>
              </a:stretch>
            </p:blipFill>
            <p:spPr>
              <a:xfrm>
                <a:off x="3058215" y="3039101"/>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FAE6DDC5-323C-68BC-CCFA-61A697E44208}"/>
                  </a:ext>
                </a:extLst>
              </p14:cNvPr>
              <p14:cNvContentPartPr/>
              <p14:nvPr/>
            </p14:nvContentPartPr>
            <p14:xfrm>
              <a:off x="-344145" y="865061"/>
              <a:ext cx="360" cy="360"/>
            </p14:xfrm>
          </p:contentPart>
        </mc:Choice>
        <mc:Fallback xmlns="">
          <p:pic>
            <p:nvPicPr>
              <p:cNvPr id="18" name="Ink 17">
                <a:extLst>
                  <a:ext uri="{FF2B5EF4-FFF2-40B4-BE49-F238E27FC236}">
                    <a16:creationId xmlns:a16="http://schemas.microsoft.com/office/drawing/2014/main" id="{FAE6DDC5-323C-68BC-CCFA-61A697E44208}"/>
                  </a:ext>
                </a:extLst>
              </p:cNvPr>
              <p:cNvPicPr/>
              <p:nvPr/>
            </p:nvPicPr>
            <p:blipFill>
              <a:blip r:embed="rId6"/>
              <a:stretch>
                <a:fillRect/>
              </a:stretch>
            </p:blipFill>
            <p:spPr>
              <a:xfrm>
                <a:off x="-353145" y="85606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39F673A2-A340-E6D1-244E-CC79656F1047}"/>
                  </a:ext>
                </a:extLst>
              </p14:cNvPr>
              <p14:cNvContentPartPr/>
              <p14:nvPr/>
            </p14:nvContentPartPr>
            <p14:xfrm>
              <a:off x="-324705" y="1169981"/>
              <a:ext cx="360" cy="360"/>
            </p14:xfrm>
          </p:contentPart>
        </mc:Choice>
        <mc:Fallback xmlns="">
          <p:pic>
            <p:nvPicPr>
              <p:cNvPr id="19" name="Ink 18">
                <a:extLst>
                  <a:ext uri="{FF2B5EF4-FFF2-40B4-BE49-F238E27FC236}">
                    <a16:creationId xmlns:a16="http://schemas.microsoft.com/office/drawing/2014/main" id="{39F673A2-A340-E6D1-244E-CC79656F1047}"/>
                  </a:ext>
                </a:extLst>
              </p:cNvPr>
              <p:cNvPicPr/>
              <p:nvPr/>
            </p:nvPicPr>
            <p:blipFill>
              <a:blip r:embed="rId6"/>
              <a:stretch>
                <a:fillRect/>
              </a:stretch>
            </p:blipFill>
            <p:spPr>
              <a:xfrm>
                <a:off x="-333705" y="11609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F426F645-6018-6EEE-71C8-1B6939DE1E72}"/>
                  </a:ext>
                </a:extLst>
              </p14:cNvPr>
              <p14:cNvContentPartPr/>
              <p14:nvPr/>
            </p14:nvContentPartPr>
            <p14:xfrm>
              <a:off x="-579945" y="4227821"/>
              <a:ext cx="360" cy="360"/>
            </p14:xfrm>
          </p:contentPart>
        </mc:Choice>
        <mc:Fallback xmlns="">
          <p:pic>
            <p:nvPicPr>
              <p:cNvPr id="20" name="Ink 19">
                <a:extLst>
                  <a:ext uri="{FF2B5EF4-FFF2-40B4-BE49-F238E27FC236}">
                    <a16:creationId xmlns:a16="http://schemas.microsoft.com/office/drawing/2014/main" id="{F426F645-6018-6EEE-71C8-1B6939DE1E72}"/>
                  </a:ext>
                </a:extLst>
              </p:cNvPr>
              <p:cNvPicPr/>
              <p:nvPr/>
            </p:nvPicPr>
            <p:blipFill>
              <a:blip r:embed="rId6"/>
              <a:stretch>
                <a:fillRect/>
              </a:stretch>
            </p:blipFill>
            <p:spPr>
              <a:xfrm>
                <a:off x="-588945" y="4218821"/>
                <a:ext cx="18000" cy="18000"/>
              </a:xfrm>
              <a:prstGeom prst="rect">
                <a:avLst/>
              </a:prstGeom>
            </p:spPr>
          </p:pic>
        </mc:Fallback>
      </mc:AlternateContent>
      <p:sp>
        <p:nvSpPr>
          <p:cNvPr id="5" name="TextBox 4">
            <a:extLst>
              <a:ext uri="{FF2B5EF4-FFF2-40B4-BE49-F238E27FC236}">
                <a16:creationId xmlns:a16="http://schemas.microsoft.com/office/drawing/2014/main" id="{7F1D9082-90F2-8B73-5C75-5F399862FDA5}"/>
              </a:ext>
            </a:extLst>
          </p:cNvPr>
          <p:cNvSpPr txBox="1"/>
          <p:nvPr/>
        </p:nvSpPr>
        <p:spPr>
          <a:xfrm>
            <a:off x="4501382" y="1169981"/>
            <a:ext cx="3823483" cy="430887"/>
          </a:xfrm>
          <a:prstGeom prst="rect">
            <a:avLst/>
          </a:prstGeom>
          <a:noFill/>
        </p:spPr>
        <p:txBody>
          <a:bodyPr wrap="none" rtlCol="0">
            <a:spAutoFit/>
          </a:bodyPr>
          <a:lstStyle/>
          <a:p>
            <a:r>
              <a:rPr lang="en-US" sz="2200" b="1" i="0" err="1">
                <a:solidFill>
                  <a:schemeClr val="accent4">
                    <a:lumMod val="50000"/>
                  </a:schemeClr>
                </a:solidFill>
                <a:effectLst/>
                <a:latin typeface="source-serif-pro"/>
              </a:rPr>
              <a:t>RecursiveCharacterTextSplitter</a:t>
            </a:r>
            <a:endParaRPr lang="en-US" sz="2200" b="1">
              <a:solidFill>
                <a:schemeClr val="accent4">
                  <a:lumMod val="50000"/>
                </a:schemeClr>
              </a:solidFill>
            </a:endParaRPr>
          </a:p>
        </p:txBody>
      </p:sp>
      <p:sp>
        <p:nvSpPr>
          <p:cNvPr id="6" name="TextBox 5">
            <a:extLst>
              <a:ext uri="{FF2B5EF4-FFF2-40B4-BE49-F238E27FC236}">
                <a16:creationId xmlns:a16="http://schemas.microsoft.com/office/drawing/2014/main" id="{AD881502-2AD5-32A2-F24A-E46CA83F2B74}"/>
              </a:ext>
            </a:extLst>
          </p:cNvPr>
          <p:cNvSpPr txBox="1"/>
          <p:nvPr/>
        </p:nvSpPr>
        <p:spPr>
          <a:xfrm>
            <a:off x="894735" y="1859082"/>
            <a:ext cx="10176388" cy="307777"/>
          </a:xfrm>
          <a:prstGeom prst="rect">
            <a:avLst/>
          </a:prstGeom>
          <a:noFill/>
        </p:spPr>
        <p:txBody>
          <a:bodyPr wrap="square" rtlCol="0">
            <a:spAutoFit/>
          </a:bodyPr>
          <a:lstStyle/>
          <a:p>
            <a:pPr algn="ctr"/>
            <a:r>
              <a:rPr lang="en-US" b="0" i="0">
                <a:solidFill>
                  <a:srgbClr val="242424"/>
                </a:solidFill>
                <a:effectLst/>
                <a:latin typeface="source-serif-pro"/>
              </a:rPr>
              <a:t>divide the text into smaller chunk in a hierarchical and iterative manner using a set of separators</a:t>
            </a:r>
            <a:endParaRPr lang="en-US"/>
          </a:p>
        </p:txBody>
      </p:sp>
      <p:sp>
        <p:nvSpPr>
          <p:cNvPr id="7" name="TextBox 6">
            <a:extLst>
              <a:ext uri="{FF2B5EF4-FFF2-40B4-BE49-F238E27FC236}">
                <a16:creationId xmlns:a16="http://schemas.microsoft.com/office/drawing/2014/main" id="{A2AA28BC-03F7-F15E-1CAD-37AE5C3B54F9}"/>
              </a:ext>
            </a:extLst>
          </p:cNvPr>
          <p:cNvSpPr txBox="1"/>
          <p:nvPr/>
        </p:nvSpPr>
        <p:spPr>
          <a:xfrm>
            <a:off x="1585844" y="2902373"/>
            <a:ext cx="9654558" cy="1564531"/>
          </a:xfrm>
          <a:prstGeom prst="rect">
            <a:avLst/>
          </a:prstGeom>
          <a:noFill/>
        </p:spPr>
        <p:txBody>
          <a:bodyPr wrap="square" rtlCol="0">
            <a:spAutoFit/>
          </a:bodyPr>
          <a:lstStyle/>
          <a:p>
            <a:pPr>
              <a:lnSpc>
                <a:spcPts val="1425"/>
              </a:lnSpc>
            </a:pPr>
            <a:r>
              <a:rPr lang="vi-VN" b="0">
                <a:solidFill>
                  <a:schemeClr val="tx1"/>
                </a:solidFill>
                <a:effectLst/>
                <a:latin typeface="+mn-lt"/>
              </a:rPr>
              <a:t>Vết (trace) của một ma trận vuông là tổng tất cả các phần tử trên đường chéo chính của nó.</a:t>
            </a:r>
            <a:r>
              <a:rPr lang="en-US" b="0">
                <a:solidFill>
                  <a:schemeClr val="tx1"/>
                </a:solidFill>
                <a:effectLst/>
                <a:latin typeface="+mn-lt"/>
              </a:rPr>
              <a:t>                               (20)</a:t>
            </a:r>
            <a:endParaRPr lang="vi-VN" b="0">
              <a:solidFill>
                <a:schemeClr val="tx1"/>
              </a:solidFill>
              <a:effectLst/>
              <a:latin typeface="+mn-lt"/>
            </a:endParaRPr>
          </a:p>
          <a:p>
            <a:pPr>
              <a:lnSpc>
                <a:spcPts val="1425"/>
              </a:lnSpc>
            </a:pPr>
            <a:br>
              <a:rPr lang="vi-VN" b="0">
                <a:solidFill>
                  <a:schemeClr val="tx1"/>
                </a:solidFill>
                <a:effectLst/>
                <a:latin typeface="+mn-lt"/>
              </a:rPr>
            </a:br>
            <a:r>
              <a:rPr lang="vi-VN" b="0">
                <a:solidFill>
                  <a:schemeClr val="tx1"/>
                </a:solidFill>
                <a:effectLst/>
                <a:latin typeface="+mn-lt"/>
              </a:rPr>
              <a:t>Vết của một ma trận được A được ký hiệu là trace(A). Hàm số trace xác định trên tập các ma trận vuông được sử dụng rất nhiều trong tối ưu vì những tính chất đẹp của nó.</a:t>
            </a:r>
            <a:r>
              <a:rPr lang="en-US" b="0">
                <a:solidFill>
                  <a:schemeClr val="tx1"/>
                </a:solidFill>
                <a:effectLst/>
                <a:latin typeface="+mn-lt"/>
              </a:rPr>
              <a:t>                                                                                              (38)</a:t>
            </a:r>
            <a:endParaRPr lang="vi-VN" b="0">
              <a:solidFill>
                <a:schemeClr val="tx1"/>
              </a:solidFill>
              <a:effectLst/>
              <a:latin typeface="+mn-lt"/>
            </a:endParaRPr>
          </a:p>
          <a:p>
            <a:pPr>
              <a:lnSpc>
                <a:spcPts val="1425"/>
              </a:lnSpc>
            </a:pPr>
            <a:br>
              <a:rPr lang="vi-VN" b="0">
                <a:solidFill>
                  <a:schemeClr val="tx1"/>
                </a:solidFill>
                <a:effectLst/>
                <a:latin typeface="+mn-lt"/>
              </a:rPr>
            </a:br>
            <a:r>
              <a:rPr lang="vi-VN" b="0">
                <a:solidFill>
                  <a:schemeClr val="tx1"/>
                </a:solidFill>
                <a:effectLst/>
                <a:latin typeface="+mn-lt"/>
              </a:rPr>
              <a:t>Các tính chất quan trọng của hàm trace, với giả sử rằng các ma trận trong hàm trace là vuông và các phép nhân ma trận thực hiện được:</a:t>
            </a:r>
            <a:r>
              <a:rPr lang="en-US" b="0">
                <a:solidFill>
                  <a:schemeClr val="tx1"/>
                </a:solidFill>
                <a:effectLst/>
                <a:latin typeface="+mn-lt"/>
              </a:rPr>
              <a:t>                                                                                                                                                 (28)</a:t>
            </a:r>
            <a:endParaRPr lang="vi-VN" b="0">
              <a:solidFill>
                <a:schemeClr val="tx1"/>
              </a:solidFill>
              <a:effectLst/>
              <a:latin typeface="+mn-lt"/>
            </a:endParaRPr>
          </a:p>
          <a:p>
            <a:endParaRPr lang="en-US">
              <a:solidFill>
                <a:schemeClr val="tx1"/>
              </a:solidFill>
              <a:latin typeface="+mn-lt"/>
            </a:endParaRPr>
          </a:p>
        </p:txBody>
      </p:sp>
      <p:sp>
        <p:nvSpPr>
          <p:cNvPr id="10" name="TextBox 9">
            <a:extLst>
              <a:ext uri="{FF2B5EF4-FFF2-40B4-BE49-F238E27FC236}">
                <a16:creationId xmlns:a16="http://schemas.microsoft.com/office/drawing/2014/main" id="{99BB61DE-D62A-A6ED-6CBC-364BBDE21AAB}"/>
              </a:ext>
            </a:extLst>
          </p:cNvPr>
          <p:cNvSpPr txBox="1"/>
          <p:nvPr/>
        </p:nvSpPr>
        <p:spPr>
          <a:xfrm>
            <a:off x="5466808" y="4537251"/>
            <a:ext cx="5919019" cy="307777"/>
          </a:xfrm>
          <a:prstGeom prst="rect">
            <a:avLst/>
          </a:prstGeom>
          <a:noFill/>
        </p:spPr>
        <p:txBody>
          <a:bodyPr wrap="square" rtlCol="0">
            <a:spAutoFit/>
          </a:bodyPr>
          <a:lstStyle/>
          <a:p>
            <a:r>
              <a:rPr lang="en-US"/>
              <a:t>separators = [“\n”,” “],</a:t>
            </a:r>
            <a:r>
              <a:rPr lang="en-US" err="1"/>
              <a:t>chung_size</a:t>
            </a:r>
            <a:r>
              <a:rPr lang="en-US"/>
              <a:t> = 30, </a:t>
            </a:r>
            <a:r>
              <a:rPr lang="en-US" err="1"/>
              <a:t>chunk_overlap</a:t>
            </a:r>
            <a:r>
              <a:rPr lang="en-US"/>
              <a:t> = 0</a:t>
            </a:r>
          </a:p>
        </p:txBody>
      </p:sp>
      <p:sp>
        <p:nvSpPr>
          <p:cNvPr id="3" name="TextBox 2">
            <a:extLst>
              <a:ext uri="{FF2B5EF4-FFF2-40B4-BE49-F238E27FC236}">
                <a16:creationId xmlns:a16="http://schemas.microsoft.com/office/drawing/2014/main" id="{CFFC0130-93B4-5FA6-7752-8A8AAD2CC859}"/>
              </a:ext>
            </a:extLst>
          </p:cNvPr>
          <p:cNvSpPr txBox="1"/>
          <p:nvPr/>
        </p:nvSpPr>
        <p:spPr>
          <a:xfrm>
            <a:off x="1585844" y="5872089"/>
            <a:ext cx="8229600" cy="369332"/>
          </a:xfrm>
          <a:prstGeom prst="rect">
            <a:avLst/>
          </a:prstGeom>
          <a:noFill/>
        </p:spPr>
        <p:txBody>
          <a:bodyPr wrap="square" rtlCol="0">
            <a:spAutoFit/>
          </a:bodyPr>
          <a:lstStyle/>
          <a:p>
            <a:pPr algn="ctr"/>
            <a:r>
              <a:rPr lang="en-US">
                <a:highlight>
                  <a:srgbClr val="FFFF00"/>
                </a:highlight>
              </a:rPr>
              <a:t>Separators = [‘#’ , ’\n\n’ , ’\n’]</a:t>
            </a:r>
          </a:p>
        </p:txBody>
      </p:sp>
    </p:spTree>
    <p:extLst>
      <p:ext uri="{BB962C8B-B14F-4D97-AF65-F5344CB8AC3E}">
        <p14:creationId xmlns:p14="http://schemas.microsoft.com/office/powerpoint/2010/main" val="46307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6BAEC-9D08-8060-C62A-B4AC3B2A2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380A6-1F33-7416-CC5D-1BE014AC60E8}"/>
              </a:ext>
            </a:extLst>
          </p:cNvPr>
          <p:cNvSpPr>
            <a:spLocks noGrp="1"/>
          </p:cNvSpPr>
          <p:nvPr>
            <p:ph type="title"/>
          </p:nvPr>
        </p:nvSpPr>
        <p:spPr>
          <a:xfrm>
            <a:off x="806172" y="178264"/>
            <a:ext cx="10579655" cy="785896"/>
          </a:xfrm>
        </p:spPr>
        <p:txBody>
          <a:bodyPr>
            <a:normAutofit/>
          </a:bodyPr>
          <a:lstStyle/>
          <a:p>
            <a:r>
              <a:rPr lang="en-US"/>
              <a:t>EMBEDDING</a:t>
            </a:r>
          </a:p>
        </p:txBody>
      </p:sp>
      <p:sp>
        <p:nvSpPr>
          <p:cNvPr id="4" name="Slide Number Placeholder 3">
            <a:extLst>
              <a:ext uri="{FF2B5EF4-FFF2-40B4-BE49-F238E27FC236}">
                <a16:creationId xmlns:a16="http://schemas.microsoft.com/office/drawing/2014/main" id="{D6A5B6A8-5311-7525-E7F0-4C25382883C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13</a:t>
            </a:fld>
            <a:endParaRPr lang="en-VN"/>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CA44223F-A933-BDC1-BB9D-9B391E571577}"/>
                  </a:ext>
                </a:extLst>
              </p14:cNvPr>
              <p14:cNvContentPartPr/>
              <p14:nvPr/>
            </p14:nvContentPartPr>
            <p14:xfrm>
              <a:off x="3067215" y="3048101"/>
              <a:ext cx="10440" cy="360"/>
            </p14:xfrm>
          </p:contentPart>
        </mc:Choice>
        <mc:Fallback xmlns="">
          <p:pic>
            <p:nvPicPr>
              <p:cNvPr id="11" name="Ink 10">
                <a:extLst>
                  <a:ext uri="{FF2B5EF4-FFF2-40B4-BE49-F238E27FC236}">
                    <a16:creationId xmlns:a16="http://schemas.microsoft.com/office/drawing/2014/main" id="{CA44223F-A933-BDC1-BB9D-9B391E571577}"/>
                  </a:ext>
                </a:extLst>
              </p:cNvPr>
              <p:cNvPicPr/>
              <p:nvPr/>
            </p:nvPicPr>
            <p:blipFill>
              <a:blip r:embed="rId4"/>
              <a:stretch>
                <a:fillRect/>
              </a:stretch>
            </p:blipFill>
            <p:spPr>
              <a:xfrm>
                <a:off x="3058215" y="3039101"/>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178C14A0-2D2E-54FE-581A-63EAA4261EF6}"/>
                  </a:ext>
                </a:extLst>
              </p14:cNvPr>
              <p14:cNvContentPartPr/>
              <p14:nvPr/>
            </p14:nvContentPartPr>
            <p14:xfrm>
              <a:off x="-344145" y="865061"/>
              <a:ext cx="360" cy="360"/>
            </p14:xfrm>
          </p:contentPart>
        </mc:Choice>
        <mc:Fallback xmlns="">
          <p:pic>
            <p:nvPicPr>
              <p:cNvPr id="18" name="Ink 17">
                <a:extLst>
                  <a:ext uri="{FF2B5EF4-FFF2-40B4-BE49-F238E27FC236}">
                    <a16:creationId xmlns:a16="http://schemas.microsoft.com/office/drawing/2014/main" id="{178C14A0-2D2E-54FE-581A-63EAA4261EF6}"/>
                  </a:ext>
                </a:extLst>
              </p:cNvPr>
              <p:cNvPicPr/>
              <p:nvPr/>
            </p:nvPicPr>
            <p:blipFill>
              <a:blip r:embed="rId6"/>
              <a:stretch>
                <a:fillRect/>
              </a:stretch>
            </p:blipFill>
            <p:spPr>
              <a:xfrm>
                <a:off x="-353145" y="85606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8489B11-8B7D-06F0-CFDC-049865CF7FDF}"/>
                  </a:ext>
                </a:extLst>
              </p14:cNvPr>
              <p14:cNvContentPartPr/>
              <p14:nvPr/>
            </p14:nvContentPartPr>
            <p14:xfrm>
              <a:off x="-324705" y="1169981"/>
              <a:ext cx="360" cy="360"/>
            </p14:xfrm>
          </p:contentPart>
        </mc:Choice>
        <mc:Fallback xmlns="">
          <p:pic>
            <p:nvPicPr>
              <p:cNvPr id="19" name="Ink 18">
                <a:extLst>
                  <a:ext uri="{FF2B5EF4-FFF2-40B4-BE49-F238E27FC236}">
                    <a16:creationId xmlns:a16="http://schemas.microsoft.com/office/drawing/2014/main" id="{F8489B11-8B7D-06F0-CFDC-049865CF7FDF}"/>
                  </a:ext>
                </a:extLst>
              </p:cNvPr>
              <p:cNvPicPr/>
              <p:nvPr/>
            </p:nvPicPr>
            <p:blipFill>
              <a:blip r:embed="rId6"/>
              <a:stretch>
                <a:fillRect/>
              </a:stretch>
            </p:blipFill>
            <p:spPr>
              <a:xfrm>
                <a:off x="-333705" y="11609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8BDF0527-2B3E-1228-1430-BACF8C8668C9}"/>
                  </a:ext>
                </a:extLst>
              </p14:cNvPr>
              <p14:cNvContentPartPr/>
              <p14:nvPr/>
            </p14:nvContentPartPr>
            <p14:xfrm>
              <a:off x="-579945" y="4227821"/>
              <a:ext cx="360" cy="360"/>
            </p14:xfrm>
          </p:contentPart>
        </mc:Choice>
        <mc:Fallback xmlns="">
          <p:pic>
            <p:nvPicPr>
              <p:cNvPr id="20" name="Ink 19">
                <a:extLst>
                  <a:ext uri="{FF2B5EF4-FFF2-40B4-BE49-F238E27FC236}">
                    <a16:creationId xmlns:a16="http://schemas.microsoft.com/office/drawing/2014/main" id="{8BDF0527-2B3E-1228-1430-BACF8C8668C9}"/>
                  </a:ext>
                </a:extLst>
              </p:cNvPr>
              <p:cNvPicPr/>
              <p:nvPr/>
            </p:nvPicPr>
            <p:blipFill>
              <a:blip r:embed="rId6"/>
              <a:stretch>
                <a:fillRect/>
              </a:stretch>
            </p:blipFill>
            <p:spPr>
              <a:xfrm>
                <a:off x="-588945" y="4218821"/>
                <a:ext cx="18000" cy="18000"/>
              </a:xfrm>
              <a:prstGeom prst="rect">
                <a:avLst/>
              </a:prstGeom>
            </p:spPr>
          </p:pic>
        </mc:Fallback>
      </mc:AlternateContent>
      <p:sp>
        <p:nvSpPr>
          <p:cNvPr id="3" name="Rectangle 2">
            <a:extLst>
              <a:ext uri="{FF2B5EF4-FFF2-40B4-BE49-F238E27FC236}">
                <a16:creationId xmlns:a16="http://schemas.microsoft.com/office/drawing/2014/main" id="{BF3B74B0-6214-1945-7E7E-3E2ECA8B792F}"/>
              </a:ext>
            </a:extLst>
          </p:cNvPr>
          <p:cNvSpPr/>
          <p:nvPr/>
        </p:nvSpPr>
        <p:spPr>
          <a:xfrm>
            <a:off x="3460954" y="1307690"/>
            <a:ext cx="5643717" cy="1061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err="1">
                <a:ln>
                  <a:noFill/>
                </a:ln>
                <a:solidFill>
                  <a:schemeClr val="tx1"/>
                </a:solidFill>
                <a:effectLst/>
                <a:latin typeface="Arial Unicode MS"/>
              </a:rPr>
              <a:t>SentenceTransformer</a:t>
            </a:r>
            <a:r>
              <a:rPr kumimoji="0" lang="en-US" altLang="en-US" sz="1600" b="0" i="0" u="none" strike="noStrike" cap="none" normalizeH="0" baseline="0">
                <a:ln>
                  <a:noFill/>
                </a:ln>
                <a:solidFill>
                  <a:schemeClr val="tx1"/>
                </a:solidFill>
                <a:effectLst/>
                <a:latin typeface="Arial Unicode MS"/>
              </a:rPr>
              <a:t>("</a:t>
            </a:r>
            <a:r>
              <a:rPr kumimoji="0" lang="en-US" altLang="en-US" sz="1600" b="0" i="0" u="none" strike="noStrike" cap="none" normalizeH="0" baseline="0" err="1">
                <a:ln>
                  <a:noFill/>
                </a:ln>
                <a:solidFill>
                  <a:schemeClr val="tx1"/>
                </a:solidFill>
                <a:effectLst/>
                <a:latin typeface="Arial Unicode MS"/>
              </a:rPr>
              <a:t>hiieu</a:t>
            </a:r>
            <a:r>
              <a:rPr kumimoji="0" lang="en-US" altLang="en-US" sz="1600" b="0" i="0" u="none" strike="noStrike" cap="none" normalizeH="0" baseline="0">
                <a:ln>
                  <a:noFill/>
                </a:ln>
                <a:solidFill>
                  <a:schemeClr val="tx1"/>
                </a:solidFill>
                <a:effectLst/>
                <a:latin typeface="Arial Unicode MS"/>
              </a:rPr>
              <a:t>/</a:t>
            </a:r>
            <a:r>
              <a:rPr kumimoji="0" lang="en-US" altLang="en-US" sz="1600" b="0" i="0" u="none" strike="noStrike" cap="none" normalizeH="0" baseline="0" err="1">
                <a:ln>
                  <a:noFill/>
                </a:ln>
                <a:solidFill>
                  <a:schemeClr val="tx1"/>
                </a:solidFill>
                <a:effectLst/>
                <a:latin typeface="Arial Unicode MS"/>
              </a:rPr>
              <a:t>halong_embedding</a:t>
            </a:r>
            <a:r>
              <a:rPr kumimoji="0" lang="en-US" altLang="en-US" sz="1600" b="0" i="0" u="none" strike="noStrike" cap="none" normalizeH="0" baseline="0">
                <a:ln>
                  <a:noFill/>
                </a:ln>
                <a:solidFill>
                  <a:schemeClr val="tx1"/>
                </a:solidFill>
                <a:effectLst/>
                <a:latin typeface="Arial Unicode MS"/>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8070E11-75F1-8BDB-D012-C5B9FA0759F8}"/>
              </a:ext>
            </a:extLst>
          </p:cNvPr>
          <p:cNvSpPr txBox="1"/>
          <p:nvPr/>
        </p:nvSpPr>
        <p:spPr>
          <a:xfrm>
            <a:off x="1696298" y="4381709"/>
            <a:ext cx="2741833" cy="307777"/>
          </a:xfrm>
          <a:prstGeom prst="rect">
            <a:avLst/>
          </a:prstGeom>
          <a:noFill/>
        </p:spPr>
        <p:txBody>
          <a:bodyPr wrap="square" rtlCol="0">
            <a:spAutoFit/>
          </a:bodyPr>
          <a:lstStyle/>
          <a:p>
            <a:r>
              <a:rPr lang="en-US" err="1"/>
              <a:t>Tiếng</a:t>
            </a:r>
            <a:r>
              <a:rPr lang="en-US"/>
              <a:t> </a:t>
            </a:r>
            <a:r>
              <a:rPr lang="en-US" err="1"/>
              <a:t>Việt</a:t>
            </a:r>
            <a:endParaRPr lang="en-US"/>
          </a:p>
        </p:txBody>
      </p:sp>
      <p:sp>
        <p:nvSpPr>
          <p:cNvPr id="14" name="TextBox 13">
            <a:extLst>
              <a:ext uri="{FF2B5EF4-FFF2-40B4-BE49-F238E27FC236}">
                <a16:creationId xmlns:a16="http://schemas.microsoft.com/office/drawing/2014/main" id="{E9116AB2-D766-CF73-EA20-514E60E8E816}"/>
              </a:ext>
            </a:extLst>
          </p:cNvPr>
          <p:cNvSpPr txBox="1"/>
          <p:nvPr/>
        </p:nvSpPr>
        <p:spPr>
          <a:xfrm>
            <a:off x="5068709" y="4397895"/>
            <a:ext cx="2428207" cy="307777"/>
          </a:xfrm>
          <a:prstGeom prst="rect">
            <a:avLst/>
          </a:prstGeom>
          <a:noFill/>
        </p:spPr>
        <p:txBody>
          <a:bodyPr wrap="square" rtlCol="0">
            <a:spAutoFit/>
          </a:bodyPr>
          <a:lstStyle/>
          <a:p>
            <a:r>
              <a:rPr lang="en-US"/>
              <a:t>       </a:t>
            </a:r>
            <a:r>
              <a:rPr lang="en-US" err="1"/>
              <a:t>Không</a:t>
            </a:r>
            <a:r>
              <a:rPr lang="en-US"/>
              <a:t> </a:t>
            </a:r>
            <a:r>
              <a:rPr lang="en-US" err="1"/>
              <a:t>cần</a:t>
            </a:r>
            <a:r>
              <a:rPr lang="en-US"/>
              <a:t> API</a:t>
            </a:r>
          </a:p>
        </p:txBody>
      </p:sp>
      <p:sp>
        <p:nvSpPr>
          <p:cNvPr id="24" name="TextBox 23">
            <a:extLst>
              <a:ext uri="{FF2B5EF4-FFF2-40B4-BE49-F238E27FC236}">
                <a16:creationId xmlns:a16="http://schemas.microsoft.com/office/drawing/2014/main" id="{5788C350-BD61-323B-BF56-2CC7094CB839}"/>
              </a:ext>
            </a:extLst>
          </p:cNvPr>
          <p:cNvSpPr txBox="1"/>
          <p:nvPr/>
        </p:nvSpPr>
        <p:spPr>
          <a:xfrm>
            <a:off x="8534760" y="4381709"/>
            <a:ext cx="3027615" cy="307777"/>
          </a:xfrm>
          <a:prstGeom prst="rect">
            <a:avLst/>
          </a:prstGeom>
          <a:noFill/>
        </p:spPr>
        <p:txBody>
          <a:bodyPr wrap="square" rtlCol="0">
            <a:spAutoFit/>
          </a:bodyPr>
          <a:lstStyle/>
          <a:p>
            <a:r>
              <a:rPr lang="en-US" err="1"/>
              <a:t>Phục</a:t>
            </a:r>
            <a:r>
              <a:rPr lang="en-US"/>
              <a:t> </a:t>
            </a:r>
            <a:r>
              <a:rPr lang="en-US" err="1"/>
              <a:t>vụ</a:t>
            </a:r>
            <a:r>
              <a:rPr lang="en-US"/>
              <a:t> </a:t>
            </a:r>
            <a:r>
              <a:rPr lang="en-US" err="1"/>
              <a:t>cho</a:t>
            </a:r>
            <a:r>
              <a:rPr lang="en-US"/>
              <a:t> question-answering</a:t>
            </a:r>
          </a:p>
        </p:txBody>
      </p:sp>
      <p:cxnSp>
        <p:nvCxnSpPr>
          <p:cNvPr id="26" name="Straight Arrow Connector 25">
            <a:extLst>
              <a:ext uri="{FF2B5EF4-FFF2-40B4-BE49-F238E27FC236}">
                <a16:creationId xmlns:a16="http://schemas.microsoft.com/office/drawing/2014/main" id="{5D6A1741-00DB-D76E-A74B-8E77CF24D1FE}"/>
              </a:ext>
            </a:extLst>
          </p:cNvPr>
          <p:cNvCxnSpPr>
            <a:stCxn id="3" idx="2"/>
          </p:cNvCxnSpPr>
          <p:nvPr/>
        </p:nvCxnSpPr>
        <p:spPr>
          <a:xfrm flipH="1">
            <a:off x="2271252" y="2369574"/>
            <a:ext cx="4011561" cy="185824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E32B7D26-EB15-5F87-8851-5443DA439E1E}"/>
              </a:ext>
            </a:extLst>
          </p:cNvPr>
          <p:cNvCxnSpPr>
            <a:cxnSpLocks/>
            <a:stCxn id="3" idx="2"/>
            <a:endCxn id="14" idx="0"/>
          </p:cNvCxnSpPr>
          <p:nvPr/>
        </p:nvCxnSpPr>
        <p:spPr>
          <a:xfrm>
            <a:off x="6282813" y="2369574"/>
            <a:ext cx="0" cy="20283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Straight Arrow Connector 29">
            <a:extLst>
              <a:ext uri="{FF2B5EF4-FFF2-40B4-BE49-F238E27FC236}">
                <a16:creationId xmlns:a16="http://schemas.microsoft.com/office/drawing/2014/main" id="{70AC8C58-6726-9F72-58AB-1719D43C8712}"/>
              </a:ext>
            </a:extLst>
          </p:cNvPr>
          <p:cNvCxnSpPr>
            <a:cxnSpLocks/>
            <a:stCxn id="3" idx="2"/>
            <a:endCxn id="24" idx="0"/>
          </p:cNvCxnSpPr>
          <p:nvPr/>
        </p:nvCxnSpPr>
        <p:spPr>
          <a:xfrm>
            <a:off x="6282813" y="2369574"/>
            <a:ext cx="3765755" cy="201213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5" name="Straight Arrow Connector 34">
            <a:extLst>
              <a:ext uri="{FF2B5EF4-FFF2-40B4-BE49-F238E27FC236}">
                <a16:creationId xmlns:a16="http://schemas.microsoft.com/office/drawing/2014/main" id="{E317F64C-FB6D-4C62-93A6-794B0EAD89F4}"/>
              </a:ext>
            </a:extLst>
          </p:cNvPr>
          <p:cNvCxnSpPr>
            <a:stCxn id="14" idx="2"/>
          </p:cNvCxnSpPr>
          <p:nvPr/>
        </p:nvCxnSpPr>
        <p:spPr>
          <a:xfrm>
            <a:off x="6282813" y="4705672"/>
            <a:ext cx="0" cy="85590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7" name="TextBox 36">
            <a:extLst>
              <a:ext uri="{FF2B5EF4-FFF2-40B4-BE49-F238E27FC236}">
                <a16:creationId xmlns:a16="http://schemas.microsoft.com/office/drawing/2014/main" id="{D542BA9F-8ED8-6C06-213D-6725CE6E832E}"/>
              </a:ext>
            </a:extLst>
          </p:cNvPr>
          <p:cNvSpPr txBox="1"/>
          <p:nvPr/>
        </p:nvSpPr>
        <p:spPr>
          <a:xfrm>
            <a:off x="5486400" y="5702710"/>
            <a:ext cx="1818967" cy="307777"/>
          </a:xfrm>
          <a:prstGeom prst="rect">
            <a:avLst/>
          </a:prstGeom>
          <a:noFill/>
        </p:spPr>
        <p:txBody>
          <a:bodyPr wrap="square" rtlCol="0">
            <a:spAutoFit/>
          </a:bodyPr>
          <a:lstStyle/>
          <a:p>
            <a:r>
              <a:rPr lang="en-US"/>
              <a:t>pros or cons ? </a:t>
            </a:r>
          </a:p>
        </p:txBody>
      </p:sp>
      <p:sp>
        <p:nvSpPr>
          <p:cNvPr id="38" name="TextBox 37">
            <a:extLst>
              <a:ext uri="{FF2B5EF4-FFF2-40B4-BE49-F238E27FC236}">
                <a16:creationId xmlns:a16="http://schemas.microsoft.com/office/drawing/2014/main" id="{3C3B1B19-B348-586C-D52F-E3AA07E25A44}"/>
              </a:ext>
            </a:extLst>
          </p:cNvPr>
          <p:cNvSpPr txBox="1"/>
          <p:nvPr/>
        </p:nvSpPr>
        <p:spPr>
          <a:xfrm>
            <a:off x="3687096" y="6089146"/>
            <a:ext cx="2231923" cy="307777"/>
          </a:xfrm>
          <a:prstGeom prst="rect">
            <a:avLst/>
          </a:prstGeom>
          <a:noFill/>
        </p:spPr>
        <p:txBody>
          <a:bodyPr wrap="square" rtlCol="0">
            <a:spAutoFit/>
          </a:bodyPr>
          <a:lstStyle/>
          <a:p>
            <a:r>
              <a:rPr lang="en-US" err="1"/>
              <a:t>Cần</a:t>
            </a:r>
            <a:r>
              <a:rPr lang="en-US"/>
              <a:t> </a:t>
            </a:r>
            <a:r>
              <a:rPr lang="en-US" err="1"/>
              <a:t>gpu</a:t>
            </a:r>
            <a:r>
              <a:rPr lang="en-US"/>
              <a:t> &gt;&lt; </a:t>
            </a:r>
            <a:r>
              <a:rPr lang="en-US" err="1"/>
              <a:t>cần</a:t>
            </a:r>
            <a:r>
              <a:rPr lang="en-US"/>
              <a:t> </a:t>
            </a:r>
            <a:r>
              <a:rPr lang="en-US" err="1"/>
              <a:t>api</a:t>
            </a:r>
            <a:endParaRPr lang="en-US"/>
          </a:p>
        </p:txBody>
      </p:sp>
      <p:sp>
        <p:nvSpPr>
          <p:cNvPr id="39" name="TextBox 38">
            <a:extLst>
              <a:ext uri="{FF2B5EF4-FFF2-40B4-BE49-F238E27FC236}">
                <a16:creationId xmlns:a16="http://schemas.microsoft.com/office/drawing/2014/main" id="{DFCF57A2-6A5C-5C92-2D75-4DE33271C7A8}"/>
              </a:ext>
            </a:extLst>
          </p:cNvPr>
          <p:cNvSpPr txBox="1"/>
          <p:nvPr/>
        </p:nvSpPr>
        <p:spPr>
          <a:xfrm>
            <a:off x="6725264" y="6089146"/>
            <a:ext cx="2035278" cy="307777"/>
          </a:xfrm>
          <a:prstGeom prst="rect">
            <a:avLst/>
          </a:prstGeom>
          <a:noFill/>
        </p:spPr>
        <p:txBody>
          <a:bodyPr wrap="square" rtlCol="0">
            <a:spAutoFit/>
          </a:bodyPr>
          <a:lstStyle/>
          <a:p>
            <a:r>
              <a:rPr lang="en-US"/>
              <a:t>fine-tune ? </a:t>
            </a:r>
          </a:p>
        </p:txBody>
      </p:sp>
    </p:spTree>
    <p:extLst>
      <p:ext uri="{BB962C8B-B14F-4D97-AF65-F5344CB8AC3E}">
        <p14:creationId xmlns:p14="http://schemas.microsoft.com/office/powerpoint/2010/main" val="269213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E201B-63BF-8455-3C56-5B30B1424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19A762-CAFB-A994-15AF-29942C13579F}"/>
              </a:ext>
            </a:extLst>
          </p:cNvPr>
          <p:cNvSpPr>
            <a:spLocks noGrp="1"/>
          </p:cNvSpPr>
          <p:nvPr>
            <p:ph type="title"/>
          </p:nvPr>
        </p:nvSpPr>
        <p:spPr>
          <a:xfrm>
            <a:off x="774146" y="119270"/>
            <a:ext cx="10579655" cy="785896"/>
          </a:xfrm>
        </p:spPr>
        <p:txBody>
          <a:bodyPr>
            <a:normAutofit/>
          </a:bodyPr>
          <a:lstStyle/>
          <a:p>
            <a:r>
              <a:rPr lang="en-US"/>
              <a:t>DATABASE</a:t>
            </a:r>
          </a:p>
        </p:txBody>
      </p:sp>
      <p:sp>
        <p:nvSpPr>
          <p:cNvPr id="5" name="Google Shape;375;p5">
            <a:extLst>
              <a:ext uri="{FF2B5EF4-FFF2-40B4-BE49-F238E27FC236}">
                <a16:creationId xmlns:a16="http://schemas.microsoft.com/office/drawing/2014/main" id="{B2D82204-03E6-37D1-BC65-B10BC567D93D}"/>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25B4F661-82DA-B848-E623-48CD060D3D9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14</a:t>
            </a:fld>
            <a:endParaRPr lang="en-VN"/>
          </a:p>
        </p:txBody>
      </p:sp>
      <p:sp>
        <p:nvSpPr>
          <p:cNvPr id="6" name="Rectangle 5">
            <a:extLst>
              <a:ext uri="{FF2B5EF4-FFF2-40B4-BE49-F238E27FC236}">
                <a16:creationId xmlns:a16="http://schemas.microsoft.com/office/drawing/2014/main" id="{A3BE5BB4-525A-A9DA-18CE-02FFB7429E0B}"/>
              </a:ext>
            </a:extLst>
          </p:cNvPr>
          <p:cNvSpPr/>
          <p:nvPr/>
        </p:nvSpPr>
        <p:spPr>
          <a:xfrm>
            <a:off x="698090" y="1514168"/>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PDF</a:t>
            </a:r>
          </a:p>
        </p:txBody>
      </p:sp>
      <p:sp>
        <p:nvSpPr>
          <p:cNvPr id="7" name="Rectangle 6">
            <a:extLst>
              <a:ext uri="{FF2B5EF4-FFF2-40B4-BE49-F238E27FC236}">
                <a16:creationId xmlns:a16="http://schemas.microsoft.com/office/drawing/2014/main" id="{0C2E6815-6005-42A7-5FA6-8D30996D3F88}"/>
              </a:ext>
            </a:extLst>
          </p:cNvPr>
          <p:cNvSpPr/>
          <p:nvPr/>
        </p:nvSpPr>
        <p:spPr>
          <a:xfrm>
            <a:off x="3323303" y="1514168"/>
            <a:ext cx="1930881"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a:t>
            </a:r>
          </a:p>
        </p:txBody>
      </p:sp>
      <p:sp>
        <p:nvSpPr>
          <p:cNvPr id="9" name="Rectangle 8">
            <a:extLst>
              <a:ext uri="{FF2B5EF4-FFF2-40B4-BE49-F238E27FC236}">
                <a16:creationId xmlns:a16="http://schemas.microsoft.com/office/drawing/2014/main" id="{88C14AF4-310E-C0CB-D9BD-E05A151A6835}"/>
              </a:ext>
            </a:extLst>
          </p:cNvPr>
          <p:cNvSpPr/>
          <p:nvPr/>
        </p:nvSpPr>
        <p:spPr>
          <a:xfrm>
            <a:off x="7157742" y="1295741"/>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4AF1988B-6DD4-389A-B20A-C086050C8BF6}"/>
              </a:ext>
            </a:extLst>
          </p:cNvPr>
          <p:cNvSpPr/>
          <p:nvPr/>
        </p:nvSpPr>
        <p:spPr>
          <a:xfrm>
            <a:off x="7052915" y="1408339"/>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1775A0D-C3B1-A2CD-A4CF-C1995050C469}"/>
              </a:ext>
            </a:extLst>
          </p:cNvPr>
          <p:cNvSpPr/>
          <p:nvPr/>
        </p:nvSpPr>
        <p:spPr>
          <a:xfrm>
            <a:off x="6881572" y="1515336"/>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a:t>
            </a:r>
          </a:p>
        </p:txBody>
      </p:sp>
      <p:sp>
        <p:nvSpPr>
          <p:cNvPr id="13" name="TextBox 12">
            <a:extLst>
              <a:ext uri="{FF2B5EF4-FFF2-40B4-BE49-F238E27FC236}">
                <a16:creationId xmlns:a16="http://schemas.microsoft.com/office/drawing/2014/main" id="{91546144-EF0A-FBA5-186A-EBDAE2F3BEC3}"/>
              </a:ext>
            </a:extLst>
          </p:cNvPr>
          <p:cNvSpPr txBox="1"/>
          <p:nvPr/>
        </p:nvSpPr>
        <p:spPr>
          <a:xfrm>
            <a:off x="7157742" y="904606"/>
            <a:ext cx="1936955" cy="307777"/>
          </a:xfrm>
          <a:prstGeom prst="rect">
            <a:avLst/>
          </a:prstGeom>
          <a:noFill/>
        </p:spPr>
        <p:txBody>
          <a:bodyPr wrap="square" rtlCol="0">
            <a:spAutoFit/>
          </a:bodyPr>
          <a:lstStyle/>
          <a:p>
            <a:r>
              <a:rPr lang="en-US"/>
              <a:t>vector database</a:t>
            </a:r>
          </a:p>
        </p:txBody>
      </p:sp>
      <p:sp>
        <p:nvSpPr>
          <p:cNvPr id="14" name="Rectangle 13">
            <a:extLst>
              <a:ext uri="{FF2B5EF4-FFF2-40B4-BE49-F238E27FC236}">
                <a16:creationId xmlns:a16="http://schemas.microsoft.com/office/drawing/2014/main" id="{E3C35922-13D8-17A1-9627-123D7A0D2FAE}"/>
              </a:ext>
            </a:extLst>
          </p:cNvPr>
          <p:cNvSpPr/>
          <p:nvPr/>
        </p:nvSpPr>
        <p:spPr>
          <a:xfrm>
            <a:off x="9859153" y="1465148"/>
            <a:ext cx="1683846"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prompt</a:t>
            </a:r>
          </a:p>
        </p:txBody>
      </p:sp>
      <p:sp>
        <p:nvSpPr>
          <p:cNvPr id="15" name="Rectangle 14">
            <a:extLst>
              <a:ext uri="{FF2B5EF4-FFF2-40B4-BE49-F238E27FC236}">
                <a16:creationId xmlns:a16="http://schemas.microsoft.com/office/drawing/2014/main" id="{BC3FC7BA-A651-5059-0C20-A0525146F22B}"/>
              </a:ext>
            </a:extLst>
          </p:cNvPr>
          <p:cNvSpPr/>
          <p:nvPr/>
        </p:nvSpPr>
        <p:spPr>
          <a:xfrm>
            <a:off x="6881572" y="2784509"/>
            <a:ext cx="1892710" cy="860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closest similarity chunk set</a:t>
            </a:r>
          </a:p>
        </p:txBody>
      </p:sp>
      <p:sp>
        <p:nvSpPr>
          <p:cNvPr id="17" name="Rectangle 16">
            <a:extLst>
              <a:ext uri="{FF2B5EF4-FFF2-40B4-BE49-F238E27FC236}">
                <a16:creationId xmlns:a16="http://schemas.microsoft.com/office/drawing/2014/main" id="{647DBD7E-A752-5D33-7C67-BF59F8B388F3}"/>
              </a:ext>
            </a:extLst>
          </p:cNvPr>
          <p:cNvSpPr/>
          <p:nvPr/>
        </p:nvSpPr>
        <p:spPr>
          <a:xfrm>
            <a:off x="6829159" y="4123632"/>
            <a:ext cx="1963340"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Prompt template</a:t>
            </a:r>
          </a:p>
        </p:txBody>
      </p:sp>
      <p:sp>
        <p:nvSpPr>
          <p:cNvPr id="18" name="Rectangle 17">
            <a:extLst>
              <a:ext uri="{FF2B5EF4-FFF2-40B4-BE49-F238E27FC236}">
                <a16:creationId xmlns:a16="http://schemas.microsoft.com/office/drawing/2014/main" id="{AFCE2B36-E2B3-D5BE-536E-BA94917AEC2E}"/>
              </a:ext>
            </a:extLst>
          </p:cNvPr>
          <p:cNvSpPr/>
          <p:nvPr/>
        </p:nvSpPr>
        <p:spPr>
          <a:xfrm>
            <a:off x="6829159" y="5447205"/>
            <a:ext cx="1963340" cy="7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t>llm</a:t>
            </a:r>
            <a:endParaRPr lang="en-US"/>
          </a:p>
        </p:txBody>
      </p:sp>
      <p:sp>
        <p:nvSpPr>
          <p:cNvPr id="19" name="Rectangle 18">
            <a:extLst>
              <a:ext uri="{FF2B5EF4-FFF2-40B4-BE49-F238E27FC236}">
                <a16:creationId xmlns:a16="http://schemas.microsoft.com/office/drawing/2014/main" id="{77093B7B-F14E-49BF-6168-3356ECBF253C}"/>
              </a:ext>
            </a:extLst>
          </p:cNvPr>
          <p:cNvSpPr/>
          <p:nvPr/>
        </p:nvSpPr>
        <p:spPr>
          <a:xfrm>
            <a:off x="9859153" y="5447205"/>
            <a:ext cx="1683846" cy="785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answer</a:t>
            </a:r>
          </a:p>
        </p:txBody>
      </p:sp>
      <p:cxnSp>
        <p:nvCxnSpPr>
          <p:cNvPr id="21" name="Straight Arrow Connector 20">
            <a:extLst>
              <a:ext uri="{FF2B5EF4-FFF2-40B4-BE49-F238E27FC236}">
                <a16:creationId xmlns:a16="http://schemas.microsoft.com/office/drawing/2014/main" id="{699D2B0A-92B2-3AD1-CAF9-4B5179997B18}"/>
              </a:ext>
            </a:extLst>
          </p:cNvPr>
          <p:cNvCxnSpPr>
            <a:stCxn id="6" idx="3"/>
            <a:endCxn id="7" idx="1"/>
          </p:cNvCxnSpPr>
          <p:nvPr/>
        </p:nvCxnSpPr>
        <p:spPr>
          <a:xfrm>
            <a:off x="2332847" y="1907116"/>
            <a:ext cx="99045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7FAA2BD1-2A08-05DE-5A8D-789258007241}"/>
              </a:ext>
            </a:extLst>
          </p:cNvPr>
          <p:cNvSpPr txBox="1"/>
          <p:nvPr/>
        </p:nvSpPr>
        <p:spPr>
          <a:xfrm>
            <a:off x="2409047" y="1396431"/>
            <a:ext cx="990456" cy="461665"/>
          </a:xfrm>
          <a:prstGeom prst="rect">
            <a:avLst/>
          </a:prstGeom>
          <a:noFill/>
        </p:spPr>
        <p:txBody>
          <a:bodyPr wrap="square" rtlCol="0">
            <a:spAutoFit/>
          </a:bodyPr>
          <a:lstStyle/>
          <a:p>
            <a:r>
              <a:rPr lang="en-US" sz="1200"/>
              <a:t>Data ingestion</a:t>
            </a:r>
          </a:p>
        </p:txBody>
      </p:sp>
      <p:sp>
        <p:nvSpPr>
          <p:cNvPr id="23" name="TextBox 22">
            <a:extLst>
              <a:ext uri="{FF2B5EF4-FFF2-40B4-BE49-F238E27FC236}">
                <a16:creationId xmlns:a16="http://schemas.microsoft.com/office/drawing/2014/main" id="{74136308-F7BE-C947-8AFA-58A95B3D53DC}"/>
              </a:ext>
            </a:extLst>
          </p:cNvPr>
          <p:cNvSpPr txBox="1"/>
          <p:nvPr/>
        </p:nvSpPr>
        <p:spPr>
          <a:xfrm>
            <a:off x="2271470" y="1943138"/>
            <a:ext cx="1146468" cy="276999"/>
          </a:xfrm>
          <a:prstGeom prst="rect">
            <a:avLst/>
          </a:prstGeom>
          <a:noFill/>
        </p:spPr>
        <p:txBody>
          <a:bodyPr wrap="none" rtlCol="0">
            <a:spAutoFit/>
          </a:bodyPr>
          <a:lstStyle/>
          <a:p>
            <a:r>
              <a:rPr lang="en-US" sz="1200"/>
              <a:t>preprocessing</a:t>
            </a:r>
          </a:p>
        </p:txBody>
      </p:sp>
      <p:cxnSp>
        <p:nvCxnSpPr>
          <p:cNvPr id="26" name="Straight Arrow Connector 25">
            <a:extLst>
              <a:ext uri="{FF2B5EF4-FFF2-40B4-BE49-F238E27FC236}">
                <a16:creationId xmlns:a16="http://schemas.microsoft.com/office/drawing/2014/main" id="{2319847F-DD91-1F06-FCFF-A9E92881DA5E}"/>
              </a:ext>
            </a:extLst>
          </p:cNvPr>
          <p:cNvCxnSpPr>
            <a:cxnSpLocks/>
            <a:endCxn id="12" idx="1"/>
          </p:cNvCxnSpPr>
          <p:nvPr/>
        </p:nvCxnSpPr>
        <p:spPr>
          <a:xfrm flipV="1">
            <a:off x="5225917" y="1908284"/>
            <a:ext cx="1655655" cy="1976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8" name="TextBox 27">
            <a:extLst>
              <a:ext uri="{FF2B5EF4-FFF2-40B4-BE49-F238E27FC236}">
                <a16:creationId xmlns:a16="http://schemas.microsoft.com/office/drawing/2014/main" id="{A5BD9CE3-9FDF-8CF4-D2E6-66C7F294BBE0}"/>
              </a:ext>
            </a:extLst>
          </p:cNvPr>
          <p:cNvSpPr txBox="1"/>
          <p:nvPr/>
        </p:nvSpPr>
        <p:spPr>
          <a:xfrm>
            <a:off x="5497175" y="1425007"/>
            <a:ext cx="1331984" cy="523220"/>
          </a:xfrm>
          <a:prstGeom prst="rect">
            <a:avLst/>
          </a:prstGeom>
          <a:noFill/>
        </p:spPr>
        <p:txBody>
          <a:bodyPr wrap="square" rtlCol="0">
            <a:spAutoFit/>
          </a:bodyPr>
          <a:lstStyle/>
          <a:p>
            <a:r>
              <a:rPr lang="en-US" err="1"/>
              <a:t>halong</a:t>
            </a:r>
            <a:r>
              <a:rPr lang="en-US"/>
              <a:t> embedding</a:t>
            </a:r>
          </a:p>
        </p:txBody>
      </p:sp>
      <p:cxnSp>
        <p:nvCxnSpPr>
          <p:cNvPr id="30" name="Straight Arrow Connector 29">
            <a:extLst>
              <a:ext uri="{FF2B5EF4-FFF2-40B4-BE49-F238E27FC236}">
                <a16:creationId xmlns:a16="http://schemas.microsoft.com/office/drawing/2014/main" id="{5940D679-B298-8D9A-ABEC-BD228596165F}"/>
              </a:ext>
            </a:extLst>
          </p:cNvPr>
          <p:cNvCxnSpPr>
            <a:stCxn id="14" idx="1"/>
          </p:cNvCxnSpPr>
          <p:nvPr/>
        </p:nvCxnSpPr>
        <p:spPr>
          <a:xfrm flipH="1">
            <a:off x="8792499" y="1858096"/>
            <a:ext cx="106665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2" name="Straight Arrow Connector 31">
            <a:extLst>
              <a:ext uri="{FF2B5EF4-FFF2-40B4-BE49-F238E27FC236}">
                <a16:creationId xmlns:a16="http://schemas.microsoft.com/office/drawing/2014/main" id="{052B9496-E740-DE6D-AF00-5A74288D0080}"/>
              </a:ext>
            </a:extLst>
          </p:cNvPr>
          <p:cNvCxnSpPr>
            <a:stCxn id="12" idx="2"/>
          </p:cNvCxnSpPr>
          <p:nvPr/>
        </p:nvCxnSpPr>
        <p:spPr>
          <a:xfrm flipH="1">
            <a:off x="7698950" y="2301232"/>
            <a:ext cx="1" cy="483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Straight Arrow Connector 32">
            <a:extLst>
              <a:ext uri="{FF2B5EF4-FFF2-40B4-BE49-F238E27FC236}">
                <a16:creationId xmlns:a16="http://schemas.microsoft.com/office/drawing/2014/main" id="{0525D490-CC9D-E18A-21B6-6ECF0284EAB0}"/>
              </a:ext>
            </a:extLst>
          </p:cNvPr>
          <p:cNvCxnSpPr/>
          <p:nvPr/>
        </p:nvCxnSpPr>
        <p:spPr>
          <a:xfrm flipH="1">
            <a:off x="7703437" y="3642566"/>
            <a:ext cx="1" cy="483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Straight Arrow Connector 33">
            <a:extLst>
              <a:ext uri="{FF2B5EF4-FFF2-40B4-BE49-F238E27FC236}">
                <a16:creationId xmlns:a16="http://schemas.microsoft.com/office/drawing/2014/main" id="{E9F4CFB6-5A49-63B2-1F25-1899B09E0C75}"/>
              </a:ext>
            </a:extLst>
          </p:cNvPr>
          <p:cNvCxnSpPr/>
          <p:nvPr/>
        </p:nvCxnSpPr>
        <p:spPr>
          <a:xfrm flipH="1">
            <a:off x="7693603" y="4934265"/>
            <a:ext cx="1" cy="483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6" name="Straight Arrow Connector 35">
            <a:extLst>
              <a:ext uri="{FF2B5EF4-FFF2-40B4-BE49-F238E27FC236}">
                <a16:creationId xmlns:a16="http://schemas.microsoft.com/office/drawing/2014/main" id="{D5F403A9-E3A6-DD90-946F-1F3BB4E1D09B}"/>
              </a:ext>
            </a:extLst>
          </p:cNvPr>
          <p:cNvCxnSpPr>
            <a:stCxn id="18" idx="3"/>
            <a:endCxn id="19" idx="1"/>
          </p:cNvCxnSpPr>
          <p:nvPr/>
        </p:nvCxnSpPr>
        <p:spPr>
          <a:xfrm>
            <a:off x="8792499" y="5820182"/>
            <a:ext cx="1066654" cy="1997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Straight Arrow Connector 37">
            <a:extLst>
              <a:ext uri="{FF2B5EF4-FFF2-40B4-BE49-F238E27FC236}">
                <a16:creationId xmlns:a16="http://schemas.microsoft.com/office/drawing/2014/main" id="{7E601070-1B30-3421-E2D7-FC98B7662CA8}"/>
              </a:ext>
            </a:extLst>
          </p:cNvPr>
          <p:cNvCxnSpPr>
            <a:stCxn id="14" idx="2"/>
            <a:endCxn id="17" idx="3"/>
          </p:cNvCxnSpPr>
          <p:nvPr/>
        </p:nvCxnSpPr>
        <p:spPr>
          <a:xfrm flipH="1">
            <a:off x="8792499" y="2251044"/>
            <a:ext cx="1908577" cy="226553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229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9DA3-51B3-3FB3-B276-2F61A0B7FC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1BC0C8-C42E-2E4F-6B81-5E9768866A54}"/>
              </a:ext>
            </a:extLst>
          </p:cNvPr>
          <p:cNvSpPr>
            <a:spLocks noGrp="1"/>
          </p:cNvSpPr>
          <p:nvPr>
            <p:ph type="title"/>
          </p:nvPr>
        </p:nvSpPr>
        <p:spPr>
          <a:xfrm>
            <a:off x="774146" y="119270"/>
            <a:ext cx="10579655" cy="785896"/>
          </a:xfrm>
        </p:spPr>
        <p:txBody>
          <a:bodyPr>
            <a:normAutofit/>
          </a:bodyPr>
          <a:lstStyle/>
          <a:p>
            <a:r>
              <a:rPr lang="en-US"/>
              <a:t>DATABASE</a:t>
            </a:r>
          </a:p>
        </p:txBody>
      </p:sp>
      <p:sp>
        <p:nvSpPr>
          <p:cNvPr id="5" name="Google Shape;375;p5">
            <a:extLst>
              <a:ext uri="{FF2B5EF4-FFF2-40B4-BE49-F238E27FC236}">
                <a16:creationId xmlns:a16="http://schemas.microsoft.com/office/drawing/2014/main" id="{7975A6F2-FBB9-251B-A9DB-2C0684DD5528}"/>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C496FE0B-5E8C-847B-95CC-249219A8A23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15</a:t>
            </a:fld>
            <a:endParaRPr lang="en-VN"/>
          </a:p>
        </p:txBody>
      </p:sp>
      <p:pic>
        <p:nvPicPr>
          <p:cNvPr id="3" name="Picture 2">
            <a:extLst>
              <a:ext uri="{FF2B5EF4-FFF2-40B4-BE49-F238E27FC236}">
                <a16:creationId xmlns:a16="http://schemas.microsoft.com/office/drawing/2014/main" id="{0B271034-EABE-80D0-208D-DFDB2E00C4EA}"/>
              </a:ext>
            </a:extLst>
          </p:cNvPr>
          <p:cNvPicPr>
            <a:picLocks noChangeAspect="1"/>
          </p:cNvPicPr>
          <p:nvPr/>
        </p:nvPicPr>
        <p:blipFill>
          <a:blip r:embed="rId3"/>
          <a:stretch>
            <a:fillRect/>
          </a:stretch>
        </p:blipFill>
        <p:spPr>
          <a:xfrm>
            <a:off x="1612345" y="1315675"/>
            <a:ext cx="9212826" cy="1189757"/>
          </a:xfrm>
          <a:prstGeom prst="rect">
            <a:avLst/>
          </a:prstGeom>
        </p:spPr>
      </p:pic>
      <p:pic>
        <p:nvPicPr>
          <p:cNvPr id="6" name="Picture 5">
            <a:extLst>
              <a:ext uri="{FF2B5EF4-FFF2-40B4-BE49-F238E27FC236}">
                <a16:creationId xmlns:a16="http://schemas.microsoft.com/office/drawing/2014/main" id="{52D367DE-FD48-CD9C-6493-5F076E56C5BF}"/>
              </a:ext>
            </a:extLst>
          </p:cNvPr>
          <p:cNvPicPr>
            <a:picLocks noChangeAspect="1"/>
          </p:cNvPicPr>
          <p:nvPr/>
        </p:nvPicPr>
        <p:blipFill>
          <a:blip r:embed="rId4"/>
          <a:stretch>
            <a:fillRect/>
          </a:stretch>
        </p:blipFill>
        <p:spPr>
          <a:xfrm>
            <a:off x="1612344" y="3131654"/>
            <a:ext cx="9330813" cy="691171"/>
          </a:xfrm>
          <a:prstGeom prst="rect">
            <a:avLst/>
          </a:prstGeom>
        </p:spPr>
      </p:pic>
      <p:pic>
        <p:nvPicPr>
          <p:cNvPr id="7" name="Picture 6">
            <a:extLst>
              <a:ext uri="{FF2B5EF4-FFF2-40B4-BE49-F238E27FC236}">
                <a16:creationId xmlns:a16="http://schemas.microsoft.com/office/drawing/2014/main" id="{915FC5AD-C4E4-3B0C-B772-7EB28B65E392}"/>
              </a:ext>
            </a:extLst>
          </p:cNvPr>
          <p:cNvPicPr>
            <a:picLocks noChangeAspect="1"/>
          </p:cNvPicPr>
          <p:nvPr/>
        </p:nvPicPr>
        <p:blipFill>
          <a:blip r:embed="rId5"/>
          <a:stretch>
            <a:fillRect/>
          </a:stretch>
        </p:blipFill>
        <p:spPr>
          <a:xfrm>
            <a:off x="1479608" y="4731920"/>
            <a:ext cx="9596284" cy="942075"/>
          </a:xfrm>
          <a:prstGeom prst="rect">
            <a:avLst/>
          </a:prstGeom>
        </p:spPr>
      </p:pic>
    </p:spTree>
    <p:extLst>
      <p:ext uri="{BB962C8B-B14F-4D97-AF65-F5344CB8AC3E}">
        <p14:creationId xmlns:p14="http://schemas.microsoft.com/office/powerpoint/2010/main" val="421465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4BD06-D9C1-7584-78FA-DF809C59F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A8183-0817-63B2-0CE1-A3F1F50ACCD8}"/>
              </a:ext>
            </a:extLst>
          </p:cNvPr>
          <p:cNvSpPr>
            <a:spLocks noGrp="1"/>
          </p:cNvSpPr>
          <p:nvPr>
            <p:ph type="title"/>
          </p:nvPr>
        </p:nvSpPr>
        <p:spPr>
          <a:xfrm>
            <a:off x="774146" y="119270"/>
            <a:ext cx="10579655" cy="785896"/>
          </a:xfrm>
        </p:spPr>
        <p:txBody>
          <a:bodyPr>
            <a:normAutofit/>
          </a:bodyPr>
          <a:lstStyle/>
          <a:p>
            <a:r>
              <a:rPr lang="en-US"/>
              <a:t>DATABASE</a:t>
            </a:r>
          </a:p>
        </p:txBody>
      </p:sp>
      <p:sp>
        <p:nvSpPr>
          <p:cNvPr id="5" name="Google Shape;375;p5">
            <a:extLst>
              <a:ext uri="{FF2B5EF4-FFF2-40B4-BE49-F238E27FC236}">
                <a16:creationId xmlns:a16="http://schemas.microsoft.com/office/drawing/2014/main" id="{1CAA49FC-F1BB-BD4F-56D3-5A46513BEA5A}"/>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5699AA4B-1A77-7AB2-3333-4ED9FC6FD46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16</a:t>
            </a:fld>
            <a:endParaRPr lang="en-VN"/>
          </a:p>
        </p:txBody>
      </p:sp>
      <p:sp>
        <p:nvSpPr>
          <p:cNvPr id="6" name="Rectangle 5">
            <a:extLst>
              <a:ext uri="{FF2B5EF4-FFF2-40B4-BE49-F238E27FC236}">
                <a16:creationId xmlns:a16="http://schemas.microsoft.com/office/drawing/2014/main" id="{2A85125F-BB67-08F6-7C51-CA0630D2089E}"/>
              </a:ext>
            </a:extLst>
          </p:cNvPr>
          <p:cNvSpPr/>
          <p:nvPr/>
        </p:nvSpPr>
        <p:spPr>
          <a:xfrm>
            <a:off x="518177" y="1611079"/>
            <a:ext cx="1270375" cy="540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PDF</a:t>
            </a:r>
          </a:p>
        </p:txBody>
      </p:sp>
      <p:sp>
        <p:nvSpPr>
          <p:cNvPr id="7" name="Rectangle 6">
            <a:extLst>
              <a:ext uri="{FF2B5EF4-FFF2-40B4-BE49-F238E27FC236}">
                <a16:creationId xmlns:a16="http://schemas.microsoft.com/office/drawing/2014/main" id="{AE164678-BF61-10AB-B7D7-FECF640BF8B8}"/>
              </a:ext>
            </a:extLst>
          </p:cNvPr>
          <p:cNvSpPr/>
          <p:nvPr/>
        </p:nvSpPr>
        <p:spPr>
          <a:xfrm>
            <a:off x="3066370" y="1542051"/>
            <a:ext cx="1391186" cy="678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a:t>
            </a:r>
          </a:p>
        </p:txBody>
      </p:sp>
      <p:sp>
        <p:nvSpPr>
          <p:cNvPr id="9" name="Rectangle 8">
            <a:extLst>
              <a:ext uri="{FF2B5EF4-FFF2-40B4-BE49-F238E27FC236}">
                <a16:creationId xmlns:a16="http://schemas.microsoft.com/office/drawing/2014/main" id="{C0116681-4DEA-E461-8B68-C72253DA89D9}"/>
              </a:ext>
            </a:extLst>
          </p:cNvPr>
          <p:cNvSpPr/>
          <p:nvPr/>
        </p:nvSpPr>
        <p:spPr>
          <a:xfrm>
            <a:off x="7157742" y="1295741"/>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6676A72-AD1C-DE26-5BCD-A8495699A415}"/>
              </a:ext>
            </a:extLst>
          </p:cNvPr>
          <p:cNvSpPr/>
          <p:nvPr/>
        </p:nvSpPr>
        <p:spPr>
          <a:xfrm>
            <a:off x="7052915" y="1408339"/>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AF9DB48E-33C5-FDD9-831D-6F17A529EC12}"/>
              </a:ext>
            </a:extLst>
          </p:cNvPr>
          <p:cNvSpPr/>
          <p:nvPr/>
        </p:nvSpPr>
        <p:spPr>
          <a:xfrm>
            <a:off x="6881572" y="1515336"/>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a:t>
            </a:r>
          </a:p>
        </p:txBody>
      </p:sp>
      <p:sp>
        <p:nvSpPr>
          <p:cNvPr id="13" name="TextBox 12">
            <a:extLst>
              <a:ext uri="{FF2B5EF4-FFF2-40B4-BE49-F238E27FC236}">
                <a16:creationId xmlns:a16="http://schemas.microsoft.com/office/drawing/2014/main" id="{B615812E-CC0D-EFEF-EED0-D628FFF7B3D1}"/>
              </a:ext>
            </a:extLst>
          </p:cNvPr>
          <p:cNvSpPr txBox="1"/>
          <p:nvPr/>
        </p:nvSpPr>
        <p:spPr>
          <a:xfrm>
            <a:off x="7157742" y="904606"/>
            <a:ext cx="1936955" cy="307777"/>
          </a:xfrm>
          <a:prstGeom prst="rect">
            <a:avLst/>
          </a:prstGeom>
          <a:noFill/>
        </p:spPr>
        <p:txBody>
          <a:bodyPr wrap="square" rtlCol="0">
            <a:spAutoFit/>
          </a:bodyPr>
          <a:lstStyle/>
          <a:p>
            <a:r>
              <a:rPr lang="en-US"/>
              <a:t>vector database</a:t>
            </a:r>
          </a:p>
        </p:txBody>
      </p:sp>
      <p:sp>
        <p:nvSpPr>
          <p:cNvPr id="14" name="Rectangle 13">
            <a:extLst>
              <a:ext uri="{FF2B5EF4-FFF2-40B4-BE49-F238E27FC236}">
                <a16:creationId xmlns:a16="http://schemas.microsoft.com/office/drawing/2014/main" id="{6036CC5D-C428-26FA-B574-39E4C5E2EBD0}"/>
              </a:ext>
            </a:extLst>
          </p:cNvPr>
          <p:cNvSpPr/>
          <p:nvPr/>
        </p:nvSpPr>
        <p:spPr>
          <a:xfrm>
            <a:off x="10370430" y="1465148"/>
            <a:ext cx="1683846"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prompt</a:t>
            </a:r>
          </a:p>
        </p:txBody>
      </p:sp>
      <p:sp>
        <p:nvSpPr>
          <p:cNvPr id="15" name="Rectangle 14">
            <a:extLst>
              <a:ext uri="{FF2B5EF4-FFF2-40B4-BE49-F238E27FC236}">
                <a16:creationId xmlns:a16="http://schemas.microsoft.com/office/drawing/2014/main" id="{2C6E9C14-5E8F-010C-2CA9-3B575C9DB9E8}"/>
              </a:ext>
            </a:extLst>
          </p:cNvPr>
          <p:cNvSpPr/>
          <p:nvPr/>
        </p:nvSpPr>
        <p:spPr>
          <a:xfrm>
            <a:off x="6881572" y="2784509"/>
            <a:ext cx="1892710" cy="860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closest similarity chunk set</a:t>
            </a:r>
          </a:p>
        </p:txBody>
      </p:sp>
      <p:sp>
        <p:nvSpPr>
          <p:cNvPr id="17" name="Rectangle 16">
            <a:extLst>
              <a:ext uri="{FF2B5EF4-FFF2-40B4-BE49-F238E27FC236}">
                <a16:creationId xmlns:a16="http://schemas.microsoft.com/office/drawing/2014/main" id="{D65BA101-E918-4415-B673-7A0730603AE3}"/>
              </a:ext>
            </a:extLst>
          </p:cNvPr>
          <p:cNvSpPr/>
          <p:nvPr/>
        </p:nvSpPr>
        <p:spPr>
          <a:xfrm>
            <a:off x="6829159" y="4123632"/>
            <a:ext cx="1963340"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Prompt template</a:t>
            </a:r>
          </a:p>
        </p:txBody>
      </p:sp>
      <p:sp>
        <p:nvSpPr>
          <p:cNvPr id="18" name="Rectangle 17">
            <a:extLst>
              <a:ext uri="{FF2B5EF4-FFF2-40B4-BE49-F238E27FC236}">
                <a16:creationId xmlns:a16="http://schemas.microsoft.com/office/drawing/2014/main" id="{AC141CFE-821F-1D45-3AB7-F4D02EB61E20}"/>
              </a:ext>
            </a:extLst>
          </p:cNvPr>
          <p:cNvSpPr/>
          <p:nvPr/>
        </p:nvSpPr>
        <p:spPr>
          <a:xfrm>
            <a:off x="6829159" y="5447205"/>
            <a:ext cx="1963340" cy="7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Gpt-4o-mini </a:t>
            </a:r>
          </a:p>
        </p:txBody>
      </p:sp>
      <p:sp>
        <p:nvSpPr>
          <p:cNvPr id="19" name="Rectangle 18">
            <a:extLst>
              <a:ext uri="{FF2B5EF4-FFF2-40B4-BE49-F238E27FC236}">
                <a16:creationId xmlns:a16="http://schemas.microsoft.com/office/drawing/2014/main" id="{691A8019-C556-B1A3-54EF-C68025F7496C}"/>
              </a:ext>
            </a:extLst>
          </p:cNvPr>
          <p:cNvSpPr/>
          <p:nvPr/>
        </p:nvSpPr>
        <p:spPr>
          <a:xfrm>
            <a:off x="9859153" y="5447205"/>
            <a:ext cx="1683846" cy="785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answer</a:t>
            </a:r>
          </a:p>
        </p:txBody>
      </p:sp>
      <p:cxnSp>
        <p:nvCxnSpPr>
          <p:cNvPr id="21" name="Straight Arrow Connector 20">
            <a:extLst>
              <a:ext uri="{FF2B5EF4-FFF2-40B4-BE49-F238E27FC236}">
                <a16:creationId xmlns:a16="http://schemas.microsoft.com/office/drawing/2014/main" id="{1C59AF81-64BC-40DB-4281-8E6EB794236E}"/>
              </a:ext>
            </a:extLst>
          </p:cNvPr>
          <p:cNvCxnSpPr>
            <a:cxnSpLocks/>
            <a:stCxn id="6" idx="3"/>
            <a:endCxn id="7" idx="1"/>
          </p:cNvCxnSpPr>
          <p:nvPr/>
        </p:nvCxnSpPr>
        <p:spPr>
          <a:xfrm>
            <a:off x="1788552" y="1881094"/>
            <a:ext cx="127781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35F032BD-2DC1-5120-A51B-8258ACDB5470}"/>
              </a:ext>
            </a:extLst>
          </p:cNvPr>
          <p:cNvSpPr txBox="1"/>
          <p:nvPr/>
        </p:nvSpPr>
        <p:spPr>
          <a:xfrm>
            <a:off x="1893379" y="1537148"/>
            <a:ext cx="990456" cy="276999"/>
          </a:xfrm>
          <a:prstGeom prst="rect">
            <a:avLst/>
          </a:prstGeom>
          <a:noFill/>
        </p:spPr>
        <p:txBody>
          <a:bodyPr wrap="square" rtlCol="0">
            <a:spAutoFit/>
          </a:bodyPr>
          <a:lstStyle/>
          <a:p>
            <a:r>
              <a:rPr lang="en-US" sz="1200" err="1"/>
              <a:t>llamacloud</a:t>
            </a:r>
            <a:endParaRPr lang="en-US" sz="1200"/>
          </a:p>
        </p:txBody>
      </p:sp>
      <p:sp>
        <p:nvSpPr>
          <p:cNvPr id="23" name="TextBox 22">
            <a:extLst>
              <a:ext uri="{FF2B5EF4-FFF2-40B4-BE49-F238E27FC236}">
                <a16:creationId xmlns:a16="http://schemas.microsoft.com/office/drawing/2014/main" id="{C2F27ACB-8531-0E54-6055-8A2BC68E8D9E}"/>
              </a:ext>
            </a:extLst>
          </p:cNvPr>
          <p:cNvSpPr txBox="1"/>
          <p:nvPr/>
        </p:nvSpPr>
        <p:spPr>
          <a:xfrm>
            <a:off x="1921754" y="1974045"/>
            <a:ext cx="1146468" cy="276999"/>
          </a:xfrm>
          <a:prstGeom prst="rect">
            <a:avLst/>
          </a:prstGeom>
          <a:noFill/>
        </p:spPr>
        <p:txBody>
          <a:bodyPr wrap="none" rtlCol="0">
            <a:spAutoFit/>
          </a:bodyPr>
          <a:lstStyle/>
          <a:p>
            <a:r>
              <a:rPr lang="en-US" sz="1200"/>
              <a:t>preprocessing</a:t>
            </a:r>
          </a:p>
        </p:txBody>
      </p:sp>
      <p:cxnSp>
        <p:nvCxnSpPr>
          <p:cNvPr id="26" name="Straight Arrow Connector 25">
            <a:extLst>
              <a:ext uri="{FF2B5EF4-FFF2-40B4-BE49-F238E27FC236}">
                <a16:creationId xmlns:a16="http://schemas.microsoft.com/office/drawing/2014/main" id="{694BCD7F-A2CA-D4B4-0B23-E8CC009CA8B2}"/>
              </a:ext>
            </a:extLst>
          </p:cNvPr>
          <p:cNvCxnSpPr>
            <a:cxnSpLocks/>
            <a:stCxn id="29" idx="3"/>
            <a:endCxn id="12" idx="1"/>
          </p:cNvCxnSpPr>
          <p:nvPr/>
        </p:nvCxnSpPr>
        <p:spPr>
          <a:xfrm flipV="1">
            <a:off x="4457556" y="1908284"/>
            <a:ext cx="2424016" cy="20409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8" name="TextBox 27">
            <a:extLst>
              <a:ext uri="{FF2B5EF4-FFF2-40B4-BE49-F238E27FC236}">
                <a16:creationId xmlns:a16="http://schemas.microsoft.com/office/drawing/2014/main" id="{1BA9F8DA-90D8-8ACE-C0CA-03ECFF46E40E}"/>
              </a:ext>
            </a:extLst>
          </p:cNvPr>
          <p:cNvSpPr txBox="1"/>
          <p:nvPr/>
        </p:nvSpPr>
        <p:spPr>
          <a:xfrm>
            <a:off x="4892705" y="2301232"/>
            <a:ext cx="1331984" cy="523220"/>
          </a:xfrm>
          <a:prstGeom prst="rect">
            <a:avLst/>
          </a:prstGeom>
          <a:noFill/>
        </p:spPr>
        <p:txBody>
          <a:bodyPr wrap="square" rtlCol="0">
            <a:spAutoFit/>
          </a:bodyPr>
          <a:lstStyle/>
          <a:p>
            <a:r>
              <a:rPr lang="en-US" sz="1400" err="1"/>
              <a:t>halong</a:t>
            </a:r>
            <a:r>
              <a:rPr lang="en-US" sz="1400"/>
              <a:t> embedding</a:t>
            </a:r>
          </a:p>
        </p:txBody>
      </p:sp>
      <p:cxnSp>
        <p:nvCxnSpPr>
          <p:cNvPr id="30" name="Straight Arrow Connector 29">
            <a:extLst>
              <a:ext uri="{FF2B5EF4-FFF2-40B4-BE49-F238E27FC236}">
                <a16:creationId xmlns:a16="http://schemas.microsoft.com/office/drawing/2014/main" id="{C00145DF-1922-8F73-C7B4-F9F9F790A074}"/>
              </a:ext>
            </a:extLst>
          </p:cNvPr>
          <p:cNvCxnSpPr>
            <a:cxnSpLocks/>
            <a:stCxn id="14" idx="1"/>
          </p:cNvCxnSpPr>
          <p:nvPr/>
        </p:nvCxnSpPr>
        <p:spPr>
          <a:xfrm flipH="1">
            <a:off x="8967019" y="1858096"/>
            <a:ext cx="1403411"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2" name="Straight Arrow Connector 31">
            <a:extLst>
              <a:ext uri="{FF2B5EF4-FFF2-40B4-BE49-F238E27FC236}">
                <a16:creationId xmlns:a16="http://schemas.microsoft.com/office/drawing/2014/main" id="{9AAF71DD-7B9F-2597-F236-A2322B919DA3}"/>
              </a:ext>
            </a:extLst>
          </p:cNvPr>
          <p:cNvCxnSpPr>
            <a:stCxn id="12" idx="2"/>
          </p:cNvCxnSpPr>
          <p:nvPr/>
        </p:nvCxnSpPr>
        <p:spPr>
          <a:xfrm flipH="1">
            <a:off x="7698950" y="2301232"/>
            <a:ext cx="1" cy="483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Straight Arrow Connector 32">
            <a:extLst>
              <a:ext uri="{FF2B5EF4-FFF2-40B4-BE49-F238E27FC236}">
                <a16:creationId xmlns:a16="http://schemas.microsoft.com/office/drawing/2014/main" id="{89B083EF-10FE-C4E0-D84D-49949C38662D}"/>
              </a:ext>
            </a:extLst>
          </p:cNvPr>
          <p:cNvCxnSpPr/>
          <p:nvPr/>
        </p:nvCxnSpPr>
        <p:spPr>
          <a:xfrm flipH="1">
            <a:off x="7703437" y="3642566"/>
            <a:ext cx="1" cy="483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Straight Arrow Connector 33">
            <a:extLst>
              <a:ext uri="{FF2B5EF4-FFF2-40B4-BE49-F238E27FC236}">
                <a16:creationId xmlns:a16="http://schemas.microsoft.com/office/drawing/2014/main" id="{1517C1E7-139F-F93E-F8E7-997A6093E8CE}"/>
              </a:ext>
            </a:extLst>
          </p:cNvPr>
          <p:cNvCxnSpPr/>
          <p:nvPr/>
        </p:nvCxnSpPr>
        <p:spPr>
          <a:xfrm flipH="1">
            <a:off x="7693603" y="4934265"/>
            <a:ext cx="1" cy="483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6" name="Straight Arrow Connector 35">
            <a:extLst>
              <a:ext uri="{FF2B5EF4-FFF2-40B4-BE49-F238E27FC236}">
                <a16:creationId xmlns:a16="http://schemas.microsoft.com/office/drawing/2014/main" id="{29883F0F-F275-3107-18B4-690C759C0A2F}"/>
              </a:ext>
            </a:extLst>
          </p:cNvPr>
          <p:cNvCxnSpPr>
            <a:stCxn id="18" idx="3"/>
            <a:endCxn id="19" idx="1"/>
          </p:cNvCxnSpPr>
          <p:nvPr/>
        </p:nvCxnSpPr>
        <p:spPr>
          <a:xfrm>
            <a:off x="8792499" y="5820182"/>
            <a:ext cx="1066654" cy="1997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Straight Arrow Connector 37">
            <a:extLst>
              <a:ext uri="{FF2B5EF4-FFF2-40B4-BE49-F238E27FC236}">
                <a16:creationId xmlns:a16="http://schemas.microsoft.com/office/drawing/2014/main" id="{2BD8F1BB-F085-2D0E-C74D-DE1CB553A123}"/>
              </a:ext>
            </a:extLst>
          </p:cNvPr>
          <p:cNvCxnSpPr>
            <a:stCxn id="14" idx="2"/>
            <a:endCxn id="17" idx="3"/>
          </p:cNvCxnSpPr>
          <p:nvPr/>
        </p:nvCxnSpPr>
        <p:spPr>
          <a:xfrm flipH="1">
            <a:off x="8792499" y="2251044"/>
            <a:ext cx="2419854" cy="226553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0C4E3BDC-C163-EE97-F7D2-4B4D5776940C}"/>
              </a:ext>
            </a:extLst>
          </p:cNvPr>
          <p:cNvSpPr txBox="1"/>
          <p:nvPr/>
        </p:nvSpPr>
        <p:spPr>
          <a:xfrm>
            <a:off x="8979244" y="1269089"/>
            <a:ext cx="1525592" cy="523220"/>
          </a:xfrm>
          <a:prstGeom prst="rect">
            <a:avLst/>
          </a:prstGeom>
          <a:noFill/>
        </p:spPr>
        <p:txBody>
          <a:bodyPr wrap="square">
            <a:spAutoFit/>
          </a:bodyPr>
          <a:lstStyle/>
          <a:p>
            <a:r>
              <a:rPr lang="en-US" sz="1400" err="1"/>
              <a:t>halong</a:t>
            </a:r>
            <a:r>
              <a:rPr lang="en-US" sz="1400"/>
              <a:t> embedding</a:t>
            </a:r>
          </a:p>
        </p:txBody>
      </p:sp>
      <p:sp>
        <p:nvSpPr>
          <p:cNvPr id="29" name="Rectangle 28">
            <a:extLst>
              <a:ext uri="{FF2B5EF4-FFF2-40B4-BE49-F238E27FC236}">
                <a16:creationId xmlns:a16="http://schemas.microsoft.com/office/drawing/2014/main" id="{D9413DB2-81F9-782A-4DF8-B93A60260DA0}"/>
              </a:ext>
            </a:extLst>
          </p:cNvPr>
          <p:cNvSpPr/>
          <p:nvPr/>
        </p:nvSpPr>
        <p:spPr>
          <a:xfrm>
            <a:off x="3066370" y="3610157"/>
            <a:ext cx="1391186" cy="678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List of document</a:t>
            </a:r>
          </a:p>
        </p:txBody>
      </p:sp>
      <p:cxnSp>
        <p:nvCxnSpPr>
          <p:cNvPr id="35" name="Straight Arrow Connector 34">
            <a:extLst>
              <a:ext uri="{FF2B5EF4-FFF2-40B4-BE49-F238E27FC236}">
                <a16:creationId xmlns:a16="http://schemas.microsoft.com/office/drawing/2014/main" id="{8BEC695E-4FC9-4A0B-D3F5-DA19AF870560}"/>
              </a:ext>
            </a:extLst>
          </p:cNvPr>
          <p:cNvCxnSpPr>
            <a:stCxn id="7" idx="2"/>
            <a:endCxn id="29" idx="0"/>
          </p:cNvCxnSpPr>
          <p:nvPr/>
        </p:nvCxnSpPr>
        <p:spPr>
          <a:xfrm>
            <a:off x="3761963" y="2220137"/>
            <a:ext cx="0" cy="139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C6CC98E-8DA8-AA35-6BA2-59D3F2303915}"/>
              </a:ext>
            </a:extLst>
          </p:cNvPr>
          <p:cNvSpPr txBox="1"/>
          <p:nvPr/>
        </p:nvSpPr>
        <p:spPr>
          <a:xfrm>
            <a:off x="1681320" y="2784509"/>
            <a:ext cx="2062426" cy="523220"/>
          </a:xfrm>
          <a:prstGeom prst="rect">
            <a:avLst/>
          </a:prstGeom>
          <a:noFill/>
        </p:spPr>
        <p:txBody>
          <a:bodyPr wrap="square" rtlCol="0">
            <a:spAutoFit/>
          </a:bodyPr>
          <a:lstStyle/>
          <a:p>
            <a:r>
              <a:rPr lang="en-US" sz="1400" err="1"/>
              <a:t>RecursiveCharacterTextSplitter</a:t>
            </a:r>
            <a:endParaRPr lang="en-US" sz="1400"/>
          </a:p>
        </p:txBody>
      </p:sp>
      <p:sp>
        <p:nvSpPr>
          <p:cNvPr id="41" name="TextBox 40">
            <a:extLst>
              <a:ext uri="{FF2B5EF4-FFF2-40B4-BE49-F238E27FC236}">
                <a16:creationId xmlns:a16="http://schemas.microsoft.com/office/drawing/2014/main" id="{0B8F3CD1-1E3A-864D-0C98-BE3B29E35910}"/>
              </a:ext>
            </a:extLst>
          </p:cNvPr>
          <p:cNvSpPr txBox="1"/>
          <p:nvPr/>
        </p:nvSpPr>
        <p:spPr>
          <a:xfrm>
            <a:off x="7693603" y="2360392"/>
            <a:ext cx="1070842" cy="369332"/>
          </a:xfrm>
          <a:prstGeom prst="rect">
            <a:avLst/>
          </a:prstGeom>
          <a:noFill/>
        </p:spPr>
        <p:txBody>
          <a:bodyPr wrap="square" rtlCol="0">
            <a:spAutoFit/>
          </a:bodyPr>
          <a:lstStyle/>
          <a:p>
            <a:r>
              <a:rPr lang="en-US"/>
              <a:t>top 4</a:t>
            </a:r>
          </a:p>
        </p:txBody>
      </p:sp>
    </p:spTree>
    <p:extLst>
      <p:ext uri="{BB962C8B-B14F-4D97-AF65-F5344CB8AC3E}">
        <p14:creationId xmlns:p14="http://schemas.microsoft.com/office/powerpoint/2010/main" val="199004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79263-6179-6AD9-0020-5B994E731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3C14F-428F-42C8-BD2B-1BB3DBB69FBD}"/>
              </a:ext>
            </a:extLst>
          </p:cNvPr>
          <p:cNvSpPr>
            <a:spLocks noGrp="1"/>
          </p:cNvSpPr>
          <p:nvPr>
            <p:ph type="title"/>
          </p:nvPr>
        </p:nvSpPr>
        <p:spPr>
          <a:xfrm>
            <a:off x="774146" y="119270"/>
            <a:ext cx="10579655" cy="785896"/>
          </a:xfrm>
        </p:spPr>
        <p:txBody>
          <a:bodyPr>
            <a:normAutofit/>
          </a:bodyPr>
          <a:lstStyle/>
          <a:p>
            <a:r>
              <a:rPr lang="en-US"/>
              <a:t>DATABASE</a:t>
            </a:r>
          </a:p>
        </p:txBody>
      </p:sp>
      <p:sp>
        <p:nvSpPr>
          <p:cNvPr id="5" name="Google Shape;375;p5">
            <a:extLst>
              <a:ext uri="{FF2B5EF4-FFF2-40B4-BE49-F238E27FC236}">
                <a16:creationId xmlns:a16="http://schemas.microsoft.com/office/drawing/2014/main" id="{EAD49DF2-0BF4-B73E-99A1-14A1F31566D7}"/>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AE42CB86-6700-28A0-EDA0-F832027CEC7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17</a:t>
            </a:fld>
            <a:endParaRPr lang="en-VN"/>
          </a:p>
        </p:txBody>
      </p:sp>
      <p:sp>
        <p:nvSpPr>
          <p:cNvPr id="7" name="TextBox 6">
            <a:extLst>
              <a:ext uri="{FF2B5EF4-FFF2-40B4-BE49-F238E27FC236}">
                <a16:creationId xmlns:a16="http://schemas.microsoft.com/office/drawing/2014/main" id="{6B13C2B7-7C6B-3911-A2D4-D17F88A23AB7}"/>
              </a:ext>
            </a:extLst>
          </p:cNvPr>
          <p:cNvSpPr txBox="1"/>
          <p:nvPr/>
        </p:nvSpPr>
        <p:spPr>
          <a:xfrm>
            <a:off x="1297858" y="1071353"/>
            <a:ext cx="4798142" cy="307777"/>
          </a:xfrm>
          <a:prstGeom prst="rect">
            <a:avLst/>
          </a:prstGeom>
          <a:noFill/>
        </p:spPr>
        <p:txBody>
          <a:bodyPr wrap="square" rtlCol="0">
            <a:spAutoFit/>
          </a:bodyPr>
          <a:lstStyle/>
          <a:p>
            <a:r>
              <a:rPr lang="en-US" err="1"/>
              <a:t>Chương</a:t>
            </a:r>
            <a:r>
              <a:rPr lang="en-US"/>
              <a:t> 0 </a:t>
            </a:r>
          </a:p>
        </p:txBody>
      </p:sp>
      <p:sp>
        <p:nvSpPr>
          <p:cNvPr id="11" name="TextBox 10">
            <a:extLst>
              <a:ext uri="{FF2B5EF4-FFF2-40B4-BE49-F238E27FC236}">
                <a16:creationId xmlns:a16="http://schemas.microsoft.com/office/drawing/2014/main" id="{2EBF55C1-B942-5D0E-3F23-3DA9FF3FB0E6}"/>
              </a:ext>
            </a:extLst>
          </p:cNvPr>
          <p:cNvSpPr txBox="1"/>
          <p:nvPr/>
        </p:nvSpPr>
        <p:spPr>
          <a:xfrm>
            <a:off x="1268462" y="1666384"/>
            <a:ext cx="6096000" cy="307777"/>
          </a:xfrm>
          <a:prstGeom prst="rect">
            <a:avLst/>
          </a:prstGeom>
          <a:noFill/>
        </p:spPr>
        <p:txBody>
          <a:bodyPr wrap="square">
            <a:spAutoFit/>
          </a:bodyPr>
          <a:lstStyle/>
          <a:p>
            <a:r>
              <a:rPr lang="en-US" err="1"/>
              <a:t>Chương</a:t>
            </a:r>
            <a:r>
              <a:rPr lang="en-US"/>
              <a:t> 1 </a:t>
            </a:r>
          </a:p>
        </p:txBody>
      </p:sp>
      <p:sp>
        <p:nvSpPr>
          <p:cNvPr id="13" name="TextBox 12">
            <a:extLst>
              <a:ext uri="{FF2B5EF4-FFF2-40B4-BE49-F238E27FC236}">
                <a16:creationId xmlns:a16="http://schemas.microsoft.com/office/drawing/2014/main" id="{B2820C39-9ECE-6DAA-28D8-D5495D77453A}"/>
              </a:ext>
            </a:extLst>
          </p:cNvPr>
          <p:cNvSpPr txBox="1"/>
          <p:nvPr/>
        </p:nvSpPr>
        <p:spPr>
          <a:xfrm>
            <a:off x="1268462" y="2263844"/>
            <a:ext cx="1550976" cy="307777"/>
          </a:xfrm>
          <a:prstGeom prst="rect">
            <a:avLst/>
          </a:prstGeom>
          <a:noFill/>
        </p:spPr>
        <p:txBody>
          <a:bodyPr wrap="square">
            <a:spAutoFit/>
          </a:bodyPr>
          <a:lstStyle/>
          <a:p>
            <a:r>
              <a:rPr lang="en-US" err="1"/>
              <a:t>Chương</a:t>
            </a:r>
            <a:r>
              <a:rPr lang="en-US"/>
              <a:t> 2 </a:t>
            </a:r>
          </a:p>
        </p:txBody>
      </p:sp>
      <p:sp>
        <p:nvSpPr>
          <p:cNvPr id="14" name="TextBox 13">
            <a:extLst>
              <a:ext uri="{FF2B5EF4-FFF2-40B4-BE49-F238E27FC236}">
                <a16:creationId xmlns:a16="http://schemas.microsoft.com/office/drawing/2014/main" id="{E082E5A1-386A-1095-A50A-AFB5718EA766}"/>
              </a:ext>
            </a:extLst>
          </p:cNvPr>
          <p:cNvSpPr txBox="1"/>
          <p:nvPr/>
        </p:nvSpPr>
        <p:spPr>
          <a:xfrm>
            <a:off x="1297858" y="3536504"/>
            <a:ext cx="6096000" cy="307777"/>
          </a:xfrm>
          <a:prstGeom prst="rect">
            <a:avLst/>
          </a:prstGeom>
          <a:noFill/>
        </p:spPr>
        <p:txBody>
          <a:bodyPr wrap="square">
            <a:spAutoFit/>
          </a:bodyPr>
          <a:lstStyle/>
          <a:p>
            <a:r>
              <a:rPr lang="en-US" err="1"/>
              <a:t>Chương</a:t>
            </a:r>
            <a:r>
              <a:rPr lang="en-US"/>
              <a:t> 27 </a:t>
            </a:r>
          </a:p>
        </p:txBody>
      </p:sp>
      <p:sp>
        <p:nvSpPr>
          <p:cNvPr id="15" name="TextBox 14">
            <a:extLst>
              <a:ext uri="{FF2B5EF4-FFF2-40B4-BE49-F238E27FC236}">
                <a16:creationId xmlns:a16="http://schemas.microsoft.com/office/drawing/2014/main" id="{0E1E4F1F-555E-F575-80EE-CF6E40D85E08}"/>
              </a:ext>
            </a:extLst>
          </p:cNvPr>
          <p:cNvSpPr txBox="1"/>
          <p:nvPr/>
        </p:nvSpPr>
        <p:spPr>
          <a:xfrm>
            <a:off x="1297858" y="4297722"/>
            <a:ext cx="6096000" cy="307777"/>
          </a:xfrm>
          <a:prstGeom prst="rect">
            <a:avLst/>
          </a:prstGeom>
          <a:noFill/>
        </p:spPr>
        <p:txBody>
          <a:bodyPr wrap="square">
            <a:spAutoFit/>
          </a:bodyPr>
          <a:lstStyle/>
          <a:p>
            <a:r>
              <a:rPr lang="en-US" err="1"/>
              <a:t>Chương</a:t>
            </a:r>
            <a:r>
              <a:rPr lang="en-US"/>
              <a:t> 28 </a:t>
            </a:r>
          </a:p>
        </p:txBody>
      </p:sp>
      <p:sp>
        <p:nvSpPr>
          <p:cNvPr id="16" name="TextBox 15">
            <a:extLst>
              <a:ext uri="{FF2B5EF4-FFF2-40B4-BE49-F238E27FC236}">
                <a16:creationId xmlns:a16="http://schemas.microsoft.com/office/drawing/2014/main" id="{DD768964-6E9B-A43A-8E55-9FD3FFD6E929}"/>
              </a:ext>
            </a:extLst>
          </p:cNvPr>
          <p:cNvSpPr txBox="1"/>
          <p:nvPr/>
        </p:nvSpPr>
        <p:spPr>
          <a:xfrm>
            <a:off x="1297858" y="5030098"/>
            <a:ext cx="6096000" cy="307777"/>
          </a:xfrm>
          <a:prstGeom prst="rect">
            <a:avLst/>
          </a:prstGeom>
          <a:noFill/>
        </p:spPr>
        <p:txBody>
          <a:bodyPr wrap="square">
            <a:spAutoFit/>
          </a:bodyPr>
          <a:lstStyle/>
          <a:p>
            <a:r>
              <a:rPr lang="en-US" err="1"/>
              <a:t>Chương</a:t>
            </a:r>
            <a:r>
              <a:rPr lang="en-US"/>
              <a:t> 29</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800F46E4-325A-35A3-FEF0-C2B36B53C737}"/>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800F46E4-325A-35A3-FEF0-C2B36B53C737}"/>
                  </a:ext>
                </a:extLst>
              </p:cNvPr>
              <p:cNvPicPr/>
              <p:nvPr/>
            </p:nvPicPr>
            <p:blipFill>
              <a:blip r:embed="rId4"/>
              <a:stretch>
                <a:fillRect/>
              </a:stretch>
            </p:blipFill>
            <p:spPr>
              <a:xfrm>
                <a:off x="6650261" y="255039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60C2760-D7F1-42B6-3CF5-7C1DA5947BE8}"/>
                  </a:ext>
                </a:extLst>
              </p14:cNvPr>
              <p14:cNvContentPartPr/>
              <p14:nvPr/>
            </p14:nvContentPartPr>
            <p14:xfrm>
              <a:off x="1759695" y="2743181"/>
              <a:ext cx="360" cy="360"/>
            </p14:xfrm>
          </p:contentPart>
        </mc:Choice>
        <mc:Fallback xmlns="">
          <p:pic>
            <p:nvPicPr>
              <p:cNvPr id="3" name="Ink 2">
                <a:extLst>
                  <a:ext uri="{FF2B5EF4-FFF2-40B4-BE49-F238E27FC236}">
                    <a16:creationId xmlns:a16="http://schemas.microsoft.com/office/drawing/2014/main" id="{960C2760-D7F1-42B6-3CF5-7C1DA5947BE8}"/>
                  </a:ext>
                </a:extLst>
              </p:cNvPr>
              <p:cNvPicPr/>
              <p:nvPr/>
            </p:nvPicPr>
            <p:blipFill>
              <a:blip r:embed="rId6"/>
              <a:stretch>
                <a:fillRect/>
              </a:stretch>
            </p:blipFill>
            <p:spPr>
              <a:xfrm>
                <a:off x="1742055" y="272554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FE87499-F3C4-143D-6AB5-DA47E4B91CB1}"/>
                  </a:ext>
                </a:extLst>
              </p14:cNvPr>
              <p14:cNvContentPartPr/>
              <p14:nvPr/>
            </p14:nvContentPartPr>
            <p14:xfrm>
              <a:off x="1749975" y="2861261"/>
              <a:ext cx="360" cy="360"/>
            </p14:xfrm>
          </p:contentPart>
        </mc:Choice>
        <mc:Fallback xmlns="">
          <p:pic>
            <p:nvPicPr>
              <p:cNvPr id="8" name="Ink 7">
                <a:extLst>
                  <a:ext uri="{FF2B5EF4-FFF2-40B4-BE49-F238E27FC236}">
                    <a16:creationId xmlns:a16="http://schemas.microsoft.com/office/drawing/2014/main" id="{7FE87499-F3C4-143D-6AB5-DA47E4B91CB1}"/>
                  </a:ext>
                </a:extLst>
              </p:cNvPr>
              <p:cNvPicPr/>
              <p:nvPr/>
            </p:nvPicPr>
            <p:blipFill>
              <a:blip r:embed="rId6"/>
              <a:stretch>
                <a:fillRect/>
              </a:stretch>
            </p:blipFill>
            <p:spPr>
              <a:xfrm>
                <a:off x="1731975" y="284326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3E9DCC2-B57C-4C26-B7FF-FC329A920C41}"/>
                  </a:ext>
                </a:extLst>
              </p14:cNvPr>
              <p14:cNvContentPartPr/>
              <p14:nvPr/>
            </p14:nvContentPartPr>
            <p14:xfrm>
              <a:off x="1759695" y="2959181"/>
              <a:ext cx="360" cy="360"/>
            </p14:xfrm>
          </p:contentPart>
        </mc:Choice>
        <mc:Fallback xmlns="">
          <p:pic>
            <p:nvPicPr>
              <p:cNvPr id="9" name="Ink 8">
                <a:extLst>
                  <a:ext uri="{FF2B5EF4-FFF2-40B4-BE49-F238E27FC236}">
                    <a16:creationId xmlns:a16="http://schemas.microsoft.com/office/drawing/2014/main" id="{03E9DCC2-B57C-4C26-B7FF-FC329A920C41}"/>
                  </a:ext>
                </a:extLst>
              </p:cNvPr>
              <p:cNvPicPr/>
              <p:nvPr/>
            </p:nvPicPr>
            <p:blipFill>
              <a:blip r:embed="rId6"/>
              <a:stretch>
                <a:fillRect/>
              </a:stretch>
            </p:blipFill>
            <p:spPr>
              <a:xfrm>
                <a:off x="1742055" y="294154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A661862-7349-59CC-A741-B6B89F5C54B5}"/>
                  </a:ext>
                </a:extLst>
              </p14:cNvPr>
              <p14:cNvContentPartPr/>
              <p14:nvPr/>
            </p14:nvContentPartPr>
            <p14:xfrm>
              <a:off x="1759695" y="3086981"/>
              <a:ext cx="360" cy="360"/>
            </p14:xfrm>
          </p:contentPart>
        </mc:Choice>
        <mc:Fallback xmlns="">
          <p:pic>
            <p:nvPicPr>
              <p:cNvPr id="10" name="Ink 9">
                <a:extLst>
                  <a:ext uri="{FF2B5EF4-FFF2-40B4-BE49-F238E27FC236}">
                    <a16:creationId xmlns:a16="http://schemas.microsoft.com/office/drawing/2014/main" id="{4A661862-7349-59CC-A741-B6B89F5C54B5}"/>
                  </a:ext>
                </a:extLst>
              </p:cNvPr>
              <p:cNvPicPr/>
              <p:nvPr/>
            </p:nvPicPr>
            <p:blipFill>
              <a:blip r:embed="rId6"/>
              <a:stretch>
                <a:fillRect/>
              </a:stretch>
            </p:blipFill>
            <p:spPr>
              <a:xfrm>
                <a:off x="1742055" y="306934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9686E691-D72F-DC89-703B-74E396EE64F2}"/>
                  </a:ext>
                </a:extLst>
              </p14:cNvPr>
              <p14:cNvContentPartPr/>
              <p14:nvPr/>
            </p14:nvContentPartPr>
            <p14:xfrm>
              <a:off x="1759695" y="3254381"/>
              <a:ext cx="360" cy="360"/>
            </p14:xfrm>
          </p:contentPart>
        </mc:Choice>
        <mc:Fallback xmlns="">
          <p:pic>
            <p:nvPicPr>
              <p:cNvPr id="12" name="Ink 11">
                <a:extLst>
                  <a:ext uri="{FF2B5EF4-FFF2-40B4-BE49-F238E27FC236}">
                    <a16:creationId xmlns:a16="http://schemas.microsoft.com/office/drawing/2014/main" id="{9686E691-D72F-DC89-703B-74E396EE64F2}"/>
                  </a:ext>
                </a:extLst>
              </p:cNvPr>
              <p:cNvPicPr/>
              <p:nvPr/>
            </p:nvPicPr>
            <p:blipFill>
              <a:blip r:embed="rId6"/>
              <a:stretch>
                <a:fillRect/>
              </a:stretch>
            </p:blipFill>
            <p:spPr>
              <a:xfrm>
                <a:off x="1742055" y="323638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0B06AD19-8136-0985-9552-B57CA444614D}"/>
                  </a:ext>
                </a:extLst>
              </p14:cNvPr>
              <p14:cNvContentPartPr/>
              <p14:nvPr/>
            </p14:nvContentPartPr>
            <p14:xfrm>
              <a:off x="1779855" y="3421421"/>
              <a:ext cx="360" cy="360"/>
            </p14:xfrm>
          </p:contentPart>
        </mc:Choice>
        <mc:Fallback xmlns="">
          <p:pic>
            <p:nvPicPr>
              <p:cNvPr id="17" name="Ink 16">
                <a:extLst>
                  <a:ext uri="{FF2B5EF4-FFF2-40B4-BE49-F238E27FC236}">
                    <a16:creationId xmlns:a16="http://schemas.microsoft.com/office/drawing/2014/main" id="{0B06AD19-8136-0985-9552-B57CA444614D}"/>
                  </a:ext>
                </a:extLst>
              </p:cNvPr>
              <p:cNvPicPr/>
              <p:nvPr/>
            </p:nvPicPr>
            <p:blipFill>
              <a:blip r:embed="rId6"/>
              <a:stretch>
                <a:fillRect/>
              </a:stretch>
            </p:blipFill>
            <p:spPr>
              <a:xfrm>
                <a:off x="1761855" y="3403781"/>
                <a:ext cx="36000" cy="36000"/>
              </a:xfrm>
              <a:prstGeom prst="rect">
                <a:avLst/>
              </a:prstGeom>
            </p:spPr>
          </p:pic>
        </mc:Fallback>
      </mc:AlternateContent>
      <p:cxnSp>
        <p:nvCxnSpPr>
          <p:cNvPr id="26" name="Straight Arrow Connector 25">
            <a:extLst>
              <a:ext uri="{FF2B5EF4-FFF2-40B4-BE49-F238E27FC236}">
                <a16:creationId xmlns:a16="http://schemas.microsoft.com/office/drawing/2014/main" id="{35782D96-4FEE-15A5-A39E-E96E8B1BDA08}"/>
              </a:ext>
            </a:extLst>
          </p:cNvPr>
          <p:cNvCxnSpPr>
            <a:cxnSpLocks/>
          </p:cNvCxnSpPr>
          <p:nvPr/>
        </p:nvCxnSpPr>
        <p:spPr>
          <a:xfrm>
            <a:off x="2563681" y="3086981"/>
            <a:ext cx="2266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9E6A48E-23B1-E329-88A4-57D8DA044011}"/>
              </a:ext>
            </a:extLst>
          </p:cNvPr>
          <p:cNvSpPr txBox="1"/>
          <p:nvPr/>
        </p:nvSpPr>
        <p:spPr>
          <a:xfrm>
            <a:off x="2399070" y="2703277"/>
            <a:ext cx="2969342" cy="307777"/>
          </a:xfrm>
          <a:prstGeom prst="rect">
            <a:avLst/>
          </a:prstGeom>
          <a:noFill/>
        </p:spPr>
        <p:txBody>
          <a:bodyPr wrap="square" rtlCol="0">
            <a:spAutoFit/>
          </a:bodyPr>
          <a:lstStyle/>
          <a:p>
            <a:r>
              <a:rPr lang="en-US" err="1"/>
              <a:t>RecursiveCharacterTextSplitter</a:t>
            </a:r>
            <a:endParaRPr lang="en-US"/>
          </a:p>
        </p:txBody>
      </p:sp>
      <p:sp>
        <p:nvSpPr>
          <p:cNvPr id="32" name="TextBox 31">
            <a:extLst>
              <a:ext uri="{FF2B5EF4-FFF2-40B4-BE49-F238E27FC236}">
                <a16:creationId xmlns:a16="http://schemas.microsoft.com/office/drawing/2014/main" id="{2582ADAE-A976-9685-8E13-EDE2E19DF958}"/>
              </a:ext>
            </a:extLst>
          </p:cNvPr>
          <p:cNvSpPr txBox="1"/>
          <p:nvPr/>
        </p:nvSpPr>
        <p:spPr>
          <a:xfrm>
            <a:off x="4849759" y="2958016"/>
            <a:ext cx="1995949" cy="307777"/>
          </a:xfrm>
          <a:prstGeom prst="rect">
            <a:avLst/>
          </a:prstGeom>
          <a:noFill/>
        </p:spPr>
        <p:txBody>
          <a:bodyPr wrap="square" rtlCol="0">
            <a:spAutoFit/>
          </a:bodyPr>
          <a:lstStyle/>
          <a:p>
            <a:r>
              <a:rPr lang="en-US"/>
              <a:t>List of list of chunks</a:t>
            </a:r>
          </a:p>
        </p:txBody>
      </p:sp>
      <p:cxnSp>
        <p:nvCxnSpPr>
          <p:cNvPr id="34" name="Straight Arrow Connector 33">
            <a:extLst>
              <a:ext uri="{FF2B5EF4-FFF2-40B4-BE49-F238E27FC236}">
                <a16:creationId xmlns:a16="http://schemas.microsoft.com/office/drawing/2014/main" id="{80580AA6-8A42-97CA-4FEE-739B151BFE80}"/>
              </a:ext>
            </a:extLst>
          </p:cNvPr>
          <p:cNvCxnSpPr/>
          <p:nvPr/>
        </p:nvCxnSpPr>
        <p:spPr>
          <a:xfrm>
            <a:off x="6656381" y="3086981"/>
            <a:ext cx="1504393" cy="24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613E175-0FF8-CCA6-7C67-BF68C187EA47}"/>
              </a:ext>
            </a:extLst>
          </p:cNvPr>
          <p:cNvSpPr txBox="1"/>
          <p:nvPr/>
        </p:nvSpPr>
        <p:spPr>
          <a:xfrm>
            <a:off x="6656381" y="2687305"/>
            <a:ext cx="1484729" cy="318368"/>
          </a:xfrm>
          <a:prstGeom prst="rect">
            <a:avLst/>
          </a:prstGeom>
          <a:noFill/>
        </p:spPr>
        <p:txBody>
          <a:bodyPr wrap="square" rtlCol="0">
            <a:spAutoFit/>
          </a:bodyPr>
          <a:lstStyle/>
          <a:p>
            <a:r>
              <a:rPr lang="en-US"/>
              <a:t>embedding</a:t>
            </a:r>
          </a:p>
        </p:txBody>
      </p:sp>
      <p:sp>
        <p:nvSpPr>
          <p:cNvPr id="42" name="Rectangle 41">
            <a:extLst>
              <a:ext uri="{FF2B5EF4-FFF2-40B4-BE49-F238E27FC236}">
                <a16:creationId xmlns:a16="http://schemas.microsoft.com/office/drawing/2014/main" id="{882926B4-633E-E193-1164-5B0161D6EBEE}"/>
              </a:ext>
            </a:extLst>
          </p:cNvPr>
          <p:cNvSpPr/>
          <p:nvPr/>
        </p:nvSpPr>
        <p:spPr>
          <a:xfrm>
            <a:off x="9075173" y="872589"/>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Chroma_0</a:t>
            </a:r>
          </a:p>
        </p:txBody>
      </p:sp>
      <p:sp>
        <p:nvSpPr>
          <p:cNvPr id="48" name="Rectangle 47">
            <a:extLst>
              <a:ext uri="{FF2B5EF4-FFF2-40B4-BE49-F238E27FC236}">
                <a16:creationId xmlns:a16="http://schemas.microsoft.com/office/drawing/2014/main" id="{CD552AD7-3C4B-4846-6453-6639855D30E6}"/>
              </a:ext>
            </a:extLst>
          </p:cNvPr>
          <p:cNvSpPr/>
          <p:nvPr/>
        </p:nvSpPr>
        <p:spPr>
          <a:xfrm>
            <a:off x="9075173" y="148764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Chroma_1</a:t>
            </a:r>
          </a:p>
        </p:txBody>
      </p:sp>
      <p:sp>
        <p:nvSpPr>
          <p:cNvPr id="49" name="Rectangle 48">
            <a:extLst>
              <a:ext uri="{FF2B5EF4-FFF2-40B4-BE49-F238E27FC236}">
                <a16:creationId xmlns:a16="http://schemas.microsoft.com/office/drawing/2014/main" id="{B4874C28-7A60-826F-2D7D-9FD16A4557CA}"/>
              </a:ext>
            </a:extLst>
          </p:cNvPr>
          <p:cNvSpPr/>
          <p:nvPr/>
        </p:nvSpPr>
        <p:spPr>
          <a:xfrm>
            <a:off x="9075173" y="2174475"/>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a:t>
            </a:r>
          </a:p>
        </p:txBody>
      </p:sp>
      <p:sp>
        <p:nvSpPr>
          <p:cNvPr id="50" name="Rectangle 49">
            <a:extLst>
              <a:ext uri="{FF2B5EF4-FFF2-40B4-BE49-F238E27FC236}">
                <a16:creationId xmlns:a16="http://schemas.microsoft.com/office/drawing/2014/main" id="{7884CE69-E539-BDAD-96A6-93F32EAA06F0}"/>
              </a:ext>
            </a:extLst>
          </p:cNvPr>
          <p:cNvSpPr/>
          <p:nvPr/>
        </p:nvSpPr>
        <p:spPr>
          <a:xfrm>
            <a:off x="9075173" y="335776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Chroma_27</a:t>
            </a:r>
          </a:p>
        </p:txBody>
      </p:sp>
      <p:sp>
        <p:nvSpPr>
          <p:cNvPr id="51" name="Rectangle 50">
            <a:extLst>
              <a:ext uri="{FF2B5EF4-FFF2-40B4-BE49-F238E27FC236}">
                <a16:creationId xmlns:a16="http://schemas.microsoft.com/office/drawing/2014/main" id="{C5F3F6B1-6E19-4AAA-EFCB-51F2E68DCE13}"/>
              </a:ext>
            </a:extLst>
          </p:cNvPr>
          <p:cNvSpPr/>
          <p:nvPr/>
        </p:nvSpPr>
        <p:spPr>
          <a:xfrm>
            <a:off x="9075173" y="4219095"/>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Chroma_28</a:t>
            </a:r>
          </a:p>
        </p:txBody>
      </p:sp>
      <p:sp>
        <p:nvSpPr>
          <p:cNvPr id="52" name="Rectangle 51">
            <a:extLst>
              <a:ext uri="{FF2B5EF4-FFF2-40B4-BE49-F238E27FC236}">
                <a16:creationId xmlns:a16="http://schemas.microsoft.com/office/drawing/2014/main" id="{3273477E-7867-1728-E5C6-0E65E5FB827B}"/>
              </a:ext>
            </a:extLst>
          </p:cNvPr>
          <p:cNvSpPr/>
          <p:nvPr/>
        </p:nvSpPr>
        <p:spPr>
          <a:xfrm>
            <a:off x="9075173" y="503009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Chroma_29</a:t>
            </a:r>
          </a:p>
        </p:txBody>
      </p:sp>
      <mc:AlternateContent xmlns:mc="http://schemas.openxmlformats.org/markup-compatibility/2006" xmlns:p14="http://schemas.microsoft.com/office/powerpoint/2010/main">
        <mc:Choice Requires="p14">
          <p:contentPart p14:bwMode="auto" r:id="rId12">
            <p14:nvContentPartPr>
              <p14:cNvPr id="53" name="Ink 52">
                <a:extLst>
                  <a:ext uri="{FF2B5EF4-FFF2-40B4-BE49-F238E27FC236}">
                    <a16:creationId xmlns:a16="http://schemas.microsoft.com/office/drawing/2014/main" id="{0D460BDE-5B2D-6E39-DDA1-B0F17C2DC601}"/>
                  </a:ext>
                </a:extLst>
              </p14:cNvPr>
              <p14:cNvContentPartPr/>
              <p14:nvPr/>
            </p14:nvContentPartPr>
            <p14:xfrm>
              <a:off x="9625695" y="2772341"/>
              <a:ext cx="360" cy="360"/>
            </p14:xfrm>
          </p:contentPart>
        </mc:Choice>
        <mc:Fallback xmlns="">
          <p:pic>
            <p:nvPicPr>
              <p:cNvPr id="53" name="Ink 52">
                <a:extLst>
                  <a:ext uri="{FF2B5EF4-FFF2-40B4-BE49-F238E27FC236}">
                    <a16:creationId xmlns:a16="http://schemas.microsoft.com/office/drawing/2014/main" id="{0D460BDE-5B2D-6E39-DDA1-B0F17C2DC601}"/>
                  </a:ext>
                </a:extLst>
              </p:cNvPr>
              <p:cNvPicPr/>
              <p:nvPr/>
            </p:nvPicPr>
            <p:blipFill>
              <a:blip r:embed="rId6"/>
              <a:stretch>
                <a:fillRect/>
              </a:stretch>
            </p:blipFill>
            <p:spPr>
              <a:xfrm>
                <a:off x="9608055" y="275470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4" name="Ink 53">
                <a:extLst>
                  <a:ext uri="{FF2B5EF4-FFF2-40B4-BE49-F238E27FC236}">
                    <a16:creationId xmlns:a16="http://schemas.microsoft.com/office/drawing/2014/main" id="{1EDC9E2C-FDE4-436B-8884-B4B45B74D9EB}"/>
                  </a:ext>
                </a:extLst>
              </p14:cNvPr>
              <p14:cNvContentPartPr/>
              <p14:nvPr/>
            </p14:nvContentPartPr>
            <p14:xfrm>
              <a:off x="9625695" y="2851181"/>
              <a:ext cx="360" cy="360"/>
            </p14:xfrm>
          </p:contentPart>
        </mc:Choice>
        <mc:Fallback xmlns="">
          <p:pic>
            <p:nvPicPr>
              <p:cNvPr id="54" name="Ink 53">
                <a:extLst>
                  <a:ext uri="{FF2B5EF4-FFF2-40B4-BE49-F238E27FC236}">
                    <a16:creationId xmlns:a16="http://schemas.microsoft.com/office/drawing/2014/main" id="{1EDC9E2C-FDE4-436B-8884-B4B45B74D9EB}"/>
                  </a:ext>
                </a:extLst>
              </p:cNvPr>
              <p:cNvPicPr/>
              <p:nvPr/>
            </p:nvPicPr>
            <p:blipFill>
              <a:blip r:embed="rId6"/>
              <a:stretch>
                <a:fillRect/>
              </a:stretch>
            </p:blipFill>
            <p:spPr>
              <a:xfrm>
                <a:off x="9608055" y="283318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4DD669FD-144C-71C3-FC55-087C198B30EE}"/>
                  </a:ext>
                </a:extLst>
              </p14:cNvPr>
              <p14:cNvContentPartPr/>
              <p14:nvPr/>
            </p14:nvContentPartPr>
            <p14:xfrm>
              <a:off x="9625695" y="2949461"/>
              <a:ext cx="360" cy="360"/>
            </p14:xfrm>
          </p:contentPart>
        </mc:Choice>
        <mc:Fallback xmlns="">
          <p:pic>
            <p:nvPicPr>
              <p:cNvPr id="55" name="Ink 54">
                <a:extLst>
                  <a:ext uri="{FF2B5EF4-FFF2-40B4-BE49-F238E27FC236}">
                    <a16:creationId xmlns:a16="http://schemas.microsoft.com/office/drawing/2014/main" id="{4DD669FD-144C-71C3-FC55-087C198B30EE}"/>
                  </a:ext>
                </a:extLst>
              </p:cNvPr>
              <p:cNvPicPr/>
              <p:nvPr/>
            </p:nvPicPr>
            <p:blipFill>
              <a:blip r:embed="rId6"/>
              <a:stretch>
                <a:fillRect/>
              </a:stretch>
            </p:blipFill>
            <p:spPr>
              <a:xfrm>
                <a:off x="9608055" y="293182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Ink 55">
                <a:extLst>
                  <a:ext uri="{FF2B5EF4-FFF2-40B4-BE49-F238E27FC236}">
                    <a16:creationId xmlns:a16="http://schemas.microsoft.com/office/drawing/2014/main" id="{A57BECBE-5428-7A76-CCDC-8506CA6C7C9A}"/>
                  </a:ext>
                </a:extLst>
              </p14:cNvPr>
              <p14:cNvContentPartPr/>
              <p14:nvPr/>
            </p14:nvContentPartPr>
            <p14:xfrm>
              <a:off x="9625695" y="3048101"/>
              <a:ext cx="360" cy="360"/>
            </p14:xfrm>
          </p:contentPart>
        </mc:Choice>
        <mc:Fallback xmlns="">
          <p:pic>
            <p:nvPicPr>
              <p:cNvPr id="56" name="Ink 55">
                <a:extLst>
                  <a:ext uri="{FF2B5EF4-FFF2-40B4-BE49-F238E27FC236}">
                    <a16:creationId xmlns:a16="http://schemas.microsoft.com/office/drawing/2014/main" id="{A57BECBE-5428-7A76-CCDC-8506CA6C7C9A}"/>
                  </a:ext>
                </a:extLst>
              </p:cNvPr>
              <p:cNvPicPr/>
              <p:nvPr/>
            </p:nvPicPr>
            <p:blipFill>
              <a:blip r:embed="rId6"/>
              <a:stretch>
                <a:fillRect/>
              </a:stretch>
            </p:blipFill>
            <p:spPr>
              <a:xfrm>
                <a:off x="9608055" y="303010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7" name="Ink 56">
                <a:extLst>
                  <a:ext uri="{FF2B5EF4-FFF2-40B4-BE49-F238E27FC236}">
                    <a16:creationId xmlns:a16="http://schemas.microsoft.com/office/drawing/2014/main" id="{C58C28D9-8F12-BCC4-308E-4E682C17BC77}"/>
                  </a:ext>
                </a:extLst>
              </p14:cNvPr>
              <p14:cNvContentPartPr/>
              <p14:nvPr/>
            </p14:nvContentPartPr>
            <p14:xfrm>
              <a:off x="9625695" y="3136301"/>
              <a:ext cx="360" cy="360"/>
            </p14:xfrm>
          </p:contentPart>
        </mc:Choice>
        <mc:Fallback xmlns="">
          <p:pic>
            <p:nvPicPr>
              <p:cNvPr id="57" name="Ink 56">
                <a:extLst>
                  <a:ext uri="{FF2B5EF4-FFF2-40B4-BE49-F238E27FC236}">
                    <a16:creationId xmlns:a16="http://schemas.microsoft.com/office/drawing/2014/main" id="{C58C28D9-8F12-BCC4-308E-4E682C17BC77}"/>
                  </a:ext>
                </a:extLst>
              </p:cNvPr>
              <p:cNvPicPr/>
              <p:nvPr/>
            </p:nvPicPr>
            <p:blipFill>
              <a:blip r:embed="rId6"/>
              <a:stretch>
                <a:fillRect/>
              </a:stretch>
            </p:blipFill>
            <p:spPr>
              <a:xfrm>
                <a:off x="9608055" y="311830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8" name="Ink 57">
                <a:extLst>
                  <a:ext uri="{FF2B5EF4-FFF2-40B4-BE49-F238E27FC236}">
                    <a16:creationId xmlns:a16="http://schemas.microsoft.com/office/drawing/2014/main" id="{BFFE031F-C7AC-4001-4BAA-22D5037816BC}"/>
                  </a:ext>
                </a:extLst>
              </p14:cNvPr>
              <p14:cNvContentPartPr/>
              <p14:nvPr/>
            </p14:nvContentPartPr>
            <p14:xfrm>
              <a:off x="9635415" y="3244301"/>
              <a:ext cx="360" cy="360"/>
            </p14:xfrm>
          </p:contentPart>
        </mc:Choice>
        <mc:Fallback xmlns="">
          <p:pic>
            <p:nvPicPr>
              <p:cNvPr id="58" name="Ink 57">
                <a:extLst>
                  <a:ext uri="{FF2B5EF4-FFF2-40B4-BE49-F238E27FC236}">
                    <a16:creationId xmlns:a16="http://schemas.microsoft.com/office/drawing/2014/main" id="{BFFE031F-C7AC-4001-4BAA-22D5037816BC}"/>
                  </a:ext>
                </a:extLst>
              </p:cNvPr>
              <p:cNvPicPr/>
              <p:nvPr/>
            </p:nvPicPr>
            <p:blipFill>
              <a:blip r:embed="rId6"/>
              <a:stretch>
                <a:fillRect/>
              </a:stretch>
            </p:blipFill>
            <p:spPr>
              <a:xfrm>
                <a:off x="9617775" y="3226661"/>
                <a:ext cx="36000" cy="36000"/>
              </a:xfrm>
              <a:prstGeom prst="rect">
                <a:avLst/>
              </a:prstGeom>
            </p:spPr>
          </p:pic>
        </mc:Fallback>
      </mc:AlternateContent>
    </p:spTree>
    <p:extLst>
      <p:ext uri="{BB962C8B-B14F-4D97-AF65-F5344CB8AC3E}">
        <p14:creationId xmlns:p14="http://schemas.microsoft.com/office/powerpoint/2010/main" val="720738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1FF7B-0C9B-F0EC-A6CD-E0B80CA38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DC0B70-1A3D-F2E7-9D17-B1A18DFD952F}"/>
              </a:ext>
            </a:extLst>
          </p:cNvPr>
          <p:cNvSpPr>
            <a:spLocks noGrp="1"/>
          </p:cNvSpPr>
          <p:nvPr>
            <p:ph type="title"/>
          </p:nvPr>
        </p:nvSpPr>
        <p:spPr>
          <a:xfrm>
            <a:off x="774146" y="119270"/>
            <a:ext cx="10579655" cy="785896"/>
          </a:xfrm>
        </p:spPr>
        <p:txBody>
          <a:bodyPr>
            <a:normAutofit/>
          </a:bodyPr>
          <a:lstStyle/>
          <a:p>
            <a:r>
              <a:rPr lang="en-US"/>
              <a:t>DATABASE</a:t>
            </a:r>
          </a:p>
        </p:txBody>
      </p:sp>
      <p:sp>
        <p:nvSpPr>
          <p:cNvPr id="5" name="Google Shape;375;p5">
            <a:extLst>
              <a:ext uri="{FF2B5EF4-FFF2-40B4-BE49-F238E27FC236}">
                <a16:creationId xmlns:a16="http://schemas.microsoft.com/office/drawing/2014/main" id="{A719EF07-FA7B-16F7-9602-06776CA5EAD7}"/>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08B29DB4-7E38-897F-B367-F9051464080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18</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55BC7474-523B-390D-F316-073BB51533A9}"/>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55BC7474-523B-390D-F316-073BB51533A9}"/>
                  </a:ext>
                </a:extLst>
              </p:cNvPr>
              <p:cNvPicPr/>
              <p:nvPr/>
            </p:nvPicPr>
            <p:blipFill>
              <a:blip r:embed="rId4"/>
              <a:stretch>
                <a:fillRect/>
              </a:stretch>
            </p:blipFill>
            <p:spPr>
              <a:xfrm>
                <a:off x="6650261" y="2550390"/>
                <a:ext cx="12600" cy="12600"/>
              </a:xfrm>
              <a:prstGeom prst="rect">
                <a:avLst/>
              </a:prstGeom>
            </p:spPr>
          </p:pic>
        </mc:Fallback>
      </mc:AlternateContent>
      <p:sp>
        <p:nvSpPr>
          <p:cNvPr id="42" name="Rectangle 41">
            <a:extLst>
              <a:ext uri="{FF2B5EF4-FFF2-40B4-BE49-F238E27FC236}">
                <a16:creationId xmlns:a16="http://schemas.microsoft.com/office/drawing/2014/main" id="{29C2A015-29DC-E039-235F-64A50299665C}"/>
              </a:ext>
            </a:extLst>
          </p:cNvPr>
          <p:cNvSpPr/>
          <p:nvPr/>
        </p:nvSpPr>
        <p:spPr>
          <a:xfrm>
            <a:off x="9070172" y="81372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Chroma_0</a:t>
            </a:r>
          </a:p>
        </p:txBody>
      </p:sp>
      <p:sp>
        <p:nvSpPr>
          <p:cNvPr id="48" name="Rectangle 47">
            <a:extLst>
              <a:ext uri="{FF2B5EF4-FFF2-40B4-BE49-F238E27FC236}">
                <a16:creationId xmlns:a16="http://schemas.microsoft.com/office/drawing/2014/main" id="{F43E37BE-E5EB-3A17-17F0-BDAC3AB5CD3B}"/>
              </a:ext>
            </a:extLst>
          </p:cNvPr>
          <p:cNvSpPr/>
          <p:nvPr/>
        </p:nvSpPr>
        <p:spPr>
          <a:xfrm>
            <a:off x="9075173" y="148764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Chroma_1</a:t>
            </a:r>
          </a:p>
        </p:txBody>
      </p:sp>
      <p:sp>
        <p:nvSpPr>
          <p:cNvPr id="49" name="Rectangle 48">
            <a:extLst>
              <a:ext uri="{FF2B5EF4-FFF2-40B4-BE49-F238E27FC236}">
                <a16:creationId xmlns:a16="http://schemas.microsoft.com/office/drawing/2014/main" id="{973AF9F0-6B74-2243-1E56-30D9F9E48093}"/>
              </a:ext>
            </a:extLst>
          </p:cNvPr>
          <p:cNvSpPr/>
          <p:nvPr/>
        </p:nvSpPr>
        <p:spPr>
          <a:xfrm>
            <a:off x="9075173" y="2174475"/>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a:t>
            </a:r>
          </a:p>
        </p:txBody>
      </p:sp>
      <p:sp>
        <p:nvSpPr>
          <p:cNvPr id="50" name="Rectangle 49">
            <a:extLst>
              <a:ext uri="{FF2B5EF4-FFF2-40B4-BE49-F238E27FC236}">
                <a16:creationId xmlns:a16="http://schemas.microsoft.com/office/drawing/2014/main" id="{5D5416AE-049C-9816-E9C7-4894599874AB}"/>
              </a:ext>
            </a:extLst>
          </p:cNvPr>
          <p:cNvSpPr/>
          <p:nvPr/>
        </p:nvSpPr>
        <p:spPr>
          <a:xfrm>
            <a:off x="9075173" y="335776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Chroma_27</a:t>
            </a:r>
          </a:p>
        </p:txBody>
      </p:sp>
      <p:sp>
        <p:nvSpPr>
          <p:cNvPr id="51" name="Rectangle 50">
            <a:extLst>
              <a:ext uri="{FF2B5EF4-FFF2-40B4-BE49-F238E27FC236}">
                <a16:creationId xmlns:a16="http://schemas.microsoft.com/office/drawing/2014/main" id="{894DE14C-8FA3-B000-96D3-C44A84E02E94}"/>
              </a:ext>
            </a:extLst>
          </p:cNvPr>
          <p:cNvSpPr/>
          <p:nvPr/>
        </p:nvSpPr>
        <p:spPr>
          <a:xfrm>
            <a:off x="9075173" y="4219095"/>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Chroma_28</a:t>
            </a:r>
          </a:p>
        </p:txBody>
      </p:sp>
      <p:sp>
        <p:nvSpPr>
          <p:cNvPr id="52" name="Rectangle 51">
            <a:extLst>
              <a:ext uri="{FF2B5EF4-FFF2-40B4-BE49-F238E27FC236}">
                <a16:creationId xmlns:a16="http://schemas.microsoft.com/office/drawing/2014/main" id="{D8E2B1DB-370A-FAA7-3B12-7F8310FDBF26}"/>
              </a:ext>
            </a:extLst>
          </p:cNvPr>
          <p:cNvSpPr/>
          <p:nvPr/>
        </p:nvSpPr>
        <p:spPr>
          <a:xfrm>
            <a:off x="9075173" y="5030098"/>
            <a:ext cx="1111046" cy="486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Chroma_29</a:t>
            </a:r>
          </a:p>
        </p:txBody>
      </p:sp>
      <mc:AlternateContent xmlns:mc="http://schemas.openxmlformats.org/markup-compatibility/2006" xmlns:p14="http://schemas.microsoft.com/office/powerpoint/2010/main">
        <mc:Choice Requires="p14">
          <p:contentPart p14:bwMode="auto" r:id="rId5">
            <p14:nvContentPartPr>
              <p14:cNvPr id="53" name="Ink 52">
                <a:extLst>
                  <a:ext uri="{FF2B5EF4-FFF2-40B4-BE49-F238E27FC236}">
                    <a16:creationId xmlns:a16="http://schemas.microsoft.com/office/drawing/2014/main" id="{FAD1F8A5-92F1-4BAE-DD1A-A0ABDA3D3823}"/>
                  </a:ext>
                </a:extLst>
              </p14:cNvPr>
              <p14:cNvContentPartPr/>
              <p14:nvPr/>
            </p14:nvContentPartPr>
            <p14:xfrm>
              <a:off x="9625695" y="2772341"/>
              <a:ext cx="360" cy="360"/>
            </p14:xfrm>
          </p:contentPart>
        </mc:Choice>
        <mc:Fallback xmlns="">
          <p:pic>
            <p:nvPicPr>
              <p:cNvPr id="53" name="Ink 52">
                <a:extLst>
                  <a:ext uri="{FF2B5EF4-FFF2-40B4-BE49-F238E27FC236}">
                    <a16:creationId xmlns:a16="http://schemas.microsoft.com/office/drawing/2014/main" id="{FAD1F8A5-92F1-4BAE-DD1A-A0ABDA3D3823}"/>
                  </a:ext>
                </a:extLst>
              </p:cNvPr>
              <p:cNvPicPr/>
              <p:nvPr/>
            </p:nvPicPr>
            <p:blipFill>
              <a:blip r:embed="rId6"/>
              <a:stretch>
                <a:fillRect/>
              </a:stretch>
            </p:blipFill>
            <p:spPr>
              <a:xfrm>
                <a:off x="9607695" y="275434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4" name="Ink 53">
                <a:extLst>
                  <a:ext uri="{FF2B5EF4-FFF2-40B4-BE49-F238E27FC236}">
                    <a16:creationId xmlns:a16="http://schemas.microsoft.com/office/drawing/2014/main" id="{5560B417-A6F3-DF76-FD69-1300F1606D38}"/>
                  </a:ext>
                </a:extLst>
              </p14:cNvPr>
              <p14:cNvContentPartPr/>
              <p14:nvPr/>
            </p14:nvContentPartPr>
            <p14:xfrm>
              <a:off x="9625695" y="2851181"/>
              <a:ext cx="360" cy="360"/>
            </p14:xfrm>
          </p:contentPart>
        </mc:Choice>
        <mc:Fallback xmlns="">
          <p:pic>
            <p:nvPicPr>
              <p:cNvPr id="54" name="Ink 53">
                <a:extLst>
                  <a:ext uri="{FF2B5EF4-FFF2-40B4-BE49-F238E27FC236}">
                    <a16:creationId xmlns:a16="http://schemas.microsoft.com/office/drawing/2014/main" id="{5560B417-A6F3-DF76-FD69-1300F1606D38}"/>
                  </a:ext>
                </a:extLst>
              </p:cNvPr>
              <p:cNvPicPr/>
              <p:nvPr/>
            </p:nvPicPr>
            <p:blipFill>
              <a:blip r:embed="rId6"/>
              <a:stretch>
                <a:fillRect/>
              </a:stretch>
            </p:blipFill>
            <p:spPr>
              <a:xfrm>
                <a:off x="9607695" y="283318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a16="http://schemas.microsoft.com/office/drawing/2014/main" id="{4E438ACC-112C-1859-CD6C-D5D9200E75B7}"/>
                  </a:ext>
                </a:extLst>
              </p14:cNvPr>
              <p14:cNvContentPartPr/>
              <p14:nvPr/>
            </p14:nvContentPartPr>
            <p14:xfrm>
              <a:off x="9625695" y="2949461"/>
              <a:ext cx="360" cy="360"/>
            </p14:xfrm>
          </p:contentPart>
        </mc:Choice>
        <mc:Fallback xmlns="">
          <p:pic>
            <p:nvPicPr>
              <p:cNvPr id="55" name="Ink 54">
                <a:extLst>
                  <a:ext uri="{FF2B5EF4-FFF2-40B4-BE49-F238E27FC236}">
                    <a16:creationId xmlns:a16="http://schemas.microsoft.com/office/drawing/2014/main" id="{4E438ACC-112C-1859-CD6C-D5D9200E75B7}"/>
                  </a:ext>
                </a:extLst>
              </p:cNvPr>
              <p:cNvPicPr/>
              <p:nvPr/>
            </p:nvPicPr>
            <p:blipFill>
              <a:blip r:embed="rId6"/>
              <a:stretch>
                <a:fillRect/>
              </a:stretch>
            </p:blipFill>
            <p:spPr>
              <a:xfrm>
                <a:off x="9607695" y="293146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Ink 55">
                <a:extLst>
                  <a:ext uri="{FF2B5EF4-FFF2-40B4-BE49-F238E27FC236}">
                    <a16:creationId xmlns:a16="http://schemas.microsoft.com/office/drawing/2014/main" id="{855F0458-FAB2-2563-C566-DF910BA03B62}"/>
                  </a:ext>
                </a:extLst>
              </p14:cNvPr>
              <p14:cNvContentPartPr/>
              <p14:nvPr/>
            </p14:nvContentPartPr>
            <p14:xfrm>
              <a:off x="9625695" y="3048101"/>
              <a:ext cx="360" cy="360"/>
            </p14:xfrm>
          </p:contentPart>
        </mc:Choice>
        <mc:Fallback xmlns="">
          <p:pic>
            <p:nvPicPr>
              <p:cNvPr id="56" name="Ink 55">
                <a:extLst>
                  <a:ext uri="{FF2B5EF4-FFF2-40B4-BE49-F238E27FC236}">
                    <a16:creationId xmlns:a16="http://schemas.microsoft.com/office/drawing/2014/main" id="{855F0458-FAB2-2563-C566-DF910BA03B62}"/>
                  </a:ext>
                </a:extLst>
              </p:cNvPr>
              <p:cNvPicPr/>
              <p:nvPr/>
            </p:nvPicPr>
            <p:blipFill>
              <a:blip r:embed="rId6"/>
              <a:stretch>
                <a:fillRect/>
              </a:stretch>
            </p:blipFill>
            <p:spPr>
              <a:xfrm>
                <a:off x="9607695" y="303010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Ink 56">
                <a:extLst>
                  <a:ext uri="{FF2B5EF4-FFF2-40B4-BE49-F238E27FC236}">
                    <a16:creationId xmlns:a16="http://schemas.microsoft.com/office/drawing/2014/main" id="{E988691B-CBAA-A9DD-4E1B-A238C9240DF0}"/>
                  </a:ext>
                </a:extLst>
              </p14:cNvPr>
              <p14:cNvContentPartPr/>
              <p14:nvPr/>
            </p14:nvContentPartPr>
            <p14:xfrm>
              <a:off x="9625695" y="3136301"/>
              <a:ext cx="360" cy="360"/>
            </p14:xfrm>
          </p:contentPart>
        </mc:Choice>
        <mc:Fallback xmlns="">
          <p:pic>
            <p:nvPicPr>
              <p:cNvPr id="57" name="Ink 56">
                <a:extLst>
                  <a:ext uri="{FF2B5EF4-FFF2-40B4-BE49-F238E27FC236}">
                    <a16:creationId xmlns:a16="http://schemas.microsoft.com/office/drawing/2014/main" id="{E988691B-CBAA-A9DD-4E1B-A238C9240DF0}"/>
                  </a:ext>
                </a:extLst>
              </p:cNvPr>
              <p:cNvPicPr/>
              <p:nvPr/>
            </p:nvPicPr>
            <p:blipFill>
              <a:blip r:embed="rId6"/>
              <a:stretch>
                <a:fillRect/>
              </a:stretch>
            </p:blipFill>
            <p:spPr>
              <a:xfrm>
                <a:off x="9607695" y="311830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8" name="Ink 57">
                <a:extLst>
                  <a:ext uri="{FF2B5EF4-FFF2-40B4-BE49-F238E27FC236}">
                    <a16:creationId xmlns:a16="http://schemas.microsoft.com/office/drawing/2014/main" id="{A5C3B699-4D80-4BA5-EEE0-9D867AC75387}"/>
                  </a:ext>
                </a:extLst>
              </p14:cNvPr>
              <p14:cNvContentPartPr/>
              <p14:nvPr/>
            </p14:nvContentPartPr>
            <p14:xfrm>
              <a:off x="9635415" y="3244301"/>
              <a:ext cx="360" cy="360"/>
            </p14:xfrm>
          </p:contentPart>
        </mc:Choice>
        <mc:Fallback xmlns="">
          <p:pic>
            <p:nvPicPr>
              <p:cNvPr id="58" name="Ink 57">
                <a:extLst>
                  <a:ext uri="{FF2B5EF4-FFF2-40B4-BE49-F238E27FC236}">
                    <a16:creationId xmlns:a16="http://schemas.microsoft.com/office/drawing/2014/main" id="{A5C3B699-4D80-4BA5-EEE0-9D867AC75387}"/>
                  </a:ext>
                </a:extLst>
              </p:cNvPr>
              <p:cNvPicPr/>
              <p:nvPr/>
            </p:nvPicPr>
            <p:blipFill>
              <a:blip r:embed="rId6"/>
              <a:stretch>
                <a:fillRect/>
              </a:stretch>
            </p:blipFill>
            <p:spPr>
              <a:xfrm>
                <a:off x="9617415" y="3226301"/>
                <a:ext cx="36000" cy="36000"/>
              </a:xfrm>
              <a:prstGeom prst="rect">
                <a:avLst/>
              </a:prstGeom>
            </p:spPr>
          </p:pic>
        </mc:Fallback>
      </mc:AlternateContent>
      <p:sp>
        <p:nvSpPr>
          <p:cNvPr id="18" name="Rectangle 17">
            <a:extLst>
              <a:ext uri="{FF2B5EF4-FFF2-40B4-BE49-F238E27FC236}">
                <a16:creationId xmlns:a16="http://schemas.microsoft.com/office/drawing/2014/main" id="{A951C051-FFC4-057B-83C1-829274874E47}"/>
              </a:ext>
            </a:extLst>
          </p:cNvPr>
          <p:cNvSpPr/>
          <p:nvPr/>
        </p:nvSpPr>
        <p:spPr>
          <a:xfrm>
            <a:off x="1789087" y="2493721"/>
            <a:ext cx="1759860" cy="1196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User query</a:t>
            </a:r>
          </a:p>
        </p:txBody>
      </p:sp>
      <p:cxnSp>
        <p:nvCxnSpPr>
          <p:cNvPr id="20" name="Straight Arrow Connector 19">
            <a:extLst>
              <a:ext uri="{FF2B5EF4-FFF2-40B4-BE49-F238E27FC236}">
                <a16:creationId xmlns:a16="http://schemas.microsoft.com/office/drawing/2014/main" id="{84EA8794-DF37-3D76-61D1-1CFF1D5489B5}"/>
              </a:ext>
            </a:extLst>
          </p:cNvPr>
          <p:cNvCxnSpPr/>
          <p:nvPr/>
        </p:nvCxnSpPr>
        <p:spPr>
          <a:xfrm>
            <a:off x="3667432" y="3092057"/>
            <a:ext cx="256622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TextBox 20">
            <a:extLst>
              <a:ext uri="{FF2B5EF4-FFF2-40B4-BE49-F238E27FC236}">
                <a16:creationId xmlns:a16="http://schemas.microsoft.com/office/drawing/2014/main" id="{0457414F-384F-B9BD-4760-A83992C62562}"/>
              </a:ext>
            </a:extLst>
          </p:cNvPr>
          <p:cNvSpPr txBox="1"/>
          <p:nvPr/>
        </p:nvSpPr>
        <p:spPr>
          <a:xfrm>
            <a:off x="6656381" y="2892001"/>
            <a:ext cx="2211178" cy="400110"/>
          </a:xfrm>
          <a:prstGeom prst="rect">
            <a:avLst/>
          </a:prstGeom>
          <a:noFill/>
        </p:spPr>
        <p:txBody>
          <a:bodyPr wrap="square" rtlCol="0">
            <a:spAutoFit/>
          </a:bodyPr>
          <a:lstStyle/>
          <a:p>
            <a:r>
              <a:rPr lang="en-US" sz="2000"/>
              <a:t>?</a:t>
            </a:r>
          </a:p>
        </p:txBody>
      </p:sp>
      <p:sp>
        <p:nvSpPr>
          <p:cNvPr id="22" name="TextBox 21">
            <a:extLst>
              <a:ext uri="{FF2B5EF4-FFF2-40B4-BE49-F238E27FC236}">
                <a16:creationId xmlns:a16="http://schemas.microsoft.com/office/drawing/2014/main" id="{373F7BD7-F7C9-9B86-6F24-27F2FCE06C6F}"/>
              </a:ext>
            </a:extLst>
          </p:cNvPr>
          <p:cNvSpPr txBox="1"/>
          <p:nvPr/>
        </p:nvSpPr>
        <p:spPr>
          <a:xfrm>
            <a:off x="2608385" y="5369450"/>
            <a:ext cx="4955098" cy="369332"/>
          </a:xfrm>
          <a:prstGeom prst="rect">
            <a:avLst/>
          </a:prstGeom>
          <a:noFill/>
        </p:spPr>
        <p:txBody>
          <a:bodyPr wrap="square" rtlCol="0">
            <a:spAutoFit/>
          </a:bodyPr>
          <a:lstStyle/>
          <a:p>
            <a:r>
              <a:rPr lang="en-US" sz="1800">
                <a:solidFill>
                  <a:schemeClr val="accent4">
                    <a:lumMod val="75000"/>
                  </a:schemeClr>
                </a:solidFill>
              </a:rPr>
              <a:t>Semantic router ! </a:t>
            </a:r>
          </a:p>
        </p:txBody>
      </p:sp>
    </p:spTree>
    <p:extLst>
      <p:ext uri="{BB962C8B-B14F-4D97-AF65-F5344CB8AC3E}">
        <p14:creationId xmlns:p14="http://schemas.microsoft.com/office/powerpoint/2010/main" val="420698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8AE6D-D6C3-4D2E-EDD1-E2385853D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5A19C-63CF-7A45-8189-1AE77110AF41}"/>
              </a:ext>
            </a:extLst>
          </p:cNvPr>
          <p:cNvSpPr>
            <a:spLocks noGrp="1"/>
          </p:cNvSpPr>
          <p:nvPr>
            <p:ph type="title"/>
          </p:nvPr>
        </p:nvSpPr>
        <p:spPr>
          <a:xfrm>
            <a:off x="774146" y="119270"/>
            <a:ext cx="10579655" cy="785896"/>
          </a:xfrm>
        </p:spPr>
        <p:txBody>
          <a:bodyPr>
            <a:normAutofit/>
          </a:bodyPr>
          <a:lstStyle/>
          <a:p>
            <a:r>
              <a:rPr lang="en-US"/>
              <a:t>SEMANTIC ROUTER</a:t>
            </a:r>
          </a:p>
        </p:txBody>
      </p:sp>
      <p:sp>
        <p:nvSpPr>
          <p:cNvPr id="5" name="Google Shape;375;p5">
            <a:extLst>
              <a:ext uri="{FF2B5EF4-FFF2-40B4-BE49-F238E27FC236}">
                <a16:creationId xmlns:a16="http://schemas.microsoft.com/office/drawing/2014/main" id="{BB05BAD4-81E4-6D9C-EA41-D8342AFFD7ED}"/>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F5B8415A-7C35-8142-DCAF-4D02FC9576F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19</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02C665D0-75B3-A277-8425-B045C28C0C4F}"/>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02C665D0-75B3-A277-8425-B045C28C0C4F}"/>
                  </a:ext>
                </a:extLst>
              </p:cNvPr>
              <p:cNvPicPr/>
              <p:nvPr/>
            </p:nvPicPr>
            <p:blipFill>
              <a:blip r:embed="rId4"/>
              <a:stretch>
                <a:fillRect/>
              </a:stretch>
            </p:blipFill>
            <p:spPr>
              <a:xfrm>
                <a:off x="6650261" y="2550390"/>
                <a:ext cx="12600" cy="12600"/>
              </a:xfrm>
              <a:prstGeom prst="rect">
                <a:avLst/>
              </a:prstGeom>
            </p:spPr>
          </p:pic>
        </mc:Fallback>
      </mc:AlternateContent>
      <p:pic>
        <p:nvPicPr>
          <p:cNvPr id="3" name="Picture 2">
            <a:extLst>
              <a:ext uri="{FF2B5EF4-FFF2-40B4-BE49-F238E27FC236}">
                <a16:creationId xmlns:a16="http://schemas.microsoft.com/office/drawing/2014/main" id="{36413AB5-9E45-AA93-CF8D-E5BF68065125}"/>
              </a:ext>
            </a:extLst>
          </p:cNvPr>
          <p:cNvPicPr>
            <a:picLocks noChangeAspect="1"/>
          </p:cNvPicPr>
          <p:nvPr/>
        </p:nvPicPr>
        <p:blipFill>
          <a:blip r:embed="rId5"/>
          <a:stretch>
            <a:fillRect/>
          </a:stretch>
        </p:blipFill>
        <p:spPr>
          <a:xfrm>
            <a:off x="2880005" y="1104763"/>
            <a:ext cx="6431990" cy="5171260"/>
          </a:xfrm>
          <a:prstGeom prst="rect">
            <a:avLst/>
          </a:prstGeom>
        </p:spPr>
      </p:pic>
      <p:sp>
        <p:nvSpPr>
          <p:cNvPr id="6" name="TextBox 5">
            <a:extLst>
              <a:ext uri="{FF2B5EF4-FFF2-40B4-BE49-F238E27FC236}">
                <a16:creationId xmlns:a16="http://schemas.microsoft.com/office/drawing/2014/main" id="{793C148F-58CF-BBA3-ADAD-FC82FF645D59}"/>
              </a:ext>
            </a:extLst>
          </p:cNvPr>
          <p:cNvSpPr txBox="1"/>
          <p:nvPr/>
        </p:nvSpPr>
        <p:spPr>
          <a:xfrm>
            <a:off x="9694607" y="4031225"/>
            <a:ext cx="1858296" cy="523220"/>
          </a:xfrm>
          <a:prstGeom prst="rect">
            <a:avLst/>
          </a:prstGeom>
          <a:noFill/>
        </p:spPr>
        <p:txBody>
          <a:bodyPr wrap="square" rtlCol="0">
            <a:spAutoFit/>
          </a:bodyPr>
          <a:lstStyle/>
          <a:p>
            <a:r>
              <a:rPr lang="en-US"/>
              <a:t>Get an index of a router for each query</a:t>
            </a:r>
          </a:p>
        </p:txBody>
      </p:sp>
      <p:sp>
        <p:nvSpPr>
          <p:cNvPr id="8" name="TextBox 7">
            <a:extLst>
              <a:ext uri="{FF2B5EF4-FFF2-40B4-BE49-F238E27FC236}">
                <a16:creationId xmlns:a16="http://schemas.microsoft.com/office/drawing/2014/main" id="{CB22A028-54E3-8528-CE6A-78934FE2F2F1}"/>
              </a:ext>
            </a:extLst>
          </p:cNvPr>
          <p:cNvSpPr txBox="1"/>
          <p:nvPr/>
        </p:nvSpPr>
        <p:spPr>
          <a:xfrm>
            <a:off x="9714271" y="5181600"/>
            <a:ext cx="2035277" cy="523220"/>
          </a:xfrm>
          <a:prstGeom prst="rect">
            <a:avLst/>
          </a:prstGeom>
          <a:noFill/>
        </p:spPr>
        <p:txBody>
          <a:bodyPr wrap="square" rtlCol="0">
            <a:spAutoFit/>
          </a:bodyPr>
          <a:lstStyle/>
          <a:p>
            <a:r>
              <a:rPr lang="en-US"/>
              <a:t>Embed model (API) from Cohere</a:t>
            </a:r>
          </a:p>
        </p:txBody>
      </p:sp>
    </p:spTree>
    <p:extLst>
      <p:ext uri="{BB962C8B-B14F-4D97-AF65-F5344CB8AC3E}">
        <p14:creationId xmlns:p14="http://schemas.microsoft.com/office/powerpoint/2010/main" val="263845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a:xfrm>
            <a:off x="774146" y="119270"/>
            <a:ext cx="10579655" cy="785896"/>
          </a:xfrm>
        </p:spPr>
        <p:txBody>
          <a:bodyPr>
            <a:normAutofit/>
          </a:bodyPr>
          <a:lstStyle/>
          <a:p>
            <a:r>
              <a:rPr lang="en-US"/>
              <a:t>GIỚI THIỆU</a:t>
            </a:r>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sz="quarter" idx="11"/>
          </p:nvPr>
        </p:nvSpPr>
        <p:spPr>
          <a:xfrm>
            <a:off x="0" y="6373605"/>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a:t>
            </a:fld>
            <a:endParaRPr lang="en-VN"/>
          </a:p>
        </p:txBody>
      </p:sp>
      <p:sp>
        <p:nvSpPr>
          <p:cNvPr id="10" name="TextBox 9">
            <a:extLst>
              <a:ext uri="{FF2B5EF4-FFF2-40B4-BE49-F238E27FC236}">
                <a16:creationId xmlns:a16="http://schemas.microsoft.com/office/drawing/2014/main" id="{F33D2641-8D9B-22F8-1E73-0916B9CDDA61}"/>
              </a:ext>
            </a:extLst>
          </p:cNvPr>
          <p:cNvSpPr txBox="1"/>
          <p:nvPr/>
        </p:nvSpPr>
        <p:spPr>
          <a:xfrm>
            <a:off x="934065" y="983226"/>
            <a:ext cx="10343535" cy="1569660"/>
          </a:xfrm>
          <a:prstGeom prst="rect">
            <a:avLst/>
          </a:prstGeom>
          <a:noFill/>
        </p:spPr>
        <p:txBody>
          <a:bodyPr wrap="square" rtlCol="0">
            <a:spAutoFit/>
          </a:bodyPr>
          <a:lstStyle/>
          <a:p>
            <a:pPr marL="285750" indent="-285750">
              <a:buFontTx/>
              <a:buChar char="-"/>
            </a:pPr>
            <a:r>
              <a:rPr lang="en-US" sz="1600" err="1"/>
              <a:t>Sử</a:t>
            </a:r>
            <a:r>
              <a:rPr lang="en-US" sz="1600"/>
              <a:t> </a:t>
            </a:r>
            <a:r>
              <a:rPr lang="en-US" sz="1600" err="1"/>
              <a:t>dụng</a:t>
            </a:r>
            <a:r>
              <a:rPr lang="en-US" sz="1600"/>
              <a:t> </a:t>
            </a:r>
            <a:r>
              <a:rPr lang="en-US" sz="1600" err="1"/>
              <a:t>langchain</a:t>
            </a:r>
            <a:r>
              <a:rPr lang="en-US" sz="1600"/>
              <a:t> </a:t>
            </a:r>
            <a:r>
              <a:rPr lang="en-US" sz="1600" err="1"/>
              <a:t>và</a:t>
            </a:r>
            <a:r>
              <a:rPr lang="en-US" sz="1600"/>
              <a:t> </a:t>
            </a:r>
            <a:r>
              <a:rPr lang="en-US" sz="1600" err="1"/>
              <a:t>llamaindex</a:t>
            </a:r>
            <a:r>
              <a:rPr lang="en-US" sz="1600"/>
              <a:t> </a:t>
            </a:r>
            <a:r>
              <a:rPr lang="en-US" sz="1600" err="1"/>
              <a:t>để</a:t>
            </a:r>
            <a:r>
              <a:rPr lang="en-US" sz="1600"/>
              <a:t> </a:t>
            </a:r>
            <a:r>
              <a:rPr lang="en-US" sz="1600" err="1"/>
              <a:t>xây</a:t>
            </a:r>
            <a:r>
              <a:rPr lang="en-US" sz="1600"/>
              <a:t> </a:t>
            </a:r>
            <a:r>
              <a:rPr lang="en-US" sz="1600" err="1"/>
              <a:t>dựng</a:t>
            </a:r>
            <a:r>
              <a:rPr lang="en-US" sz="1600"/>
              <a:t> chatbot </a:t>
            </a:r>
            <a:r>
              <a:rPr lang="en-US" sz="1600" err="1"/>
              <a:t>hỏi</a:t>
            </a:r>
            <a:r>
              <a:rPr lang="en-US" sz="1600"/>
              <a:t> </a:t>
            </a:r>
            <a:r>
              <a:rPr lang="en-US" sz="1600" err="1"/>
              <a:t>đáp</a:t>
            </a:r>
            <a:r>
              <a:rPr lang="en-US" sz="1600"/>
              <a:t> </a:t>
            </a:r>
            <a:r>
              <a:rPr lang="en-US" sz="1600" err="1"/>
              <a:t>về</a:t>
            </a:r>
            <a:r>
              <a:rPr lang="en-US" sz="1600"/>
              <a:t> </a:t>
            </a:r>
            <a:r>
              <a:rPr lang="en-US" sz="1600" err="1"/>
              <a:t>những</a:t>
            </a:r>
            <a:r>
              <a:rPr lang="en-US" sz="1600"/>
              <a:t> </a:t>
            </a:r>
            <a:r>
              <a:rPr lang="en-US" sz="1600" err="1"/>
              <a:t>vấn</a:t>
            </a:r>
            <a:r>
              <a:rPr lang="en-US" sz="1600"/>
              <a:t> </a:t>
            </a:r>
            <a:r>
              <a:rPr lang="en-US" sz="1600" err="1"/>
              <a:t>đề</a:t>
            </a:r>
            <a:r>
              <a:rPr lang="en-US" sz="1600"/>
              <a:t>/</a:t>
            </a:r>
            <a:r>
              <a:rPr lang="en-US" sz="1600" err="1"/>
              <a:t>kiến</a:t>
            </a:r>
            <a:r>
              <a:rPr lang="en-US" sz="1600"/>
              <a:t> </a:t>
            </a:r>
            <a:r>
              <a:rPr lang="en-US" sz="1600" err="1"/>
              <a:t>thức</a:t>
            </a:r>
            <a:r>
              <a:rPr lang="en-US" sz="1600"/>
              <a:t> machine learning. </a:t>
            </a:r>
          </a:p>
          <a:p>
            <a:pPr marL="285750" indent="-285750">
              <a:buFontTx/>
              <a:buChar char="-"/>
            </a:pPr>
            <a:r>
              <a:rPr lang="en-US" sz="1600"/>
              <a:t>Chatbot </a:t>
            </a:r>
            <a:r>
              <a:rPr lang="en-US" sz="1600" err="1"/>
              <a:t>hoạt</a:t>
            </a:r>
            <a:r>
              <a:rPr lang="en-US" sz="1600"/>
              <a:t> </a:t>
            </a:r>
            <a:r>
              <a:rPr lang="en-US" sz="1600" err="1"/>
              <a:t>động</a:t>
            </a:r>
            <a:r>
              <a:rPr lang="en-US" sz="1600"/>
              <a:t> </a:t>
            </a:r>
            <a:r>
              <a:rPr lang="en-US" sz="1600" err="1"/>
              <a:t>dựa</a:t>
            </a:r>
            <a:r>
              <a:rPr lang="en-US" sz="1600"/>
              <a:t> </a:t>
            </a:r>
            <a:r>
              <a:rPr lang="en-US" sz="1600" err="1"/>
              <a:t>vào</a:t>
            </a:r>
            <a:r>
              <a:rPr lang="en-US" sz="1600"/>
              <a:t> </a:t>
            </a:r>
            <a:r>
              <a:rPr lang="en-US" sz="1600" err="1"/>
              <a:t>cơ</a:t>
            </a:r>
            <a:r>
              <a:rPr lang="en-US" sz="1600"/>
              <a:t> </a:t>
            </a:r>
            <a:r>
              <a:rPr lang="en-US" sz="1600" err="1"/>
              <a:t>chế</a:t>
            </a:r>
            <a:r>
              <a:rPr lang="en-US" sz="1600"/>
              <a:t> RAG (Retrieval-augmented generation)  </a:t>
            </a:r>
          </a:p>
          <a:p>
            <a:pPr marL="285750" indent="-285750">
              <a:buFontTx/>
              <a:buChar char="-"/>
            </a:pPr>
            <a:r>
              <a:rPr lang="en-US" sz="1600"/>
              <a:t>Chatbot </a:t>
            </a:r>
            <a:r>
              <a:rPr lang="en-US" sz="1600" err="1"/>
              <a:t>này</a:t>
            </a:r>
            <a:r>
              <a:rPr lang="en-US" sz="1600"/>
              <a:t> </a:t>
            </a:r>
            <a:r>
              <a:rPr lang="en-US" sz="1600" err="1"/>
              <a:t>là</a:t>
            </a:r>
            <a:r>
              <a:rPr lang="en-US" sz="1600"/>
              <a:t> </a:t>
            </a:r>
            <a:r>
              <a:rPr lang="en-US" sz="1600" err="1"/>
              <a:t>một</a:t>
            </a:r>
            <a:r>
              <a:rPr lang="en-US" sz="1600"/>
              <a:t> </a:t>
            </a:r>
            <a:r>
              <a:rPr lang="en-US" sz="1600" err="1"/>
              <a:t>dạng</a:t>
            </a:r>
            <a:r>
              <a:rPr lang="en-US" sz="1600"/>
              <a:t> question-answer, </a:t>
            </a:r>
            <a:r>
              <a:rPr lang="en-US" sz="1600" err="1"/>
              <a:t>không</a:t>
            </a:r>
            <a:r>
              <a:rPr lang="en-US" sz="1600"/>
              <a:t> </a:t>
            </a:r>
            <a:r>
              <a:rPr lang="en-US" sz="1600" err="1"/>
              <a:t>có</a:t>
            </a:r>
            <a:r>
              <a:rPr lang="en-US" sz="1600"/>
              <a:t> </a:t>
            </a:r>
            <a:r>
              <a:rPr lang="en-US" sz="1600" err="1"/>
              <a:t>khả</a:t>
            </a:r>
            <a:r>
              <a:rPr lang="en-US" sz="1600"/>
              <a:t> </a:t>
            </a:r>
            <a:r>
              <a:rPr lang="en-US" sz="1600" err="1"/>
              <a:t>năng</a:t>
            </a:r>
            <a:r>
              <a:rPr lang="en-US" sz="1600"/>
              <a:t> </a:t>
            </a:r>
            <a:r>
              <a:rPr lang="en-US" sz="1600" err="1"/>
              <a:t>ghi</a:t>
            </a:r>
            <a:r>
              <a:rPr lang="en-US" sz="1600"/>
              <a:t> </a:t>
            </a:r>
            <a:r>
              <a:rPr lang="en-US" sz="1600" err="1"/>
              <a:t>nhớ</a:t>
            </a:r>
            <a:r>
              <a:rPr lang="en-US" sz="1600"/>
              <a:t> </a:t>
            </a:r>
            <a:r>
              <a:rPr lang="en-US" sz="1600" err="1"/>
              <a:t>các</a:t>
            </a:r>
            <a:r>
              <a:rPr lang="en-US" sz="1600"/>
              <a:t> </a:t>
            </a:r>
            <a:r>
              <a:rPr lang="en-US" sz="1600" err="1"/>
              <a:t>câu</a:t>
            </a:r>
            <a:r>
              <a:rPr lang="en-US" sz="1600"/>
              <a:t> </a:t>
            </a:r>
            <a:r>
              <a:rPr lang="en-US" sz="1600" err="1"/>
              <a:t>hỏi</a:t>
            </a:r>
            <a:r>
              <a:rPr lang="en-US" sz="1600"/>
              <a:t> </a:t>
            </a:r>
            <a:r>
              <a:rPr lang="en-US" sz="1600" err="1"/>
              <a:t>trước</a:t>
            </a:r>
            <a:r>
              <a:rPr lang="en-US" sz="1600"/>
              <a:t> </a:t>
            </a:r>
            <a:r>
              <a:rPr lang="en-US" sz="1600" err="1"/>
              <a:t>đó</a:t>
            </a:r>
            <a:r>
              <a:rPr lang="en-US" sz="1600"/>
              <a:t> </a:t>
            </a:r>
            <a:r>
              <a:rPr lang="en-US" sz="1600" err="1"/>
              <a:t>và</a:t>
            </a:r>
            <a:r>
              <a:rPr lang="en-US" sz="1600"/>
              <a:t> </a:t>
            </a:r>
            <a:r>
              <a:rPr lang="en-US" sz="1600" err="1"/>
              <a:t>trò</a:t>
            </a:r>
            <a:r>
              <a:rPr lang="en-US" sz="1600"/>
              <a:t> </a:t>
            </a:r>
            <a:r>
              <a:rPr lang="en-US" sz="1600" err="1"/>
              <a:t>chuyện</a:t>
            </a:r>
            <a:r>
              <a:rPr lang="en-US" sz="1600"/>
              <a:t> </a:t>
            </a:r>
          </a:p>
          <a:p>
            <a:pPr marL="285750" indent="-285750">
              <a:buFontTx/>
              <a:buChar char="-"/>
            </a:pPr>
            <a:r>
              <a:rPr lang="en-US" sz="1600"/>
              <a:t>External data source </a:t>
            </a:r>
            <a:r>
              <a:rPr lang="en-US" sz="1600" err="1"/>
              <a:t>là</a:t>
            </a:r>
            <a:r>
              <a:rPr lang="en-US" sz="1600"/>
              <a:t> </a:t>
            </a:r>
            <a:r>
              <a:rPr lang="en-US" sz="1600" err="1"/>
              <a:t>một</a:t>
            </a:r>
            <a:r>
              <a:rPr lang="en-US" sz="1600"/>
              <a:t> </a:t>
            </a:r>
            <a:r>
              <a:rPr lang="en-US" sz="1600" err="1"/>
              <a:t>cuốn</a:t>
            </a:r>
            <a:r>
              <a:rPr lang="en-US" sz="1600"/>
              <a:t> </a:t>
            </a:r>
            <a:r>
              <a:rPr lang="en-US" sz="1600" err="1"/>
              <a:t>sách</a:t>
            </a:r>
            <a:r>
              <a:rPr lang="en-US" sz="1600"/>
              <a:t> (</a:t>
            </a:r>
            <a:r>
              <a:rPr lang="en-US" sz="1600" err="1"/>
              <a:t>machinelearningcoban</a:t>
            </a:r>
            <a:r>
              <a:rPr lang="en-US" sz="1600"/>
              <a:t> </a:t>
            </a:r>
            <a:r>
              <a:rPr lang="en-US" sz="1600" err="1"/>
              <a:t>của</a:t>
            </a:r>
            <a:r>
              <a:rPr lang="en-US" sz="1600"/>
              <a:t> Vũ </a:t>
            </a:r>
            <a:r>
              <a:rPr lang="en-US" sz="1600" err="1"/>
              <a:t>Hữu</a:t>
            </a:r>
            <a:r>
              <a:rPr lang="en-US" sz="1600"/>
              <a:t> </a:t>
            </a:r>
            <a:r>
              <a:rPr lang="en-US" sz="1600" err="1"/>
              <a:t>Tiệp</a:t>
            </a:r>
            <a:r>
              <a:rPr lang="en-US" sz="1600"/>
              <a:t>)</a:t>
            </a:r>
          </a:p>
          <a:p>
            <a:pPr marL="285750" indent="-285750">
              <a:buFontTx/>
              <a:buChar char="-"/>
            </a:pPr>
            <a:endParaRPr lang="en-US" sz="1600"/>
          </a:p>
          <a:p>
            <a:endParaRPr lang="en-US" sz="1600"/>
          </a:p>
        </p:txBody>
      </p:sp>
      <p:pic>
        <p:nvPicPr>
          <p:cNvPr id="11" name="Picture 10">
            <a:extLst>
              <a:ext uri="{FF2B5EF4-FFF2-40B4-BE49-F238E27FC236}">
                <a16:creationId xmlns:a16="http://schemas.microsoft.com/office/drawing/2014/main" id="{A4DB40A0-3496-9E63-AF7A-04315821F18C}"/>
              </a:ext>
            </a:extLst>
          </p:cNvPr>
          <p:cNvPicPr>
            <a:picLocks noChangeAspect="1"/>
          </p:cNvPicPr>
          <p:nvPr/>
        </p:nvPicPr>
        <p:blipFill>
          <a:blip r:embed="rId2"/>
          <a:stretch>
            <a:fillRect/>
          </a:stretch>
        </p:blipFill>
        <p:spPr>
          <a:xfrm>
            <a:off x="3428941" y="2069907"/>
            <a:ext cx="5270063" cy="4303698"/>
          </a:xfrm>
          <a:prstGeom prst="rect">
            <a:avLst/>
          </a:prstGeom>
        </p:spPr>
      </p:pic>
    </p:spTree>
    <p:extLst>
      <p:ext uri="{BB962C8B-B14F-4D97-AF65-F5344CB8AC3E}">
        <p14:creationId xmlns:p14="http://schemas.microsoft.com/office/powerpoint/2010/main" val="150047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0BD76-8F1C-BE92-6C1F-AC468641F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F1FC6-CB66-E60E-C030-A72896D6545E}"/>
              </a:ext>
            </a:extLst>
          </p:cNvPr>
          <p:cNvSpPr>
            <a:spLocks noGrp="1"/>
          </p:cNvSpPr>
          <p:nvPr>
            <p:ph type="title"/>
          </p:nvPr>
        </p:nvSpPr>
        <p:spPr>
          <a:xfrm>
            <a:off x="774146" y="119270"/>
            <a:ext cx="10579655" cy="785896"/>
          </a:xfrm>
        </p:spPr>
        <p:txBody>
          <a:bodyPr>
            <a:normAutofit/>
          </a:bodyPr>
          <a:lstStyle/>
          <a:p>
            <a:r>
              <a:rPr lang="en-US"/>
              <a:t>SEMANTIC ROUTER</a:t>
            </a:r>
          </a:p>
        </p:txBody>
      </p:sp>
      <p:sp>
        <p:nvSpPr>
          <p:cNvPr id="5" name="Google Shape;375;p5">
            <a:extLst>
              <a:ext uri="{FF2B5EF4-FFF2-40B4-BE49-F238E27FC236}">
                <a16:creationId xmlns:a16="http://schemas.microsoft.com/office/drawing/2014/main" id="{5E85CE57-9412-ADB5-0445-D54AA38B714D}"/>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54FBAE6C-9738-0374-4258-896F893404F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20</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0AE95C83-F318-8DA2-DEBB-A48A97BE819D}"/>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0AE95C83-F318-8DA2-DEBB-A48A97BE819D}"/>
                  </a:ext>
                </a:extLst>
              </p:cNvPr>
              <p:cNvPicPr/>
              <p:nvPr/>
            </p:nvPicPr>
            <p:blipFill>
              <a:blip r:embed="rId4"/>
              <a:stretch>
                <a:fillRect/>
              </a:stretch>
            </p:blipFill>
            <p:spPr>
              <a:xfrm>
                <a:off x="6650261" y="2550390"/>
                <a:ext cx="12600" cy="12600"/>
              </a:xfrm>
              <a:prstGeom prst="rect">
                <a:avLst/>
              </a:prstGeom>
            </p:spPr>
          </p:pic>
        </mc:Fallback>
      </mc:AlternateContent>
      <p:pic>
        <p:nvPicPr>
          <p:cNvPr id="7" name="Picture 6">
            <a:extLst>
              <a:ext uri="{FF2B5EF4-FFF2-40B4-BE49-F238E27FC236}">
                <a16:creationId xmlns:a16="http://schemas.microsoft.com/office/drawing/2014/main" id="{BDDBF8EF-2385-746A-61DD-08E92527A7C0}"/>
              </a:ext>
            </a:extLst>
          </p:cNvPr>
          <p:cNvPicPr>
            <a:picLocks noChangeAspect="1"/>
          </p:cNvPicPr>
          <p:nvPr/>
        </p:nvPicPr>
        <p:blipFill>
          <a:blip r:embed="rId5"/>
          <a:stretch>
            <a:fillRect/>
          </a:stretch>
        </p:blipFill>
        <p:spPr>
          <a:xfrm>
            <a:off x="7256566" y="1060410"/>
            <a:ext cx="3749567" cy="5447948"/>
          </a:xfrm>
          <a:prstGeom prst="rect">
            <a:avLst/>
          </a:prstGeom>
        </p:spPr>
      </p:pic>
      <p:pic>
        <p:nvPicPr>
          <p:cNvPr id="8" name="Picture 7">
            <a:extLst>
              <a:ext uri="{FF2B5EF4-FFF2-40B4-BE49-F238E27FC236}">
                <a16:creationId xmlns:a16="http://schemas.microsoft.com/office/drawing/2014/main" id="{BA907EE4-FDCA-B421-9970-7234A80E3470}"/>
              </a:ext>
            </a:extLst>
          </p:cNvPr>
          <p:cNvPicPr>
            <a:picLocks noChangeAspect="1"/>
          </p:cNvPicPr>
          <p:nvPr/>
        </p:nvPicPr>
        <p:blipFill>
          <a:blip r:embed="rId6"/>
          <a:stretch>
            <a:fillRect/>
          </a:stretch>
        </p:blipFill>
        <p:spPr>
          <a:xfrm>
            <a:off x="979333" y="2163097"/>
            <a:ext cx="5677048" cy="1956124"/>
          </a:xfrm>
          <a:prstGeom prst="rect">
            <a:avLst/>
          </a:prstGeom>
        </p:spPr>
      </p:pic>
    </p:spTree>
    <p:extLst>
      <p:ext uri="{BB962C8B-B14F-4D97-AF65-F5344CB8AC3E}">
        <p14:creationId xmlns:p14="http://schemas.microsoft.com/office/powerpoint/2010/main" val="39095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8B734-89A6-8C4D-D9DE-1E6B52C69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BB793-C05A-121C-12AA-9A8DBA9F515E}"/>
              </a:ext>
            </a:extLst>
          </p:cNvPr>
          <p:cNvSpPr>
            <a:spLocks noGrp="1"/>
          </p:cNvSpPr>
          <p:nvPr>
            <p:ph type="title"/>
          </p:nvPr>
        </p:nvSpPr>
        <p:spPr>
          <a:xfrm>
            <a:off x="774146" y="119270"/>
            <a:ext cx="10579655" cy="785896"/>
          </a:xfrm>
        </p:spPr>
        <p:txBody>
          <a:bodyPr>
            <a:normAutofit/>
          </a:bodyPr>
          <a:lstStyle/>
          <a:p>
            <a:r>
              <a:rPr lang="en-US"/>
              <a:t>SEMANTIC ROUTER</a:t>
            </a:r>
          </a:p>
        </p:txBody>
      </p:sp>
      <p:sp>
        <p:nvSpPr>
          <p:cNvPr id="5" name="Google Shape;375;p5">
            <a:extLst>
              <a:ext uri="{FF2B5EF4-FFF2-40B4-BE49-F238E27FC236}">
                <a16:creationId xmlns:a16="http://schemas.microsoft.com/office/drawing/2014/main" id="{0D1D653B-E740-D2B8-03D7-7215A34382D5}"/>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8A9A5115-1BA3-659D-C5B9-D04669335E5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21</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AE5687F9-6C5D-5E8C-0092-664E91FC9B1E}"/>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AE5687F9-6C5D-5E8C-0092-664E91FC9B1E}"/>
                  </a:ext>
                </a:extLst>
              </p:cNvPr>
              <p:cNvPicPr/>
              <p:nvPr/>
            </p:nvPicPr>
            <p:blipFill>
              <a:blip r:embed="rId4"/>
              <a:stretch>
                <a:fillRect/>
              </a:stretch>
            </p:blipFill>
            <p:spPr>
              <a:xfrm>
                <a:off x="6650261" y="2550390"/>
                <a:ext cx="12600" cy="12600"/>
              </a:xfrm>
              <a:prstGeom prst="rect">
                <a:avLst/>
              </a:prstGeom>
            </p:spPr>
          </p:pic>
        </mc:Fallback>
      </mc:AlternateContent>
      <p:pic>
        <p:nvPicPr>
          <p:cNvPr id="7" name="Picture 6">
            <a:extLst>
              <a:ext uri="{FF2B5EF4-FFF2-40B4-BE49-F238E27FC236}">
                <a16:creationId xmlns:a16="http://schemas.microsoft.com/office/drawing/2014/main" id="{26E5C2B4-74B5-56E7-B98D-BF971EF39663}"/>
              </a:ext>
            </a:extLst>
          </p:cNvPr>
          <p:cNvPicPr>
            <a:picLocks noChangeAspect="1"/>
          </p:cNvPicPr>
          <p:nvPr/>
        </p:nvPicPr>
        <p:blipFill>
          <a:blip r:embed="rId5"/>
          <a:stretch>
            <a:fillRect/>
          </a:stretch>
        </p:blipFill>
        <p:spPr>
          <a:xfrm>
            <a:off x="7256566" y="1060410"/>
            <a:ext cx="3749567" cy="5447948"/>
          </a:xfrm>
          <a:prstGeom prst="rect">
            <a:avLst/>
          </a:prstGeom>
        </p:spPr>
      </p:pic>
      <p:pic>
        <p:nvPicPr>
          <p:cNvPr id="8" name="Picture 7">
            <a:extLst>
              <a:ext uri="{FF2B5EF4-FFF2-40B4-BE49-F238E27FC236}">
                <a16:creationId xmlns:a16="http://schemas.microsoft.com/office/drawing/2014/main" id="{8ACE8CCA-8BCE-8292-4BB4-83D2B67A20B5}"/>
              </a:ext>
            </a:extLst>
          </p:cNvPr>
          <p:cNvPicPr>
            <a:picLocks noChangeAspect="1"/>
          </p:cNvPicPr>
          <p:nvPr/>
        </p:nvPicPr>
        <p:blipFill>
          <a:blip r:embed="rId6"/>
          <a:stretch>
            <a:fillRect/>
          </a:stretch>
        </p:blipFill>
        <p:spPr>
          <a:xfrm>
            <a:off x="1048159" y="1220523"/>
            <a:ext cx="5677048" cy="1956124"/>
          </a:xfrm>
          <a:prstGeom prst="rect">
            <a:avLst/>
          </a:prstGeom>
        </p:spPr>
      </p:pic>
      <p:pic>
        <p:nvPicPr>
          <p:cNvPr id="9" name="Picture 8">
            <a:extLst>
              <a:ext uri="{FF2B5EF4-FFF2-40B4-BE49-F238E27FC236}">
                <a16:creationId xmlns:a16="http://schemas.microsoft.com/office/drawing/2014/main" id="{F3AEC80B-C875-AABF-9668-461A9E3593BE}"/>
              </a:ext>
            </a:extLst>
          </p:cNvPr>
          <p:cNvPicPr>
            <a:picLocks noChangeAspect="1"/>
          </p:cNvPicPr>
          <p:nvPr/>
        </p:nvPicPr>
        <p:blipFill>
          <a:blip r:embed="rId7"/>
          <a:stretch>
            <a:fillRect/>
          </a:stretch>
        </p:blipFill>
        <p:spPr>
          <a:xfrm>
            <a:off x="1134575" y="4368680"/>
            <a:ext cx="5587684" cy="576946"/>
          </a:xfrm>
          <a:prstGeom prst="rect">
            <a:avLst/>
          </a:prstGeom>
        </p:spPr>
      </p:pic>
      <p:pic>
        <p:nvPicPr>
          <p:cNvPr id="10" name="Picture 9">
            <a:extLst>
              <a:ext uri="{FF2B5EF4-FFF2-40B4-BE49-F238E27FC236}">
                <a16:creationId xmlns:a16="http://schemas.microsoft.com/office/drawing/2014/main" id="{27E1F364-A461-963C-7652-261564F7C6E3}"/>
              </a:ext>
            </a:extLst>
          </p:cNvPr>
          <p:cNvPicPr>
            <a:picLocks noChangeAspect="1"/>
          </p:cNvPicPr>
          <p:nvPr/>
        </p:nvPicPr>
        <p:blipFill>
          <a:blip r:embed="rId8"/>
          <a:stretch>
            <a:fillRect/>
          </a:stretch>
        </p:blipFill>
        <p:spPr>
          <a:xfrm>
            <a:off x="974545" y="4945626"/>
            <a:ext cx="5907744" cy="1041686"/>
          </a:xfrm>
          <a:prstGeom prst="rect">
            <a:avLst/>
          </a:prstGeom>
        </p:spPr>
      </p:pic>
    </p:spTree>
    <p:extLst>
      <p:ext uri="{BB962C8B-B14F-4D97-AF65-F5344CB8AC3E}">
        <p14:creationId xmlns:p14="http://schemas.microsoft.com/office/powerpoint/2010/main" val="3675890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B8E30-CB16-E64F-C4DF-6C66FBECE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D7E3D-9C0B-4D1F-B965-452B14839561}"/>
              </a:ext>
            </a:extLst>
          </p:cNvPr>
          <p:cNvSpPr>
            <a:spLocks noGrp="1"/>
          </p:cNvSpPr>
          <p:nvPr>
            <p:ph type="title"/>
          </p:nvPr>
        </p:nvSpPr>
        <p:spPr>
          <a:xfrm>
            <a:off x="774146" y="119270"/>
            <a:ext cx="10579655" cy="785896"/>
          </a:xfrm>
        </p:spPr>
        <p:txBody>
          <a:bodyPr>
            <a:normAutofit/>
          </a:bodyPr>
          <a:lstStyle/>
          <a:p>
            <a:r>
              <a:rPr lang="en-US"/>
              <a:t>GENERATION</a:t>
            </a:r>
          </a:p>
        </p:txBody>
      </p:sp>
      <p:sp>
        <p:nvSpPr>
          <p:cNvPr id="5" name="Google Shape;375;p5">
            <a:extLst>
              <a:ext uri="{FF2B5EF4-FFF2-40B4-BE49-F238E27FC236}">
                <a16:creationId xmlns:a16="http://schemas.microsoft.com/office/drawing/2014/main" id="{0CA4CD8E-802D-FC8C-3AC3-8152783B5255}"/>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C564A2FC-0FD4-6A6F-1975-DAD78307533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22</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85B47B97-9A07-739A-9314-F3A61EBEED42}"/>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85B47B97-9A07-739A-9314-F3A61EBEED42}"/>
                  </a:ext>
                </a:extLst>
              </p:cNvPr>
              <p:cNvPicPr/>
              <p:nvPr/>
            </p:nvPicPr>
            <p:blipFill>
              <a:blip r:embed="rId4"/>
              <a:stretch>
                <a:fillRect/>
              </a:stretch>
            </p:blipFill>
            <p:spPr>
              <a:xfrm>
                <a:off x="6650261" y="2550390"/>
                <a:ext cx="12600" cy="12600"/>
              </a:xfrm>
              <a:prstGeom prst="rect">
                <a:avLst/>
              </a:prstGeom>
            </p:spPr>
          </p:pic>
        </mc:Fallback>
      </mc:AlternateContent>
      <p:sp>
        <p:nvSpPr>
          <p:cNvPr id="6" name="Rectangle 5">
            <a:extLst>
              <a:ext uri="{FF2B5EF4-FFF2-40B4-BE49-F238E27FC236}">
                <a16:creationId xmlns:a16="http://schemas.microsoft.com/office/drawing/2014/main" id="{8372D764-CBB8-0155-59F8-EF1D97D1A5C8}"/>
              </a:ext>
            </a:extLst>
          </p:cNvPr>
          <p:cNvSpPr/>
          <p:nvPr/>
        </p:nvSpPr>
        <p:spPr>
          <a:xfrm>
            <a:off x="4945985" y="905850"/>
            <a:ext cx="2546196" cy="10313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OPENAI API</a:t>
            </a:r>
          </a:p>
        </p:txBody>
      </p:sp>
      <p:cxnSp>
        <p:nvCxnSpPr>
          <p:cNvPr id="11" name="Straight Arrow Connector 10">
            <a:extLst>
              <a:ext uri="{FF2B5EF4-FFF2-40B4-BE49-F238E27FC236}">
                <a16:creationId xmlns:a16="http://schemas.microsoft.com/office/drawing/2014/main" id="{76996B28-0F24-5F82-8FFA-CD1945DEA0DC}"/>
              </a:ext>
            </a:extLst>
          </p:cNvPr>
          <p:cNvCxnSpPr>
            <a:stCxn id="6" idx="2"/>
          </p:cNvCxnSpPr>
          <p:nvPr/>
        </p:nvCxnSpPr>
        <p:spPr>
          <a:xfrm flipH="1">
            <a:off x="4365523" y="1937158"/>
            <a:ext cx="1853560" cy="79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CD9F46-8186-D4D1-B547-66E2A20B1A66}"/>
              </a:ext>
            </a:extLst>
          </p:cNvPr>
          <p:cNvCxnSpPr>
            <a:stCxn id="6" idx="2"/>
          </p:cNvCxnSpPr>
          <p:nvPr/>
        </p:nvCxnSpPr>
        <p:spPr>
          <a:xfrm>
            <a:off x="6219083" y="1937158"/>
            <a:ext cx="2128504" cy="839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9995C8C-D38D-5816-252C-1C299DB9CC7A}"/>
              </a:ext>
            </a:extLst>
          </p:cNvPr>
          <p:cNvSpPr txBox="1"/>
          <p:nvPr/>
        </p:nvSpPr>
        <p:spPr>
          <a:xfrm>
            <a:off x="3502832" y="2814576"/>
            <a:ext cx="2104104" cy="307777"/>
          </a:xfrm>
          <a:prstGeom prst="rect">
            <a:avLst/>
          </a:prstGeom>
          <a:noFill/>
        </p:spPr>
        <p:txBody>
          <a:bodyPr wrap="square" rtlCol="0">
            <a:spAutoFit/>
          </a:bodyPr>
          <a:lstStyle/>
          <a:p>
            <a:r>
              <a:rPr lang="en-US"/>
              <a:t>GPT-3.5 turbo</a:t>
            </a:r>
          </a:p>
        </p:txBody>
      </p:sp>
      <p:sp>
        <p:nvSpPr>
          <p:cNvPr id="16" name="TextBox 15">
            <a:extLst>
              <a:ext uri="{FF2B5EF4-FFF2-40B4-BE49-F238E27FC236}">
                <a16:creationId xmlns:a16="http://schemas.microsoft.com/office/drawing/2014/main" id="{E3D04315-A993-58C8-18CF-617152A22EF2}"/>
              </a:ext>
            </a:extLst>
          </p:cNvPr>
          <p:cNvSpPr txBox="1"/>
          <p:nvPr/>
        </p:nvSpPr>
        <p:spPr>
          <a:xfrm>
            <a:off x="7708491" y="2814576"/>
            <a:ext cx="2104104" cy="307777"/>
          </a:xfrm>
          <a:prstGeom prst="rect">
            <a:avLst/>
          </a:prstGeom>
          <a:noFill/>
        </p:spPr>
        <p:txBody>
          <a:bodyPr wrap="square" rtlCol="0">
            <a:spAutoFit/>
          </a:bodyPr>
          <a:lstStyle/>
          <a:p>
            <a:r>
              <a:rPr lang="en-US"/>
              <a:t>GPT-4o-mini</a:t>
            </a:r>
          </a:p>
        </p:txBody>
      </p:sp>
      <p:cxnSp>
        <p:nvCxnSpPr>
          <p:cNvPr id="18" name="Straight Arrow Connector 17">
            <a:extLst>
              <a:ext uri="{FF2B5EF4-FFF2-40B4-BE49-F238E27FC236}">
                <a16:creationId xmlns:a16="http://schemas.microsoft.com/office/drawing/2014/main" id="{46B9A66C-E343-0B2C-3EAC-5BCF49BA7AC6}"/>
              </a:ext>
            </a:extLst>
          </p:cNvPr>
          <p:cNvCxnSpPr>
            <a:stCxn id="16" idx="2"/>
          </p:cNvCxnSpPr>
          <p:nvPr/>
        </p:nvCxnSpPr>
        <p:spPr>
          <a:xfrm>
            <a:off x="8760543" y="3122353"/>
            <a:ext cx="0" cy="613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02D4A5-E7B5-F783-72AB-D7500EF552E1}"/>
              </a:ext>
            </a:extLst>
          </p:cNvPr>
          <p:cNvSpPr txBox="1"/>
          <p:nvPr/>
        </p:nvSpPr>
        <p:spPr>
          <a:xfrm>
            <a:off x="7796981" y="3807600"/>
            <a:ext cx="6096000" cy="307777"/>
          </a:xfrm>
          <a:prstGeom prst="rect">
            <a:avLst/>
          </a:prstGeom>
          <a:noFill/>
        </p:spPr>
        <p:txBody>
          <a:bodyPr wrap="square">
            <a:spAutoFit/>
          </a:bodyPr>
          <a:lstStyle/>
          <a:p>
            <a:r>
              <a:rPr lang="en-US"/>
              <a:t>$0.075 / 1M input tokens</a:t>
            </a:r>
          </a:p>
        </p:txBody>
      </p:sp>
      <p:cxnSp>
        <p:nvCxnSpPr>
          <p:cNvPr id="22" name="Straight Arrow Connector 21">
            <a:extLst>
              <a:ext uri="{FF2B5EF4-FFF2-40B4-BE49-F238E27FC236}">
                <a16:creationId xmlns:a16="http://schemas.microsoft.com/office/drawing/2014/main" id="{E37D5867-488C-D496-5822-984BE06CEAA7}"/>
              </a:ext>
            </a:extLst>
          </p:cNvPr>
          <p:cNvCxnSpPr>
            <a:cxnSpLocks/>
          </p:cNvCxnSpPr>
          <p:nvPr/>
        </p:nvCxnSpPr>
        <p:spPr>
          <a:xfrm>
            <a:off x="4226560" y="3122353"/>
            <a:ext cx="0" cy="613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7E23386-21FA-DAC9-6146-37829BC453B1}"/>
              </a:ext>
            </a:extLst>
          </p:cNvPr>
          <p:cNvSpPr txBox="1"/>
          <p:nvPr/>
        </p:nvSpPr>
        <p:spPr>
          <a:xfrm>
            <a:off x="3305476" y="3786461"/>
            <a:ext cx="3350905" cy="307777"/>
          </a:xfrm>
          <a:prstGeom prst="rect">
            <a:avLst/>
          </a:prstGeom>
          <a:noFill/>
        </p:spPr>
        <p:txBody>
          <a:bodyPr wrap="square">
            <a:spAutoFit/>
          </a:bodyPr>
          <a:lstStyle/>
          <a:p>
            <a:r>
              <a:rPr lang="en-US"/>
              <a:t>$1.500 / 1M input tokens</a:t>
            </a:r>
          </a:p>
        </p:txBody>
      </p:sp>
      <p:cxnSp>
        <p:nvCxnSpPr>
          <p:cNvPr id="27" name="Straight Arrow Connector 26">
            <a:extLst>
              <a:ext uri="{FF2B5EF4-FFF2-40B4-BE49-F238E27FC236}">
                <a16:creationId xmlns:a16="http://schemas.microsoft.com/office/drawing/2014/main" id="{60B2A814-C275-B76F-8289-9FE7F08B77DA}"/>
              </a:ext>
            </a:extLst>
          </p:cNvPr>
          <p:cNvCxnSpPr/>
          <p:nvPr/>
        </p:nvCxnSpPr>
        <p:spPr>
          <a:xfrm>
            <a:off x="4226560" y="4115377"/>
            <a:ext cx="0" cy="537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7DD5B0E-D18F-8D5D-F457-3FCAFC3F3182}"/>
              </a:ext>
            </a:extLst>
          </p:cNvPr>
          <p:cNvSpPr txBox="1"/>
          <p:nvPr/>
        </p:nvSpPr>
        <p:spPr>
          <a:xfrm>
            <a:off x="3592231" y="4644485"/>
            <a:ext cx="2589416" cy="307777"/>
          </a:xfrm>
          <a:prstGeom prst="rect">
            <a:avLst/>
          </a:prstGeom>
          <a:noFill/>
        </p:spPr>
        <p:txBody>
          <a:bodyPr wrap="square" rtlCol="0">
            <a:spAutoFit/>
          </a:bodyPr>
          <a:lstStyle/>
          <a:p>
            <a:r>
              <a:rPr lang="en-US"/>
              <a:t>450 query / 1$</a:t>
            </a:r>
          </a:p>
        </p:txBody>
      </p:sp>
      <p:sp>
        <p:nvSpPr>
          <p:cNvPr id="29" name="TextBox 28">
            <a:extLst>
              <a:ext uri="{FF2B5EF4-FFF2-40B4-BE49-F238E27FC236}">
                <a16:creationId xmlns:a16="http://schemas.microsoft.com/office/drawing/2014/main" id="{3FB118E2-A5C9-59C6-10D2-88EA4C99650F}"/>
              </a:ext>
            </a:extLst>
          </p:cNvPr>
          <p:cNvSpPr txBox="1"/>
          <p:nvPr/>
        </p:nvSpPr>
        <p:spPr>
          <a:xfrm>
            <a:off x="8042311" y="4644484"/>
            <a:ext cx="2589416" cy="307777"/>
          </a:xfrm>
          <a:prstGeom prst="rect">
            <a:avLst/>
          </a:prstGeom>
          <a:noFill/>
        </p:spPr>
        <p:txBody>
          <a:bodyPr wrap="square" rtlCol="0">
            <a:spAutoFit/>
          </a:bodyPr>
          <a:lstStyle/>
          <a:p>
            <a:r>
              <a:rPr lang="en-US"/>
              <a:t>9000 query / 1$</a:t>
            </a:r>
          </a:p>
        </p:txBody>
      </p:sp>
      <p:cxnSp>
        <p:nvCxnSpPr>
          <p:cNvPr id="32" name="Straight Arrow Connector 31">
            <a:extLst>
              <a:ext uri="{FF2B5EF4-FFF2-40B4-BE49-F238E27FC236}">
                <a16:creationId xmlns:a16="http://schemas.microsoft.com/office/drawing/2014/main" id="{0AE93C19-11E8-30CD-8011-A87365C0BA46}"/>
              </a:ext>
            </a:extLst>
          </p:cNvPr>
          <p:cNvCxnSpPr/>
          <p:nvPr/>
        </p:nvCxnSpPr>
        <p:spPr>
          <a:xfrm>
            <a:off x="8760543" y="4115377"/>
            <a:ext cx="0" cy="537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46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9CE2B-3354-6FBA-28CF-E971BFE10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94976-23D1-4F4C-798C-01A7FBDE5703}"/>
              </a:ext>
            </a:extLst>
          </p:cNvPr>
          <p:cNvSpPr>
            <a:spLocks noGrp="1"/>
          </p:cNvSpPr>
          <p:nvPr>
            <p:ph type="title"/>
          </p:nvPr>
        </p:nvSpPr>
        <p:spPr>
          <a:xfrm>
            <a:off x="774146" y="119270"/>
            <a:ext cx="10579655" cy="785896"/>
          </a:xfrm>
        </p:spPr>
        <p:txBody>
          <a:bodyPr>
            <a:normAutofit/>
          </a:bodyPr>
          <a:lstStyle/>
          <a:p>
            <a:r>
              <a:rPr lang="en-US"/>
              <a:t>GENERATION</a:t>
            </a:r>
          </a:p>
        </p:txBody>
      </p:sp>
      <p:sp>
        <p:nvSpPr>
          <p:cNvPr id="5" name="Google Shape;375;p5">
            <a:extLst>
              <a:ext uri="{FF2B5EF4-FFF2-40B4-BE49-F238E27FC236}">
                <a16:creationId xmlns:a16="http://schemas.microsoft.com/office/drawing/2014/main" id="{4C6A7C7F-30E2-EB37-0006-C527E617725A}"/>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6BC50291-EEF2-CF41-DAA8-3898E52D5FC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23</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AEC5D78B-9A90-9B42-4B82-182ADC814D01}"/>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AEC5D78B-9A90-9B42-4B82-182ADC814D01}"/>
                  </a:ext>
                </a:extLst>
              </p:cNvPr>
              <p:cNvPicPr/>
              <p:nvPr/>
            </p:nvPicPr>
            <p:blipFill>
              <a:blip r:embed="rId4"/>
              <a:stretch>
                <a:fillRect/>
              </a:stretch>
            </p:blipFill>
            <p:spPr>
              <a:xfrm>
                <a:off x="6650261" y="2550390"/>
                <a:ext cx="12600" cy="12600"/>
              </a:xfrm>
              <a:prstGeom prst="rect">
                <a:avLst/>
              </a:prstGeom>
            </p:spPr>
          </p:pic>
        </mc:Fallback>
      </mc:AlternateContent>
      <p:sp>
        <p:nvSpPr>
          <p:cNvPr id="6" name="Rectangle 5">
            <a:extLst>
              <a:ext uri="{FF2B5EF4-FFF2-40B4-BE49-F238E27FC236}">
                <a16:creationId xmlns:a16="http://schemas.microsoft.com/office/drawing/2014/main" id="{EF8CD06E-D0EE-0045-6081-3F5427B742F7}"/>
              </a:ext>
            </a:extLst>
          </p:cNvPr>
          <p:cNvSpPr/>
          <p:nvPr/>
        </p:nvSpPr>
        <p:spPr>
          <a:xfrm>
            <a:off x="4945985" y="905850"/>
            <a:ext cx="2546196" cy="10313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OPENAI API</a:t>
            </a:r>
          </a:p>
        </p:txBody>
      </p:sp>
      <p:pic>
        <p:nvPicPr>
          <p:cNvPr id="3" name="Picture 2">
            <a:extLst>
              <a:ext uri="{FF2B5EF4-FFF2-40B4-BE49-F238E27FC236}">
                <a16:creationId xmlns:a16="http://schemas.microsoft.com/office/drawing/2014/main" id="{391119DB-4683-592E-59EC-14D1C2BAE33A}"/>
              </a:ext>
            </a:extLst>
          </p:cNvPr>
          <p:cNvPicPr>
            <a:picLocks noChangeAspect="1"/>
          </p:cNvPicPr>
          <p:nvPr/>
        </p:nvPicPr>
        <p:blipFill>
          <a:blip r:embed="rId5"/>
          <a:stretch>
            <a:fillRect/>
          </a:stretch>
        </p:blipFill>
        <p:spPr>
          <a:xfrm>
            <a:off x="1956977" y="2451558"/>
            <a:ext cx="9222300" cy="3500592"/>
          </a:xfrm>
          <a:prstGeom prst="rect">
            <a:avLst/>
          </a:prstGeom>
        </p:spPr>
      </p:pic>
    </p:spTree>
    <p:extLst>
      <p:ext uri="{BB962C8B-B14F-4D97-AF65-F5344CB8AC3E}">
        <p14:creationId xmlns:p14="http://schemas.microsoft.com/office/powerpoint/2010/main" val="12433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354B2-C7FF-B445-F305-B1385B72E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DBEA6-57D7-B00E-5173-463CBA7013DF}"/>
              </a:ext>
            </a:extLst>
          </p:cNvPr>
          <p:cNvSpPr>
            <a:spLocks noGrp="1"/>
          </p:cNvSpPr>
          <p:nvPr>
            <p:ph type="title"/>
          </p:nvPr>
        </p:nvSpPr>
        <p:spPr>
          <a:xfrm>
            <a:off x="774146" y="119270"/>
            <a:ext cx="10579655" cy="785896"/>
          </a:xfrm>
        </p:spPr>
        <p:txBody>
          <a:bodyPr>
            <a:normAutofit/>
          </a:bodyPr>
          <a:lstStyle/>
          <a:p>
            <a:r>
              <a:rPr lang="en-US"/>
              <a:t>GENERATION</a:t>
            </a:r>
          </a:p>
        </p:txBody>
      </p:sp>
      <p:sp>
        <p:nvSpPr>
          <p:cNvPr id="5" name="Google Shape;375;p5">
            <a:extLst>
              <a:ext uri="{FF2B5EF4-FFF2-40B4-BE49-F238E27FC236}">
                <a16:creationId xmlns:a16="http://schemas.microsoft.com/office/drawing/2014/main" id="{86E06F2C-0CAF-12CB-1201-3BC92B701588}"/>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A33FE8D1-8A19-20D6-6B3F-26178ED969C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24</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23B84EFF-731D-73B9-35A6-E99798DB5910}"/>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23B84EFF-731D-73B9-35A6-E99798DB5910}"/>
                  </a:ext>
                </a:extLst>
              </p:cNvPr>
              <p:cNvPicPr/>
              <p:nvPr/>
            </p:nvPicPr>
            <p:blipFill>
              <a:blip r:embed="rId4"/>
              <a:stretch>
                <a:fillRect/>
              </a:stretch>
            </p:blipFill>
            <p:spPr>
              <a:xfrm>
                <a:off x="6650261" y="2550390"/>
                <a:ext cx="12600" cy="12600"/>
              </a:xfrm>
              <a:prstGeom prst="rect">
                <a:avLst/>
              </a:prstGeom>
            </p:spPr>
          </p:pic>
        </mc:Fallback>
      </mc:AlternateContent>
      <p:sp>
        <p:nvSpPr>
          <p:cNvPr id="6" name="Rectangle 5">
            <a:extLst>
              <a:ext uri="{FF2B5EF4-FFF2-40B4-BE49-F238E27FC236}">
                <a16:creationId xmlns:a16="http://schemas.microsoft.com/office/drawing/2014/main" id="{DCD8E92C-F6E8-B8D0-DB22-59C4D65D5933}"/>
              </a:ext>
            </a:extLst>
          </p:cNvPr>
          <p:cNvSpPr/>
          <p:nvPr/>
        </p:nvSpPr>
        <p:spPr>
          <a:xfrm>
            <a:off x="4945985" y="905850"/>
            <a:ext cx="2546196" cy="10313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OPENAI API</a:t>
            </a:r>
          </a:p>
        </p:txBody>
      </p:sp>
      <p:sp>
        <p:nvSpPr>
          <p:cNvPr id="8" name="TextBox 7">
            <a:extLst>
              <a:ext uri="{FF2B5EF4-FFF2-40B4-BE49-F238E27FC236}">
                <a16:creationId xmlns:a16="http://schemas.microsoft.com/office/drawing/2014/main" id="{792242C7-E46C-5E23-8625-FF70AC2979D5}"/>
              </a:ext>
            </a:extLst>
          </p:cNvPr>
          <p:cNvSpPr txBox="1"/>
          <p:nvPr/>
        </p:nvSpPr>
        <p:spPr>
          <a:xfrm>
            <a:off x="3243380" y="3176625"/>
            <a:ext cx="8497601" cy="1384995"/>
          </a:xfrm>
          <a:prstGeom prst="rect">
            <a:avLst/>
          </a:prstGeom>
          <a:noFill/>
        </p:spPr>
        <p:txBody>
          <a:bodyPr wrap="square">
            <a:spAutoFit/>
          </a:bodyPr>
          <a:lstStyle/>
          <a:p>
            <a:r>
              <a:rPr lang="en-US"/>
              <a:t>template = """</a:t>
            </a:r>
            <a:r>
              <a:rPr lang="en-US" err="1"/>
              <a:t>Hãy</a:t>
            </a:r>
            <a:r>
              <a:rPr lang="en-US"/>
              <a:t> </a:t>
            </a:r>
            <a:r>
              <a:rPr lang="en-US" err="1"/>
              <a:t>hiểu</a:t>
            </a:r>
            <a:r>
              <a:rPr lang="en-US"/>
              <a:t> context </a:t>
            </a:r>
            <a:r>
              <a:rPr lang="en-US" err="1"/>
              <a:t>bên</a:t>
            </a:r>
            <a:r>
              <a:rPr lang="en-US"/>
              <a:t> </a:t>
            </a:r>
            <a:r>
              <a:rPr lang="en-US" err="1"/>
              <a:t>dưới</a:t>
            </a:r>
            <a:r>
              <a:rPr lang="en-US"/>
              <a:t> </a:t>
            </a:r>
            <a:r>
              <a:rPr lang="en-US" err="1"/>
              <a:t>và</a:t>
            </a:r>
            <a:r>
              <a:rPr lang="en-US"/>
              <a:t> </a:t>
            </a:r>
            <a:r>
              <a:rPr lang="en-US" err="1"/>
              <a:t>hãy</a:t>
            </a:r>
            <a:r>
              <a:rPr lang="en-US"/>
              <a:t> </a:t>
            </a:r>
            <a:r>
              <a:rPr lang="en-US" err="1"/>
              <a:t>hiểu</a:t>
            </a:r>
            <a:r>
              <a:rPr lang="en-US"/>
              <a:t> </a:t>
            </a:r>
            <a:r>
              <a:rPr lang="en-US" err="1"/>
              <a:t>câu</a:t>
            </a:r>
            <a:r>
              <a:rPr lang="en-US"/>
              <a:t> </a:t>
            </a:r>
            <a:r>
              <a:rPr lang="en-US" err="1"/>
              <a:t>hỏi</a:t>
            </a:r>
            <a:r>
              <a:rPr lang="en-US"/>
              <a:t>. </a:t>
            </a:r>
            <a:r>
              <a:rPr lang="en-US" err="1"/>
              <a:t>Xem</a:t>
            </a:r>
            <a:r>
              <a:rPr lang="en-US"/>
              <a:t> </a:t>
            </a:r>
            <a:r>
              <a:rPr lang="en-US" err="1"/>
              <a:t>thông</a:t>
            </a:r>
            <a:r>
              <a:rPr lang="en-US"/>
              <a:t> tin </a:t>
            </a:r>
            <a:r>
              <a:rPr lang="en-US" err="1"/>
              <a:t>chỉ</a:t>
            </a:r>
            <a:r>
              <a:rPr lang="en-US"/>
              <a:t> </a:t>
            </a:r>
            <a:r>
              <a:rPr lang="en-US" err="1"/>
              <a:t>có</a:t>
            </a:r>
            <a:r>
              <a:rPr lang="en-US"/>
              <a:t> </a:t>
            </a:r>
            <a:r>
              <a:rPr lang="en-US" err="1"/>
              <a:t>trong</a:t>
            </a:r>
            <a:r>
              <a:rPr lang="en-US"/>
              <a:t> context </a:t>
            </a:r>
            <a:r>
              <a:rPr lang="en-US" err="1"/>
              <a:t>có</a:t>
            </a:r>
            <a:r>
              <a:rPr lang="en-US"/>
              <a:t> </a:t>
            </a:r>
            <a:r>
              <a:rPr lang="en-US" err="1"/>
              <a:t>thể</a:t>
            </a:r>
            <a:r>
              <a:rPr lang="en-US"/>
              <a:t> </a:t>
            </a:r>
            <a:r>
              <a:rPr lang="en-US" err="1"/>
              <a:t>dùng</a:t>
            </a:r>
            <a:r>
              <a:rPr lang="en-US"/>
              <a:t> </a:t>
            </a:r>
            <a:r>
              <a:rPr lang="en-US" err="1"/>
              <a:t>để</a:t>
            </a:r>
            <a:r>
              <a:rPr lang="en-US"/>
              <a:t> </a:t>
            </a:r>
            <a:r>
              <a:rPr lang="en-US" err="1"/>
              <a:t>trả</a:t>
            </a:r>
            <a:r>
              <a:rPr lang="en-US"/>
              <a:t> </a:t>
            </a:r>
            <a:r>
              <a:rPr lang="en-US" err="1"/>
              <a:t>lời</a:t>
            </a:r>
            <a:r>
              <a:rPr lang="en-US"/>
              <a:t> </a:t>
            </a:r>
            <a:r>
              <a:rPr lang="en-US" err="1"/>
              <a:t>một</a:t>
            </a:r>
            <a:r>
              <a:rPr lang="en-US"/>
              <a:t> </a:t>
            </a:r>
            <a:r>
              <a:rPr lang="en-US" err="1"/>
              <a:t>cách</a:t>
            </a:r>
            <a:r>
              <a:rPr lang="en-US"/>
              <a:t> </a:t>
            </a:r>
            <a:r>
              <a:rPr lang="en-US" err="1"/>
              <a:t>đầy</a:t>
            </a:r>
            <a:r>
              <a:rPr lang="en-US"/>
              <a:t> </a:t>
            </a:r>
            <a:r>
              <a:rPr lang="en-US" err="1"/>
              <a:t>đủ</a:t>
            </a:r>
            <a:r>
              <a:rPr lang="en-US"/>
              <a:t> </a:t>
            </a:r>
            <a:r>
              <a:rPr lang="en-US" err="1"/>
              <a:t>cho</a:t>
            </a:r>
            <a:r>
              <a:rPr lang="en-US"/>
              <a:t> </a:t>
            </a:r>
            <a:r>
              <a:rPr lang="en-US" err="1"/>
              <a:t>câu</a:t>
            </a:r>
            <a:r>
              <a:rPr lang="en-US"/>
              <a:t> </a:t>
            </a:r>
            <a:r>
              <a:rPr lang="en-US" err="1"/>
              <a:t>hỏi</a:t>
            </a:r>
            <a:r>
              <a:rPr lang="en-US"/>
              <a:t> hay </a:t>
            </a:r>
            <a:r>
              <a:rPr lang="en-US" err="1"/>
              <a:t>không</a:t>
            </a:r>
            <a:r>
              <a:rPr lang="en-US"/>
              <a:t>.</a:t>
            </a:r>
          </a:p>
          <a:p>
            <a:pPr marL="285750" indent="-285750">
              <a:buFontTx/>
              <a:buChar char="-"/>
            </a:pPr>
            <a:r>
              <a:rPr lang="en-US" err="1"/>
              <a:t>Nếu</a:t>
            </a:r>
            <a:r>
              <a:rPr lang="en-US"/>
              <a:t> </a:t>
            </a:r>
            <a:r>
              <a:rPr lang="en-US" err="1"/>
              <a:t>không</a:t>
            </a:r>
            <a:r>
              <a:rPr lang="en-US"/>
              <a:t>, </a:t>
            </a:r>
            <a:r>
              <a:rPr lang="en-US" err="1"/>
              <a:t>thì</a:t>
            </a:r>
            <a:r>
              <a:rPr lang="en-US"/>
              <a:t> </a:t>
            </a:r>
            <a:r>
              <a:rPr lang="en-US" err="1"/>
              <a:t>trả</a:t>
            </a:r>
            <a:r>
              <a:rPr lang="en-US"/>
              <a:t> </a:t>
            </a:r>
            <a:r>
              <a:rPr lang="en-US" err="1"/>
              <a:t>lời</a:t>
            </a:r>
            <a:r>
              <a:rPr lang="en-US"/>
              <a:t>: "Xin </a:t>
            </a:r>
            <a:r>
              <a:rPr lang="en-US" err="1"/>
              <a:t>lỗi</a:t>
            </a:r>
            <a:r>
              <a:rPr lang="en-US"/>
              <a:t>, </a:t>
            </a:r>
            <a:r>
              <a:rPr lang="en-US" err="1"/>
              <a:t>tôi</a:t>
            </a:r>
            <a:r>
              <a:rPr lang="en-US"/>
              <a:t> </a:t>
            </a:r>
            <a:r>
              <a:rPr lang="en-US" err="1"/>
              <a:t>không</a:t>
            </a:r>
            <a:r>
              <a:rPr lang="en-US"/>
              <a:t> </a:t>
            </a:r>
            <a:r>
              <a:rPr lang="en-US" err="1"/>
              <a:t>có</a:t>
            </a:r>
            <a:r>
              <a:rPr lang="en-US"/>
              <a:t> </a:t>
            </a:r>
            <a:r>
              <a:rPr lang="en-US" err="1"/>
              <a:t>thông</a:t>
            </a:r>
            <a:r>
              <a:rPr lang="en-US"/>
              <a:t> tin </a:t>
            </a:r>
            <a:r>
              <a:rPr lang="en-US" err="1"/>
              <a:t>về</a:t>
            </a:r>
            <a:r>
              <a:rPr lang="en-US"/>
              <a:t> </a:t>
            </a:r>
            <a:r>
              <a:rPr lang="en-US" err="1"/>
              <a:t>câu</a:t>
            </a:r>
            <a:r>
              <a:rPr lang="en-US"/>
              <a:t> </a:t>
            </a:r>
            <a:r>
              <a:rPr lang="en-US" err="1"/>
              <a:t>hỏi</a:t>
            </a:r>
            <a:r>
              <a:rPr lang="en-US"/>
              <a:t> </a:t>
            </a:r>
            <a:r>
              <a:rPr lang="en-US" err="1"/>
              <a:t>này</a:t>
            </a:r>
            <a:r>
              <a:rPr lang="en-US"/>
              <a:t>“</a:t>
            </a:r>
          </a:p>
          <a:p>
            <a:pPr marL="285750" indent="-285750">
              <a:buFontTx/>
              <a:buChar char="-"/>
            </a:pPr>
            <a:r>
              <a:rPr lang="en-US"/>
              <a:t> </a:t>
            </a:r>
            <a:r>
              <a:rPr lang="en-US" err="1"/>
              <a:t>Nếu</a:t>
            </a:r>
            <a:r>
              <a:rPr lang="en-US"/>
              <a:t> </a:t>
            </a:r>
            <a:r>
              <a:rPr lang="en-US" err="1"/>
              <a:t>có</a:t>
            </a:r>
            <a:r>
              <a:rPr lang="en-US"/>
              <a:t>, </a:t>
            </a:r>
            <a:r>
              <a:rPr lang="en-US" err="1"/>
              <a:t>thì</a:t>
            </a:r>
            <a:r>
              <a:rPr lang="en-US"/>
              <a:t> </a:t>
            </a:r>
            <a:r>
              <a:rPr lang="en-US" err="1"/>
              <a:t>hãy</a:t>
            </a:r>
            <a:r>
              <a:rPr lang="en-US"/>
              <a:t> </a:t>
            </a:r>
            <a:r>
              <a:rPr lang="en-US" err="1"/>
              <a:t>dùng</a:t>
            </a:r>
            <a:r>
              <a:rPr lang="en-US"/>
              <a:t> </a:t>
            </a:r>
            <a:r>
              <a:rPr lang="en-US" err="1"/>
              <a:t>nó</a:t>
            </a:r>
            <a:r>
              <a:rPr lang="en-US"/>
              <a:t> </a:t>
            </a:r>
            <a:r>
              <a:rPr lang="en-US" err="1"/>
              <a:t>để</a:t>
            </a:r>
            <a:r>
              <a:rPr lang="en-US"/>
              <a:t> </a:t>
            </a:r>
            <a:r>
              <a:rPr lang="en-US" err="1"/>
              <a:t>trả</a:t>
            </a:r>
            <a:r>
              <a:rPr lang="en-US"/>
              <a:t> </a:t>
            </a:r>
            <a:r>
              <a:rPr lang="en-US" err="1"/>
              <a:t>lời</a:t>
            </a:r>
            <a:r>
              <a:rPr lang="en-US"/>
              <a:t> </a:t>
            </a:r>
            <a:r>
              <a:rPr lang="en-US" err="1"/>
              <a:t>câu</a:t>
            </a:r>
            <a:r>
              <a:rPr lang="en-US"/>
              <a:t> </a:t>
            </a:r>
            <a:r>
              <a:rPr lang="en-US" err="1"/>
              <a:t>hỏi</a:t>
            </a:r>
            <a:endParaRPr lang="en-US"/>
          </a:p>
          <a:p>
            <a:pPr marL="285750" indent="-285750">
              <a:buFontTx/>
              <a:buChar char="-"/>
            </a:pPr>
            <a:r>
              <a:rPr lang="en-US"/>
              <a:t>Context: {context}  </a:t>
            </a:r>
          </a:p>
          <a:p>
            <a:pPr marL="285750" indent="-285750">
              <a:buFontTx/>
              <a:buChar char="-"/>
            </a:pPr>
            <a:r>
              <a:rPr lang="en-US" err="1"/>
              <a:t>Câu</a:t>
            </a:r>
            <a:r>
              <a:rPr lang="en-US"/>
              <a:t> </a:t>
            </a:r>
            <a:r>
              <a:rPr lang="en-US" err="1"/>
              <a:t>hỏi</a:t>
            </a:r>
            <a:r>
              <a:rPr lang="en-US"/>
              <a:t>: {question}  """</a:t>
            </a:r>
          </a:p>
        </p:txBody>
      </p:sp>
    </p:spTree>
    <p:extLst>
      <p:ext uri="{BB962C8B-B14F-4D97-AF65-F5344CB8AC3E}">
        <p14:creationId xmlns:p14="http://schemas.microsoft.com/office/powerpoint/2010/main" val="962571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DB5B1-29A5-2028-F4DA-A4F8AB53B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1029E7-0D88-0001-BBC2-03709A67A3EE}"/>
              </a:ext>
            </a:extLst>
          </p:cNvPr>
          <p:cNvSpPr>
            <a:spLocks noGrp="1"/>
          </p:cNvSpPr>
          <p:nvPr>
            <p:ph type="title"/>
          </p:nvPr>
        </p:nvSpPr>
        <p:spPr>
          <a:xfrm>
            <a:off x="774146" y="119270"/>
            <a:ext cx="10579655" cy="785896"/>
          </a:xfrm>
        </p:spPr>
        <p:txBody>
          <a:bodyPr>
            <a:normAutofit/>
          </a:bodyPr>
          <a:lstStyle/>
          <a:p>
            <a:r>
              <a:rPr lang="en-US"/>
              <a:t>NHƯỢC ĐIỂM VÀ KHẢ NĂNG SCALE</a:t>
            </a:r>
          </a:p>
        </p:txBody>
      </p:sp>
      <p:sp>
        <p:nvSpPr>
          <p:cNvPr id="5" name="Google Shape;375;p5">
            <a:extLst>
              <a:ext uri="{FF2B5EF4-FFF2-40B4-BE49-F238E27FC236}">
                <a16:creationId xmlns:a16="http://schemas.microsoft.com/office/drawing/2014/main" id="{15DA2B2C-F015-CCFB-E199-30B0CD969D62}"/>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2A66936B-92AE-82D3-54DE-96BA2EC3F2C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25</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77AD6913-1C81-4BE3-CF9C-DF432102187F}"/>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77AD6913-1C81-4BE3-CF9C-DF432102187F}"/>
                  </a:ext>
                </a:extLst>
              </p:cNvPr>
              <p:cNvPicPr/>
              <p:nvPr/>
            </p:nvPicPr>
            <p:blipFill>
              <a:blip r:embed="rId4"/>
              <a:stretch>
                <a:fillRect/>
              </a:stretch>
            </p:blipFill>
            <p:spPr>
              <a:xfrm>
                <a:off x="6650261" y="2550390"/>
                <a:ext cx="12600" cy="12600"/>
              </a:xfrm>
              <a:prstGeom prst="rect">
                <a:avLst/>
              </a:prstGeom>
            </p:spPr>
          </p:pic>
        </mc:Fallback>
      </mc:AlternateContent>
      <p:sp>
        <p:nvSpPr>
          <p:cNvPr id="3" name="TextBox 2">
            <a:extLst>
              <a:ext uri="{FF2B5EF4-FFF2-40B4-BE49-F238E27FC236}">
                <a16:creationId xmlns:a16="http://schemas.microsoft.com/office/drawing/2014/main" id="{B6834B23-7402-90C3-4B23-0FD93C8204CA}"/>
              </a:ext>
            </a:extLst>
          </p:cNvPr>
          <p:cNvSpPr txBox="1"/>
          <p:nvPr/>
        </p:nvSpPr>
        <p:spPr>
          <a:xfrm>
            <a:off x="981960" y="1249503"/>
            <a:ext cx="10371840" cy="2031325"/>
          </a:xfrm>
          <a:prstGeom prst="rect">
            <a:avLst/>
          </a:prstGeom>
          <a:noFill/>
        </p:spPr>
        <p:txBody>
          <a:bodyPr wrap="square">
            <a:spAutoFit/>
          </a:bodyPr>
          <a:lstStyle/>
          <a:p>
            <a:pPr marL="285750" indent="-285750">
              <a:buFontTx/>
              <a:buChar char="-"/>
            </a:pPr>
            <a:r>
              <a:rPr lang="en-US" err="1"/>
              <a:t>Nhược</a:t>
            </a:r>
            <a:r>
              <a:rPr lang="en-US"/>
              <a:t> </a:t>
            </a:r>
            <a:r>
              <a:rPr lang="en-US" err="1"/>
              <a:t>điểm</a:t>
            </a:r>
            <a:r>
              <a:rPr lang="en-US"/>
              <a:t> : </a:t>
            </a:r>
          </a:p>
          <a:p>
            <a:r>
              <a:rPr lang="en-US"/>
              <a:t>	+ </a:t>
            </a:r>
            <a:r>
              <a:rPr lang="en-US" err="1"/>
              <a:t>Quá</a:t>
            </a:r>
            <a:r>
              <a:rPr lang="en-US"/>
              <a:t> </a:t>
            </a:r>
            <a:r>
              <a:rPr lang="en-US" err="1"/>
              <a:t>trình</a:t>
            </a:r>
            <a:r>
              <a:rPr lang="en-US"/>
              <a:t> chunking </a:t>
            </a:r>
            <a:r>
              <a:rPr lang="en-US" err="1"/>
              <a:t>không</a:t>
            </a:r>
            <a:r>
              <a:rPr lang="en-US"/>
              <a:t> </a:t>
            </a:r>
            <a:r>
              <a:rPr lang="en-US" err="1"/>
              <a:t>hoàn</a:t>
            </a:r>
            <a:r>
              <a:rPr lang="en-US"/>
              <a:t> </a:t>
            </a:r>
            <a:r>
              <a:rPr lang="en-US" err="1"/>
              <a:t>toàn</a:t>
            </a:r>
            <a:r>
              <a:rPr lang="en-US"/>
              <a:t> </a:t>
            </a:r>
            <a:r>
              <a:rPr lang="en-US" err="1"/>
              <a:t>tốt</a:t>
            </a:r>
            <a:r>
              <a:rPr lang="en-US"/>
              <a:t> </a:t>
            </a:r>
          </a:p>
          <a:p>
            <a:r>
              <a:rPr lang="en-US"/>
              <a:t>	+</a:t>
            </a:r>
            <a:r>
              <a:rPr lang="en-US" err="1"/>
              <a:t>Việc</a:t>
            </a:r>
            <a:r>
              <a:rPr lang="en-US"/>
              <a:t> </a:t>
            </a:r>
            <a:r>
              <a:rPr lang="en-US" err="1"/>
              <a:t>lấy</a:t>
            </a:r>
            <a:r>
              <a:rPr lang="en-US"/>
              <a:t> </a:t>
            </a:r>
            <a:r>
              <a:rPr lang="en-US" err="1"/>
              <a:t>tiêu</a:t>
            </a:r>
            <a:r>
              <a:rPr lang="en-US"/>
              <a:t> </a:t>
            </a:r>
            <a:r>
              <a:rPr lang="en-US" err="1"/>
              <a:t>đề</a:t>
            </a:r>
            <a:r>
              <a:rPr lang="en-US"/>
              <a:t> </a:t>
            </a:r>
            <a:r>
              <a:rPr lang="en-US" err="1"/>
              <a:t>làm</a:t>
            </a:r>
            <a:r>
              <a:rPr lang="en-US"/>
              <a:t> utterances </a:t>
            </a:r>
            <a:r>
              <a:rPr lang="en-US" err="1"/>
              <a:t>cho</a:t>
            </a:r>
            <a:r>
              <a:rPr lang="en-US"/>
              <a:t> </a:t>
            </a:r>
            <a:r>
              <a:rPr lang="en-US" err="1"/>
              <a:t>các</a:t>
            </a:r>
            <a:r>
              <a:rPr lang="en-US"/>
              <a:t> route </a:t>
            </a:r>
            <a:r>
              <a:rPr lang="en-US" err="1"/>
              <a:t>vẫn</a:t>
            </a:r>
            <a:r>
              <a:rPr lang="en-US"/>
              <a:t> </a:t>
            </a:r>
            <a:r>
              <a:rPr lang="en-US" err="1"/>
              <a:t>quá</a:t>
            </a:r>
            <a:r>
              <a:rPr lang="en-US"/>
              <a:t> </a:t>
            </a:r>
            <a:r>
              <a:rPr lang="en-US" err="1"/>
              <a:t>cứng</a:t>
            </a:r>
            <a:r>
              <a:rPr lang="en-US"/>
              <a:t> </a:t>
            </a:r>
            <a:r>
              <a:rPr lang="en-US" err="1"/>
              <a:t>nhắc</a:t>
            </a:r>
            <a:r>
              <a:rPr lang="en-US"/>
              <a:t>, </a:t>
            </a:r>
            <a:r>
              <a:rPr lang="en-US" err="1"/>
              <a:t>không</a:t>
            </a:r>
            <a:r>
              <a:rPr lang="en-US"/>
              <a:t> </a:t>
            </a:r>
            <a:r>
              <a:rPr lang="en-US" err="1"/>
              <a:t>đủ</a:t>
            </a:r>
            <a:r>
              <a:rPr lang="en-US"/>
              <a:t> </a:t>
            </a:r>
            <a:r>
              <a:rPr lang="en-US" err="1"/>
              <a:t>đa</a:t>
            </a:r>
            <a:r>
              <a:rPr lang="en-US"/>
              <a:t> </a:t>
            </a:r>
            <a:r>
              <a:rPr lang="en-US" err="1"/>
              <a:t>dạng</a:t>
            </a:r>
            <a:r>
              <a:rPr lang="en-US"/>
              <a:t> -&gt; </a:t>
            </a:r>
            <a:r>
              <a:rPr lang="en-US" err="1"/>
              <a:t>có</a:t>
            </a:r>
            <a:r>
              <a:rPr lang="en-US"/>
              <a:t> </a:t>
            </a:r>
            <a:r>
              <a:rPr lang="en-US" err="1"/>
              <a:t>thể</a:t>
            </a:r>
            <a:r>
              <a:rPr lang="en-US"/>
              <a:t> dung </a:t>
            </a:r>
            <a:r>
              <a:rPr lang="en-US" err="1"/>
              <a:t>llm</a:t>
            </a:r>
            <a:r>
              <a:rPr lang="en-US"/>
              <a:t> 	</a:t>
            </a:r>
            <a:r>
              <a:rPr lang="en-US" err="1"/>
              <a:t>để</a:t>
            </a:r>
            <a:r>
              <a:rPr lang="en-US"/>
              <a:t> </a:t>
            </a:r>
            <a:r>
              <a:rPr lang="en-US" err="1"/>
              <a:t>tạo</a:t>
            </a:r>
            <a:r>
              <a:rPr lang="en-US"/>
              <a:t> utterances </a:t>
            </a:r>
            <a:r>
              <a:rPr lang="en-US" err="1"/>
              <a:t>cho</a:t>
            </a:r>
            <a:r>
              <a:rPr lang="en-US"/>
              <a:t> </a:t>
            </a:r>
            <a:r>
              <a:rPr lang="en-US" err="1"/>
              <a:t>các</a:t>
            </a:r>
            <a:r>
              <a:rPr lang="en-US"/>
              <a:t> </a:t>
            </a:r>
            <a:r>
              <a:rPr lang="en-US" err="1"/>
              <a:t>chương</a:t>
            </a:r>
            <a:r>
              <a:rPr lang="en-US"/>
              <a:t> </a:t>
            </a:r>
          </a:p>
          <a:p>
            <a:r>
              <a:rPr lang="en-US"/>
              <a:t>	+</a:t>
            </a:r>
            <a:r>
              <a:rPr lang="en-US" err="1"/>
              <a:t>Dùng</a:t>
            </a:r>
            <a:r>
              <a:rPr lang="en-US"/>
              <a:t> </a:t>
            </a:r>
            <a:r>
              <a:rPr lang="en-US" err="1"/>
              <a:t>halong</a:t>
            </a:r>
            <a:r>
              <a:rPr lang="en-US"/>
              <a:t> embedding </a:t>
            </a:r>
            <a:r>
              <a:rPr lang="en-US" err="1"/>
              <a:t>có</a:t>
            </a:r>
            <a:r>
              <a:rPr lang="en-US"/>
              <a:t> </a:t>
            </a:r>
            <a:r>
              <a:rPr lang="en-US" err="1"/>
              <a:t>thể</a:t>
            </a:r>
            <a:r>
              <a:rPr lang="en-US"/>
              <a:t> </a:t>
            </a:r>
            <a:r>
              <a:rPr lang="en-US" err="1"/>
              <a:t>chưa</a:t>
            </a:r>
            <a:r>
              <a:rPr lang="en-US"/>
              <a:t> </a:t>
            </a:r>
            <a:r>
              <a:rPr lang="en-US" err="1"/>
              <a:t>được</a:t>
            </a:r>
            <a:r>
              <a:rPr lang="en-US"/>
              <a:t> </a:t>
            </a:r>
            <a:r>
              <a:rPr lang="en-US" err="1"/>
              <a:t>tốt</a:t>
            </a:r>
            <a:r>
              <a:rPr lang="en-US"/>
              <a:t> </a:t>
            </a:r>
            <a:r>
              <a:rPr lang="en-US" err="1"/>
              <a:t>vì</a:t>
            </a:r>
            <a:r>
              <a:rPr lang="en-US"/>
              <a:t> </a:t>
            </a:r>
            <a:r>
              <a:rPr lang="en-US" err="1"/>
              <a:t>nó</a:t>
            </a:r>
            <a:r>
              <a:rPr lang="en-US"/>
              <a:t> </a:t>
            </a:r>
            <a:r>
              <a:rPr lang="en-US" err="1"/>
              <a:t>chưa</a:t>
            </a:r>
            <a:r>
              <a:rPr lang="en-US"/>
              <a:t> </a:t>
            </a:r>
            <a:r>
              <a:rPr lang="en-US" err="1"/>
              <a:t>được</a:t>
            </a:r>
            <a:r>
              <a:rPr lang="en-US"/>
              <a:t> fine-tune </a:t>
            </a:r>
            <a:r>
              <a:rPr lang="en-US" err="1"/>
              <a:t>trên</a:t>
            </a:r>
            <a:r>
              <a:rPr lang="en-US"/>
              <a:t> </a:t>
            </a:r>
            <a:r>
              <a:rPr lang="en-US" err="1"/>
              <a:t>bộ</a:t>
            </a:r>
            <a:r>
              <a:rPr lang="en-US"/>
              <a:t> </a:t>
            </a:r>
            <a:r>
              <a:rPr lang="en-US" err="1"/>
              <a:t>dữ</a:t>
            </a:r>
            <a:r>
              <a:rPr lang="en-US"/>
              <a:t> </a:t>
            </a:r>
            <a:r>
              <a:rPr lang="en-US" err="1"/>
              <a:t>liệu</a:t>
            </a:r>
            <a:r>
              <a:rPr lang="en-US"/>
              <a:t> </a:t>
            </a:r>
            <a:r>
              <a:rPr lang="en-US" err="1"/>
              <a:t>tiếng</a:t>
            </a:r>
            <a:r>
              <a:rPr lang="en-US"/>
              <a:t> </a:t>
            </a:r>
            <a:r>
              <a:rPr lang="en-US" err="1"/>
              <a:t>việt</a:t>
            </a:r>
            <a:r>
              <a:rPr lang="en-US"/>
              <a:t> 	</a:t>
            </a:r>
            <a:r>
              <a:rPr lang="en-US" err="1"/>
              <a:t>liên</a:t>
            </a:r>
            <a:r>
              <a:rPr lang="en-US"/>
              <a:t> </a:t>
            </a:r>
            <a:r>
              <a:rPr lang="en-US" err="1"/>
              <a:t>quan</a:t>
            </a:r>
            <a:r>
              <a:rPr lang="en-US"/>
              <a:t> </a:t>
            </a:r>
            <a:r>
              <a:rPr lang="en-US" err="1"/>
              <a:t>đến</a:t>
            </a:r>
            <a:r>
              <a:rPr lang="en-US"/>
              <a:t> machine learning </a:t>
            </a:r>
          </a:p>
          <a:p>
            <a:pPr marL="285750" indent="-285750">
              <a:buFontTx/>
              <a:buChar char="-"/>
            </a:pPr>
            <a:endParaRPr lang="en-US"/>
          </a:p>
        </p:txBody>
      </p:sp>
      <p:sp>
        <p:nvSpPr>
          <p:cNvPr id="7" name="TextBox 6">
            <a:extLst>
              <a:ext uri="{FF2B5EF4-FFF2-40B4-BE49-F238E27FC236}">
                <a16:creationId xmlns:a16="http://schemas.microsoft.com/office/drawing/2014/main" id="{32D6805E-14A0-2C2D-B19F-B59B4D54C09E}"/>
              </a:ext>
            </a:extLst>
          </p:cNvPr>
          <p:cNvSpPr txBox="1"/>
          <p:nvPr/>
        </p:nvSpPr>
        <p:spPr>
          <a:xfrm>
            <a:off x="981960" y="3601067"/>
            <a:ext cx="10371840" cy="1477328"/>
          </a:xfrm>
          <a:prstGeom prst="rect">
            <a:avLst/>
          </a:prstGeom>
          <a:noFill/>
        </p:spPr>
        <p:txBody>
          <a:bodyPr wrap="square">
            <a:spAutoFit/>
          </a:bodyPr>
          <a:lstStyle/>
          <a:p>
            <a:pPr marL="285750" indent="-285750">
              <a:buFontTx/>
              <a:buChar char="-"/>
            </a:pPr>
            <a:r>
              <a:rPr lang="en-US"/>
              <a:t>Scale: </a:t>
            </a:r>
          </a:p>
          <a:p>
            <a:r>
              <a:rPr lang="en-US"/>
              <a:t>	+ </a:t>
            </a:r>
            <a:r>
              <a:rPr lang="en-US" err="1"/>
              <a:t>Có</a:t>
            </a:r>
            <a:r>
              <a:rPr lang="en-US"/>
              <a:t> </a:t>
            </a:r>
            <a:r>
              <a:rPr lang="en-US" err="1"/>
              <a:t>thể</a:t>
            </a:r>
            <a:r>
              <a:rPr lang="en-US"/>
              <a:t> </a:t>
            </a:r>
            <a:r>
              <a:rPr lang="en-US" err="1"/>
              <a:t>áp</a:t>
            </a:r>
            <a:r>
              <a:rPr lang="en-US"/>
              <a:t> </a:t>
            </a:r>
            <a:r>
              <a:rPr lang="en-US" err="1"/>
              <a:t>dụng</a:t>
            </a:r>
            <a:r>
              <a:rPr lang="en-US"/>
              <a:t> </a:t>
            </a:r>
            <a:r>
              <a:rPr lang="en-US" err="1"/>
              <a:t>dễ</a:t>
            </a:r>
            <a:r>
              <a:rPr lang="en-US"/>
              <a:t> </a:t>
            </a:r>
            <a:r>
              <a:rPr lang="en-US" err="1"/>
              <a:t>dàng</a:t>
            </a:r>
            <a:r>
              <a:rPr lang="en-US"/>
              <a:t> </a:t>
            </a:r>
            <a:r>
              <a:rPr lang="en-US" err="1"/>
              <a:t>cho</a:t>
            </a:r>
            <a:r>
              <a:rPr lang="en-US"/>
              <a:t> </a:t>
            </a:r>
            <a:r>
              <a:rPr lang="en-US" err="1"/>
              <a:t>những</a:t>
            </a:r>
            <a:r>
              <a:rPr lang="en-US"/>
              <a:t> </a:t>
            </a:r>
            <a:r>
              <a:rPr lang="en-US" err="1"/>
              <a:t>cuốn</a:t>
            </a:r>
            <a:r>
              <a:rPr lang="en-US"/>
              <a:t> </a:t>
            </a:r>
            <a:r>
              <a:rPr lang="en-US" err="1"/>
              <a:t>sách</a:t>
            </a:r>
            <a:r>
              <a:rPr lang="en-US"/>
              <a:t> </a:t>
            </a:r>
            <a:r>
              <a:rPr lang="en-US" err="1"/>
              <a:t>khác</a:t>
            </a:r>
            <a:endParaRPr lang="en-US"/>
          </a:p>
          <a:p>
            <a:r>
              <a:rPr lang="en-US"/>
              <a:t>	+ </a:t>
            </a:r>
            <a:r>
              <a:rPr lang="en-US" err="1"/>
              <a:t>Có</a:t>
            </a:r>
            <a:r>
              <a:rPr lang="en-US"/>
              <a:t> </a:t>
            </a:r>
            <a:r>
              <a:rPr lang="en-US" err="1"/>
              <a:t>thể</a:t>
            </a:r>
            <a:r>
              <a:rPr lang="en-US"/>
              <a:t> </a:t>
            </a:r>
            <a:r>
              <a:rPr lang="en-US" err="1"/>
              <a:t>dùng</a:t>
            </a:r>
            <a:r>
              <a:rPr lang="en-US"/>
              <a:t> </a:t>
            </a:r>
            <a:r>
              <a:rPr lang="en-US" err="1"/>
              <a:t>khi</a:t>
            </a:r>
            <a:r>
              <a:rPr lang="en-US"/>
              <a:t> e</a:t>
            </a:r>
            <a:r>
              <a:rPr lang="en-US" sz="1800"/>
              <a:t>xternal data source </a:t>
            </a:r>
            <a:r>
              <a:rPr lang="en-US" sz="1800" err="1"/>
              <a:t>chứa</a:t>
            </a:r>
            <a:r>
              <a:rPr lang="en-US" sz="1800"/>
              <a:t> </a:t>
            </a:r>
            <a:r>
              <a:rPr lang="en-US" sz="1800" err="1"/>
              <a:t>nhiều</a:t>
            </a:r>
            <a:r>
              <a:rPr lang="en-US" sz="1800"/>
              <a:t> </a:t>
            </a:r>
            <a:r>
              <a:rPr lang="en-US" sz="1800" err="1"/>
              <a:t>cuốn</a:t>
            </a:r>
            <a:r>
              <a:rPr lang="en-US" sz="1800"/>
              <a:t> </a:t>
            </a:r>
            <a:r>
              <a:rPr lang="en-US" sz="1800" err="1"/>
              <a:t>sách</a:t>
            </a:r>
            <a:endParaRPr lang="en-US" sz="1800"/>
          </a:p>
          <a:p>
            <a:r>
              <a:rPr lang="en-US"/>
              <a:t>	+ </a:t>
            </a:r>
            <a:r>
              <a:rPr lang="en-US" err="1"/>
              <a:t>Chỉ</a:t>
            </a:r>
            <a:r>
              <a:rPr lang="en-US"/>
              <a:t> </a:t>
            </a:r>
            <a:r>
              <a:rPr lang="en-US" err="1"/>
              <a:t>khác</a:t>
            </a:r>
            <a:r>
              <a:rPr lang="en-US"/>
              <a:t> </a:t>
            </a:r>
            <a:r>
              <a:rPr lang="en-US" err="1"/>
              <a:t>phần</a:t>
            </a:r>
            <a:r>
              <a:rPr lang="en-US"/>
              <a:t> </a:t>
            </a:r>
            <a:r>
              <a:rPr lang="en-US" err="1"/>
              <a:t>tiền</a:t>
            </a:r>
            <a:r>
              <a:rPr lang="en-US"/>
              <a:t> </a:t>
            </a:r>
            <a:r>
              <a:rPr lang="en-US" err="1"/>
              <a:t>xử</a:t>
            </a:r>
            <a:r>
              <a:rPr lang="en-US"/>
              <a:t> </a:t>
            </a:r>
            <a:r>
              <a:rPr lang="en-US" err="1"/>
              <a:t>lý</a:t>
            </a:r>
            <a:r>
              <a:rPr lang="en-US"/>
              <a:t> </a:t>
            </a:r>
            <a:r>
              <a:rPr lang="en-US" err="1"/>
              <a:t>dữ</a:t>
            </a:r>
            <a:r>
              <a:rPr lang="en-US"/>
              <a:t> </a:t>
            </a:r>
            <a:r>
              <a:rPr lang="en-US" err="1"/>
              <a:t>liệu</a:t>
            </a:r>
            <a:r>
              <a:rPr lang="en-US"/>
              <a:t> (</a:t>
            </a:r>
            <a:r>
              <a:rPr lang="en-US" err="1"/>
              <a:t>eg</a:t>
            </a:r>
            <a:r>
              <a:rPr lang="en-US"/>
              <a:t>: </a:t>
            </a:r>
            <a:r>
              <a:rPr lang="en-US" err="1"/>
              <a:t>xóa</a:t>
            </a:r>
            <a:r>
              <a:rPr lang="en-US"/>
              <a:t> </a:t>
            </a:r>
            <a:r>
              <a:rPr lang="en-US" err="1"/>
              <a:t>những</a:t>
            </a:r>
            <a:r>
              <a:rPr lang="en-US"/>
              <a:t> </a:t>
            </a:r>
            <a:r>
              <a:rPr lang="en-US" err="1"/>
              <a:t>tiêu</a:t>
            </a:r>
            <a:r>
              <a:rPr lang="en-US"/>
              <a:t> </a:t>
            </a:r>
            <a:r>
              <a:rPr lang="en-US" err="1"/>
              <a:t>đề</a:t>
            </a:r>
            <a:r>
              <a:rPr lang="en-US"/>
              <a:t> </a:t>
            </a:r>
            <a:r>
              <a:rPr lang="en-US" err="1"/>
              <a:t>thừa</a:t>
            </a:r>
            <a:r>
              <a:rPr lang="en-US"/>
              <a:t>) </a:t>
            </a:r>
          </a:p>
          <a:p>
            <a:endParaRPr lang="en-US"/>
          </a:p>
        </p:txBody>
      </p:sp>
    </p:spTree>
    <p:extLst>
      <p:ext uri="{BB962C8B-B14F-4D97-AF65-F5344CB8AC3E}">
        <p14:creationId xmlns:p14="http://schemas.microsoft.com/office/powerpoint/2010/main" val="263170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6575B-70B5-A6B4-0FF4-654F7EAC3B62}"/>
            </a:ext>
          </a:extLst>
        </p:cNvPr>
        <p:cNvGrpSpPr/>
        <p:nvPr/>
      </p:nvGrpSpPr>
      <p:grpSpPr>
        <a:xfrm>
          <a:off x="0" y="0"/>
          <a:ext cx="0" cy="0"/>
          <a:chOff x="0" y="0"/>
          <a:chExt cx="0" cy="0"/>
        </a:xfrm>
      </p:grpSpPr>
      <p:sp>
        <p:nvSpPr>
          <p:cNvPr id="5" name="Google Shape;375;p5">
            <a:extLst>
              <a:ext uri="{FF2B5EF4-FFF2-40B4-BE49-F238E27FC236}">
                <a16:creationId xmlns:a16="http://schemas.microsoft.com/office/drawing/2014/main" id="{BD9D45FC-14A2-AB62-C4DA-82181CFFE706}"/>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7F097319-2677-BF7F-3FD6-FC4F7279073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26</a:t>
            </a:fld>
            <a:endParaRPr lang="en-VN"/>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9AA45795-D62E-A1E8-66E1-F14C2729C774}"/>
                  </a:ext>
                </a:extLst>
              </p14:cNvPr>
              <p14:cNvContentPartPr/>
              <p14:nvPr/>
            </p14:nvContentPartPr>
            <p14:xfrm>
              <a:off x="6656381" y="2556510"/>
              <a:ext cx="360" cy="360"/>
            </p14:xfrm>
          </p:contentPart>
        </mc:Choice>
        <mc:Fallback xmlns="">
          <p:pic>
            <p:nvPicPr>
              <p:cNvPr id="30" name="Ink 29">
                <a:extLst>
                  <a:ext uri="{FF2B5EF4-FFF2-40B4-BE49-F238E27FC236}">
                    <a16:creationId xmlns:a16="http://schemas.microsoft.com/office/drawing/2014/main" id="{9AA45795-D62E-A1E8-66E1-F14C2729C774}"/>
                  </a:ext>
                </a:extLst>
              </p:cNvPr>
              <p:cNvPicPr/>
              <p:nvPr/>
            </p:nvPicPr>
            <p:blipFill>
              <a:blip r:embed="rId4"/>
              <a:stretch>
                <a:fillRect/>
              </a:stretch>
            </p:blipFill>
            <p:spPr>
              <a:xfrm>
                <a:off x="6650261" y="2550390"/>
                <a:ext cx="12600" cy="12600"/>
              </a:xfrm>
              <a:prstGeom prst="rect">
                <a:avLst/>
              </a:prstGeom>
            </p:spPr>
          </p:pic>
        </mc:Fallback>
      </mc:AlternateContent>
      <p:sp>
        <p:nvSpPr>
          <p:cNvPr id="7" name="Rectangle 6">
            <a:extLst>
              <a:ext uri="{FF2B5EF4-FFF2-40B4-BE49-F238E27FC236}">
                <a16:creationId xmlns:a16="http://schemas.microsoft.com/office/drawing/2014/main" id="{3EF346DA-D9CE-5C96-896B-D6D6880A3814}"/>
              </a:ext>
            </a:extLst>
          </p:cNvPr>
          <p:cNvSpPr/>
          <p:nvPr/>
        </p:nvSpPr>
        <p:spPr>
          <a:xfrm>
            <a:off x="2057259" y="2866382"/>
            <a:ext cx="8647752" cy="923330"/>
          </a:xfrm>
          <a:prstGeom prst="rect">
            <a:avLst/>
          </a:prstGeom>
          <a:noFill/>
        </p:spPr>
        <p:txBody>
          <a:bodyPr wrap="none" lIns="91440" tIns="45720" rIns="91440" bIns="45720">
            <a:spAutoFit/>
          </a:bodyPr>
          <a:lstStyle/>
          <a:p>
            <a:pPr algn="ctr"/>
            <a:r>
              <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FOR YOUR LISTENING</a:t>
            </a:r>
          </a:p>
        </p:txBody>
      </p:sp>
    </p:spTree>
    <p:extLst>
      <p:ext uri="{BB962C8B-B14F-4D97-AF65-F5344CB8AC3E}">
        <p14:creationId xmlns:p14="http://schemas.microsoft.com/office/powerpoint/2010/main" val="208716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FF165-7167-43BB-39EE-A4D2FC5E3F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4A7FD-54BB-3248-C016-CEDB937E084F}"/>
              </a:ext>
            </a:extLst>
          </p:cNvPr>
          <p:cNvSpPr>
            <a:spLocks noGrp="1"/>
          </p:cNvSpPr>
          <p:nvPr>
            <p:ph type="title"/>
          </p:nvPr>
        </p:nvSpPr>
        <p:spPr>
          <a:xfrm>
            <a:off x="774145" y="110721"/>
            <a:ext cx="10579655" cy="785896"/>
          </a:xfrm>
        </p:spPr>
        <p:txBody>
          <a:bodyPr>
            <a:normAutofit/>
          </a:bodyPr>
          <a:lstStyle/>
          <a:p>
            <a:r>
              <a:rPr lang="en-US"/>
              <a:t>TÍNH NĂNG</a:t>
            </a:r>
          </a:p>
        </p:txBody>
      </p:sp>
      <p:sp>
        <p:nvSpPr>
          <p:cNvPr id="5" name="Google Shape;375;p5">
            <a:extLst>
              <a:ext uri="{FF2B5EF4-FFF2-40B4-BE49-F238E27FC236}">
                <a16:creationId xmlns:a16="http://schemas.microsoft.com/office/drawing/2014/main" id="{40658F44-C144-8DB4-CACF-B01065ADAFEE}"/>
              </a:ext>
            </a:extLst>
          </p:cNvPr>
          <p:cNvSpPr txBox="1">
            <a:spLocks noGrp="1"/>
          </p:cNvSpPr>
          <p:nvPr>
            <p:ph type="ftr" sz="quarter" idx="11"/>
          </p:nvPr>
        </p:nvSpPr>
        <p:spPr>
          <a:xfrm>
            <a:off x="0" y="6373605"/>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4" name="Slide Number Placeholder 3">
            <a:extLst>
              <a:ext uri="{FF2B5EF4-FFF2-40B4-BE49-F238E27FC236}">
                <a16:creationId xmlns:a16="http://schemas.microsoft.com/office/drawing/2014/main" id="{80E9E60C-271A-3FD1-062A-AB0CCB0CAB6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3</a:t>
            </a:fld>
            <a:endParaRPr lang="en-VN"/>
          </a:p>
        </p:txBody>
      </p:sp>
      <p:sp>
        <p:nvSpPr>
          <p:cNvPr id="6" name="Rectangle 5">
            <a:extLst>
              <a:ext uri="{FF2B5EF4-FFF2-40B4-BE49-F238E27FC236}">
                <a16:creationId xmlns:a16="http://schemas.microsoft.com/office/drawing/2014/main" id="{C9B08B84-C3F2-4BB3-56EC-CDDF24DA08EE}"/>
              </a:ext>
            </a:extLst>
          </p:cNvPr>
          <p:cNvSpPr/>
          <p:nvPr/>
        </p:nvSpPr>
        <p:spPr>
          <a:xfrm>
            <a:off x="774145" y="2635045"/>
            <a:ext cx="2163097" cy="11880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Question </a:t>
            </a:r>
          </a:p>
        </p:txBody>
      </p:sp>
      <p:sp>
        <p:nvSpPr>
          <p:cNvPr id="7" name="Rectangle 6">
            <a:extLst>
              <a:ext uri="{FF2B5EF4-FFF2-40B4-BE49-F238E27FC236}">
                <a16:creationId xmlns:a16="http://schemas.microsoft.com/office/drawing/2014/main" id="{E8E79E30-5A27-6C63-89F7-B73A60392663}"/>
              </a:ext>
            </a:extLst>
          </p:cNvPr>
          <p:cNvSpPr/>
          <p:nvPr/>
        </p:nvSpPr>
        <p:spPr>
          <a:xfrm>
            <a:off x="4114800" y="2635045"/>
            <a:ext cx="1986116" cy="11880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 BOOK ?</a:t>
            </a:r>
          </a:p>
        </p:txBody>
      </p:sp>
      <p:cxnSp>
        <p:nvCxnSpPr>
          <p:cNvPr id="9" name="Straight Arrow Connector 8">
            <a:extLst>
              <a:ext uri="{FF2B5EF4-FFF2-40B4-BE49-F238E27FC236}">
                <a16:creationId xmlns:a16="http://schemas.microsoft.com/office/drawing/2014/main" id="{B8DF60F0-B6C4-688E-4787-35CDA52D0826}"/>
              </a:ext>
            </a:extLst>
          </p:cNvPr>
          <p:cNvCxnSpPr>
            <a:cxnSpLocks/>
            <a:stCxn id="6" idx="3"/>
            <a:endCxn id="7" idx="1"/>
          </p:cNvCxnSpPr>
          <p:nvPr/>
        </p:nvCxnSpPr>
        <p:spPr>
          <a:xfrm>
            <a:off x="2937242" y="3229087"/>
            <a:ext cx="117755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BAA86A36-BEB3-2042-F9C2-7B1FC0132BC9}"/>
              </a:ext>
            </a:extLst>
          </p:cNvPr>
          <p:cNvCxnSpPr>
            <a:cxnSpLocks/>
            <a:stCxn id="7" idx="3"/>
          </p:cNvCxnSpPr>
          <p:nvPr/>
        </p:nvCxnSpPr>
        <p:spPr>
          <a:xfrm flipV="1">
            <a:off x="6100916" y="1577926"/>
            <a:ext cx="1607574" cy="16511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Straight Arrow Connector 29">
            <a:extLst>
              <a:ext uri="{FF2B5EF4-FFF2-40B4-BE49-F238E27FC236}">
                <a16:creationId xmlns:a16="http://schemas.microsoft.com/office/drawing/2014/main" id="{BD4BEC2D-8A71-0B77-41FC-B90A1D826B79}"/>
              </a:ext>
            </a:extLst>
          </p:cNvPr>
          <p:cNvCxnSpPr>
            <a:cxnSpLocks/>
            <a:stCxn id="7" idx="3"/>
            <a:endCxn id="3" idx="1"/>
          </p:cNvCxnSpPr>
          <p:nvPr/>
        </p:nvCxnSpPr>
        <p:spPr>
          <a:xfrm>
            <a:off x="6100916" y="3229087"/>
            <a:ext cx="1484987" cy="221400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E4738535-D228-EAA3-0FE6-487951306549}"/>
              </a:ext>
            </a:extLst>
          </p:cNvPr>
          <p:cNvPicPr>
            <a:picLocks noChangeAspect="1"/>
          </p:cNvPicPr>
          <p:nvPr/>
        </p:nvPicPr>
        <p:blipFill>
          <a:blip r:embed="rId2"/>
          <a:stretch>
            <a:fillRect/>
          </a:stretch>
        </p:blipFill>
        <p:spPr>
          <a:xfrm>
            <a:off x="7585903" y="4617515"/>
            <a:ext cx="4322156" cy="1651161"/>
          </a:xfrm>
          <a:prstGeom prst="rect">
            <a:avLst/>
          </a:prstGeom>
        </p:spPr>
      </p:pic>
      <p:pic>
        <p:nvPicPr>
          <p:cNvPr id="8" name="Picture 7">
            <a:extLst>
              <a:ext uri="{FF2B5EF4-FFF2-40B4-BE49-F238E27FC236}">
                <a16:creationId xmlns:a16="http://schemas.microsoft.com/office/drawing/2014/main" id="{BB7707B2-EBDD-4F15-3DCD-22FA78C6735A}"/>
              </a:ext>
            </a:extLst>
          </p:cNvPr>
          <p:cNvPicPr>
            <a:picLocks noChangeAspect="1"/>
          </p:cNvPicPr>
          <p:nvPr/>
        </p:nvPicPr>
        <p:blipFill>
          <a:blip r:embed="rId3"/>
          <a:stretch>
            <a:fillRect/>
          </a:stretch>
        </p:blipFill>
        <p:spPr>
          <a:xfrm>
            <a:off x="7806814" y="406634"/>
            <a:ext cx="4082588" cy="2278979"/>
          </a:xfrm>
          <a:prstGeom prst="rect">
            <a:avLst/>
          </a:prstGeom>
        </p:spPr>
      </p:pic>
    </p:spTree>
    <p:extLst>
      <p:ext uri="{BB962C8B-B14F-4D97-AF65-F5344CB8AC3E}">
        <p14:creationId xmlns:p14="http://schemas.microsoft.com/office/powerpoint/2010/main" val="200287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FFA7-8322-AFBC-F722-BDF2B137F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6280D-C1EB-64D9-1427-FB680821166A}"/>
              </a:ext>
            </a:extLst>
          </p:cNvPr>
          <p:cNvSpPr>
            <a:spLocks noGrp="1"/>
          </p:cNvSpPr>
          <p:nvPr>
            <p:ph type="title"/>
          </p:nvPr>
        </p:nvSpPr>
        <p:spPr>
          <a:xfrm>
            <a:off x="774146" y="119270"/>
            <a:ext cx="10579655" cy="785896"/>
          </a:xfrm>
        </p:spPr>
        <p:txBody>
          <a:bodyPr>
            <a:normAutofit/>
          </a:bodyPr>
          <a:lstStyle/>
          <a:p>
            <a:r>
              <a:rPr lang="en-US"/>
              <a:t>PIPELINE</a:t>
            </a:r>
          </a:p>
        </p:txBody>
      </p:sp>
      <p:sp>
        <p:nvSpPr>
          <p:cNvPr id="4" name="Slide Number Placeholder 3">
            <a:extLst>
              <a:ext uri="{FF2B5EF4-FFF2-40B4-BE49-F238E27FC236}">
                <a16:creationId xmlns:a16="http://schemas.microsoft.com/office/drawing/2014/main" id="{720EBF44-10E4-47DB-565C-70E880EAF88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4</a:t>
            </a:fld>
            <a:endParaRPr lang="en-VN"/>
          </a:p>
        </p:txBody>
      </p:sp>
      <p:sp>
        <p:nvSpPr>
          <p:cNvPr id="7" name="Rectangle 6">
            <a:extLst>
              <a:ext uri="{FF2B5EF4-FFF2-40B4-BE49-F238E27FC236}">
                <a16:creationId xmlns:a16="http://schemas.microsoft.com/office/drawing/2014/main" id="{BCA7C561-ACDC-38E7-1B03-0E65BF315EBE}"/>
              </a:ext>
            </a:extLst>
          </p:cNvPr>
          <p:cNvSpPr/>
          <p:nvPr/>
        </p:nvSpPr>
        <p:spPr>
          <a:xfrm>
            <a:off x="2157481" y="1161671"/>
            <a:ext cx="1391186" cy="678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Documents</a:t>
            </a:r>
          </a:p>
        </p:txBody>
      </p:sp>
      <p:sp>
        <p:nvSpPr>
          <p:cNvPr id="9" name="Rectangle 8">
            <a:extLst>
              <a:ext uri="{FF2B5EF4-FFF2-40B4-BE49-F238E27FC236}">
                <a16:creationId xmlns:a16="http://schemas.microsoft.com/office/drawing/2014/main" id="{B6733689-84CA-00BE-DF55-AD389D61A113}"/>
              </a:ext>
            </a:extLst>
          </p:cNvPr>
          <p:cNvSpPr/>
          <p:nvPr/>
        </p:nvSpPr>
        <p:spPr>
          <a:xfrm>
            <a:off x="2276575" y="4680155"/>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F0650529-5C76-D93C-7579-D1E14F4C6A78}"/>
              </a:ext>
            </a:extLst>
          </p:cNvPr>
          <p:cNvSpPr/>
          <p:nvPr/>
        </p:nvSpPr>
        <p:spPr>
          <a:xfrm>
            <a:off x="2141354" y="4769884"/>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178C3DC-FDBF-2CAF-C64D-C14F83D977B1}"/>
              </a:ext>
            </a:extLst>
          </p:cNvPr>
          <p:cNvSpPr/>
          <p:nvPr/>
        </p:nvSpPr>
        <p:spPr>
          <a:xfrm>
            <a:off x="2019193" y="4882790"/>
            <a:ext cx="1634757"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Chroma</a:t>
            </a:r>
          </a:p>
        </p:txBody>
      </p:sp>
      <p:sp>
        <p:nvSpPr>
          <p:cNvPr id="13" name="TextBox 12">
            <a:extLst>
              <a:ext uri="{FF2B5EF4-FFF2-40B4-BE49-F238E27FC236}">
                <a16:creationId xmlns:a16="http://schemas.microsoft.com/office/drawing/2014/main" id="{3B68A964-97CD-FC6D-E4E5-F9CB9751202E}"/>
              </a:ext>
            </a:extLst>
          </p:cNvPr>
          <p:cNvSpPr txBox="1"/>
          <p:nvPr/>
        </p:nvSpPr>
        <p:spPr>
          <a:xfrm>
            <a:off x="2125475" y="5686263"/>
            <a:ext cx="1936955" cy="307777"/>
          </a:xfrm>
          <a:prstGeom prst="rect">
            <a:avLst/>
          </a:prstGeom>
          <a:noFill/>
        </p:spPr>
        <p:txBody>
          <a:bodyPr wrap="square" rtlCol="0">
            <a:spAutoFit/>
          </a:bodyPr>
          <a:lstStyle/>
          <a:p>
            <a:r>
              <a:rPr lang="en-US"/>
              <a:t>vector database</a:t>
            </a:r>
          </a:p>
        </p:txBody>
      </p:sp>
      <p:sp>
        <p:nvSpPr>
          <p:cNvPr id="14" name="Rectangle 13">
            <a:extLst>
              <a:ext uri="{FF2B5EF4-FFF2-40B4-BE49-F238E27FC236}">
                <a16:creationId xmlns:a16="http://schemas.microsoft.com/office/drawing/2014/main" id="{0348A67F-FC56-0BCA-F69B-EF1661958CF4}"/>
              </a:ext>
            </a:extLst>
          </p:cNvPr>
          <p:cNvSpPr/>
          <p:nvPr/>
        </p:nvSpPr>
        <p:spPr>
          <a:xfrm>
            <a:off x="5170356" y="1168473"/>
            <a:ext cx="1658803" cy="678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prompt</a:t>
            </a:r>
          </a:p>
        </p:txBody>
      </p:sp>
      <p:sp>
        <p:nvSpPr>
          <p:cNvPr id="15" name="Rectangle 14">
            <a:extLst>
              <a:ext uri="{FF2B5EF4-FFF2-40B4-BE49-F238E27FC236}">
                <a16:creationId xmlns:a16="http://schemas.microsoft.com/office/drawing/2014/main" id="{CEFFDA20-F509-2184-9CB2-1C9B8CA39A5A}"/>
              </a:ext>
            </a:extLst>
          </p:cNvPr>
          <p:cNvSpPr/>
          <p:nvPr/>
        </p:nvSpPr>
        <p:spPr>
          <a:xfrm>
            <a:off x="8811403" y="4739427"/>
            <a:ext cx="1934932" cy="6576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closest similarity chunk set</a:t>
            </a:r>
          </a:p>
        </p:txBody>
      </p:sp>
      <p:sp>
        <p:nvSpPr>
          <p:cNvPr id="17" name="Rectangle 16">
            <a:extLst>
              <a:ext uri="{FF2B5EF4-FFF2-40B4-BE49-F238E27FC236}">
                <a16:creationId xmlns:a16="http://schemas.microsoft.com/office/drawing/2014/main" id="{23101929-C60B-708B-A361-42A4402EB882}"/>
              </a:ext>
            </a:extLst>
          </p:cNvPr>
          <p:cNvSpPr/>
          <p:nvPr/>
        </p:nvSpPr>
        <p:spPr>
          <a:xfrm>
            <a:off x="8811403" y="3319386"/>
            <a:ext cx="1963340" cy="785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Prompt template</a:t>
            </a:r>
          </a:p>
        </p:txBody>
      </p:sp>
      <p:sp>
        <p:nvSpPr>
          <p:cNvPr id="18" name="Rectangle 17">
            <a:extLst>
              <a:ext uri="{FF2B5EF4-FFF2-40B4-BE49-F238E27FC236}">
                <a16:creationId xmlns:a16="http://schemas.microsoft.com/office/drawing/2014/main" id="{E76017AA-80EF-E124-ADD4-60EEA1DA7572}"/>
              </a:ext>
            </a:extLst>
          </p:cNvPr>
          <p:cNvSpPr/>
          <p:nvPr/>
        </p:nvSpPr>
        <p:spPr>
          <a:xfrm>
            <a:off x="8876866" y="2146284"/>
            <a:ext cx="1804005" cy="7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Gpt-4o-mini </a:t>
            </a:r>
          </a:p>
        </p:txBody>
      </p:sp>
      <p:sp>
        <p:nvSpPr>
          <p:cNvPr id="19" name="Rectangle 18">
            <a:extLst>
              <a:ext uri="{FF2B5EF4-FFF2-40B4-BE49-F238E27FC236}">
                <a16:creationId xmlns:a16="http://schemas.microsoft.com/office/drawing/2014/main" id="{EF0744F0-F1E1-4461-B5E9-7BAAF8E55462}"/>
              </a:ext>
            </a:extLst>
          </p:cNvPr>
          <p:cNvSpPr/>
          <p:nvPr/>
        </p:nvSpPr>
        <p:spPr>
          <a:xfrm>
            <a:off x="8936945" y="1012791"/>
            <a:ext cx="1683846" cy="785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answer</a:t>
            </a:r>
          </a:p>
        </p:txBody>
      </p:sp>
      <p:cxnSp>
        <p:nvCxnSpPr>
          <p:cNvPr id="21" name="Straight Arrow Connector 20">
            <a:extLst>
              <a:ext uri="{FF2B5EF4-FFF2-40B4-BE49-F238E27FC236}">
                <a16:creationId xmlns:a16="http://schemas.microsoft.com/office/drawing/2014/main" id="{679D8345-574A-479B-DC72-DA094C7E06DA}"/>
              </a:ext>
            </a:extLst>
          </p:cNvPr>
          <p:cNvCxnSpPr>
            <a:cxnSpLocks/>
            <a:endCxn id="7" idx="1"/>
          </p:cNvCxnSpPr>
          <p:nvPr/>
        </p:nvCxnSpPr>
        <p:spPr>
          <a:xfrm>
            <a:off x="1068127" y="1474615"/>
            <a:ext cx="1089354" cy="2609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TextBox 21">
            <a:extLst>
              <a:ext uri="{FF2B5EF4-FFF2-40B4-BE49-F238E27FC236}">
                <a16:creationId xmlns:a16="http://schemas.microsoft.com/office/drawing/2014/main" id="{7F65C286-429A-23A1-69F2-71B23F76FAA3}"/>
              </a:ext>
            </a:extLst>
          </p:cNvPr>
          <p:cNvSpPr txBox="1"/>
          <p:nvPr/>
        </p:nvSpPr>
        <p:spPr>
          <a:xfrm>
            <a:off x="1167984" y="1181725"/>
            <a:ext cx="990456" cy="276999"/>
          </a:xfrm>
          <a:prstGeom prst="rect">
            <a:avLst/>
          </a:prstGeom>
          <a:noFill/>
        </p:spPr>
        <p:txBody>
          <a:bodyPr wrap="square" rtlCol="0">
            <a:spAutoFit/>
          </a:bodyPr>
          <a:lstStyle/>
          <a:p>
            <a:r>
              <a:rPr lang="en-US" sz="1200" err="1"/>
              <a:t>llamacloud</a:t>
            </a:r>
            <a:endParaRPr lang="en-US" sz="1200"/>
          </a:p>
        </p:txBody>
      </p:sp>
      <p:sp>
        <p:nvSpPr>
          <p:cNvPr id="23" name="TextBox 22">
            <a:extLst>
              <a:ext uri="{FF2B5EF4-FFF2-40B4-BE49-F238E27FC236}">
                <a16:creationId xmlns:a16="http://schemas.microsoft.com/office/drawing/2014/main" id="{04C73C5A-AA1C-E629-D9B7-86961CFD8D4B}"/>
              </a:ext>
            </a:extLst>
          </p:cNvPr>
          <p:cNvSpPr txBox="1"/>
          <p:nvPr/>
        </p:nvSpPr>
        <p:spPr>
          <a:xfrm>
            <a:off x="1085300" y="1539198"/>
            <a:ext cx="1146468" cy="276999"/>
          </a:xfrm>
          <a:prstGeom prst="rect">
            <a:avLst/>
          </a:prstGeom>
          <a:noFill/>
        </p:spPr>
        <p:txBody>
          <a:bodyPr wrap="none" rtlCol="0">
            <a:spAutoFit/>
          </a:bodyPr>
          <a:lstStyle/>
          <a:p>
            <a:r>
              <a:rPr lang="en-US" sz="1200"/>
              <a:t>preprocessing</a:t>
            </a:r>
          </a:p>
        </p:txBody>
      </p:sp>
      <p:cxnSp>
        <p:nvCxnSpPr>
          <p:cNvPr id="26" name="Straight Arrow Connector 25">
            <a:extLst>
              <a:ext uri="{FF2B5EF4-FFF2-40B4-BE49-F238E27FC236}">
                <a16:creationId xmlns:a16="http://schemas.microsoft.com/office/drawing/2014/main" id="{0C63CB7C-BD4F-D960-7A6E-3D849CF36F39}"/>
              </a:ext>
            </a:extLst>
          </p:cNvPr>
          <p:cNvCxnSpPr>
            <a:cxnSpLocks/>
            <a:stCxn id="29" idx="2"/>
          </p:cNvCxnSpPr>
          <p:nvPr/>
        </p:nvCxnSpPr>
        <p:spPr>
          <a:xfrm>
            <a:off x="2836947" y="3892729"/>
            <a:ext cx="0" cy="78742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TextBox 27">
            <a:extLst>
              <a:ext uri="{FF2B5EF4-FFF2-40B4-BE49-F238E27FC236}">
                <a16:creationId xmlns:a16="http://schemas.microsoft.com/office/drawing/2014/main" id="{276D0CEE-9640-7841-3187-6618A1001ECF}"/>
              </a:ext>
            </a:extLst>
          </p:cNvPr>
          <p:cNvSpPr txBox="1"/>
          <p:nvPr/>
        </p:nvSpPr>
        <p:spPr>
          <a:xfrm>
            <a:off x="1917296" y="3987957"/>
            <a:ext cx="1073222" cy="523220"/>
          </a:xfrm>
          <a:prstGeom prst="rect">
            <a:avLst/>
          </a:prstGeom>
          <a:noFill/>
        </p:spPr>
        <p:txBody>
          <a:bodyPr wrap="square" rtlCol="0">
            <a:spAutoFit/>
          </a:bodyPr>
          <a:lstStyle/>
          <a:p>
            <a:r>
              <a:rPr lang="en-US" sz="1400" err="1"/>
              <a:t>halong</a:t>
            </a:r>
            <a:r>
              <a:rPr lang="en-US" sz="1400"/>
              <a:t> embedding</a:t>
            </a:r>
          </a:p>
        </p:txBody>
      </p:sp>
      <p:cxnSp>
        <p:nvCxnSpPr>
          <p:cNvPr id="33" name="Straight Arrow Connector 32">
            <a:extLst>
              <a:ext uri="{FF2B5EF4-FFF2-40B4-BE49-F238E27FC236}">
                <a16:creationId xmlns:a16="http://schemas.microsoft.com/office/drawing/2014/main" id="{A3CF05B1-B141-5356-19A4-97474F1A78FA}"/>
              </a:ext>
            </a:extLst>
          </p:cNvPr>
          <p:cNvCxnSpPr>
            <a:cxnSpLocks/>
            <a:stCxn id="14" idx="2"/>
            <a:endCxn id="57" idx="0"/>
          </p:cNvCxnSpPr>
          <p:nvPr/>
        </p:nvCxnSpPr>
        <p:spPr>
          <a:xfrm>
            <a:off x="5999758" y="1846559"/>
            <a:ext cx="10271" cy="11662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A8916AEC-E778-ECE2-3B56-8783B38B5B58}"/>
              </a:ext>
            </a:extLst>
          </p:cNvPr>
          <p:cNvCxnSpPr>
            <a:cxnSpLocks/>
            <a:stCxn id="15" idx="0"/>
            <a:endCxn id="17" idx="2"/>
          </p:cNvCxnSpPr>
          <p:nvPr/>
        </p:nvCxnSpPr>
        <p:spPr>
          <a:xfrm flipV="1">
            <a:off x="9778869" y="4105282"/>
            <a:ext cx="14204" cy="63414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Rectangle 28">
            <a:extLst>
              <a:ext uri="{FF2B5EF4-FFF2-40B4-BE49-F238E27FC236}">
                <a16:creationId xmlns:a16="http://schemas.microsoft.com/office/drawing/2014/main" id="{DDF47FDD-FD06-8A54-CB85-2333054E936E}"/>
              </a:ext>
            </a:extLst>
          </p:cNvPr>
          <p:cNvSpPr/>
          <p:nvPr/>
        </p:nvSpPr>
        <p:spPr>
          <a:xfrm>
            <a:off x="2141354" y="3214643"/>
            <a:ext cx="1391186" cy="678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List of documents</a:t>
            </a:r>
          </a:p>
        </p:txBody>
      </p:sp>
      <p:cxnSp>
        <p:nvCxnSpPr>
          <p:cNvPr id="35" name="Straight Arrow Connector 34">
            <a:extLst>
              <a:ext uri="{FF2B5EF4-FFF2-40B4-BE49-F238E27FC236}">
                <a16:creationId xmlns:a16="http://schemas.microsoft.com/office/drawing/2014/main" id="{7BBBDE65-3BF6-ABA2-CDF3-02B1E7A99CCE}"/>
              </a:ext>
            </a:extLst>
          </p:cNvPr>
          <p:cNvCxnSpPr>
            <a:stCxn id="7" idx="2"/>
            <a:endCxn id="29" idx="0"/>
          </p:cNvCxnSpPr>
          <p:nvPr/>
        </p:nvCxnSpPr>
        <p:spPr>
          <a:xfrm flipH="1">
            <a:off x="2836947" y="1839757"/>
            <a:ext cx="16127" cy="137488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5846C435-18E2-86DF-C5DD-91A40C60A344}"/>
              </a:ext>
            </a:extLst>
          </p:cNvPr>
          <p:cNvSpPr txBox="1"/>
          <p:nvPr/>
        </p:nvSpPr>
        <p:spPr>
          <a:xfrm>
            <a:off x="409081" y="2322337"/>
            <a:ext cx="2427491" cy="307777"/>
          </a:xfrm>
          <a:prstGeom prst="rect">
            <a:avLst/>
          </a:prstGeom>
          <a:noFill/>
        </p:spPr>
        <p:txBody>
          <a:bodyPr wrap="square" rtlCol="0">
            <a:spAutoFit/>
          </a:bodyPr>
          <a:lstStyle/>
          <a:p>
            <a:r>
              <a:rPr lang="en-US" sz="1400" err="1"/>
              <a:t>RecursiveCharacterTextSplitter</a:t>
            </a:r>
            <a:endParaRPr lang="en-US" sz="1400"/>
          </a:p>
        </p:txBody>
      </p:sp>
      <p:sp>
        <p:nvSpPr>
          <p:cNvPr id="41" name="TextBox 40">
            <a:extLst>
              <a:ext uri="{FF2B5EF4-FFF2-40B4-BE49-F238E27FC236}">
                <a16:creationId xmlns:a16="http://schemas.microsoft.com/office/drawing/2014/main" id="{67031F0A-9400-4A1B-C71A-56F97FE2FD29}"/>
              </a:ext>
            </a:extLst>
          </p:cNvPr>
          <p:cNvSpPr txBox="1"/>
          <p:nvPr/>
        </p:nvSpPr>
        <p:spPr>
          <a:xfrm>
            <a:off x="7888745" y="4698124"/>
            <a:ext cx="1070842" cy="369332"/>
          </a:xfrm>
          <a:prstGeom prst="rect">
            <a:avLst/>
          </a:prstGeom>
          <a:noFill/>
        </p:spPr>
        <p:txBody>
          <a:bodyPr wrap="square" rtlCol="0">
            <a:spAutoFit/>
          </a:bodyPr>
          <a:lstStyle/>
          <a:p>
            <a:r>
              <a:rPr lang="en-US"/>
              <a:t>top 4</a:t>
            </a:r>
          </a:p>
        </p:txBody>
      </p:sp>
      <p:sp>
        <p:nvSpPr>
          <p:cNvPr id="27" name="Freeform: Shape 26">
            <a:extLst>
              <a:ext uri="{FF2B5EF4-FFF2-40B4-BE49-F238E27FC236}">
                <a16:creationId xmlns:a16="http://schemas.microsoft.com/office/drawing/2014/main" id="{60F9CFEE-C2A1-96F1-C1BA-C676EFA72A47}"/>
              </a:ext>
            </a:extLst>
          </p:cNvPr>
          <p:cNvSpPr/>
          <p:nvPr/>
        </p:nvSpPr>
        <p:spPr>
          <a:xfrm>
            <a:off x="290000" y="1174635"/>
            <a:ext cx="762000" cy="581025"/>
          </a:xfrm>
          <a:custGeom>
            <a:avLst/>
            <a:gdLst>
              <a:gd name="connsiteX0" fmla="*/ 752475 w 762000"/>
              <a:gd name="connsiteY0" fmla="*/ 76200 h 581025"/>
              <a:gd name="connsiteX1" fmla="*/ 695325 w 762000"/>
              <a:gd name="connsiteY1" fmla="*/ 76200 h 581025"/>
              <a:gd name="connsiteX2" fmla="*/ 695325 w 762000"/>
              <a:gd name="connsiteY2" fmla="*/ 34290 h 581025"/>
              <a:gd name="connsiteX3" fmla="*/ 688896 w 762000"/>
              <a:gd name="connsiteY3" fmla="*/ 25280 h 581025"/>
              <a:gd name="connsiteX4" fmla="*/ 381000 w 762000"/>
              <a:gd name="connsiteY4" fmla="*/ 24232 h 581025"/>
              <a:gd name="connsiteX5" fmla="*/ 73104 w 762000"/>
              <a:gd name="connsiteY5" fmla="*/ 25270 h 581025"/>
              <a:gd name="connsiteX6" fmla="*/ 66675 w 762000"/>
              <a:gd name="connsiteY6" fmla="*/ 34290 h 581025"/>
              <a:gd name="connsiteX7" fmla="*/ 66675 w 762000"/>
              <a:gd name="connsiteY7" fmla="*/ 76200 h 581025"/>
              <a:gd name="connsiteX8" fmla="*/ 9525 w 762000"/>
              <a:gd name="connsiteY8" fmla="*/ 76200 h 581025"/>
              <a:gd name="connsiteX9" fmla="*/ 0 w 762000"/>
              <a:gd name="connsiteY9" fmla="*/ 85725 h 581025"/>
              <a:gd name="connsiteX10" fmla="*/ 0 w 762000"/>
              <a:gd name="connsiteY10" fmla="*/ 542925 h 581025"/>
              <a:gd name="connsiteX11" fmla="*/ 9525 w 762000"/>
              <a:gd name="connsiteY11" fmla="*/ 552450 h 581025"/>
              <a:gd name="connsiteX12" fmla="*/ 315278 w 762000"/>
              <a:gd name="connsiteY12" fmla="*/ 552450 h 581025"/>
              <a:gd name="connsiteX13" fmla="*/ 351473 w 762000"/>
              <a:gd name="connsiteY13" fmla="*/ 581025 h 581025"/>
              <a:gd name="connsiteX14" fmla="*/ 410528 w 762000"/>
              <a:gd name="connsiteY14" fmla="*/ 581025 h 581025"/>
              <a:gd name="connsiteX15" fmla="*/ 446723 w 762000"/>
              <a:gd name="connsiteY15" fmla="*/ 552450 h 581025"/>
              <a:gd name="connsiteX16" fmla="*/ 752475 w 762000"/>
              <a:gd name="connsiteY16" fmla="*/ 552450 h 581025"/>
              <a:gd name="connsiteX17" fmla="*/ 762000 w 762000"/>
              <a:gd name="connsiteY17" fmla="*/ 542925 h 581025"/>
              <a:gd name="connsiteX18" fmla="*/ 762000 w 762000"/>
              <a:gd name="connsiteY18" fmla="*/ 85725 h 581025"/>
              <a:gd name="connsiteX19" fmla="*/ 752475 w 762000"/>
              <a:gd name="connsiteY19" fmla="*/ 76200 h 581025"/>
              <a:gd name="connsiteX20" fmla="*/ 676275 w 762000"/>
              <a:gd name="connsiteY20" fmla="*/ 41148 h 581025"/>
              <a:gd name="connsiteX21" fmla="*/ 676275 w 762000"/>
              <a:gd name="connsiteY21" fmla="*/ 478346 h 581025"/>
              <a:gd name="connsiteX22" fmla="*/ 390525 w 762000"/>
              <a:gd name="connsiteY22" fmla="*/ 478346 h 581025"/>
              <a:gd name="connsiteX23" fmla="*/ 390525 w 762000"/>
              <a:gd name="connsiteY23" fmla="*/ 41148 h 581025"/>
              <a:gd name="connsiteX24" fmla="*/ 676275 w 762000"/>
              <a:gd name="connsiteY24" fmla="*/ 41148 h 581025"/>
              <a:gd name="connsiteX25" fmla="*/ 85725 w 762000"/>
              <a:gd name="connsiteY25" fmla="*/ 41148 h 581025"/>
              <a:gd name="connsiteX26" fmla="*/ 371475 w 762000"/>
              <a:gd name="connsiteY26" fmla="*/ 41148 h 581025"/>
              <a:gd name="connsiteX27" fmla="*/ 371475 w 762000"/>
              <a:gd name="connsiteY27" fmla="*/ 478346 h 581025"/>
              <a:gd name="connsiteX28" fmla="*/ 85725 w 762000"/>
              <a:gd name="connsiteY28" fmla="*/ 478346 h 581025"/>
              <a:gd name="connsiteX29" fmla="*/ 742950 w 762000"/>
              <a:gd name="connsiteY29" fmla="*/ 533400 h 581025"/>
              <a:gd name="connsiteX30" fmla="*/ 438150 w 762000"/>
              <a:gd name="connsiteY30" fmla="*/ 533400 h 581025"/>
              <a:gd name="connsiteX31" fmla="*/ 428625 w 762000"/>
              <a:gd name="connsiteY31" fmla="*/ 542925 h 581025"/>
              <a:gd name="connsiteX32" fmla="*/ 428625 w 762000"/>
              <a:gd name="connsiteY32" fmla="*/ 543878 h 581025"/>
              <a:gd name="connsiteX33" fmla="*/ 410528 w 762000"/>
              <a:gd name="connsiteY33" fmla="*/ 561975 h 581025"/>
              <a:gd name="connsiteX34" fmla="*/ 351473 w 762000"/>
              <a:gd name="connsiteY34" fmla="*/ 561975 h 581025"/>
              <a:gd name="connsiteX35" fmla="*/ 333375 w 762000"/>
              <a:gd name="connsiteY35" fmla="*/ 543878 h 581025"/>
              <a:gd name="connsiteX36" fmla="*/ 333375 w 762000"/>
              <a:gd name="connsiteY36" fmla="*/ 542925 h 581025"/>
              <a:gd name="connsiteX37" fmla="*/ 323850 w 762000"/>
              <a:gd name="connsiteY37" fmla="*/ 533400 h 581025"/>
              <a:gd name="connsiteX38" fmla="*/ 19050 w 762000"/>
              <a:gd name="connsiteY38" fmla="*/ 533400 h 581025"/>
              <a:gd name="connsiteX39" fmla="*/ 19050 w 762000"/>
              <a:gd name="connsiteY39" fmla="*/ 95250 h 581025"/>
              <a:gd name="connsiteX40" fmla="*/ 66675 w 762000"/>
              <a:gd name="connsiteY40" fmla="*/ 95250 h 581025"/>
              <a:gd name="connsiteX41" fmla="*/ 66675 w 762000"/>
              <a:gd name="connsiteY41" fmla="*/ 491490 h 581025"/>
              <a:gd name="connsiteX42" fmla="*/ 76197 w 762000"/>
              <a:gd name="connsiteY42" fmla="*/ 501018 h 581025"/>
              <a:gd name="connsiteX43" fmla="*/ 79296 w 762000"/>
              <a:gd name="connsiteY43" fmla="*/ 500501 h 581025"/>
              <a:gd name="connsiteX44" fmla="*/ 377904 w 762000"/>
              <a:gd name="connsiteY44" fmla="*/ 500501 h 581025"/>
              <a:gd name="connsiteX45" fmla="*/ 378381 w 762000"/>
              <a:gd name="connsiteY45" fmla="*/ 500577 h 581025"/>
              <a:gd name="connsiteX46" fmla="*/ 380543 w 762000"/>
              <a:gd name="connsiteY46" fmla="*/ 500939 h 581025"/>
              <a:gd name="connsiteX47" fmla="*/ 381000 w 762000"/>
              <a:gd name="connsiteY47" fmla="*/ 501015 h 581025"/>
              <a:gd name="connsiteX48" fmla="*/ 381352 w 762000"/>
              <a:gd name="connsiteY48" fmla="*/ 500958 h 581025"/>
              <a:gd name="connsiteX49" fmla="*/ 383496 w 762000"/>
              <a:gd name="connsiteY49" fmla="*/ 500634 h 581025"/>
              <a:gd name="connsiteX50" fmla="*/ 383972 w 762000"/>
              <a:gd name="connsiteY50" fmla="*/ 500529 h 581025"/>
              <a:gd name="connsiteX51" fmla="*/ 384096 w 762000"/>
              <a:gd name="connsiteY51" fmla="*/ 500529 h 581025"/>
              <a:gd name="connsiteX52" fmla="*/ 682704 w 762000"/>
              <a:gd name="connsiteY52" fmla="*/ 500529 h 581025"/>
              <a:gd name="connsiteX53" fmla="*/ 685800 w 762000"/>
              <a:gd name="connsiteY53" fmla="*/ 501015 h 581025"/>
              <a:gd name="connsiteX54" fmla="*/ 695325 w 762000"/>
              <a:gd name="connsiteY54" fmla="*/ 491490 h 581025"/>
              <a:gd name="connsiteX55" fmla="*/ 695325 w 762000"/>
              <a:gd name="connsiteY55" fmla="*/ 95250 h 581025"/>
              <a:gd name="connsiteX56" fmla="*/ 742950 w 762000"/>
              <a:gd name="connsiteY56" fmla="*/ 9525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62000" h="581025">
                <a:moveTo>
                  <a:pt x="752475" y="76200"/>
                </a:moveTo>
                <a:lnTo>
                  <a:pt x="695325" y="76200"/>
                </a:lnTo>
                <a:lnTo>
                  <a:pt x="695325" y="34290"/>
                </a:lnTo>
                <a:cubicBezTo>
                  <a:pt x="695326" y="30222"/>
                  <a:pt x="692743" y="26602"/>
                  <a:pt x="688896" y="25280"/>
                </a:cubicBezTo>
                <a:cubicBezTo>
                  <a:pt x="589028" y="-8058"/>
                  <a:pt x="481092" y="-8426"/>
                  <a:pt x="381000" y="24232"/>
                </a:cubicBezTo>
                <a:cubicBezTo>
                  <a:pt x="280909" y="-8429"/>
                  <a:pt x="172973" y="-8065"/>
                  <a:pt x="73104" y="25270"/>
                </a:cubicBezTo>
                <a:cubicBezTo>
                  <a:pt x="69253" y="26593"/>
                  <a:pt x="66669" y="30218"/>
                  <a:pt x="66675" y="34290"/>
                </a:cubicBezTo>
                <a:lnTo>
                  <a:pt x="66675" y="76200"/>
                </a:lnTo>
                <a:lnTo>
                  <a:pt x="9525" y="76200"/>
                </a:lnTo>
                <a:cubicBezTo>
                  <a:pt x="4264" y="76200"/>
                  <a:pt x="0" y="80465"/>
                  <a:pt x="0" y="85725"/>
                </a:cubicBezTo>
                <a:lnTo>
                  <a:pt x="0" y="542925"/>
                </a:lnTo>
                <a:cubicBezTo>
                  <a:pt x="0" y="548186"/>
                  <a:pt x="4264" y="552450"/>
                  <a:pt x="9525" y="552450"/>
                </a:cubicBezTo>
                <a:lnTo>
                  <a:pt x="315278" y="552450"/>
                </a:lnTo>
                <a:cubicBezTo>
                  <a:pt x="319273" y="569206"/>
                  <a:pt x="334247" y="581027"/>
                  <a:pt x="351473" y="581025"/>
                </a:cubicBezTo>
                <a:lnTo>
                  <a:pt x="410528" y="581025"/>
                </a:lnTo>
                <a:cubicBezTo>
                  <a:pt x="427753" y="581027"/>
                  <a:pt x="442727" y="569206"/>
                  <a:pt x="446723" y="552450"/>
                </a:cubicBezTo>
                <a:lnTo>
                  <a:pt x="752475" y="552450"/>
                </a:lnTo>
                <a:cubicBezTo>
                  <a:pt x="757736" y="552450"/>
                  <a:pt x="762000" y="548186"/>
                  <a:pt x="762000" y="542925"/>
                </a:cubicBezTo>
                <a:lnTo>
                  <a:pt x="762000" y="85725"/>
                </a:lnTo>
                <a:cubicBezTo>
                  <a:pt x="762000" y="80465"/>
                  <a:pt x="757736" y="76200"/>
                  <a:pt x="752475" y="76200"/>
                </a:cubicBezTo>
                <a:close/>
                <a:moveTo>
                  <a:pt x="676275" y="41148"/>
                </a:moveTo>
                <a:lnTo>
                  <a:pt x="676275" y="478346"/>
                </a:lnTo>
                <a:cubicBezTo>
                  <a:pt x="583117" y="450114"/>
                  <a:pt x="483683" y="450114"/>
                  <a:pt x="390525" y="478346"/>
                </a:cubicBezTo>
                <a:lnTo>
                  <a:pt x="390525" y="41148"/>
                </a:lnTo>
                <a:cubicBezTo>
                  <a:pt x="483497" y="11684"/>
                  <a:pt x="583303" y="11684"/>
                  <a:pt x="676275" y="41148"/>
                </a:cubicBezTo>
                <a:close/>
                <a:moveTo>
                  <a:pt x="85725" y="41148"/>
                </a:moveTo>
                <a:cubicBezTo>
                  <a:pt x="178697" y="11684"/>
                  <a:pt x="278503" y="11684"/>
                  <a:pt x="371475" y="41148"/>
                </a:cubicBezTo>
                <a:lnTo>
                  <a:pt x="371475" y="478346"/>
                </a:lnTo>
                <a:cubicBezTo>
                  <a:pt x="278317" y="450114"/>
                  <a:pt x="178883" y="450114"/>
                  <a:pt x="85725" y="478346"/>
                </a:cubicBezTo>
                <a:close/>
                <a:moveTo>
                  <a:pt x="742950" y="533400"/>
                </a:moveTo>
                <a:lnTo>
                  <a:pt x="438150" y="533400"/>
                </a:lnTo>
                <a:cubicBezTo>
                  <a:pt x="432889" y="533400"/>
                  <a:pt x="428625" y="537665"/>
                  <a:pt x="428625" y="542925"/>
                </a:cubicBezTo>
                <a:lnTo>
                  <a:pt x="428625" y="543878"/>
                </a:lnTo>
                <a:cubicBezTo>
                  <a:pt x="428625" y="553872"/>
                  <a:pt x="420522" y="561975"/>
                  <a:pt x="410528" y="561975"/>
                </a:cubicBezTo>
                <a:lnTo>
                  <a:pt x="351473" y="561975"/>
                </a:lnTo>
                <a:cubicBezTo>
                  <a:pt x="341478" y="561975"/>
                  <a:pt x="333375" y="553872"/>
                  <a:pt x="333375" y="543878"/>
                </a:cubicBezTo>
                <a:lnTo>
                  <a:pt x="333375" y="542925"/>
                </a:lnTo>
                <a:cubicBezTo>
                  <a:pt x="333375" y="537665"/>
                  <a:pt x="329111" y="533400"/>
                  <a:pt x="323850" y="533400"/>
                </a:cubicBezTo>
                <a:lnTo>
                  <a:pt x="19050" y="533400"/>
                </a:lnTo>
                <a:lnTo>
                  <a:pt x="19050" y="95250"/>
                </a:lnTo>
                <a:lnTo>
                  <a:pt x="66675" y="95250"/>
                </a:lnTo>
                <a:lnTo>
                  <a:pt x="66675" y="491490"/>
                </a:lnTo>
                <a:cubicBezTo>
                  <a:pt x="66673" y="496751"/>
                  <a:pt x="70936" y="501016"/>
                  <a:pt x="76197" y="501018"/>
                </a:cubicBezTo>
                <a:cubicBezTo>
                  <a:pt x="77252" y="501018"/>
                  <a:pt x="78298" y="500844"/>
                  <a:pt x="79296" y="500501"/>
                </a:cubicBezTo>
                <a:cubicBezTo>
                  <a:pt x="176208" y="468180"/>
                  <a:pt x="280992" y="468180"/>
                  <a:pt x="377904" y="500501"/>
                </a:cubicBezTo>
                <a:cubicBezTo>
                  <a:pt x="378062" y="500536"/>
                  <a:pt x="378221" y="500562"/>
                  <a:pt x="378381" y="500577"/>
                </a:cubicBezTo>
                <a:cubicBezTo>
                  <a:pt x="379085" y="500784"/>
                  <a:pt x="379810" y="500906"/>
                  <a:pt x="380543" y="500939"/>
                </a:cubicBezTo>
                <a:cubicBezTo>
                  <a:pt x="380695" y="500939"/>
                  <a:pt x="380848" y="501015"/>
                  <a:pt x="381000" y="501015"/>
                </a:cubicBezTo>
                <a:cubicBezTo>
                  <a:pt x="381152" y="501015"/>
                  <a:pt x="381238" y="500968"/>
                  <a:pt x="381352" y="500958"/>
                </a:cubicBezTo>
                <a:cubicBezTo>
                  <a:pt x="382077" y="500935"/>
                  <a:pt x="382796" y="500827"/>
                  <a:pt x="383496" y="500634"/>
                </a:cubicBezTo>
                <a:cubicBezTo>
                  <a:pt x="383648" y="500634"/>
                  <a:pt x="383810" y="500577"/>
                  <a:pt x="383972" y="500529"/>
                </a:cubicBezTo>
                <a:lnTo>
                  <a:pt x="384096" y="500529"/>
                </a:lnTo>
                <a:cubicBezTo>
                  <a:pt x="481008" y="468208"/>
                  <a:pt x="585792" y="468208"/>
                  <a:pt x="682704" y="500529"/>
                </a:cubicBezTo>
                <a:cubicBezTo>
                  <a:pt x="683703" y="500859"/>
                  <a:pt x="684748" y="501023"/>
                  <a:pt x="685800" y="501015"/>
                </a:cubicBezTo>
                <a:cubicBezTo>
                  <a:pt x="691061" y="501015"/>
                  <a:pt x="695325" y="496751"/>
                  <a:pt x="695325" y="491490"/>
                </a:cubicBezTo>
                <a:lnTo>
                  <a:pt x="695325" y="95250"/>
                </a:lnTo>
                <a:lnTo>
                  <a:pt x="742950" y="95250"/>
                </a:lnTo>
                <a:close/>
              </a:path>
            </a:pathLst>
          </a:custGeom>
          <a:solidFill>
            <a:schemeClr val="lt1"/>
          </a:solidFill>
          <a:ln w="12700" cap="flat">
            <a:solidFill>
              <a:schemeClr val="accent6"/>
            </a:solid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BDECA703-65B2-CB46-34B9-CE1EB48EFFDD}"/>
              </a:ext>
            </a:extLst>
          </p:cNvPr>
          <p:cNvSpPr txBox="1"/>
          <p:nvPr/>
        </p:nvSpPr>
        <p:spPr>
          <a:xfrm>
            <a:off x="409081" y="1246965"/>
            <a:ext cx="845389" cy="369332"/>
          </a:xfrm>
          <a:prstGeom prst="rect">
            <a:avLst/>
          </a:prstGeom>
          <a:noFill/>
        </p:spPr>
        <p:txBody>
          <a:bodyPr wrap="square" rtlCol="0">
            <a:spAutoFit/>
          </a:bodyPr>
          <a:lstStyle/>
          <a:p>
            <a:r>
              <a:rPr lang="en-US"/>
              <a:t>PDF</a:t>
            </a:r>
          </a:p>
        </p:txBody>
      </p:sp>
      <p:sp>
        <p:nvSpPr>
          <p:cNvPr id="44" name="TextBox 43">
            <a:extLst>
              <a:ext uri="{FF2B5EF4-FFF2-40B4-BE49-F238E27FC236}">
                <a16:creationId xmlns:a16="http://schemas.microsoft.com/office/drawing/2014/main" id="{2182FF4A-5682-24F9-AE0A-11D9F9E84298}"/>
              </a:ext>
            </a:extLst>
          </p:cNvPr>
          <p:cNvSpPr txBox="1"/>
          <p:nvPr/>
        </p:nvSpPr>
        <p:spPr>
          <a:xfrm>
            <a:off x="2835078" y="4123632"/>
            <a:ext cx="625877" cy="306557"/>
          </a:xfrm>
          <a:prstGeom prst="rect">
            <a:avLst/>
          </a:prstGeom>
          <a:noFill/>
        </p:spPr>
        <p:txBody>
          <a:bodyPr wrap="square" rtlCol="0">
            <a:spAutoFit/>
          </a:bodyPr>
          <a:lstStyle/>
          <a:p>
            <a:r>
              <a:rPr lang="en-US" sz="1400"/>
              <a:t>store</a:t>
            </a:r>
          </a:p>
        </p:txBody>
      </p:sp>
      <p:sp>
        <p:nvSpPr>
          <p:cNvPr id="57" name="Flowchart: Decision 56">
            <a:extLst>
              <a:ext uri="{FF2B5EF4-FFF2-40B4-BE49-F238E27FC236}">
                <a16:creationId xmlns:a16="http://schemas.microsoft.com/office/drawing/2014/main" id="{C872E94E-6CA5-60E1-9A73-F52686EE318D}"/>
              </a:ext>
            </a:extLst>
          </p:cNvPr>
          <p:cNvSpPr/>
          <p:nvPr/>
        </p:nvSpPr>
        <p:spPr>
          <a:xfrm>
            <a:off x="4928481" y="3012766"/>
            <a:ext cx="2163095" cy="1081839"/>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Semantic router</a:t>
            </a:r>
          </a:p>
        </p:txBody>
      </p:sp>
      <p:sp>
        <p:nvSpPr>
          <p:cNvPr id="65" name="Flowchart: Terminator 64">
            <a:extLst>
              <a:ext uri="{FF2B5EF4-FFF2-40B4-BE49-F238E27FC236}">
                <a16:creationId xmlns:a16="http://schemas.microsoft.com/office/drawing/2014/main" id="{D365E487-4910-C306-CC74-9147A34D57C5}"/>
              </a:ext>
            </a:extLst>
          </p:cNvPr>
          <p:cNvSpPr/>
          <p:nvPr/>
        </p:nvSpPr>
        <p:spPr>
          <a:xfrm>
            <a:off x="5246594" y="4769884"/>
            <a:ext cx="1634757" cy="596720"/>
          </a:xfrm>
          <a:prstGeom prst="flowChartTermina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retriever</a:t>
            </a:r>
          </a:p>
        </p:txBody>
      </p:sp>
      <p:cxnSp>
        <p:nvCxnSpPr>
          <p:cNvPr id="70" name="Straight Arrow Connector 69">
            <a:extLst>
              <a:ext uri="{FF2B5EF4-FFF2-40B4-BE49-F238E27FC236}">
                <a16:creationId xmlns:a16="http://schemas.microsoft.com/office/drawing/2014/main" id="{50241B14-B5FD-9FCF-B4BF-99EA6ACBFC3E}"/>
              </a:ext>
            </a:extLst>
          </p:cNvPr>
          <p:cNvCxnSpPr>
            <a:cxnSpLocks/>
            <a:stCxn id="9" idx="3"/>
            <a:endCxn id="65" idx="1"/>
          </p:cNvCxnSpPr>
          <p:nvPr/>
        </p:nvCxnSpPr>
        <p:spPr>
          <a:xfrm flipV="1">
            <a:off x="3911332" y="5068244"/>
            <a:ext cx="1335262" cy="4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onnector: Elbow 79">
            <a:extLst>
              <a:ext uri="{FF2B5EF4-FFF2-40B4-BE49-F238E27FC236}">
                <a16:creationId xmlns:a16="http://schemas.microsoft.com/office/drawing/2014/main" id="{EAD79FC7-BB97-0ED8-104C-838F71C37770}"/>
              </a:ext>
            </a:extLst>
          </p:cNvPr>
          <p:cNvCxnSpPr>
            <a:stCxn id="57" idx="1"/>
          </p:cNvCxnSpPr>
          <p:nvPr/>
        </p:nvCxnSpPr>
        <p:spPr>
          <a:xfrm rot="10800000" flipV="1">
            <a:off x="4336027" y="3553686"/>
            <a:ext cx="592455" cy="1514558"/>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1" name="Straight Arrow Connector 90">
            <a:extLst>
              <a:ext uri="{FF2B5EF4-FFF2-40B4-BE49-F238E27FC236}">
                <a16:creationId xmlns:a16="http://schemas.microsoft.com/office/drawing/2014/main" id="{5395DA11-D1A6-57B0-CFB2-22D6736315CA}"/>
              </a:ext>
            </a:extLst>
          </p:cNvPr>
          <p:cNvCxnSpPr>
            <a:stCxn id="65" idx="3"/>
            <a:endCxn id="15" idx="1"/>
          </p:cNvCxnSpPr>
          <p:nvPr/>
        </p:nvCxnSpPr>
        <p:spPr>
          <a:xfrm>
            <a:off x="6881351" y="5068244"/>
            <a:ext cx="1930052"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3" name="Connector: Elbow 92">
            <a:extLst>
              <a:ext uri="{FF2B5EF4-FFF2-40B4-BE49-F238E27FC236}">
                <a16:creationId xmlns:a16="http://schemas.microsoft.com/office/drawing/2014/main" id="{EADF7ED7-5EC5-9291-7F6E-B6459DA69EED}"/>
              </a:ext>
            </a:extLst>
          </p:cNvPr>
          <p:cNvCxnSpPr>
            <a:stCxn id="14" idx="3"/>
          </p:cNvCxnSpPr>
          <p:nvPr/>
        </p:nvCxnSpPr>
        <p:spPr>
          <a:xfrm>
            <a:off x="6829159" y="1507516"/>
            <a:ext cx="879331" cy="3560727"/>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94" name="TextBox 93">
            <a:extLst>
              <a:ext uri="{FF2B5EF4-FFF2-40B4-BE49-F238E27FC236}">
                <a16:creationId xmlns:a16="http://schemas.microsoft.com/office/drawing/2014/main" id="{2BC71351-12FE-C100-FFAD-BAF32DB84526}"/>
              </a:ext>
            </a:extLst>
          </p:cNvPr>
          <p:cNvSpPr txBox="1"/>
          <p:nvPr/>
        </p:nvSpPr>
        <p:spPr>
          <a:xfrm>
            <a:off x="4290796" y="3915911"/>
            <a:ext cx="879332" cy="954107"/>
          </a:xfrm>
          <a:prstGeom prst="rect">
            <a:avLst/>
          </a:prstGeom>
          <a:noFill/>
        </p:spPr>
        <p:txBody>
          <a:bodyPr wrap="square" rtlCol="0">
            <a:spAutoFit/>
          </a:bodyPr>
          <a:lstStyle/>
          <a:p>
            <a:r>
              <a:rPr lang="en-US" sz="1400"/>
              <a:t>Find match vector database</a:t>
            </a:r>
          </a:p>
        </p:txBody>
      </p:sp>
      <p:cxnSp>
        <p:nvCxnSpPr>
          <p:cNvPr id="98" name="Straight Arrow Connector 97">
            <a:extLst>
              <a:ext uri="{FF2B5EF4-FFF2-40B4-BE49-F238E27FC236}">
                <a16:creationId xmlns:a16="http://schemas.microsoft.com/office/drawing/2014/main" id="{38CBB63F-4AE2-B6AA-3863-84B534A35D4E}"/>
              </a:ext>
            </a:extLst>
          </p:cNvPr>
          <p:cNvCxnSpPr>
            <a:cxnSpLocks/>
            <a:endCxn id="17" idx="1"/>
          </p:cNvCxnSpPr>
          <p:nvPr/>
        </p:nvCxnSpPr>
        <p:spPr>
          <a:xfrm>
            <a:off x="7708490" y="3712334"/>
            <a:ext cx="110291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Straight Arrow Connector 101">
            <a:extLst>
              <a:ext uri="{FF2B5EF4-FFF2-40B4-BE49-F238E27FC236}">
                <a16:creationId xmlns:a16="http://schemas.microsoft.com/office/drawing/2014/main" id="{21FF7803-4D01-703F-3D03-86F8F7DAB987}"/>
              </a:ext>
            </a:extLst>
          </p:cNvPr>
          <p:cNvCxnSpPr>
            <a:cxnSpLocks/>
            <a:stCxn id="17" idx="0"/>
            <a:endCxn id="18" idx="2"/>
          </p:cNvCxnSpPr>
          <p:nvPr/>
        </p:nvCxnSpPr>
        <p:spPr>
          <a:xfrm flipH="1" flipV="1">
            <a:off x="9778869" y="2892237"/>
            <a:ext cx="14204" cy="42714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5" name="Straight Arrow Connector 104">
            <a:extLst>
              <a:ext uri="{FF2B5EF4-FFF2-40B4-BE49-F238E27FC236}">
                <a16:creationId xmlns:a16="http://schemas.microsoft.com/office/drawing/2014/main" id="{64FE2D7E-326A-3C2A-761F-7D859C5554D4}"/>
              </a:ext>
            </a:extLst>
          </p:cNvPr>
          <p:cNvCxnSpPr>
            <a:cxnSpLocks/>
            <a:stCxn id="18" idx="0"/>
            <a:endCxn id="19" idx="2"/>
          </p:cNvCxnSpPr>
          <p:nvPr/>
        </p:nvCxnSpPr>
        <p:spPr>
          <a:xfrm flipH="1" flipV="1">
            <a:off x="9778868" y="1798686"/>
            <a:ext cx="1" cy="34759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7263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89378-DB71-0EFC-7237-57EE6CE4F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C08CA-F62D-835A-AFA5-86B28B64BEC9}"/>
              </a:ext>
            </a:extLst>
          </p:cNvPr>
          <p:cNvSpPr>
            <a:spLocks noGrp="1"/>
          </p:cNvSpPr>
          <p:nvPr>
            <p:ph type="title"/>
          </p:nvPr>
        </p:nvSpPr>
        <p:spPr>
          <a:xfrm>
            <a:off x="806172" y="178264"/>
            <a:ext cx="10579655" cy="785896"/>
          </a:xfrm>
        </p:spPr>
        <p:txBody>
          <a:bodyPr>
            <a:normAutofit/>
          </a:bodyPr>
          <a:lstStyle/>
          <a:p>
            <a:r>
              <a:rPr lang="en-US"/>
              <a:t>DATA LOADER</a:t>
            </a:r>
          </a:p>
        </p:txBody>
      </p:sp>
      <p:sp>
        <p:nvSpPr>
          <p:cNvPr id="4" name="Slide Number Placeholder 3">
            <a:extLst>
              <a:ext uri="{FF2B5EF4-FFF2-40B4-BE49-F238E27FC236}">
                <a16:creationId xmlns:a16="http://schemas.microsoft.com/office/drawing/2014/main" id="{39CDD45D-CDC0-5FE6-FE81-7DD7EA9CADD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5</a:t>
            </a:fld>
            <a:endParaRPr lang="en-VN"/>
          </a:p>
        </p:txBody>
      </p:sp>
      <p:pic>
        <p:nvPicPr>
          <p:cNvPr id="8" name="Graphic 7" descr="Closed book with solid fill">
            <a:extLst>
              <a:ext uri="{FF2B5EF4-FFF2-40B4-BE49-F238E27FC236}">
                <a16:creationId xmlns:a16="http://schemas.microsoft.com/office/drawing/2014/main" id="{F30E4AEA-7EF2-BF10-80DE-8882F60A69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7910" y="1866355"/>
            <a:ext cx="1125794" cy="1125794"/>
          </a:xfrm>
          <a:prstGeom prst="rect">
            <a:avLst/>
          </a:prstGeom>
        </p:spPr>
      </p:pic>
      <p:sp>
        <p:nvSpPr>
          <p:cNvPr id="10" name="TextBox 9">
            <a:extLst>
              <a:ext uri="{FF2B5EF4-FFF2-40B4-BE49-F238E27FC236}">
                <a16:creationId xmlns:a16="http://schemas.microsoft.com/office/drawing/2014/main" id="{328300C0-C8ED-AA25-7571-93E697C5C5C0}"/>
              </a:ext>
            </a:extLst>
          </p:cNvPr>
          <p:cNvSpPr txBox="1"/>
          <p:nvPr/>
        </p:nvSpPr>
        <p:spPr>
          <a:xfrm>
            <a:off x="1071716" y="3121223"/>
            <a:ext cx="2389239" cy="307777"/>
          </a:xfrm>
          <a:prstGeom prst="rect">
            <a:avLst/>
          </a:prstGeom>
          <a:noFill/>
        </p:spPr>
        <p:txBody>
          <a:bodyPr wrap="square" rtlCol="0">
            <a:spAutoFit/>
          </a:bodyPr>
          <a:lstStyle/>
          <a:p>
            <a:r>
              <a:rPr lang="en-US"/>
              <a:t>machinelearningcoban.pdf</a:t>
            </a:r>
          </a:p>
        </p:txBody>
      </p:sp>
      <p:sp>
        <p:nvSpPr>
          <p:cNvPr id="16" name="Rectangle 15">
            <a:extLst>
              <a:ext uri="{FF2B5EF4-FFF2-40B4-BE49-F238E27FC236}">
                <a16:creationId xmlns:a16="http://schemas.microsoft.com/office/drawing/2014/main" id="{0ACAFCCF-C233-FCD8-C1CF-DDBAC1B4F28D}"/>
              </a:ext>
            </a:extLst>
          </p:cNvPr>
          <p:cNvSpPr/>
          <p:nvPr/>
        </p:nvSpPr>
        <p:spPr>
          <a:xfrm>
            <a:off x="8170606" y="1925868"/>
            <a:ext cx="1799304" cy="1066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 </a:t>
            </a:r>
          </a:p>
          <a:p>
            <a:pPr algn="ctr"/>
            <a:r>
              <a:rPr lang="en-US"/>
              <a:t>or string</a:t>
            </a:r>
          </a:p>
        </p:txBody>
      </p:sp>
      <p:cxnSp>
        <p:nvCxnSpPr>
          <p:cNvPr id="24" name="Straight Arrow Connector 23">
            <a:extLst>
              <a:ext uri="{FF2B5EF4-FFF2-40B4-BE49-F238E27FC236}">
                <a16:creationId xmlns:a16="http://schemas.microsoft.com/office/drawing/2014/main" id="{89D6982C-1C5E-E040-5693-2D564F26AB29}"/>
              </a:ext>
            </a:extLst>
          </p:cNvPr>
          <p:cNvCxnSpPr>
            <a:cxnSpLocks/>
            <a:endCxn id="16" idx="1"/>
          </p:cNvCxnSpPr>
          <p:nvPr/>
        </p:nvCxnSpPr>
        <p:spPr>
          <a:xfrm>
            <a:off x="3205316" y="2459008"/>
            <a:ext cx="4965290"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7" name="TextBox 26">
            <a:extLst>
              <a:ext uri="{FF2B5EF4-FFF2-40B4-BE49-F238E27FC236}">
                <a16:creationId xmlns:a16="http://schemas.microsoft.com/office/drawing/2014/main" id="{BFC7BC81-B95A-9BEA-A2AE-CE2BED3EF06C}"/>
              </a:ext>
            </a:extLst>
          </p:cNvPr>
          <p:cNvSpPr txBox="1"/>
          <p:nvPr/>
        </p:nvSpPr>
        <p:spPr>
          <a:xfrm>
            <a:off x="4306529" y="2038550"/>
            <a:ext cx="4650658" cy="307777"/>
          </a:xfrm>
          <a:prstGeom prst="rect">
            <a:avLst/>
          </a:prstGeom>
          <a:noFill/>
        </p:spPr>
        <p:txBody>
          <a:bodyPr wrap="square" rtlCol="0">
            <a:spAutoFit/>
          </a:bodyPr>
          <a:lstStyle/>
          <a:p>
            <a:r>
              <a:rPr lang="en-US" err="1"/>
              <a:t>PyPDFLoader</a:t>
            </a:r>
            <a:r>
              <a:rPr lang="en-US"/>
              <a:t> (</a:t>
            </a:r>
            <a:r>
              <a:rPr lang="en-US" err="1"/>
              <a:t>langchain</a:t>
            </a:r>
            <a:r>
              <a:rPr lang="en-US"/>
              <a:t>)</a:t>
            </a:r>
          </a:p>
        </p:txBody>
      </p:sp>
      <p:sp>
        <p:nvSpPr>
          <p:cNvPr id="31" name="TextBox 30">
            <a:extLst>
              <a:ext uri="{FF2B5EF4-FFF2-40B4-BE49-F238E27FC236}">
                <a16:creationId xmlns:a16="http://schemas.microsoft.com/office/drawing/2014/main" id="{BBE5A9D7-D4BB-D4A3-CB4F-3B94D984B18A}"/>
              </a:ext>
            </a:extLst>
          </p:cNvPr>
          <p:cNvSpPr txBox="1"/>
          <p:nvPr/>
        </p:nvSpPr>
        <p:spPr>
          <a:xfrm>
            <a:off x="4139381" y="2586824"/>
            <a:ext cx="4650658" cy="307777"/>
          </a:xfrm>
          <a:prstGeom prst="rect">
            <a:avLst/>
          </a:prstGeom>
          <a:noFill/>
        </p:spPr>
        <p:txBody>
          <a:bodyPr wrap="square" rtlCol="0">
            <a:spAutoFit/>
          </a:bodyPr>
          <a:lstStyle/>
          <a:p>
            <a:r>
              <a:rPr lang="en-US" err="1"/>
              <a:t>UnstructuredPDFLoader</a:t>
            </a:r>
            <a:r>
              <a:rPr lang="en-US"/>
              <a:t>(</a:t>
            </a:r>
            <a:r>
              <a:rPr lang="en-US" err="1"/>
              <a:t>langchain</a:t>
            </a:r>
            <a:r>
              <a:rPr lang="en-US"/>
              <a:t>)</a:t>
            </a:r>
          </a:p>
        </p:txBody>
      </p:sp>
      <p:sp>
        <p:nvSpPr>
          <p:cNvPr id="37" name="TextBox 36">
            <a:extLst>
              <a:ext uri="{FF2B5EF4-FFF2-40B4-BE49-F238E27FC236}">
                <a16:creationId xmlns:a16="http://schemas.microsoft.com/office/drawing/2014/main" id="{C92A325A-FA75-5F0E-CA76-6A8B5F4EDD85}"/>
              </a:ext>
            </a:extLst>
          </p:cNvPr>
          <p:cNvSpPr txBox="1"/>
          <p:nvPr/>
        </p:nvSpPr>
        <p:spPr>
          <a:xfrm>
            <a:off x="4431890" y="3837427"/>
            <a:ext cx="2512142" cy="307777"/>
          </a:xfrm>
          <a:prstGeom prst="rect">
            <a:avLst/>
          </a:prstGeom>
          <a:noFill/>
        </p:spPr>
        <p:txBody>
          <a:bodyPr wrap="square" rtlCol="0">
            <a:spAutoFit/>
          </a:bodyPr>
          <a:lstStyle/>
          <a:p>
            <a:r>
              <a:rPr lang="en-US" err="1"/>
              <a:t>PyPDFLoader</a:t>
            </a:r>
            <a:r>
              <a:rPr lang="en-US"/>
              <a:t> (</a:t>
            </a:r>
            <a:r>
              <a:rPr lang="en-US" err="1"/>
              <a:t>langchain</a:t>
            </a:r>
            <a:r>
              <a:rPr lang="en-US"/>
              <a:t>)</a:t>
            </a:r>
          </a:p>
        </p:txBody>
      </p:sp>
      <p:pic>
        <p:nvPicPr>
          <p:cNvPr id="39" name="Picture 38">
            <a:extLst>
              <a:ext uri="{FF2B5EF4-FFF2-40B4-BE49-F238E27FC236}">
                <a16:creationId xmlns:a16="http://schemas.microsoft.com/office/drawing/2014/main" id="{F830F028-E217-1419-0D13-F030835384F1}"/>
              </a:ext>
            </a:extLst>
          </p:cNvPr>
          <p:cNvPicPr>
            <a:picLocks noChangeAspect="1"/>
          </p:cNvPicPr>
          <p:nvPr/>
        </p:nvPicPr>
        <p:blipFill>
          <a:blip r:embed="rId4"/>
          <a:stretch>
            <a:fillRect/>
          </a:stretch>
        </p:blipFill>
        <p:spPr>
          <a:xfrm>
            <a:off x="2150807" y="4477381"/>
            <a:ext cx="7440063" cy="438211"/>
          </a:xfrm>
          <a:prstGeom prst="rect">
            <a:avLst/>
          </a:prstGeom>
        </p:spPr>
      </p:pic>
      <p:pic>
        <p:nvPicPr>
          <p:cNvPr id="40" name="Picture 39">
            <a:extLst>
              <a:ext uri="{FF2B5EF4-FFF2-40B4-BE49-F238E27FC236}">
                <a16:creationId xmlns:a16="http://schemas.microsoft.com/office/drawing/2014/main" id="{60130425-F289-946C-B0F3-F7C90690F868}"/>
              </a:ext>
            </a:extLst>
          </p:cNvPr>
          <p:cNvPicPr>
            <a:picLocks noChangeAspect="1"/>
          </p:cNvPicPr>
          <p:nvPr/>
        </p:nvPicPr>
        <p:blipFill>
          <a:blip r:embed="rId5"/>
          <a:stretch>
            <a:fillRect/>
          </a:stretch>
        </p:blipFill>
        <p:spPr>
          <a:xfrm>
            <a:off x="2087008" y="5289156"/>
            <a:ext cx="7201905" cy="409632"/>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39A009C-6373-5EEF-1578-E9D9BBBD02A5}"/>
                  </a:ext>
                </a:extLst>
              </p14:cNvPr>
              <p14:cNvContentPartPr/>
              <p14:nvPr/>
            </p14:nvContentPartPr>
            <p14:xfrm>
              <a:off x="3165855" y="4424021"/>
              <a:ext cx="595080" cy="79560"/>
            </p14:xfrm>
          </p:contentPart>
        </mc:Choice>
        <mc:Fallback xmlns="">
          <p:pic>
            <p:nvPicPr>
              <p:cNvPr id="3" name="Ink 2">
                <a:extLst>
                  <a:ext uri="{FF2B5EF4-FFF2-40B4-BE49-F238E27FC236}">
                    <a16:creationId xmlns:a16="http://schemas.microsoft.com/office/drawing/2014/main" id="{C39A009C-6373-5EEF-1578-E9D9BBBD02A5}"/>
                  </a:ext>
                </a:extLst>
              </p:cNvPr>
              <p:cNvPicPr/>
              <p:nvPr/>
            </p:nvPicPr>
            <p:blipFill>
              <a:blip r:embed="rId7"/>
              <a:stretch>
                <a:fillRect/>
              </a:stretch>
            </p:blipFill>
            <p:spPr>
              <a:xfrm>
                <a:off x="3156855" y="4415021"/>
                <a:ext cx="6127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2363B77-FC06-7F7E-CC2C-C30420B2955C}"/>
                  </a:ext>
                </a:extLst>
              </p14:cNvPr>
              <p14:cNvContentPartPr/>
              <p14:nvPr/>
            </p14:nvContentPartPr>
            <p14:xfrm>
              <a:off x="4836975" y="5249501"/>
              <a:ext cx="491400" cy="69840"/>
            </p14:xfrm>
          </p:contentPart>
        </mc:Choice>
        <mc:Fallback xmlns="">
          <p:pic>
            <p:nvPicPr>
              <p:cNvPr id="5" name="Ink 4">
                <a:extLst>
                  <a:ext uri="{FF2B5EF4-FFF2-40B4-BE49-F238E27FC236}">
                    <a16:creationId xmlns:a16="http://schemas.microsoft.com/office/drawing/2014/main" id="{42363B77-FC06-7F7E-CC2C-C30420B2955C}"/>
                  </a:ext>
                </a:extLst>
              </p:cNvPr>
              <p:cNvPicPr/>
              <p:nvPr/>
            </p:nvPicPr>
            <p:blipFill>
              <a:blip r:embed="rId9"/>
              <a:stretch>
                <a:fillRect/>
              </a:stretch>
            </p:blipFill>
            <p:spPr>
              <a:xfrm>
                <a:off x="4828335" y="5240861"/>
                <a:ext cx="509040" cy="87480"/>
              </a:xfrm>
              <a:prstGeom prst="rect">
                <a:avLst/>
              </a:prstGeom>
            </p:spPr>
          </p:pic>
        </mc:Fallback>
      </mc:AlternateContent>
    </p:spTree>
    <p:extLst>
      <p:ext uri="{BB962C8B-B14F-4D97-AF65-F5344CB8AC3E}">
        <p14:creationId xmlns:p14="http://schemas.microsoft.com/office/powerpoint/2010/main" val="64550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5AA56-C338-DF58-D7F3-595F43548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C9BC4C-728C-49E3-B392-4216D6F546CE}"/>
              </a:ext>
            </a:extLst>
          </p:cNvPr>
          <p:cNvSpPr>
            <a:spLocks noGrp="1"/>
          </p:cNvSpPr>
          <p:nvPr>
            <p:ph type="title"/>
          </p:nvPr>
        </p:nvSpPr>
        <p:spPr>
          <a:xfrm>
            <a:off x="806172" y="178264"/>
            <a:ext cx="10579655" cy="785896"/>
          </a:xfrm>
        </p:spPr>
        <p:txBody>
          <a:bodyPr>
            <a:normAutofit/>
          </a:bodyPr>
          <a:lstStyle/>
          <a:p>
            <a:r>
              <a:rPr lang="en-US"/>
              <a:t>DATA LOADER</a:t>
            </a:r>
          </a:p>
        </p:txBody>
      </p:sp>
      <p:sp>
        <p:nvSpPr>
          <p:cNvPr id="4" name="Slide Number Placeholder 3">
            <a:extLst>
              <a:ext uri="{FF2B5EF4-FFF2-40B4-BE49-F238E27FC236}">
                <a16:creationId xmlns:a16="http://schemas.microsoft.com/office/drawing/2014/main" id="{1327502B-D952-20C1-7F04-E56DC8DDBE3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6</a:t>
            </a:fld>
            <a:endParaRPr lang="en-VN"/>
          </a:p>
        </p:txBody>
      </p:sp>
      <p:sp>
        <p:nvSpPr>
          <p:cNvPr id="3" name="TextBox 2">
            <a:extLst>
              <a:ext uri="{FF2B5EF4-FFF2-40B4-BE49-F238E27FC236}">
                <a16:creationId xmlns:a16="http://schemas.microsoft.com/office/drawing/2014/main" id="{7189F03F-933F-EC82-2F7C-C26E290386BC}"/>
              </a:ext>
            </a:extLst>
          </p:cNvPr>
          <p:cNvSpPr txBox="1"/>
          <p:nvPr/>
        </p:nvSpPr>
        <p:spPr>
          <a:xfrm>
            <a:off x="4159046" y="964160"/>
            <a:ext cx="4650658" cy="307777"/>
          </a:xfrm>
          <a:prstGeom prst="rect">
            <a:avLst/>
          </a:prstGeom>
          <a:noFill/>
        </p:spPr>
        <p:txBody>
          <a:bodyPr wrap="square" rtlCol="0">
            <a:spAutoFit/>
          </a:bodyPr>
          <a:lstStyle/>
          <a:p>
            <a:r>
              <a:rPr lang="en-US" err="1"/>
              <a:t>UnstructuredPDFLoader</a:t>
            </a:r>
            <a:r>
              <a:rPr lang="en-US"/>
              <a:t>(</a:t>
            </a:r>
            <a:r>
              <a:rPr lang="en-US" err="1"/>
              <a:t>langchain</a:t>
            </a:r>
            <a:r>
              <a:rPr lang="en-US"/>
              <a:t>)</a:t>
            </a:r>
          </a:p>
        </p:txBody>
      </p:sp>
      <p:pic>
        <p:nvPicPr>
          <p:cNvPr id="5" name="Picture 4">
            <a:extLst>
              <a:ext uri="{FF2B5EF4-FFF2-40B4-BE49-F238E27FC236}">
                <a16:creationId xmlns:a16="http://schemas.microsoft.com/office/drawing/2014/main" id="{C1D5D93D-52C3-5E4F-59E9-3672BD275912}"/>
              </a:ext>
            </a:extLst>
          </p:cNvPr>
          <p:cNvPicPr>
            <a:picLocks noChangeAspect="1"/>
          </p:cNvPicPr>
          <p:nvPr/>
        </p:nvPicPr>
        <p:blipFill>
          <a:blip r:embed="rId2"/>
          <a:stretch>
            <a:fillRect/>
          </a:stretch>
        </p:blipFill>
        <p:spPr>
          <a:xfrm>
            <a:off x="3425289" y="4474319"/>
            <a:ext cx="4525343" cy="2034039"/>
          </a:xfrm>
          <a:prstGeom prst="rect">
            <a:avLst/>
          </a:prstGeom>
        </p:spPr>
      </p:pic>
      <p:sp>
        <p:nvSpPr>
          <p:cNvPr id="6" name="TextBox 5">
            <a:extLst>
              <a:ext uri="{FF2B5EF4-FFF2-40B4-BE49-F238E27FC236}">
                <a16:creationId xmlns:a16="http://schemas.microsoft.com/office/drawing/2014/main" id="{A83918F8-C131-56A0-21EC-D805B5FB25C7}"/>
              </a:ext>
            </a:extLst>
          </p:cNvPr>
          <p:cNvSpPr txBox="1"/>
          <p:nvPr/>
        </p:nvSpPr>
        <p:spPr>
          <a:xfrm>
            <a:off x="9488129" y="5183561"/>
            <a:ext cx="2222090" cy="307777"/>
          </a:xfrm>
          <a:prstGeom prst="rect">
            <a:avLst/>
          </a:prstGeom>
          <a:noFill/>
        </p:spPr>
        <p:txBody>
          <a:bodyPr wrap="square" rtlCol="0">
            <a:spAutoFit/>
          </a:bodyPr>
          <a:lstStyle/>
          <a:p>
            <a:r>
              <a:rPr lang="en-US">
                <a:solidFill>
                  <a:srgbClr val="FF0000"/>
                </a:solidFill>
              </a:rPr>
              <a:t>mode = single</a:t>
            </a:r>
          </a:p>
        </p:txBody>
      </p:sp>
      <p:sp>
        <p:nvSpPr>
          <p:cNvPr id="7" name="Rectangle 6">
            <a:extLst>
              <a:ext uri="{FF2B5EF4-FFF2-40B4-BE49-F238E27FC236}">
                <a16:creationId xmlns:a16="http://schemas.microsoft.com/office/drawing/2014/main" id="{2ED802A4-9B9B-B562-5893-6DB5A73EBBE9}"/>
              </a:ext>
            </a:extLst>
          </p:cNvPr>
          <p:cNvSpPr/>
          <p:nvPr/>
        </p:nvSpPr>
        <p:spPr>
          <a:xfrm>
            <a:off x="2015540" y="1580005"/>
            <a:ext cx="1543738" cy="658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Trang 1 </a:t>
            </a:r>
          </a:p>
        </p:txBody>
      </p:sp>
      <p:sp>
        <p:nvSpPr>
          <p:cNvPr id="9" name="Rectangle 8">
            <a:extLst>
              <a:ext uri="{FF2B5EF4-FFF2-40B4-BE49-F238E27FC236}">
                <a16:creationId xmlns:a16="http://schemas.microsoft.com/office/drawing/2014/main" id="{717751D7-7A8C-874B-1AB4-5CAB453FF953}"/>
              </a:ext>
            </a:extLst>
          </p:cNvPr>
          <p:cNvSpPr/>
          <p:nvPr/>
        </p:nvSpPr>
        <p:spPr>
          <a:xfrm>
            <a:off x="2015540" y="2486998"/>
            <a:ext cx="1543738" cy="658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Trang 2 </a:t>
            </a:r>
          </a:p>
        </p:txBody>
      </p:sp>
      <p:sp>
        <p:nvSpPr>
          <p:cNvPr id="11" name="Rectangle 10">
            <a:extLst>
              <a:ext uri="{FF2B5EF4-FFF2-40B4-BE49-F238E27FC236}">
                <a16:creationId xmlns:a16="http://schemas.microsoft.com/office/drawing/2014/main" id="{96FA2463-85FA-7EAB-4013-34FBC46232B1}"/>
              </a:ext>
            </a:extLst>
          </p:cNvPr>
          <p:cNvSpPr/>
          <p:nvPr/>
        </p:nvSpPr>
        <p:spPr>
          <a:xfrm>
            <a:off x="7860855" y="1580005"/>
            <a:ext cx="1543738" cy="658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a:t>
            </a:r>
          </a:p>
        </p:txBody>
      </p:sp>
      <p:sp>
        <p:nvSpPr>
          <p:cNvPr id="12" name="Rectangle 11">
            <a:extLst>
              <a:ext uri="{FF2B5EF4-FFF2-40B4-BE49-F238E27FC236}">
                <a16:creationId xmlns:a16="http://schemas.microsoft.com/office/drawing/2014/main" id="{61E560FE-9038-7F42-24A1-F1ECD727278C}"/>
              </a:ext>
            </a:extLst>
          </p:cNvPr>
          <p:cNvSpPr/>
          <p:nvPr/>
        </p:nvSpPr>
        <p:spPr>
          <a:xfrm>
            <a:off x="7811694" y="2486998"/>
            <a:ext cx="1543738" cy="658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a:t>
            </a:r>
          </a:p>
        </p:txBody>
      </p:sp>
      <p:cxnSp>
        <p:nvCxnSpPr>
          <p:cNvPr id="14" name="Straight Arrow Connector 13">
            <a:extLst>
              <a:ext uri="{FF2B5EF4-FFF2-40B4-BE49-F238E27FC236}">
                <a16:creationId xmlns:a16="http://schemas.microsoft.com/office/drawing/2014/main" id="{81D66B2A-6696-DFF1-7CB3-81DC8BD1F2C6}"/>
              </a:ext>
            </a:extLst>
          </p:cNvPr>
          <p:cNvCxnSpPr>
            <a:cxnSpLocks/>
            <a:stCxn id="7" idx="3"/>
            <a:endCxn id="11" idx="1"/>
          </p:cNvCxnSpPr>
          <p:nvPr/>
        </p:nvCxnSpPr>
        <p:spPr>
          <a:xfrm>
            <a:off x="3559278" y="1909386"/>
            <a:ext cx="4301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DB0E7D-C502-8BE1-BDB2-844CFD4A4ACF}"/>
              </a:ext>
            </a:extLst>
          </p:cNvPr>
          <p:cNvCxnSpPr>
            <a:cxnSpLocks/>
            <a:stCxn id="9" idx="3"/>
            <a:endCxn id="12" idx="1"/>
          </p:cNvCxnSpPr>
          <p:nvPr/>
        </p:nvCxnSpPr>
        <p:spPr>
          <a:xfrm>
            <a:off x="3559278" y="2816379"/>
            <a:ext cx="4252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BE9A9-1F6D-EA8B-7DB2-2F7943E22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DBB76-738A-16E8-F952-B18862CD79A6}"/>
              </a:ext>
            </a:extLst>
          </p:cNvPr>
          <p:cNvSpPr>
            <a:spLocks noGrp="1"/>
          </p:cNvSpPr>
          <p:nvPr>
            <p:ph type="title"/>
          </p:nvPr>
        </p:nvSpPr>
        <p:spPr>
          <a:xfrm>
            <a:off x="806172" y="178264"/>
            <a:ext cx="10579655" cy="785896"/>
          </a:xfrm>
        </p:spPr>
        <p:txBody>
          <a:bodyPr>
            <a:normAutofit/>
          </a:bodyPr>
          <a:lstStyle/>
          <a:p>
            <a:r>
              <a:rPr lang="en-US"/>
              <a:t>DATA LOADER</a:t>
            </a:r>
          </a:p>
        </p:txBody>
      </p:sp>
      <p:sp>
        <p:nvSpPr>
          <p:cNvPr id="4" name="Slide Number Placeholder 3">
            <a:extLst>
              <a:ext uri="{FF2B5EF4-FFF2-40B4-BE49-F238E27FC236}">
                <a16:creationId xmlns:a16="http://schemas.microsoft.com/office/drawing/2014/main" id="{3E594E67-C167-EF42-F790-3BFEBC8B33D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7</a:t>
            </a:fld>
            <a:endParaRPr lang="en-VN"/>
          </a:p>
        </p:txBody>
      </p:sp>
      <p:pic>
        <p:nvPicPr>
          <p:cNvPr id="8" name="Graphic 7" descr="Closed book with solid fill">
            <a:extLst>
              <a:ext uri="{FF2B5EF4-FFF2-40B4-BE49-F238E27FC236}">
                <a16:creationId xmlns:a16="http://schemas.microsoft.com/office/drawing/2014/main" id="{BF34A6A4-4F64-3B1B-0203-4615EEF21F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7910" y="1223252"/>
            <a:ext cx="1125794" cy="1125794"/>
          </a:xfrm>
          <a:prstGeom prst="rect">
            <a:avLst/>
          </a:prstGeom>
        </p:spPr>
      </p:pic>
      <p:sp>
        <p:nvSpPr>
          <p:cNvPr id="10" name="TextBox 9">
            <a:extLst>
              <a:ext uri="{FF2B5EF4-FFF2-40B4-BE49-F238E27FC236}">
                <a16:creationId xmlns:a16="http://schemas.microsoft.com/office/drawing/2014/main" id="{292BBB42-1E65-6E17-5623-9A58E763AC28}"/>
              </a:ext>
            </a:extLst>
          </p:cNvPr>
          <p:cNvSpPr txBox="1"/>
          <p:nvPr/>
        </p:nvSpPr>
        <p:spPr>
          <a:xfrm>
            <a:off x="1027470" y="2527612"/>
            <a:ext cx="2389239" cy="307777"/>
          </a:xfrm>
          <a:prstGeom prst="rect">
            <a:avLst/>
          </a:prstGeom>
          <a:noFill/>
        </p:spPr>
        <p:txBody>
          <a:bodyPr wrap="square" rtlCol="0">
            <a:spAutoFit/>
          </a:bodyPr>
          <a:lstStyle/>
          <a:p>
            <a:r>
              <a:rPr lang="en-US"/>
              <a:t>machinelearningcoban.pdf</a:t>
            </a:r>
          </a:p>
        </p:txBody>
      </p:sp>
      <p:sp>
        <p:nvSpPr>
          <p:cNvPr id="16" name="Rectangle 15">
            <a:extLst>
              <a:ext uri="{FF2B5EF4-FFF2-40B4-BE49-F238E27FC236}">
                <a16:creationId xmlns:a16="http://schemas.microsoft.com/office/drawing/2014/main" id="{54BBD17D-C5F4-C5DF-60CD-E2B97396D56D}"/>
              </a:ext>
            </a:extLst>
          </p:cNvPr>
          <p:cNvSpPr/>
          <p:nvPr/>
        </p:nvSpPr>
        <p:spPr>
          <a:xfrm>
            <a:off x="8293705" y="1183140"/>
            <a:ext cx="1799304" cy="1066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document </a:t>
            </a:r>
          </a:p>
          <a:p>
            <a:pPr algn="ctr"/>
            <a:r>
              <a:rPr lang="en-US"/>
              <a:t>or string</a:t>
            </a:r>
          </a:p>
        </p:txBody>
      </p:sp>
      <p:cxnSp>
        <p:nvCxnSpPr>
          <p:cNvPr id="24" name="Straight Arrow Connector 23">
            <a:extLst>
              <a:ext uri="{FF2B5EF4-FFF2-40B4-BE49-F238E27FC236}">
                <a16:creationId xmlns:a16="http://schemas.microsoft.com/office/drawing/2014/main" id="{CC403BB0-D31D-C971-48CA-3142925C590C}"/>
              </a:ext>
            </a:extLst>
          </p:cNvPr>
          <p:cNvCxnSpPr>
            <a:cxnSpLocks/>
            <a:endCxn id="16" idx="1"/>
          </p:cNvCxnSpPr>
          <p:nvPr/>
        </p:nvCxnSpPr>
        <p:spPr>
          <a:xfrm>
            <a:off x="3328415" y="1716280"/>
            <a:ext cx="4965290"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7" name="TextBox 26">
            <a:extLst>
              <a:ext uri="{FF2B5EF4-FFF2-40B4-BE49-F238E27FC236}">
                <a16:creationId xmlns:a16="http://schemas.microsoft.com/office/drawing/2014/main" id="{5ADA4456-0E1E-C0D0-E928-10A3C5B3EF8A}"/>
              </a:ext>
            </a:extLst>
          </p:cNvPr>
          <p:cNvSpPr txBox="1"/>
          <p:nvPr/>
        </p:nvSpPr>
        <p:spPr>
          <a:xfrm>
            <a:off x="4414684" y="1313977"/>
            <a:ext cx="4650658" cy="307777"/>
          </a:xfrm>
          <a:prstGeom prst="rect">
            <a:avLst/>
          </a:prstGeom>
          <a:noFill/>
        </p:spPr>
        <p:txBody>
          <a:bodyPr wrap="square" rtlCol="0">
            <a:spAutoFit/>
          </a:bodyPr>
          <a:lstStyle/>
          <a:p>
            <a:r>
              <a:rPr lang="en-US" err="1"/>
              <a:t>PyPDFLoader</a:t>
            </a:r>
            <a:r>
              <a:rPr lang="en-US"/>
              <a:t> (</a:t>
            </a:r>
            <a:r>
              <a:rPr lang="en-US" err="1"/>
              <a:t>langchain</a:t>
            </a:r>
            <a:r>
              <a:rPr lang="en-US"/>
              <a:t>)</a:t>
            </a:r>
          </a:p>
        </p:txBody>
      </p:sp>
      <p:sp>
        <p:nvSpPr>
          <p:cNvPr id="31" name="TextBox 30">
            <a:extLst>
              <a:ext uri="{FF2B5EF4-FFF2-40B4-BE49-F238E27FC236}">
                <a16:creationId xmlns:a16="http://schemas.microsoft.com/office/drawing/2014/main" id="{1C0BA234-8B8E-0C51-7185-B7A2640B12FB}"/>
              </a:ext>
            </a:extLst>
          </p:cNvPr>
          <p:cNvSpPr txBox="1"/>
          <p:nvPr/>
        </p:nvSpPr>
        <p:spPr>
          <a:xfrm>
            <a:off x="4129646" y="1840734"/>
            <a:ext cx="4650658" cy="307777"/>
          </a:xfrm>
          <a:prstGeom prst="rect">
            <a:avLst/>
          </a:prstGeom>
          <a:noFill/>
        </p:spPr>
        <p:txBody>
          <a:bodyPr wrap="square" rtlCol="0">
            <a:spAutoFit/>
          </a:bodyPr>
          <a:lstStyle/>
          <a:p>
            <a:r>
              <a:rPr lang="en-US" err="1"/>
              <a:t>UnstructuredPDFLoader</a:t>
            </a:r>
            <a:r>
              <a:rPr lang="en-US"/>
              <a:t>(</a:t>
            </a:r>
            <a:r>
              <a:rPr lang="en-US" err="1"/>
              <a:t>langchain</a:t>
            </a:r>
            <a:r>
              <a:rPr lang="en-US"/>
              <a:t>)</a:t>
            </a:r>
          </a:p>
        </p:txBody>
      </p:sp>
      <p:sp>
        <p:nvSpPr>
          <p:cNvPr id="3" name="TextBox 2">
            <a:extLst>
              <a:ext uri="{FF2B5EF4-FFF2-40B4-BE49-F238E27FC236}">
                <a16:creationId xmlns:a16="http://schemas.microsoft.com/office/drawing/2014/main" id="{815B3C2E-D502-5A8D-DA7C-6794F076996D}"/>
              </a:ext>
            </a:extLst>
          </p:cNvPr>
          <p:cNvSpPr txBox="1"/>
          <p:nvPr/>
        </p:nvSpPr>
        <p:spPr>
          <a:xfrm>
            <a:off x="3932903" y="3059722"/>
            <a:ext cx="4650658" cy="307777"/>
          </a:xfrm>
          <a:prstGeom prst="rect">
            <a:avLst/>
          </a:prstGeom>
          <a:noFill/>
        </p:spPr>
        <p:txBody>
          <a:bodyPr wrap="square" rtlCol="0">
            <a:spAutoFit/>
          </a:bodyPr>
          <a:lstStyle/>
          <a:p>
            <a:r>
              <a:rPr lang="en-US" err="1"/>
              <a:t>UnstructuredPDFLoader</a:t>
            </a:r>
            <a:r>
              <a:rPr lang="en-US"/>
              <a:t>(</a:t>
            </a:r>
            <a:r>
              <a:rPr lang="en-US" err="1"/>
              <a:t>langchain</a:t>
            </a:r>
            <a:r>
              <a:rPr lang="en-US"/>
              <a:t>)</a:t>
            </a:r>
          </a:p>
        </p:txBody>
      </p:sp>
      <p:pic>
        <p:nvPicPr>
          <p:cNvPr id="9" name="Picture 8">
            <a:extLst>
              <a:ext uri="{FF2B5EF4-FFF2-40B4-BE49-F238E27FC236}">
                <a16:creationId xmlns:a16="http://schemas.microsoft.com/office/drawing/2014/main" id="{7C714835-16F3-F815-CE6E-178FED3E67B7}"/>
              </a:ext>
            </a:extLst>
          </p:cNvPr>
          <p:cNvPicPr>
            <a:picLocks noChangeAspect="1"/>
          </p:cNvPicPr>
          <p:nvPr/>
        </p:nvPicPr>
        <p:blipFill>
          <a:blip r:embed="rId4"/>
          <a:stretch>
            <a:fillRect/>
          </a:stretch>
        </p:blipFill>
        <p:spPr>
          <a:xfrm>
            <a:off x="2772695" y="3493457"/>
            <a:ext cx="6646607" cy="3014901"/>
          </a:xfrm>
          <a:prstGeom prst="rect">
            <a:avLst/>
          </a:prstGeom>
        </p:spPr>
      </p:pic>
    </p:spTree>
    <p:extLst>
      <p:ext uri="{BB962C8B-B14F-4D97-AF65-F5344CB8AC3E}">
        <p14:creationId xmlns:p14="http://schemas.microsoft.com/office/powerpoint/2010/main" val="406569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88BB1-73A4-DFD3-55A8-01F358E936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A5767-63CB-9669-47DA-E4F73B3E2064}"/>
              </a:ext>
            </a:extLst>
          </p:cNvPr>
          <p:cNvSpPr>
            <a:spLocks noGrp="1"/>
          </p:cNvSpPr>
          <p:nvPr>
            <p:ph type="title"/>
          </p:nvPr>
        </p:nvSpPr>
        <p:spPr>
          <a:xfrm>
            <a:off x="806172" y="178264"/>
            <a:ext cx="10579655" cy="785896"/>
          </a:xfrm>
        </p:spPr>
        <p:txBody>
          <a:bodyPr>
            <a:normAutofit/>
          </a:bodyPr>
          <a:lstStyle/>
          <a:p>
            <a:r>
              <a:rPr lang="en-US"/>
              <a:t>DATA LOADER</a:t>
            </a:r>
          </a:p>
        </p:txBody>
      </p:sp>
      <p:sp>
        <p:nvSpPr>
          <p:cNvPr id="4" name="Slide Number Placeholder 3">
            <a:extLst>
              <a:ext uri="{FF2B5EF4-FFF2-40B4-BE49-F238E27FC236}">
                <a16:creationId xmlns:a16="http://schemas.microsoft.com/office/drawing/2014/main" id="{3ECD6136-C538-3F2E-1231-B52FEF965C1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8</a:t>
            </a:fld>
            <a:endParaRPr lang="en-VN"/>
          </a:p>
        </p:txBody>
      </p:sp>
      <p:pic>
        <p:nvPicPr>
          <p:cNvPr id="8" name="Graphic 7" descr="Closed book with solid fill">
            <a:extLst>
              <a:ext uri="{FF2B5EF4-FFF2-40B4-BE49-F238E27FC236}">
                <a16:creationId xmlns:a16="http://schemas.microsoft.com/office/drawing/2014/main" id="{B1A6D874-D16B-40F5-6D76-147C2EB91F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7910" y="1223252"/>
            <a:ext cx="1125794" cy="1125794"/>
          </a:xfrm>
          <a:prstGeom prst="rect">
            <a:avLst/>
          </a:prstGeom>
        </p:spPr>
      </p:pic>
      <p:sp>
        <p:nvSpPr>
          <p:cNvPr id="10" name="TextBox 9">
            <a:extLst>
              <a:ext uri="{FF2B5EF4-FFF2-40B4-BE49-F238E27FC236}">
                <a16:creationId xmlns:a16="http://schemas.microsoft.com/office/drawing/2014/main" id="{965A6D73-4490-7736-EE56-EEBB8750A160}"/>
              </a:ext>
            </a:extLst>
          </p:cNvPr>
          <p:cNvSpPr txBox="1"/>
          <p:nvPr/>
        </p:nvSpPr>
        <p:spPr>
          <a:xfrm>
            <a:off x="1027470" y="2527612"/>
            <a:ext cx="2389239" cy="307777"/>
          </a:xfrm>
          <a:prstGeom prst="rect">
            <a:avLst/>
          </a:prstGeom>
          <a:noFill/>
        </p:spPr>
        <p:txBody>
          <a:bodyPr wrap="square" rtlCol="0">
            <a:spAutoFit/>
          </a:bodyPr>
          <a:lstStyle/>
          <a:p>
            <a:r>
              <a:rPr lang="en-US"/>
              <a:t>machinelearningcoban.pdf</a:t>
            </a:r>
          </a:p>
        </p:txBody>
      </p:sp>
      <p:sp>
        <p:nvSpPr>
          <p:cNvPr id="16" name="Rectangle 15">
            <a:extLst>
              <a:ext uri="{FF2B5EF4-FFF2-40B4-BE49-F238E27FC236}">
                <a16:creationId xmlns:a16="http://schemas.microsoft.com/office/drawing/2014/main" id="{B1278436-503A-E299-82E4-2613EC366A25}"/>
              </a:ext>
            </a:extLst>
          </p:cNvPr>
          <p:cNvSpPr/>
          <p:nvPr/>
        </p:nvSpPr>
        <p:spPr>
          <a:xfrm>
            <a:off x="6019699" y="1183139"/>
            <a:ext cx="1799304" cy="1066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t>mardown</a:t>
            </a:r>
            <a:endParaRPr lang="en-US"/>
          </a:p>
        </p:txBody>
      </p:sp>
      <p:cxnSp>
        <p:nvCxnSpPr>
          <p:cNvPr id="24" name="Straight Arrow Connector 23">
            <a:extLst>
              <a:ext uri="{FF2B5EF4-FFF2-40B4-BE49-F238E27FC236}">
                <a16:creationId xmlns:a16="http://schemas.microsoft.com/office/drawing/2014/main" id="{E71B6080-3254-57D2-F078-13884CBA4184}"/>
              </a:ext>
            </a:extLst>
          </p:cNvPr>
          <p:cNvCxnSpPr>
            <a:cxnSpLocks/>
          </p:cNvCxnSpPr>
          <p:nvPr/>
        </p:nvCxnSpPr>
        <p:spPr>
          <a:xfrm>
            <a:off x="3328415" y="1716280"/>
            <a:ext cx="267909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7" name="TextBox 26">
            <a:extLst>
              <a:ext uri="{FF2B5EF4-FFF2-40B4-BE49-F238E27FC236}">
                <a16:creationId xmlns:a16="http://schemas.microsoft.com/office/drawing/2014/main" id="{420E7217-355A-AB91-3080-0FEDEC303E88}"/>
              </a:ext>
            </a:extLst>
          </p:cNvPr>
          <p:cNvSpPr txBox="1"/>
          <p:nvPr/>
        </p:nvSpPr>
        <p:spPr>
          <a:xfrm>
            <a:off x="4026507" y="1288208"/>
            <a:ext cx="1799304" cy="523220"/>
          </a:xfrm>
          <a:prstGeom prst="rect">
            <a:avLst/>
          </a:prstGeom>
          <a:noFill/>
        </p:spPr>
        <p:txBody>
          <a:bodyPr wrap="square" rtlCol="0">
            <a:spAutoFit/>
          </a:bodyPr>
          <a:lstStyle/>
          <a:p>
            <a:r>
              <a:rPr lang="en-US" b="1" err="1"/>
              <a:t>LlamaCloud</a:t>
            </a:r>
            <a:endParaRPr lang="en-US" b="1"/>
          </a:p>
          <a:p>
            <a:endParaRPr lang="en-US"/>
          </a:p>
        </p:txBody>
      </p:sp>
      <p:pic>
        <p:nvPicPr>
          <p:cNvPr id="5" name="Picture 4">
            <a:extLst>
              <a:ext uri="{FF2B5EF4-FFF2-40B4-BE49-F238E27FC236}">
                <a16:creationId xmlns:a16="http://schemas.microsoft.com/office/drawing/2014/main" id="{FE3EF2D0-4B1F-1D33-E3C8-CA9FEC30DAFE}"/>
              </a:ext>
            </a:extLst>
          </p:cNvPr>
          <p:cNvPicPr>
            <a:picLocks noChangeAspect="1"/>
          </p:cNvPicPr>
          <p:nvPr/>
        </p:nvPicPr>
        <p:blipFill>
          <a:blip r:embed="rId4"/>
          <a:stretch>
            <a:fillRect/>
          </a:stretch>
        </p:blipFill>
        <p:spPr>
          <a:xfrm>
            <a:off x="1027470" y="4104125"/>
            <a:ext cx="10562115" cy="752121"/>
          </a:xfrm>
          <a:prstGeom prst="rect">
            <a:avLst/>
          </a:prstGeom>
        </p:spPr>
      </p:pic>
      <p:sp>
        <p:nvSpPr>
          <p:cNvPr id="9" name="Rectangle 8">
            <a:extLst>
              <a:ext uri="{FF2B5EF4-FFF2-40B4-BE49-F238E27FC236}">
                <a16:creationId xmlns:a16="http://schemas.microsoft.com/office/drawing/2014/main" id="{949B173D-5EE9-DCC3-68DF-BC4BAD9ED95F}"/>
              </a:ext>
            </a:extLst>
          </p:cNvPr>
          <p:cNvSpPr/>
          <p:nvPr/>
        </p:nvSpPr>
        <p:spPr>
          <a:xfrm>
            <a:off x="9448798" y="1183138"/>
            <a:ext cx="1799304" cy="1066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string</a:t>
            </a:r>
          </a:p>
        </p:txBody>
      </p:sp>
      <p:cxnSp>
        <p:nvCxnSpPr>
          <p:cNvPr id="13" name="Straight Arrow Connector 12">
            <a:extLst>
              <a:ext uri="{FF2B5EF4-FFF2-40B4-BE49-F238E27FC236}">
                <a16:creationId xmlns:a16="http://schemas.microsoft.com/office/drawing/2014/main" id="{2B0B00E4-B416-43E1-B02F-0E3E0399832C}"/>
              </a:ext>
            </a:extLst>
          </p:cNvPr>
          <p:cNvCxnSpPr>
            <a:stCxn id="16" idx="3"/>
            <a:endCxn id="9" idx="1"/>
          </p:cNvCxnSpPr>
          <p:nvPr/>
        </p:nvCxnSpPr>
        <p:spPr>
          <a:xfrm flipV="1">
            <a:off x="7819003" y="1716279"/>
            <a:ext cx="1629795"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8A4A1F3-79B8-4611-A004-F17462B3457C}"/>
                  </a:ext>
                </a:extLst>
              </p14:cNvPr>
              <p14:cNvContentPartPr/>
              <p14:nvPr/>
            </p14:nvContentPartPr>
            <p14:xfrm>
              <a:off x="8543895" y="1553021"/>
              <a:ext cx="360" cy="360"/>
            </p14:xfrm>
          </p:contentPart>
        </mc:Choice>
        <mc:Fallback xmlns="">
          <p:pic>
            <p:nvPicPr>
              <p:cNvPr id="3" name="Ink 2">
                <a:extLst>
                  <a:ext uri="{FF2B5EF4-FFF2-40B4-BE49-F238E27FC236}">
                    <a16:creationId xmlns:a16="http://schemas.microsoft.com/office/drawing/2014/main" id="{38A4A1F3-79B8-4611-A004-F17462B3457C}"/>
                  </a:ext>
                </a:extLst>
              </p:cNvPr>
              <p:cNvPicPr/>
              <p:nvPr/>
            </p:nvPicPr>
            <p:blipFill>
              <a:blip r:embed="rId6"/>
              <a:stretch>
                <a:fillRect/>
              </a:stretch>
            </p:blipFill>
            <p:spPr>
              <a:xfrm>
                <a:off x="8535255" y="1544381"/>
                <a:ext cx="18000" cy="18000"/>
              </a:xfrm>
              <a:prstGeom prst="rect">
                <a:avLst/>
              </a:prstGeom>
            </p:spPr>
          </p:pic>
        </mc:Fallback>
      </mc:AlternateContent>
    </p:spTree>
    <p:extLst>
      <p:ext uri="{BB962C8B-B14F-4D97-AF65-F5344CB8AC3E}">
        <p14:creationId xmlns:p14="http://schemas.microsoft.com/office/powerpoint/2010/main" val="329081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19B39-65C4-C39B-2B94-7A6BC00A63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DE79C-AA2B-695D-2B6F-C217FC2C4241}"/>
              </a:ext>
            </a:extLst>
          </p:cNvPr>
          <p:cNvSpPr>
            <a:spLocks noGrp="1"/>
          </p:cNvSpPr>
          <p:nvPr>
            <p:ph type="title"/>
          </p:nvPr>
        </p:nvSpPr>
        <p:spPr>
          <a:xfrm>
            <a:off x="806172" y="178264"/>
            <a:ext cx="10579655" cy="785896"/>
          </a:xfrm>
        </p:spPr>
        <p:txBody>
          <a:bodyPr>
            <a:normAutofit/>
          </a:bodyPr>
          <a:lstStyle/>
          <a:p>
            <a:r>
              <a:rPr lang="en-US"/>
              <a:t>DATA PREPROCESSING</a:t>
            </a:r>
          </a:p>
        </p:txBody>
      </p:sp>
      <p:sp>
        <p:nvSpPr>
          <p:cNvPr id="4" name="Slide Number Placeholder 3">
            <a:extLst>
              <a:ext uri="{FF2B5EF4-FFF2-40B4-BE49-F238E27FC236}">
                <a16:creationId xmlns:a16="http://schemas.microsoft.com/office/drawing/2014/main" id="{20F69B73-9329-4FBE-B0AE-EE2C565AA43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VN" smtClean="0"/>
              <a:t>9</a:t>
            </a:fld>
            <a:endParaRPr lang="en-VN"/>
          </a:p>
        </p:txBody>
      </p:sp>
      <p:pic>
        <p:nvPicPr>
          <p:cNvPr id="3" name="Picture 2">
            <a:extLst>
              <a:ext uri="{FF2B5EF4-FFF2-40B4-BE49-F238E27FC236}">
                <a16:creationId xmlns:a16="http://schemas.microsoft.com/office/drawing/2014/main" id="{88D9B0C2-3A9D-6B50-666D-FA14953EB672}"/>
              </a:ext>
            </a:extLst>
          </p:cNvPr>
          <p:cNvPicPr>
            <a:picLocks noChangeAspect="1"/>
          </p:cNvPicPr>
          <p:nvPr/>
        </p:nvPicPr>
        <p:blipFill>
          <a:blip r:embed="rId2"/>
          <a:stretch>
            <a:fillRect/>
          </a:stretch>
        </p:blipFill>
        <p:spPr>
          <a:xfrm>
            <a:off x="2973005" y="1248858"/>
            <a:ext cx="5817033" cy="261462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2F39CF-A68A-945B-87C0-9259CE005E43}"/>
                  </a:ext>
                </a:extLst>
              </p14:cNvPr>
              <p14:cNvContentPartPr/>
              <p14:nvPr/>
            </p14:nvContentPartPr>
            <p14:xfrm>
              <a:off x="3067215" y="2034701"/>
              <a:ext cx="1474560" cy="50400"/>
            </p14:xfrm>
          </p:contentPart>
        </mc:Choice>
        <mc:Fallback xmlns="">
          <p:pic>
            <p:nvPicPr>
              <p:cNvPr id="6" name="Ink 5">
                <a:extLst>
                  <a:ext uri="{FF2B5EF4-FFF2-40B4-BE49-F238E27FC236}">
                    <a16:creationId xmlns:a16="http://schemas.microsoft.com/office/drawing/2014/main" id="{DA2F39CF-A68A-945B-87C0-9259CE005E43}"/>
                  </a:ext>
                </a:extLst>
              </p:cNvPr>
              <p:cNvPicPr/>
              <p:nvPr/>
            </p:nvPicPr>
            <p:blipFill>
              <a:blip r:embed="rId4"/>
              <a:stretch>
                <a:fillRect/>
              </a:stretch>
            </p:blipFill>
            <p:spPr>
              <a:xfrm>
                <a:off x="3058575" y="2026061"/>
                <a:ext cx="14922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C31ED30-4A87-99F6-58AE-05C1AD4924CE}"/>
                  </a:ext>
                </a:extLst>
              </p14:cNvPr>
              <p14:cNvContentPartPr/>
              <p14:nvPr/>
            </p14:nvContentPartPr>
            <p14:xfrm>
              <a:off x="6184095" y="2063501"/>
              <a:ext cx="2261520" cy="21600"/>
            </p14:xfrm>
          </p:contentPart>
        </mc:Choice>
        <mc:Fallback xmlns="">
          <p:pic>
            <p:nvPicPr>
              <p:cNvPr id="7" name="Ink 6">
                <a:extLst>
                  <a:ext uri="{FF2B5EF4-FFF2-40B4-BE49-F238E27FC236}">
                    <a16:creationId xmlns:a16="http://schemas.microsoft.com/office/drawing/2014/main" id="{5C31ED30-4A87-99F6-58AE-05C1AD4924CE}"/>
                  </a:ext>
                </a:extLst>
              </p:cNvPr>
              <p:cNvPicPr/>
              <p:nvPr/>
            </p:nvPicPr>
            <p:blipFill>
              <a:blip r:embed="rId6"/>
              <a:stretch>
                <a:fillRect/>
              </a:stretch>
            </p:blipFill>
            <p:spPr>
              <a:xfrm>
                <a:off x="6175455" y="2054861"/>
                <a:ext cx="22791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BEDA46F-867E-FD95-C546-A1B96C8EBDC6}"/>
                  </a:ext>
                </a:extLst>
              </p14:cNvPr>
              <p14:cNvContentPartPr/>
              <p14:nvPr/>
            </p14:nvContentPartPr>
            <p14:xfrm>
              <a:off x="3067215" y="3048101"/>
              <a:ext cx="10440" cy="360"/>
            </p14:xfrm>
          </p:contentPart>
        </mc:Choice>
        <mc:Fallback xmlns="">
          <p:pic>
            <p:nvPicPr>
              <p:cNvPr id="11" name="Ink 10">
                <a:extLst>
                  <a:ext uri="{FF2B5EF4-FFF2-40B4-BE49-F238E27FC236}">
                    <a16:creationId xmlns:a16="http://schemas.microsoft.com/office/drawing/2014/main" id="{4BEDA46F-867E-FD95-C546-A1B96C8EBDC6}"/>
                  </a:ext>
                </a:extLst>
              </p:cNvPr>
              <p:cNvPicPr/>
              <p:nvPr/>
            </p:nvPicPr>
            <p:blipFill>
              <a:blip r:embed="rId8"/>
              <a:stretch>
                <a:fillRect/>
              </a:stretch>
            </p:blipFill>
            <p:spPr>
              <a:xfrm>
                <a:off x="3058575" y="3039101"/>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8AE8B7F4-ADCA-D326-BECB-2DBD8F1A8C8C}"/>
                  </a:ext>
                </a:extLst>
              </p14:cNvPr>
              <p14:cNvContentPartPr/>
              <p14:nvPr/>
            </p14:nvContentPartPr>
            <p14:xfrm>
              <a:off x="3087375" y="3253661"/>
              <a:ext cx="2368800" cy="41040"/>
            </p14:xfrm>
          </p:contentPart>
        </mc:Choice>
        <mc:Fallback xmlns="">
          <p:pic>
            <p:nvPicPr>
              <p:cNvPr id="12" name="Ink 11">
                <a:extLst>
                  <a:ext uri="{FF2B5EF4-FFF2-40B4-BE49-F238E27FC236}">
                    <a16:creationId xmlns:a16="http://schemas.microsoft.com/office/drawing/2014/main" id="{8AE8B7F4-ADCA-D326-BECB-2DBD8F1A8C8C}"/>
                  </a:ext>
                </a:extLst>
              </p:cNvPr>
              <p:cNvPicPr/>
              <p:nvPr/>
            </p:nvPicPr>
            <p:blipFill>
              <a:blip r:embed="rId10"/>
              <a:stretch>
                <a:fillRect/>
              </a:stretch>
            </p:blipFill>
            <p:spPr>
              <a:xfrm>
                <a:off x="3078375" y="3245021"/>
                <a:ext cx="23864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490A559A-04D6-58DD-8010-A02B9AF78AE7}"/>
                  </a:ext>
                </a:extLst>
              </p14:cNvPr>
              <p14:cNvContentPartPr/>
              <p14:nvPr/>
            </p14:nvContentPartPr>
            <p14:xfrm>
              <a:off x="8101455" y="3263741"/>
              <a:ext cx="344520" cy="360"/>
            </p14:xfrm>
          </p:contentPart>
        </mc:Choice>
        <mc:Fallback xmlns="">
          <p:pic>
            <p:nvPicPr>
              <p:cNvPr id="17" name="Ink 16">
                <a:extLst>
                  <a:ext uri="{FF2B5EF4-FFF2-40B4-BE49-F238E27FC236}">
                    <a16:creationId xmlns:a16="http://schemas.microsoft.com/office/drawing/2014/main" id="{490A559A-04D6-58DD-8010-A02B9AF78AE7}"/>
                  </a:ext>
                </a:extLst>
              </p:cNvPr>
              <p:cNvPicPr/>
              <p:nvPr/>
            </p:nvPicPr>
            <p:blipFill>
              <a:blip r:embed="rId12"/>
              <a:stretch>
                <a:fillRect/>
              </a:stretch>
            </p:blipFill>
            <p:spPr>
              <a:xfrm>
                <a:off x="8092815" y="3255101"/>
                <a:ext cx="36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DCC1DD8C-52F3-C86A-DFD4-9229302F7FDD}"/>
                  </a:ext>
                </a:extLst>
              </p14:cNvPr>
              <p14:cNvContentPartPr/>
              <p14:nvPr/>
            </p14:nvContentPartPr>
            <p14:xfrm>
              <a:off x="-344145" y="865061"/>
              <a:ext cx="360" cy="360"/>
            </p14:xfrm>
          </p:contentPart>
        </mc:Choice>
        <mc:Fallback xmlns="">
          <p:pic>
            <p:nvPicPr>
              <p:cNvPr id="18" name="Ink 17">
                <a:extLst>
                  <a:ext uri="{FF2B5EF4-FFF2-40B4-BE49-F238E27FC236}">
                    <a16:creationId xmlns:a16="http://schemas.microsoft.com/office/drawing/2014/main" id="{DCC1DD8C-52F3-C86A-DFD4-9229302F7FDD}"/>
                  </a:ext>
                </a:extLst>
              </p:cNvPr>
              <p:cNvPicPr/>
              <p:nvPr/>
            </p:nvPicPr>
            <p:blipFill>
              <a:blip r:embed="rId14"/>
              <a:stretch>
                <a:fillRect/>
              </a:stretch>
            </p:blipFill>
            <p:spPr>
              <a:xfrm>
                <a:off x="-352785" y="85642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2B8F5F7-050F-F384-8C20-1F5376E25663}"/>
                  </a:ext>
                </a:extLst>
              </p14:cNvPr>
              <p14:cNvContentPartPr/>
              <p14:nvPr/>
            </p14:nvContentPartPr>
            <p14:xfrm>
              <a:off x="-324705" y="1169981"/>
              <a:ext cx="360" cy="360"/>
            </p14:xfrm>
          </p:contentPart>
        </mc:Choice>
        <mc:Fallback xmlns="">
          <p:pic>
            <p:nvPicPr>
              <p:cNvPr id="19" name="Ink 18">
                <a:extLst>
                  <a:ext uri="{FF2B5EF4-FFF2-40B4-BE49-F238E27FC236}">
                    <a16:creationId xmlns:a16="http://schemas.microsoft.com/office/drawing/2014/main" id="{92B8F5F7-050F-F384-8C20-1F5376E25663}"/>
                  </a:ext>
                </a:extLst>
              </p:cNvPr>
              <p:cNvPicPr/>
              <p:nvPr/>
            </p:nvPicPr>
            <p:blipFill>
              <a:blip r:embed="rId14"/>
              <a:stretch>
                <a:fillRect/>
              </a:stretch>
            </p:blipFill>
            <p:spPr>
              <a:xfrm>
                <a:off x="-333345" y="11609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85400EB0-415A-4288-DC61-9FC86A0990A6}"/>
                  </a:ext>
                </a:extLst>
              </p14:cNvPr>
              <p14:cNvContentPartPr/>
              <p14:nvPr/>
            </p14:nvContentPartPr>
            <p14:xfrm>
              <a:off x="-579945" y="4227821"/>
              <a:ext cx="360" cy="360"/>
            </p14:xfrm>
          </p:contentPart>
        </mc:Choice>
        <mc:Fallback xmlns="">
          <p:pic>
            <p:nvPicPr>
              <p:cNvPr id="20" name="Ink 19">
                <a:extLst>
                  <a:ext uri="{FF2B5EF4-FFF2-40B4-BE49-F238E27FC236}">
                    <a16:creationId xmlns:a16="http://schemas.microsoft.com/office/drawing/2014/main" id="{85400EB0-415A-4288-DC61-9FC86A0990A6}"/>
                  </a:ext>
                </a:extLst>
              </p:cNvPr>
              <p:cNvPicPr/>
              <p:nvPr/>
            </p:nvPicPr>
            <p:blipFill>
              <a:blip r:embed="rId14"/>
              <a:stretch>
                <a:fillRect/>
              </a:stretch>
            </p:blipFill>
            <p:spPr>
              <a:xfrm>
                <a:off x="-588945" y="4219181"/>
                <a:ext cx="18000" cy="18000"/>
              </a:xfrm>
              <a:prstGeom prst="rect">
                <a:avLst/>
              </a:prstGeom>
            </p:spPr>
          </p:pic>
        </mc:Fallback>
      </mc:AlternateContent>
      <p:sp>
        <p:nvSpPr>
          <p:cNvPr id="21" name="TextBox 20">
            <a:extLst>
              <a:ext uri="{FF2B5EF4-FFF2-40B4-BE49-F238E27FC236}">
                <a16:creationId xmlns:a16="http://schemas.microsoft.com/office/drawing/2014/main" id="{07BB5219-E4B1-5B0E-0594-3B79FC2981A7}"/>
              </a:ext>
            </a:extLst>
          </p:cNvPr>
          <p:cNvSpPr txBox="1"/>
          <p:nvPr/>
        </p:nvSpPr>
        <p:spPr>
          <a:xfrm>
            <a:off x="9635613" y="2034701"/>
            <a:ext cx="1917290" cy="369332"/>
          </a:xfrm>
          <a:prstGeom prst="rect">
            <a:avLst/>
          </a:prstGeom>
          <a:noFill/>
        </p:spPr>
        <p:txBody>
          <a:bodyPr wrap="square" rtlCol="0">
            <a:spAutoFit/>
          </a:bodyPr>
          <a:lstStyle/>
          <a:p>
            <a:r>
              <a:rPr lang="en-US" sz="1800">
                <a:solidFill>
                  <a:srgbClr val="FF0000"/>
                </a:solidFill>
              </a:rPr>
              <a:t>remove !</a:t>
            </a:r>
          </a:p>
        </p:txBody>
      </p:sp>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B8D2E024-3109-B21F-E8CC-235B1135E484}"/>
                  </a:ext>
                </a:extLst>
              </p14:cNvPr>
              <p14:cNvContentPartPr/>
              <p14:nvPr/>
            </p14:nvContentPartPr>
            <p14:xfrm>
              <a:off x="1061837" y="1681541"/>
              <a:ext cx="360" cy="360"/>
            </p14:xfrm>
          </p:contentPart>
        </mc:Choice>
        <mc:Fallback xmlns="">
          <p:pic>
            <p:nvPicPr>
              <p:cNvPr id="5" name="Ink 4">
                <a:extLst>
                  <a:ext uri="{FF2B5EF4-FFF2-40B4-BE49-F238E27FC236}">
                    <a16:creationId xmlns:a16="http://schemas.microsoft.com/office/drawing/2014/main" id="{B8D2E024-3109-B21F-E8CC-235B1135E484}"/>
                  </a:ext>
                </a:extLst>
              </p:cNvPr>
              <p:cNvPicPr/>
              <p:nvPr/>
            </p:nvPicPr>
            <p:blipFill>
              <a:blip r:embed="rId18"/>
              <a:stretch>
                <a:fillRect/>
              </a:stretch>
            </p:blipFill>
            <p:spPr>
              <a:xfrm>
                <a:off x="1053197" y="1672541"/>
                <a:ext cx="18000" cy="18000"/>
              </a:xfrm>
              <a:prstGeom prst="rect">
                <a:avLst/>
              </a:prstGeom>
            </p:spPr>
          </p:pic>
        </mc:Fallback>
      </mc:AlternateContent>
    </p:spTree>
    <p:extLst>
      <p:ext uri="{BB962C8B-B14F-4D97-AF65-F5344CB8AC3E}">
        <p14:creationId xmlns:p14="http://schemas.microsoft.com/office/powerpoint/2010/main" val="161084149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6522</TotalTime>
  <Words>1044</Words>
  <Application>Microsoft Office PowerPoint</Application>
  <PresentationFormat>Widescreen</PresentationFormat>
  <Paragraphs>233</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Calibri Light</vt:lpstr>
      <vt:lpstr>source-serif-pro</vt:lpstr>
      <vt:lpstr>Times New Roman</vt:lpstr>
      <vt:lpstr>Office 2013 - 2022 Theme</vt:lpstr>
      <vt:lpstr>PowerPoint Presentation</vt:lpstr>
      <vt:lpstr>GIỚI THIỆU</vt:lpstr>
      <vt:lpstr>TÍNH NĂNG</vt:lpstr>
      <vt:lpstr>PIPELINE</vt:lpstr>
      <vt:lpstr>DATA LOADER</vt:lpstr>
      <vt:lpstr>DATA LOADER</vt:lpstr>
      <vt:lpstr>DATA LOADER</vt:lpstr>
      <vt:lpstr>DATA LOADER</vt:lpstr>
      <vt:lpstr>DATA PREPROCESSING</vt:lpstr>
      <vt:lpstr>DATA PREPROCESSING</vt:lpstr>
      <vt:lpstr>CHUNKING</vt:lpstr>
      <vt:lpstr>CHUNKING</vt:lpstr>
      <vt:lpstr>EMBEDDING</vt:lpstr>
      <vt:lpstr>DATABASE</vt:lpstr>
      <vt:lpstr>DATABASE</vt:lpstr>
      <vt:lpstr>DATABASE</vt:lpstr>
      <vt:lpstr>DATABASE</vt:lpstr>
      <vt:lpstr>DATABASE</vt:lpstr>
      <vt:lpstr>SEMANTIC ROUTER</vt:lpstr>
      <vt:lpstr>SEMANTIC ROUTER</vt:lpstr>
      <vt:lpstr>SEMANTIC ROUTER</vt:lpstr>
      <vt:lpstr>GENERATION</vt:lpstr>
      <vt:lpstr>GENERATION</vt:lpstr>
      <vt:lpstr>GENERATION</vt:lpstr>
      <vt:lpstr>NHƯỢC ĐIỂM VÀ KHẢ NĂNG 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Trần Hoàng Lộc</dc:creator>
  <cp:lastModifiedBy>Hoang Le</cp:lastModifiedBy>
  <cp:revision>364</cp:revision>
  <dcterms:created xsi:type="dcterms:W3CDTF">2023-03-03T01:55:04Z</dcterms:created>
  <dcterms:modified xsi:type="dcterms:W3CDTF">2025-01-28T12:42:08Z</dcterms:modified>
</cp:coreProperties>
</file>