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8" r:id="rId3"/>
    <p:sldId id="259" r:id="rId4"/>
    <p:sldId id="260" r:id="rId5"/>
    <p:sldId id="257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6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CEFB79A-25DD-4CA1-ACEB-0B355552F93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44C426-D0D3-492E-B8F8-9D21272530B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E420DB-0B9F-462E-B236-6385112CC948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154CF-BE9F-459D-83FD-A150CF33B15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99ACAE-4340-4668-B175-59EB0C4902A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DF635E-1474-46B9-A84E-23C6D5D74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8653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EF8DD1-A57C-4A93-91B3-F1BB2B7FAC7D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B446E3-5DE1-45E7-AE49-8BBC2F3FA1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3256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B446E3-5DE1-45E7-AE49-8BBC2F3FA11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3492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708021"/>
            <a:ext cx="10363200" cy="1470025"/>
          </a:xfrm>
        </p:spPr>
        <p:txBody>
          <a:bodyPr/>
          <a:lstStyle>
            <a:lvl1pPr>
              <a:defRPr>
                <a:solidFill>
                  <a:schemeClr val="accent6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886200"/>
            <a:ext cx="10236656" cy="1752600"/>
          </a:xfrm>
        </p:spPr>
        <p:txBody>
          <a:bodyPr/>
          <a:lstStyle>
            <a:lvl1pPr marL="0" indent="0" algn="l">
              <a:buNone/>
              <a:defRPr sz="2000" b="0">
                <a:latin typeface="+mn-lt"/>
              </a:defRPr>
            </a:lvl1pPr>
            <a:lvl2pPr marL="457178" indent="0" algn="ctr">
              <a:buNone/>
              <a:defRPr/>
            </a:lvl2pPr>
            <a:lvl3pPr marL="914354" indent="0" algn="ctr">
              <a:buNone/>
              <a:defRPr/>
            </a:lvl3pPr>
            <a:lvl4pPr marL="1371532" indent="0" algn="ctr">
              <a:buNone/>
              <a:defRPr/>
            </a:lvl4pPr>
            <a:lvl5pPr marL="1828709" indent="0" algn="ctr">
              <a:buNone/>
              <a:defRPr/>
            </a:lvl5pPr>
            <a:lvl6pPr marL="2285886" indent="0" algn="ctr">
              <a:buNone/>
              <a:defRPr/>
            </a:lvl6pPr>
            <a:lvl7pPr marL="2743062" indent="0" algn="ctr">
              <a:buNone/>
              <a:defRPr/>
            </a:lvl7pPr>
            <a:lvl8pPr marL="3200240" indent="0" algn="ctr">
              <a:buNone/>
              <a:defRPr/>
            </a:lvl8pPr>
            <a:lvl9pPr marL="3657418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878453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030" y="435678"/>
            <a:ext cx="10122791" cy="762000"/>
          </a:xfrm>
        </p:spPr>
        <p:txBody>
          <a:bodyPr/>
          <a:lstStyle>
            <a:lvl1pPr>
              <a:defRPr sz="320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55168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9"/>
            <a:ext cx="1036320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latin typeface="Calibri" pitchFamily="34" charset="0"/>
              </a:defRPr>
            </a:lvl1pPr>
            <a:lvl2pPr marL="457178" indent="0">
              <a:buNone/>
              <a:defRPr sz="1800"/>
            </a:lvl2pPr>
            <a:lvl3pPr marL="914354" indent="0">
              <a:buNone/>
              <a:defRPr sz="1600"/>
            </a:lvl3pPr>
            <a:lvl4pPr marL="1371532" indent="0">
              <a:buNone/>
              <a:defRPr sz="1400"/>
            </a:lvl4pPr>
            <a:lvl5pPr marL="1828709" indent="0">
              <a:buNone/>
              <a:defRPr sz="1400"/>
            </a:lvl5pPr>
            <a:lvl6pPr marL="2285886" indent="0">
              <a:buNone/>
              <a:defRPr sz="1400"/>
            </a:lvl6pPr>
            <a:lvl7pPr marL="2743062" indent="0">
              <a:buNone/>
              <a:defRPr sz="1400"/>
            </a:lvl7pPr>
            <a:lvl8pPr marL="3200240" indent="0">
              <a:buNone/>
              <a:defRPr sz="1400"/>
            </a:lvl8pPr>
            <a:lvl9pPr marL="3657418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72411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787" y="457200"/>
            <a:ext cx="10121900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0906" y="1362075"/>
            <a:ext cx="5162551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6652" y="1362075"/>
            <a:ext cx="5162549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64195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019" y="445070"/>
            <a:ext cx="10121900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77199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98787" y="371182"/>
            <a:ext cx="101219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9167" y="1362075"/>
            <a:ext cx="10528300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-1"/>
            <a:ext cx="12192000" cy="311568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defRPr/>
            </a:pPr>
            <a:r>
              <a:rPr lang="en-US" sz="1800" b="0">
                <a:solidFill>
                  <a:schemeClr val="bg1"/>
                </a:solidFill>
                <a:latin typeface="+mn-lt"/>
              </a:rPr>
              <a:t>Design and Analysis of Algorithms, </a:t>
            </a:r>
            <a:r>
              <a:rPr lang="en-US" sz="1800" b="0" dirty="0">
                <a:solidFill>
                  <a:schemeClr val="bg1"/>
                </a:solidFill>
                <a:latin typeface="+mn-lt"/>
              </a:rPr>
              <a:t>Peking University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11740595" y="6581006"/>
            <a:ext cx="3674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sz="1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11405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marL="119057" indent="-119057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accent6">
              <a:lumMod val="50000"/>
            </a:schemeClr>
          </a:solidFill>
          <a:latin typeface="+mn-lt"/>
          <a:ea typeface="+mj-ea"/>
          <a:cs typeface="+mj-cs"/>
        </a:defRPr>
      </a:lvl1pPr>
      <a:lvl2pPr marL="119057" indent="-119057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57" indent="-119057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57" indent="-119057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57" indent="-119057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34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11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588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766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882" indent="-342882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13" indent="-285737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2pPr>
      <a:lvl3pPr marL="1142942" indent="-228589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3pPr>
      <a:lvl4pPr marL="1600120" indent="-228589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298" indent="-228589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474" indent="-228589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652" indent="-228589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8829" indent="-228589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006" indent="-228589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pub.ist.ac.at/~vnk/software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75319-D5E6-4008-8BCB-12B93DD71E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GrabCut</a:t>
            </a:r>
            <a:r>
              <a:rPr lang="en-US" dirty="0"/>
              <a:t> </a:t>
            </a:r>
            <a:r>
              <a:rPr lang="zh-CN" altLang="en-US" dirty="0"/>
              <a:t>算法的实现、分析与改进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A83338-1724-4003-8306-766D19AEF8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枚辉煌</a:t>
            </a:r>
            <a:r>
              <a:rPr lang="en-US" altLang="zh-CN" dirty="0"/>
              <a:t>	1800094810</a:t>
            </a:r>
          </a:p>
          <a:p>
            <a:r>
              <a:rPr lang="zh-CN" altLang="en-US" dirty="0"/>
              <a:t>李佩轩</a:t>
            </a:r>
            <a:r>
              <a:rPr lang="en-US" altLang="zh-CN" dirty="0"/>
              <a:t>	1800012994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1919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05ECC-C607-4D3E-B49A-8F3393087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Cut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E12E1B6-D5D2-4CD3-A2A8-8EDDEE5117C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N-links: 8 neighboring edges for each pixel, define smoothness term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𝑑𝑖𝑠𝑡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=50,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d>
                              <m:dPr>
                                <m:begChr m:val="⟨"/>
                                <m:endChr m:val="⟩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‖"/>
                                        <m:endChr m:val="‖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𝑧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𝑚</m:t>
                                            </m:r>
                                          </m:sub>
                                        </m:s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𝑧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b="0" dirty="0"/>
              </a:p>
              <a:p>
                <a:endParaRPr lang="en-US" dirty="0"/>
              </a:p>
              <a:p>
                <a:r>
                  <a:rPr lang="en-US" dirty="0"/>
                  <a:t>T-links: edges connect from BGD source to pixels and from pixels to FGD source, define color fit term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𝑼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 is the greatest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-links weight in graph</a:t>
                </a:r>
              </a:p>
              <a:p>
                <a:pPr marL="457176" lvl="1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E12E1B6-D5D2-4CD3-A2A8-8EDDEE5117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58" t="-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0722C704-3436-443A-92B9-1666430494C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68849288"/>
                  </p:ext>
                </p:extLst>
              </p:nvPr>
            </p:nvGraphicFramePr>
            <p:xfrm>
              <a:off x="1729317" y="3976562"/>
              <a:ext cx="8127999" cy="1478280"/>
            </p:xfrm>
            <a:graphic>
              <a:graphicData uri="http://schemas.openxmlformats.org/drawingml/2006/table">
                <a:tbl>
                  <a:tblPr firstRow="1" bandRow="1">
                    <a:tableStyleId>{8799B23B-EC83-4686-B30A-512413B5E67A}</a:tableStyleId>
                  </a:tblPr>
                  <a:tblGrid>
                    <a:gridCol w="2709333">
                      <a:extLst>
                        <a:ext uri="{9D8B030D-6E8A-4147-A177-3AD203B41FA5}">
                          <a16:colId xmlns:a16="http://schemas.microsoft.com/office/drawing/2014/main" val="3721221113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374774733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3711710566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Pixel type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BGD T-links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FGD T-links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2873851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68930589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3994694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𝑈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𝑚𝑜𝑑𝑒𝑙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_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𝑙𝑖𝑘𝑒𝑙𝑖h𝑜𝑜𝑑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(0, 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354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𝑚𝑜𝑑𝑒𝑙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_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𝑙𝑖𝑘𝑒𝑙𝑖h𝑜𝑜𝑑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(1, 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93911022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0722C704-3436-443A-92B9-1666430494C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68849288"/>
                  </p:ext>
                </p:extLst>
              </p:nvPr>
            </p:nvGraphicFramePr>
            <p:xfrm>
              <a:off x="1729317" y="3976562"/>
              <a:ext cx="8127999" cy="1478280"/>
            </p:xfrm>
            <a:graphic>
              <a:graphicData uri="http://schemas.openxmlformats.org/drawingml/2006/table">
                <a:tbl>
                  <a:tblPr firstRow="1" bandRow="1">
                    <a:tableStyleId>{8799B23B-EC83-4686-B30A-512413B5E67A}</a:tableStyleId>
                  </a:tblPr>
                  <a:tblGrid>
                    <a:gridCol w="2709333">
                      <a:extLst>
                        <a:ext uri="{9D8B030D-6E8A-4147-A177-3AD203B41FA5}">
                          <a16:colId xmlns:a16="http://schemas.microsoft.com/office/drawing/2014/main" val="3721221113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374774733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3711710566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Pixel type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BGD T-links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FGD T-links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2873851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25" t="-106557" r="-200449" b="-2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0225" t="-106557" r="-100449" b="-2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0225" t="-106557" r="-449" b="-2114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8930589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25" t="-206557" r="-200449" b="-1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0225" t="-206557" r="-100449" b="-1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0225" t="-206557" r="-449" b="-1114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94694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25" t="-306557" r="-200449" b="-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0225" t="-306557" r="-100449" b="-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0225" t="-306557" r="-449" b="-114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39110225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1FFA7F79-A456-4218-BA09-CE316EB98E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11466" y="2320324"/>
            <a:ext cx="5330536" cy="67077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11F6ABD-78E9-4CB0-BB6C-874C1AC911A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0" y="1760896"/>
            <a:ext cx="5330536" cy="594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716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540E2-A1BF-43CE-B84C-9F69D7C34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Maximum Flow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30A564-2290-45BF-AB04-E04EFFE59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Cannot use Ford-Fulkerson or Edmond-Karp algorithm because of real capacity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Boykov</a:t>
            </a:r>
            <a:r>
              <a:rPr lang="en-US" dirty="0"/>
              <a:t>-Kolmogorov Maximum Flow</a:t>
            </a:r>
          </a:p>
          <a:p>
            <a:pPr lvl="1"/>
            <a:r>
              <a:rPr lang="en-US" dirty="0"/>
              <a:t>An efficient way to compute the max-flow for computer vision related graph</a:t>
            </a:r>
          </a:p>
          <a:p>
            <a:pPr lvl="1"/>
            <a:r>
              <a:rPr lang="en-US" dirty="0"/>
              <a:t>Source code: </a:t>
            </a:r>
            <a:r>
              <a:rPr lang="en-US" dirty="0">
                <a:hlinkClick r:id="rId2"/>
              </a:rPr>
              <a:t>https://pub.ist.ac.at/~vnk/software.html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7123AC-52E2-4E39-810F-89ABEC01B3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167" y="2055497"/>
            <a:ext cx="10528300" cy="1792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02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D4959-3295-44FA-BEFE-6C90B5534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GrabCut</a:t>
            </a:r>
            <a:r>
              <a:rPr lang="en-US" dirty="0"/>
              <a:t> </a:t>
            </a:r>
            <a:r>
              <a:rPr lang="zh-CN" altLang="en-US" dirty="0"/>
              <a:t>算法实现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08216E-92C1-499C-84D5-2AC78AB502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两个版本：</a:t>
            </a:r>
            <a:r>
              <a:rPr lang="en-US" altLang="zh-CN" dirty="0"/>
              <a:t>Python vs C++</a:t>
            </a:r>
          </a:p>
          <a:p>
            <a:r>
              <a:rPr lang="en-US" dirty="0"/>
              <a:t>Python</a:t>
            </a:r>
          </a:p>
          <a:p>
            <a:pPr lvl="1"/>
            <a:r>
              <a:rPr lang="zh-CN" altLang="en-US" dirty="0"/>
              <a:t>调包一时爽，一直调包一直爽：</a:t>
            </a:r>
            <a:r>
              <a:rPr lang="en-US" altLang="zh-CN" dirty="0" err="1"/>
              <a:t>numpy</a:t>
            </a:r>
            <a:r>
              <a:rPr lang="en-US" altLang="zh-CN" dirty="0"/>
              <a:t>, </a:t>
            </a:r>
            <a:r>
              <a:rPr lang="en-US" altLang="zh-CN" dirty="0" err="1"/>
              <a:t>sklearn.mixture.GaussianMixture</a:t>
            </a:r>
            <a:r>
              <a:rPr lang="en-US" altLang="zh-CN" dirty="0"/>
              <a:t>, </a:t>
            </a:r>
            <a:r>
              <a:rPr lang="en-US" altLang="zh-CN" dirty="0" err="1"/>
              <a:t>opencv</a:t>
            </a:r>
            <a:endParaRPr lang="en-US" altLang="zh-CN" dirty="0"/>
          </a:p>
          <a:p>
            <a:pPr lvl="1"/>
            <a:r>
              <a:rPr lang="en-US" altLang="zh-CN" dirty="0"/>
              <a:t>Easy to write, hard to debug: </a:t>
            </a:r>
            <a:r>
              <a:rPr lang="en-US" altLang="zh-CN" dirty="0" err="1"/>
              <a:t>np.mean</a:t>
            </a:r>
            <a:r>
              <a:rPr lang="en-US" altLang="zh-CN" dirty="0"/>
              <a:t>(a)</a:t>
            </a:r>
          </a:p>
          <a:p>
            <a:pPr lvl="1"/>
            <a:r>
              <a:rPr lang="en-US" altLang="zh-CN" dirty="0"/>
              <a:t>Slow performance! </a:t>
            </a:r>
            <a:r>
              <a:rPr lang="en-US" altLang="zh-CN"/>
              <a:t>30s/iteration</a:t>
            </a:r>
            <a:endParaRPr lang="en-US" altLang="zh-CN" dirty="0"/>
          </a:p>
          <a:p>
            <a:r>
              <a:rPr lang="en-US" altLang="zh-CN" dirty="0"/>
              <a:t>C++</a:t>
            </a:r>
          </a:p>
          <a:p>
            <a:pPr lvl="1"/>
            <a:r>
              <a:rPr lang="zh-CN" altLang="en-US" dirty="0"/>
              <a:t>只用 </a:t>
            </a:r>
            <a:r>
              <a:rPr lang="en-US" altLang="zh-CN" dirty="0" err="1"/>
              <a:t>opencv</a:t>
            </a:r>
            <a:r>
              <a:rPr lang="en-US" altLang="zh-CN" dirty="0"/>
              <a:t> </a:t>
            </a:r>
            <a:r>
              <a:rPr lang="zh-CN" altLang="en-US" dirty="0"/>
              <a:t>来处理图像与计算矩阵的特征值</a:t>
            </a:r>
            <a:endParaRPr lang="en-US" altLang="zh-CN" dirty="0"/>
          </a:p>
          <a:p>
            <a:pPr lvl="1"/>
            <a:r>
              <a:rPr lang="zh-CN" altLang="en-US" dirty="0"/>
              <a:t>写起来比较麻烦，但是能掌握自己的代码运行过程，便于</a:t>
            </a:r>
            <a:r>
              <a:rPr lang="en-US" altLang="zh-CN" dirty="0"/>
              <a:t>debug</a:t>
            </a:r>
          </a:p>
          <a:p>
            <a:pPr lvl="1"/>
            <a:r>
              <a:rPr lang="zh-CN" altLang="en-US" dirty="0"/>
              <a:t>比 </a:t>
            </a:r>
            <a:r>
              <a:rPr lang="en-US" altLang="zh-CN" dirty="0"/>
              <a:t>python </a:t>
            </a:r>
            <a:r>
              <a:rPr lang="zh-CN" altLang="en-US" dirty="0"/>
              <a:t>版本快 </a:t>
            </a:r>
            <a:r>
              <a:rPr lang="en-US" altLang="zh-CN" dirty="0"/>
              <a:t>10 </a:t>
            </a:r>
            <a:r>
              <a:rPr lang="zh-CN" altLang="en-US" dirty="0"/>
              <a:t>倍！</a:t>
            </a:r>
            <a:endParaRPr lang="en-US" altLang="zh-CN" dirty="0"/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A0B527-6556-4C38-BDE1-F23B2FCB80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6505" y="2615878"/>
            <a:ext cx="3429479" cy="2267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232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1DEDA-609F-41AC-8519-C9BBE0E90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</a:t>
            </a:r>
            <a:r>
              <a:rPr lang="zh-CN" altLang="en-US" dirty="0"/>
              <a:t>版本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652F03-1AA4-4C27-A348-EA28CDF627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2726" y="1197678"/>
            <a:ext cx="8626548" cy="5526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957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79C00-70D7-4184-902C-54A71EA61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 </a:t>
            </a:r>
            <a:r>
              <a:rPr lang="zh-CN" altLang="en-US" dirty="0"/>
              <a:t>版本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F356E4-B170-4817-B459-4AF1303765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507" y="1273170"/>
            <a:ext cx="9982986" cy="5343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121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2D752-577F-43E2-BC7C-C6C3B5F27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GrabCut</a:t>
            </a:r>
            <a:r>
              <a:rPr lang="en-US" dirty="0"/>
              <a:t> </a:t>
            </a:r>
            <a:r>
              <a:rPr lang="zh-CN" altLang="en-US" dirty="0"/>
              <a:t>算法回顾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21DFFD-3799-4CC7-8DFC-A2934B1D31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US" b="0" dirty="0"/>
              <a:t>User draws a rectangle, pixels outside rectangle are set as background, pixels inside rectangle are temporarily set as foreground</a:t>
            </a:r>
          </a:p>
          <a:p>
            <a:pPr marL="457200" indent="-457200">
              <a:buAutoNum type="arabicPeriod"/>
            </a:pPr>
            <a:r>
              <a:rPr lang="en-US" b="0" dirty="0"/>
              <a:t>Use clustering algorithms to initialize FGD/BGD GMMs.</a:t>
            </a:r>
          </a:p>
          <a:p>
            <a:pPr marL="457200" indent="-457200">
              <a:buAutoNum type="arabicPeriod"/>
            </a:pPr>
            <a:r>
              <a:rPr lang="en-US" b="0" dirty="0"/>
              <a:t>Assign pixels to the most likely component in GMMs.</a:t>
            </a:r>
          </a:p>
          <a:p>
            <a:pPr marL="457200" indent="-457200">
              <a:buAutoNum type="arabicPeriod"/>
            </a:pPr>
            <a:r>
              <a:rPr lang="en-US" b="0" dirty="0"/>
              <a:t>Learn GMM parameters </a:t>
            </a:r>
          </a:p>
          <a:p>
            <a:pPr marL="457200" indent="-457200">
              <a:buAutoNum type="arabicPeriod"/>
            </a:pPr>
            <a:r>
              <a:rPr lang="en-US" b="0" dirty="0"/>
              <a:t>Use Graph Cut algorithm to classify pixels to FGD/BGD model.</a:t>
            </a:r>
          </a:p>
          <a:p>
            <a:pPr marL="457200" indent="-457200">
              <a:buAutoNum type="arabicPeriod"/>
            </a:pPr>
            <a:r>
              <a:rPr lang="en-US" b="0" dirty="0"/>
              <a:t>Repeat step 3-5 until the classification converges. </a:t>
            </a:r>
          </a:p>
          <a:p>
            <a:pPr marL="457200" indent="-457200">
              <a:buAutoNum type="arabicPeriod"/>
            </a:pPr>
            <a:endParaRPr lang="en-US" b="0" dirty="0"/>
          </a:p>
          <a:p>
            <a:pPr marL="457200" indent="-457200">
              <a:buAutoNum type="arabicPeriod"/>
            </a:pP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3346097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D13C5-D631-456C-8025-651953407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Gaussian Mixture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084A736-C4F8-4499-8B7B-3F45ACEBEF5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457361" y="1197678"/>
                <a:ext cx="5429663" cy="5224644"/>
              </a:xfrm>
            </p:spPr>
            <p:txBody>
              <a:bodyPr/>
              <a:lstStyle/>
              <a:p>
                <a:r>
                  <a:rPr lang="en-US" dirty="0"/>
                  <a:t>Model parameters: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𝝅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𝝁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𝚺</m:t>
                    </m:r>
                  </m:oMath>
                </a14:m>
                <a:r>
                  <a:rPr lang="en-US" dirty="0"/>
                  <a:t> (weight, mean, </a:t>
                </a:r>
                <a:r>
                  <a:rPr lang="en-US" dirty="0" err="1"/>
                  <a:t>cov</a:t>
                </a:r>
                <a:r>
                  <a:rPr lang="en-US" dirty="0"/>
                  <a:t>)</a:t>
                </a:r>
              </a:p>
              <a:p>
                <a:r>
                  <a:rPr lang="en-US" dirty="0"/>
                  <a:t>Model method:</a:t>
                </a:r>
              </a:p>
              <a:p>
                <a:pPr lvl="1"/>
                <a:r>
                  <a:rPr lang="en-US" dirty="0" err="1"/>
                  <a:t>init_components</a:t>
                </a:r>
                <a:r>
                  <a:rPr lang="en-US" dirty="0"/>
                  <a:t>: clustering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𝑝𝑖𝑥𝑒𝑙𝑠</m:t>
                    </m:r>
                  </m:oMath>
                </a14:m>
                <a:r>
                  <a:rPr lang="en-US" dirty="0"/>
                  <a:t> and return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𝑐𝑜𝑚𝑝𝑜𝑛𝑒𝑛𝑡𝑠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dirty="0" err="1"/>
                  <a:t>get_component</a:t>
                </a:r>
                <a:r>
                  <a:rPr lang="en-US" dirty="0"/>
                  <a:t>: return best fit component</a:t>
                </a:r>
              </a:p>
              <a:p>
                <a:pPr lvl="1"/>
                <a:r>
                  <a:rPr lang="en-US" dirty="0" err="1"/>
                  <a:t>component_likelihood</a:t>
                </a:r>
                <a:r>
                  <a:rPr lang="en-US" dirty="0"/>
                  <a:t>: how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𝑝𝑖𝑥𝑒𝑙</m:t>
                    </m:r>
                  </m:oMath>
                </a14:m>
                <a:r>
                  <a:rPr lang="en-US" dirty="0"/>
                  <a:t> fit in component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 err="1"/>
                  <a:t>model_likelihood</a:t>
                </a:r>
                <a:r>
                  <a:rPr lang="en-US" dirty="0"/>
                  <a:t>: how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𝑝𝑖𝑥𝑒𝑙</m:t>
                    </m:r>
                  </m:oMath>
                </a14:m>
                <a:r>
                  <a:rPr lang="en-US" dirty="0"/>
                  <a:t> fit in this GMM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</m:d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learn: recalculate GMM parameters based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𝑝𝑖𝑥𝑒𝑙𝑠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𝑐𝑜𝑚𝑝𝑜𝑛𝑒𝑛𝑡𝑠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084A736-C4F8-4499-8B7B-3F45ACEBEF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57361" y="1197678"/>
                <a:ext cx="5429663" cy="5224644"/>
              </a:xfrm>
              <a:blipFill>
                <a:blip r:embed="rId2"/>
                <a:stretch>
                  <a:fillRect l="-112" t="-932" r="-6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645DDB57-2A16-471E-B919-611D468435E0}"/>
              </a:ext>
            </a:extLst>
          </p:cNvPr>
          <p:cNvSpPr txBox="1"/>
          <p:nvPr/>
        </p:nvSpPr>
        <p:spPr>
          <a:xfrm>
            <a:off x="529167" y="1197678"/>
            <a:ext cx="592819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 Hack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 Hack"/>
              </a:rPr>
              <a:t> </a:t>
            </a:r>
            <a:r>
              <a:rPr lang="en-US" sz="1400" dirty="0">
                <a:solidFill>
                  <a:srgbClr val="267F99"/>
                </a:solidFill>
                <a:latin typeface=" Hack"/>
              </a:rPr>
              <a:t>GMM</a:t>
            </a:r>
            <a:endParaRPr lang="en-US" sz="1400" dirty="0">
              <a:solidFill>
                <a:srgbClr val="000000"/>
              </a:solidFill>
              <a:latin typeface=" Hack"/>
            </a:endParaRPr>
          </a:p>
          <a:p>
            <a:r>
              <a:rPr lang="en-US" sz="1400" dirty="0">
                <a:solidFill>
                  <a:srgbClr val="000000"/>
                </a:solidFill>
                <a:latin typeface=" Hack"/>
              </a:rPr>
              <a:t>{</a:t>
            </a:r>
          </a:p>
          <a:p>
            <a:r>
              <a:rPr lang="en-US" sz="1400" dirty="0">
                <a:solidFill>
                  <a:srgbClr val="0000FF"/>
                </a:solidFill>
                <a:latin typeface=" Hack"/>
              </a:rPr>
              <a:t>public:</a:t>
            </a:r>
            <a:endParaRPr lang="en-US" sz="1400" dirty="0">
              <a:solidFill>
                <a:srgbClr val="000000"/>
              </a:solidFill>
              <a:latin typeface=" Hack"/>
            </a:endParaRPr>
          </a:p>
          <a:p>
            <a:r>
              <a:rPr lang="en-US" sz="1400" dirty="0">
                <a:solidFill>
                  <a:srgbClr val="000000"/>
                </a:solidFill>
                <a:latin typeface=" Hack"/>
              </a:rPr>
              <a:t>    </a:t>
            </a:r>
            <a:r>
              <a:rPr lang="en-US" sz="1400" dirty="0">
                <a:solidFill>
                  <a:srgbClr val="0000FF"/>
                </a:solidFill>
                <a:latin typeface=" Hack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 Hack"/>
              </a:rPr>
              <a:t> </a:t>
            </a:r>
            <a:r>
              <a:rPr lang="en-US" sz="1400" dirty="0">
                <a:solidFill>
                  <a:srgbClr val="0000FF"/>
                </a:solidFill>
                <a:latin typeface=" Hack"/>
              </a:rPr>
              <a:t>static</a:t>
            </a:r>
            <a:r>
              <a:rPr lang="en-US" sz="1400" dirty="0">
                <a:solidFill>
                  <a:srgbClr val="000000"/>
                </a:solidFill>
                <a:latin typeface=" Hack"/>
              </a:rPr>
              <a:t> </a:t>
            </a:r>
            <a:r>
              <a:rPr lang="en-US" sz="1400" dirty="0">
                <a:solidFill>
                  <a:srgbClr val="0000FF"/>
                </a:solidFill>
                <a:latin typeface=" Hack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 Hack"/>
              </a:rPr>
              <a:t> K = </a:t>
            </a:r>
            <a:r>
              <a:rPr lang="en-US" sz="1400" dirty="0">
                <a:solidFill>
                  <a:srgbClr val="098658"/>
                </a:solidFill>
                <a:latin typeface=" Hack"/>
              </a:rPr>
              <a:t>5</a:t>
            </a:r>
            <a:r>
              <a:rPr lang="en-US" sz="1400" dirty="0">
                <a:solidFill>
                  <a:srgbClr val="000000"/>
                </a:solidFill>
                <a:latin typeface=" Hack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 Hack"/>
              </a:rPr>
              <a:t>    </a:t>
            </a:r>
            <a:r>
              <a:rPr lang="en-US" sz="1400" dirty="0">
                <a:solidFill>
                  <a:srgbClr val="0000FF"/>
                </a:solidFill>
                <a:latin typeface=" Hack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 Hack"/>
              </a:rPr>
              <a:t> </a:t>
            </a:r>
            <a:r>
              <a:rPr lang="en-US" sz="1400" dirty="0">
                <a:solidFill>
                  <a:srgbClr val="001080"/>
                </a:solidFill>
                <a:latin typeface=" Hack"/>
              </a:rPr>
              <a:t>weight</a:t>
            </a:r>
            <a:r>
              <a:rPr lang="en-US" sz="1400" dirty="0">
                <a:solidFill>
                  <a:srgbClr val="000000"/>
                </a:solidFill>
                <a:latin typeface=" Hack"/>
              </a:rPr>
              <a:t>[K];</a:t>
            </a:r>
          </a:p>
          <a:p>
            <a:r>
              <a:rPr lang="en-US" sz="1400" dirty="0">
                <a:solidFill>
                  <a:srgbClr val="000000"/>
                </a:solidFill>
                <a:latin typeface=" Hack"/>
              </a:rPr>
              <a:t>    </a:t>
            </a:r>
            <a:r>
              <a:rPr lang="en-US" sz="1400" dirty="0">
                <a:solidFill>
                  <a:srgbClr val="0000FF"/>
                </a:solidFill>
                <a:latin typeface=" Hack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 Hack"/>
              </a:rPr>
              <a:t> </a:t>
            </a:r>
            <a:r>
              <a:rPr lang="en-US" sz="1400" dirty="0">
                <a:solidFill>
                  <a:srgbClr val="001080"/>
                </a:solidFill>
                <a:latin typeface=" Hack"/>
              </a:rPr>
              <a:t>mean</a:t>
            </a:r>
            <a:r>
              <a:rPr lang="en-US" sz="1400" dirty="0">
                <a:solidFill>
                  <a:srgbClr val="000000"/>
                </a:solidFill>
                <a:latin typeface=" Hack"/>
              </a:rPr>
              <a:t>[K][</a:t>
            </a:r>
            <a:r>
              <a:rPr lang="en-US" sz="1400" dirty="0">
                <a:solidFill>
                  <a:srgbClr val="098658"/>
                </a:solidFill>
                <a:latin typeface=" Hack"/>
              </a:rPr>
              <a:t>3</a:t>
            </a:r>
            <a:r>
              <a:rPr lang="en-US" sz="1400" dirty="0">
                <a:solidFill>
                  <a:srgbClr val="000000"/>
                </a:solidFill>
                <a:latin typeface=" Hack"/>
              </a:rPr>
              <a:t>];</a:t>
            </a:r>
          </a:p>
          <a:p>
            <a:r>
              <a:rPr lang="en-US" sz="1400" dirty="0">
                <a:solidFill>
                  <a:srgbClr val="000000"/>
                </a:solidFill>
                <a:latin typeface=" Hack"/>
              </a:rPr>
              <a:t>    </a:t>
            </a:r>
            <a:r>
              <a:rPr lang="en-US" sz="1400" dirty="0">
                <a:solidFill>
                  <a:srgbClr val="0000FF"/>
                </a:solidFill>
                <a:latin typeface=" Hack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 Hack"/>
              </a:rPr>
              <a:t> </a:t>
            </a:r>
            <a:r>
              <a:rPr lang="en-US" sz="1400" dirty="0" err="1">
                <a:solidFill>
                  <a:srgbClr val="001080"/>
                </a:solidFill>
                <a:latin typeface=" Hack"/>
              </a:rPr>
              <a:t>cov</a:t>
            </a:r>
            <a:r>
              <a:rPr lang="en-US" sz="1400" dirty="0">
                <a:solidFill>
                  <a:srgbClr val="000000"/>
                </a:solidFill>
                <a:latin typeface=" Hack"/>
              </a:rPr>
              <a:t>[K][</a:t>
            </a:r>
            <a:r>
              <a:rPr lang="en-US" sz="1400" dirty="0">
                <a:solidFill>
                  <a:srgbClr val="098658"/>
                </a:solidFill>
                <a:latin typeface=" Hack"/>
              </a:rPr>
              <a:t>3</a:t>
            </a:r>
            <a:r>
              <a:rPr lang="en-US" sz="1400" dirty="0">
                <a:solidFill>
                  <a:srgbClr val="000000"/>
                </a:solidFill>
                <a:latin typeface=" Hack"/>
              </a:rPr>
              <a:t>][</a:t>
            </a:r>
            <a:r>
              <a:rPr lang="en-US" sz="1400" dirty="0">
                <a:solidFill>
                  <a:srgbClr val="098658"/>
                </a:solidFill>
                <a:latin typeface=" Hack"/>
              </a:rPr>
              <a:t>3</a:t>
            </a:r>
            <a:r>
              <a:rPr lang="en-US" sz="1400" dirty="0">
                <a:solidFill>
                  <a:srgbClr val="000000"/>
                </a:solidFill>
                <a:latin typeface=" Hack"/>
              </a:rPr>
              <a:t>];</a:t>
            </a:r>
          </a:p>
          <a:p>
            <a:r>
              <a:rPr lang="en-US" sz="1400" dirty="0">
                <a:solidFill>
                  <a:srgbClr val="000000"/>
                </a:solidFill>
                <a:latin typeface=" Hack"/>
              </a:rPr>
              <a:t>    </a:t>
            </a:r>
            <a:r>
              <a:rPr lang="en-US" sz="1400" dirty="0">
                <a:solidFill>
                  <a:srgbClr val="0000FF"/>
                </a:solidFill>
                <a:latin typeface=" Hack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 Hack"/>
              </a:rPr>
              <a:t> </a:t>
            </a:r>
            <a:r>
              <a:rPr lang="en-US" sz="1400" dirty="0" err="1">
                <a:solidFill>
                  <a:srgbClr val="001080"/>
                </a:solidFill>
                <a:latin typeface=" Hack"/>
              </a:rPr>
              <a:t>det_cov</a:t>
            </a:r>
            <a:r>
              <a:rPr lang="en-US" sz="1400" dirty="0">
                <a:solidFill>
                  <a:srgbClr val="000000"/>
                </a:solidFill>
                <a:latin typeface=" Hack"/>
              </a:rPr>
              <a:t>[K];</a:t>
            </a:r>
          </a:p>
          <a:p>
            <a:r>
              <a:rPr lang="en-US" sz="1400" dirty="0">
                <a:solidFill>
                  <a:srgbClr val="000000"/>
                </a:solidFill>
                <a:latin typeface=" Hack"/>
              </a:rPr>
              <a:t>    </a:t>
            </a:r>
            <a:r>
              <a:rPr lang="en-US" sz="1400" dirty="0">
                <a:solidFill>
                  <a:srgbClr val="0000FF"/>
                </a:solidFill>
                <a:latin typeface=" Hack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 Hack"/>
              </a:rPr>
              <a:t> </a:t>
            </a:r>
            <a:r>
              <a:rPr lang="en-US" sz="1400" dirty="0" err="1">
                <a:solidFill>
                  <a:srgbClr val="001080"/>
                </a:solidFill>
                <a:latin typeface=" Hack"/>
              </a:rPr>
              <a:t>inv_cov</a:t>
            </a:r>
            <a:r>
              <a:rPr lang="en-US" sz="1400" dirty="0">
                <a:solidFill>
                  <a:srgbClr val="000000"/>
                </a:solidFill>
                <a:latin typeface=" Hack"/>
              </a:rPr>
              <a:t>[K][</a:t>
            </a:r>
            <a:r>
              <a:rPr lang="en-US" sz="1400" dirty="0">
                <a:solidFill>
                  <a:srgbClr val="098658"/>
                </a:solidFill>
                <a:latin typeface=" Hack"/>
              </a:rPr>
              <a:t>3</a:t>
            </a:r>
            <a:r>
              <a:rPr lang="en-US" sz="1400" dirty="0">
                <a:solidFill>
                  <a:srgbClr val="000000"/>
                </a:solidFill>
                <a:latin typeface=" Hack"/>
              </a:rPr>
              <a:t>][</a:t>
            </a:r>
            <a:r>
              <a:rPr lang="en-US" sz="1400" dirty="0">
                <a:solidFill>
                  <a:srgbClr val="098658"/>
                </a:solidFill>
                <a:latin typeface=" Hack"/>
              </a:rPr>
              <a:t>3</a:t>
            </a:r>
            <a:r>
              <a:rPr lang="en-US" sz="1400" dirty="0">
                <a:solidFill>
                  <a:srgbClr val="000000"/>
                </a:solidFill>
                <a:latin typeface=" Hack"/>
              </a:rPr>
              <a:t>];</a:t>
            </a:r>
          </a:p>
          <a:p>
            <a:r>
              <a:rPr lang="en-US" sz="1400" dirty="0">
                <a:solidFill>
                  <a:srgbClr val="000000"/>
                </a:solidFill>
                <a:latin typeface=" Hack"/>
              </a:rPr>
              <a:t>    </a:t>
            </a:r>
            <a:r>
              <a:rPr lang="en-US" sz="1400" dirty="0">
                <a:solidFill>
                  <a:srgbClr val="0000FF"/>
                </a:solidFill>
                <a:latin typeface=" Hack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 Hack"/>
              </a:rPr>
              <a:t> </a:t>
            </a:r>
            <a:r>
              <a:rPr lang="en-US" sz="1400" dirty="0" err="1">
                <a:solidFill>
                  <a:srgbClr val="795E26"/>
                </a:solidFill>
                <a:latin typeface=" Hack"/>
              </a:rPr>
              <a:t>init_components</a:t>
            </a:r>
            <a:r>
              <a:rPr lang="en-US" sz="1400" dirty="0">
                <a:solidFill>
                  <a:srgbClr val="000000"/>
                </a:solidFill>
                <a:latin typeface=" Hack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 Hack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 Hack"/>
              </a:rPr>
              <a:t> </a:t>
            </a:r>
            <a:r>
              <a:rPr lang="en-US" sz="1400" dirty="0">
                <a:solidFill>
                  <a:srgbClr val="267F99"/>
                </a:solidFill>
                <a:latin typeface=" Hack"/>
              </a:rPr>
              <a:t>vector</a:t>
            </a:r>
            <a:r>
              <a:rPr lang="en-US" sz="1400" dirty="0">
                <a:solidFill>
                  <a:srgbClr val="000000"/>
                </a:solidFill>
                <a:latin typeface=" Hack"/>
              </a:rPr>
              <a:t>&lt;</a:t>
            </a:r>
            <a:r>
              <a:rPr lang="en-US" sz="1400" dirty="0">
                <a:solidFill>
                  <a:srgbClr val="267F99"/>
                </a:solidFill>
                <a:latin typeface=" Hack"/>
              </a:rPr>
              <a:t>Vec3b</a:t>
            </a:r>
            <a:r>
              <a:rPr lang="en-US" sz="1400" dirty="0">
                <a:solidFill>
                  <a:srgbClr val="000000"/>
                </a:solidFill>
                <a:latin typeface=" Hack"/>
              </a:rPr>
              <a:t>&gt;</a:t>
            </a:r>
            <a:r>
              <a:rPr lang="en-US" sz="1400" dirty="0">
                <a:solidFill>
                  <a:srgbClr val="0000FF"/>
                </a:solidFill>
                <a:latin typeface=" Hack"/>
              </a:rPr>
              <a:t>&amp;</a:t>
            </a:r>
            <a:r>
              <a:rPr lang="en-US" sz="1400" dirty="0">
                <a:solidFill>
                  <a:srgbClr val="000000"/>
                </a:solidFill>
                <a:latin typeface=" Hack"/>
              </a:rPr>
              <a:t> </a:t>
            </a:r>
            <a:r>
              <a:rPr lang="en-US" sz="1400" dirty="0">
                <a:solidFill>
                  <a:srgbClr val="001080"/>
                </a:solidFill>
                <a:latin typeface=" Hack"/>
              </a:rPr>
              <a:t>pixels</a:t>
            </a:r>
            <a:r>
              <a:rPr lang="en-US" sz="1400" dirty="0">
                <a:solidFill>
                  <a:srgbClr val="000000"/>
                </a:solidFill>
                <a:latin typeface=" Hack"/>
              </a:rPr>
              <a:t>, </a:t>
            </a:r>
            <a:r>
              <a:rPr lang="en-US" sz="1400" dirty="0" err="1">
                <a:solidFill>
                  <a:srgbClr val="267F99"/>
                </a:solidFill>
                <a:latin typeface=" Hack"/>
              </a:rPr>
              <a:t>VecIndex</a:t>
            </a:r>
            <a:r>
              <a:rPr lang="en-US" sz="1400" dirty="0">
                <a:solidFill>
                  <a:srgbClr val="000000"/>
                </a:solidFill>
                <a:latin typeface=" Hack"/>
              </a:rPr>
              <a:t> </a:t>
            </a:r>
            <a:r>
              <a:rPr lang="en-US" sz="1400" dirty="0">
                <a:solidFill>
                  <a:srgbClr val="0000FF"/>
                </a:solidFill>
                <a:latin typeface=" Hack"/>
              </a:rPr>
              <a:t>&amp;</a:t>
            </a:r>
            <a:r>
              <a:rPr lang="en-US" sz="1400" dirty="0">
                <a:solidFill>
                  <a:srgbClr val="001080"/>
                </a:solidFill>
                <a:latin typeface=" Hack"/>
              </a:rPr>
              <a:t>components</a:t>
            </a:r>
            <a:r>
              <a:rPr lang="en-US" sz="1400" dirty="0">
                <a:solidFill>
                  <a:srgbClr val="000000"/>
                </a:solidFill>
                <a:latin typeface=" Hack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 Hack"/>
              </a:rPr>
              <a:t>    </a:t>
            </a:r>
            <a:r>
              <a:rPr lang="en-US" sz="1400" dirty="0">
                <a:solidFill>
                  <a:srgbClr val="267F99"/>
                </a:solidFill>
                <a:latin typeface=" Hack"/>
              </a:rPr>
              <a:t>Index</a:t>
            </a:r>
            <a:r>
              <a:rPr lang="en-US" sz="1400" dirty="0">
                <a:solidFill>
                  <a:srgbClr val="000000"/>
                </a:solidFill>
                <a:latin typeface=" Hack"/>
              </a:rPr>
              <a:t> </a:t>
            </a:r>
            <a:r>
              <a:rPr lang="en-US" sz="1400" dirty="0" err="1">
                <a:solidFill>
                  <a:srgbClr val="795E26"/>
                </a:solidFill>
                <a:latin typeface=" Hack"/>
              </a:rPr>
              <a:t>get_component</a:t>
            </a:r>
            <a:r>
              <a:rPr lang="en-US" sz="1400" dirty="0">
                <a:solidFill>
                  <a:srgbClr val="000000"/>
                </a:solidFill>
                <a:latin typeface=" Hack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 Hack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 Hack"/>
              </a:rPr>
              <a:t> </a:t>
            </a:r>
            <a:r>
              <a:rPr lang="en-US" sz="1400" dirty="0">
                <a:solidFill>
                  <a:srgbClr val="267F99"/>
                </a:solidFill>
                <a:latin typeface=" Hack"/>
              </a:rPr>
              <a:t>Vec3b</a:t>
            </a:r>
            <a:r>
              <a:rPr lang="en-US" sz="1400" dirty="0">
                <a:solidFill>
                  <a:srgbClr val="000000"/>
                </a:solidFill>
                <a:latin typeface=" Hack"/>
              </a:rPr>
              <a:t> </a:t>
            </a:r>
            <a:r>
              <a:rPr lang="en-US" sz="1400" dirty="0">
                <a:solidFill>
                  <a:srgbClr val="0000FF"/>
                </a:solidFill>
                <a:latin typeface=" Hack"/>
              </a:rPr>
              <a:t>&amp;</a:t>
            </a:r>
            <a:r>
              <a:rPr lang="en-US" sz="1400" dirty="0">
                <a:solidFill>
                  <a:srgbClr val="001080"/>
                </a:solidFill>
                <a:latin typeface=" Hack"/>
              </a:rPr>
              <a:t>pixel</a:t>
            </a:r>
            <a:r>
              <a:rPr lang="en-US" sz="1400" dirty="0">
                <a:solidFill>
                  <a:srgbClr val="000000"/>
                </a:solidFill>
                <a:latin typeface=" Hack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 Hack"/>
              </a:rPr>
              <a:t>    </a:t>
            </a:r>
            <a:r>
              <a:rPr lang="en-US" sz="1400" dirty="0">
                <a:solidFill>
                  <a:srgbClr val="0000FF"/>
                </a:solidFill>
                <a:latin typeface=" Hack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 Hack"/>
              </a:rPr>
              <a:t> </a:t>
            </a:r>
            <a:r>
              <a:rPr lang="en-US" sz="1400" dirty="0" err="1">
                <a:solidFill>
                  <a:srgbClr val="795E26"/>
                </a:solidFill>
                <a:latin typeface=" Hack"/>
              </a:rPr>
              <a:t>component_likelihood</a:t>
            </a:r>
            <a:r>
              <a:rPr lang="en-US" sz="1400" dirty="0">
                <a:solidFill>
                  <a:srgbClr val="000000"/>
                </a:solidFill>
                <a:latin typeface=" Hack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 Hack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 Hack"/>
              </a:rPr>
              <a:t> </a:t>
            </a:r>
            <a:r>
              <a:rPr lang="en-US" sz="1400" dirty="0">
                <a:solidFill>
                  <a:srgbClr val="267F99"/>
                </a:solidFill>
                <a:latin typeface=" Hack"/>
              </a:rPr>
              <a:t>Vec3b</a:t>
            </a:r>
            <a:r>
              <a:rPr lang="en-US" sz="1400" dirty="0">
                <a:solidFill>
                  <a:srgbClr val="000000"/>
                </a:solidFill>
                <a:latin typeface=" Hack"/>
              </a:rPr>
              <a:t> </a:t>
            </a:r>
            <a:r>
              <a:rPr lang="en-US" sz="1400" dirty="0">
                <a:solidFill>
                  <a:srgbClr val="0000FF"/>
                </a:solidFill>
                <a:latin typeface=" Hack"/>
              </a:rPr>
              <a:t>&amp;</a:t>
            </a:r>
            <a:r>
              <a:rPr lang="en-US" sz="1400" dirty="0">
                <a:solidFill>
                  <a:srgbClr val="001080"/>
                </a:solidFill>
                <a:latin typeface=" Hack"/>
              </a:rPr>
              <a:t>pixel</a:t>
            </a:r>
            <a:r>
              <a:rPr lang="en-US" sz="1400" dirty="0">
                <a:solidFill>
                  <a:srgbClr val="000000"/>
                </a:solidFill>
                <a:latin typeface=" Hack"/>
              </a:rPr>
              <a:t>, </a:t>
            </a:r>
            <a:r>
              <a:rPr lang="en-US" sz="1400" dirty="0">
                <a:solidFill>
                  <a:srgbClr val="0000FF"/>
                </a:solidFill>
                <a:latin typeface=" Hack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 Hack"/>
              </a:rPr>
              <a:t> </a:t>
            </a:r>
            <a:r>
              <a:rPr lang="en-US" sz="1400" dirty="0">
                <a:solidFill>
                  <a:srgbClr val="001080"/>
                </a:solidFill>
                <a:latin typeface=" Hack"/>
              </a:rPr>
              <a:t>k</a:t>
            </a:r>
            <a:r>
              <a:rPr lang="en-US" sz="1400" dirty="0">
                <a:solidFill>
                  <a:srgbClr val="000000"/>
                </a:solidFill>
                <a:latin typeface=" Hack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 Hack"/>
              </a:rPr>
              <a:t>    </a:t>
            </a:r>
            <a:r>
              <a:rPr lang="en-US" sz="1400" dirty="0">
                <a:solidFill>
                  <a:srgbClr val="0000FF"/>
                </a:solidFill>
                <a:latin typeface=" Hack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 Hack"/>
              </a:rPr>
              <a:t> </a:t>
            </a:r>
            <a:r>
              <a:rPr lang="en-US" sz="1400" dirty="0" err="1">
                <a:solidFill>
                  <a:srgbClr val="795E26"/>
                </a:solidFill>
                <a:latin typeface=" Hack"/>
              </a:rPr>
              <a:t>model_likelihood</a:t>
            </a:r>
            <a:r>
              <a:rPr lang="en-US" sz="1400" dirty="0">
                <a:solidFill>
                  <a:srgbClr val="000000"/>
                </a:solidFill>
                <a:latin typeface=" Hack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 Hack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 Hack"/>
              </a:rPr>
              <a:t> </a:t>
            </a:r>
            <a:r>
              <a:rPr lang="en-US" sz="1400" dirty="0">
                <a:solidFill>
                  <a:srgbClr val="267F99"/>
                </a:solidFill>
                <a:latin typeface=" Hack"/>
              </a:rPr>
              <a:t>Vec3b</a:t>
            </a:r>
            <a:r>
              <a:rPr lang="en-US" sz="1400" dirty="0">
                <a:solidFill>
                  <a:srgbClr val="000000"/>
                </a:solidFill>
                <a:latin typeface=" Hack"/>
              </a:rPr>
              <a:t> </a:t>
            </a:r>
            <a:r>
              <a:rPr lang="en-US" sz="1400" dirty="0">
                <a:solidFill>
                  <a:srgbClr val="0000FF"/>
                </a:solidFill>
                <a:latin typeface=" Hack"/>
              </a:rPr>
              <a:t>&amp;</a:t>
            </a:r>
            <a:r>
              <a:rPr lang="en-US" sz="1400" dirty="0">
                <a:solidFill>
                  <a:srgbClr val="001080"/>
                </a:solidFill>
                <a:latin typeface=" Hack"/>
              </a:rPr>
              <a:t>pixel</a:t>
            </a:r>
            <a:r>
              <a:rPr lang="en-US" sz="1400" dirty="0">
                <a:solidFill>
                  <a:srgbClr val="000000"/>
                </a:solidFill>
                <a:latin typeface=" Hack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 Hack"/>
              </a:rPr>
              <a:t>    </a:t>
            </a:r>
            <a:r>
              <a:rPr lang="en-US" sz="1400" dirty="0">
                <a:solidFill>
                  <a:srgbClr val="0000FF"/>
                </a:solidFill>
                <a:latin typeface=" Hack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 Hack"/>
              </a:rPr>
              <a:t> </a:t>
            </a:r>
            <a:r>
              <a:rPr lang="en-US" sz="1400" dirty="0">
                <a:solidFill>
                  <a:srgbClr val="795E26"/>
                </a:solidFill>
                <a:latin typeface=" Hack"/>
              </a:rPr>
              <a:t>learn</a:t>
            </a:r>
            <a:r>
              <a:rPr lang="en-US" sz="1400" dirty="0">
                <a:solidFill>
                  <a:srgbClr val="000000"/>
                </a:solidFill>
                <a:latin typeface=" Hack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 Hack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 Hack"/>
              </a:rPr>
              <a:t> </a:t>
            </a:r>
            <a:r>
              <a:rPr lang="en-US" sz="1400" dirty="0">
                <a:solidFill>
                  <a:srgbClr val="267F99"/>
                </a:solidFill>
                <a:latin typeface=" Hack"/>
              </a:rPr>
              <a:t>vector</a:t>
            </a:r>
            <a:r>
              <a:rPr lang="en-US" sz="1400" dirty="0">
                <a:solidFill>
                  <a:srgbClr val="000000"/>
                </a:solidFill>
                <a:latin typeface=" Hack"/>
              </a:rPr>
              <a:t>&lt;</a:t>
            </a:r>
            <a:r>
              <a:rPr lang="en-US" sz="1400" dirty="0">
                <a:solidFill>
                  <a:srgbClr val="267F99"/>
                </a:solidFill>
                <a:latin typeface=" Hack"/>
              </a:rPr>
              <a:t>Vec3b</a:t>
            </a:r>
            <a:r>
              <a:rPr lang="en-US" sz="1400" dirty="0">
                <a:solidFill>
                  <a:srgbClr val="000000"/>
                </a:solidFill>
                <a:latin typeface=" Hack"/>
              </a:rPr>
              <a:t>&gt;</a:t>
            </a:r>
            <a:r>
              <a:rPr lang="en-US" sz="1400" dirty="0">
                <a:solidFill>
                  <a:srgbClr val="0000FF"/>
                </a:solidFill>
                <a:latin typeface=" Hack"/>
              </a:rPr>
              <a:t>&amp;</a:t>
            </a:r>
            <a:r>
              <a:rPr lang="en-US" sz="1400" dirty="0">
                <a:solidFill>
                  <a:srgbClr val="000000"/>
                </a:solidFill>
                <a:latin typeface=" Hack"/>
              </a:rPr>
              <a:t> </a:t>
            </a:r>
            <a:r>
              <a:rPr lang="en-US" sz="1400" dirty="0">
                <a:solidFill>
                  <a:srgbClr val="001080"/>
                </a:solidFill>
                <a:latin typeface=" Hack"/>
              </a:rPr>
              <a:t>pixels</a:t>
            </a:r>
            <a:r>
              <a:rPr lang="en-US" sz="1400" dirty="0">
                <a:solidFill>
                  <a:srgbClr val="000000"/>
                </a:solidFill>
                <a:latin typeface=" Hack"/>
              </a:rPr>
              <a:t>, </a:t>
            </a:r>
            <a:r>
              <a:rPr lang="en-US" sz="1400" dirty="0">
                <a:solidFill>
                  <a:srgbClr val="0000FF"/>
                </a:solidFill>
                <a:latin typeface=" Hack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 Hack"/>
              </a:rPr>
              <a:t> </a:t>
            </a:r>
            <a:r>
              <a:rPr lang="en-US" sz="1400" dirty="0" err="1">
                <a:solidFill>
                  <a:srgbClr val="267F99"/>
                </a:solidFill>
                <a:latin typeface=" Hack"/>
              </a:rPr>
              <a:t>VecIndex</a:t>
            </a:r>
            <a:r>
              <a:rPr lang="en-US" sz="1400" dirty="0">
                <a:solidFill>
                  <a:srgbClr val="0000FF"/>
                </a:solidFill>
                <a:latin typeface=" Hack"/>
              </a:rPr>
              <a:t>&amp;</a:t>
            </a:r>
            <a:r>
              <a:rPr lang="en-US" sz="1400" dirty="0">
                <a:solidFill>
                  <a:srgbClr val="000000"/>
                </a:solidFill>
                <a:latin typeface=" Hack"/>
              </a:rPr>
              <a:t> </a:t>
            </a:r>
            <a:r>
              <a:rPr lang="en-US" sz="1400" dirty="0">
                <a:solidFill>
                  <a:srgbClr val="001080"/>
                </a:solidFill>
                <a:latin typeface=" Hack"/>
              </a:rPr>
              <a:t>components</a:t>
            </a:r>
            <a:r>
              <a:rPr lang="en-US" sz="1400" dirty="0">
                <a:solidFill>
                  <a:srgbClr val="000000"/>
                </a:solidFill>
                <a:latin typeface=" Hack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 Hack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9116185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8E050-3897-4807-8385-ED7F31B16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init_components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51C686-4759-48DE-9276-92518BA0135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Binary Tree quantization algorithm</a:t>
                </a:r>
              </a:p>
              <a:p>
                <a:pPr lvl="1"/>
                <a:r>
                  <a:rPr lang="en-US" dirty="0"/>
                  <a:t>Use a function of eigenvector of covariance matrix as a split point</a:t>
                </a:r>
              </a:p>
              <a:p>
                <a:r>
                  <a:rPr lang="en-US" dirty="0" err="1"/>
                  <a:t>Psudo</a:t>
                </a:r>
                <a:r>
                  <a:rPr lang="en-US" dirty="0"/>
                  <a:t> code to initialize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𝑲</m:t>
                    </m:r>
                  </m:oMath>
                </a14:m>
                <a:r>
                  <a:rPr lang="en-US" dirty="0"/>
                  <a:t> clusters</a:t>
                </a:r>
              </a:p>
              <a:p>
                <a:pPr lvl="1"/>
                <a:r>
                  <a:rPr lang="en-US" dirty="0"/>
                  <a:t>All pixels in a single clusters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, calculate mean vector and covariance matrix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𝑡𝑜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 do</a:t>
                </a:r>
              </a:p>
              <a:p>
                <a:pPr lvl="2"/>
                <a:r>
                  <a:rPr lang="en-US" dirty="0"/>
                  <a:t>Find the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which has the largest eigenvalue with eigenvector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b="0" dirty="0"/>
              </a:p>
              <a:p>
                <a:pPr lvl="2"/>
                <a:r>
                  <a:rPr lang="en-US" dirty="0"/>
                  <a:t>Split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into two sets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Calculate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457176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51C686-4759-48DE-9276-92518BA0135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8" t="-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0076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05B27-27F5-43F4-AF0D-00F415D84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component_likelihood</a:t>
            </a:r>
            <a:r>
              <a:rPr lang="en-US" dirty="0"/>
              <a:t> and </a:t>
            </a:r>
            <a:r>
              <a:rPr lang="en-US" dirty="0" err="1"/>
              <a:t>get_component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94C8360-AD50-4AF6-8A22-2DA3CE1F39C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29167" y="3723824"/>
                <a:ext cx="10528300" cy="2698498"/>
              </a:xfrm>
            </p:spPr>
            <p:txBody>
              <a:bodyPr/>
              <a:lstStyle/>
              <a:p>
                <a:r>
                  <a:rPr lang="en-US" dirty="0"/>
                  <a:t>Original formula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det</m:t>
                                    </m:r>
                                  </m:fName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Σ</m:t>
                                    </m:r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</m:d>
                                  </m:e>
                                </m:func>
                              </m:e>
                            </m:rad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exp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⁡</m:t>
                        </m:r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Σ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d>
                              </m:e>
                            </m:d>
                          </m:e>
                        </m:d>
                      </m:e>
                    </m:d>
                  </m:oMath>
                </a14:m>
                <a:endParaRPr lang="en-US" b="0" dirty="0"/>
              </a:p>
              <a:p>
                <a:pPr lvl="1"/>
                <a:r>
                  <a:rPr lang="en-US" b="0" dirty="0">
                    <a:solidFill>
                      <a:srgbClr val="000000"/>
                    </a:solidFill>
                  </a:rPr>
                  <a:t>Should we have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0" dirty="0">
                    <a:solidFill>
                      <a:srgbClr val="000000"/>
                    </a:solidFill>
                  </a:rPr>
                  <a:t> in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endParaRPr lang="en-US" b="0" dirty="0">
                  <a:solidFill>
                    <a:srgbClr val="000000"/>
                  </a:solidFill>
                </a:endParaRPr>
              </a:p>
              <a:p>
                <a:r>
                  <a:rPr lang="en-US" dirty="0" err="1">
                    <a:solidFill>
                      <a:srgbClr val="000000"/>
                    </a:solidFill>
                  </a:rPr>
                  <a:t>get_component</a:t>
                </a:r>
                <a:endParaRPr lang="en-US" dirty="0">
                  <a:solidFill>
                    <a:srgbClr val="000000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max</m:t>
                            </m:r>
                          </m:fName>
                          <m:e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1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𝒌</m:t>
                            </m:r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1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𝒛</m:t>
                            </m:r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func>
                  </m:oMath>
                </a14:m>
                <a:endParaRPr lang="en-US" dirty="0">
                  <a:solidFill>
                    <a:srgbClr val="000000"/>
                  </a:solidFill>
                </a:endParaRPr>
              </a:p>
              <a:p>
                <a:endParaRPr lang="en-US" b="0" dirty="0">
                  <a:solidFill>
                    <a:srgbClr val="000000"/>
                  </a:solidFill>
                </a:endParaRPr>
              </a:p>
              <a:p>
                <a:pPr marL="0" lvl="0" indent="0">
                  <a:buNone/>
                </a:pPr>
                <a:endParaRPr lang="en-US" b="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94C8360-AD50-4AF6-8A22-2DA3CE1F39C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9167" y="3723824"/>
                <a:ext cx="10528300" cy="2698498"/>
              </a:xfrm>
              <a:blipFill>
                <a:blip r:embed="rId2"/>
                <a:stretch>
                  <a:fillRect l="-58" t="-1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20F97FDD-DFD0-4AF3-BD53-5C13585223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3179" y="1120232"/>
            <a:ext cx="7487695" cy="158137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72F11B8-E74F-46A7-BDB7-A6431FBF8E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5786" y="2599717"/>
            <a:ext cx="6535062" cy="1124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3304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C80F7-58CE-41CB-BD8C-E881EBDFB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model_likelihood</a:t>
            </a:r>
            <a:r>
              <a:rPr lang="en-US" dirty="0"/>
              <a:t> and learn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B7755F-2AB5-48A1-B38D-71D6128EB3B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29167" y="1989056"/>
                <a:ext cx="10528300" cy="4345069"/>
              </a:xfrm>
            </p:spPr>
            <p:txBody>
              <a:bodyPr/>
              <a:lstStyle/>
              <a:p>
                <a:r>
                  <a:rPr lang="en-US" dirty="0"/>
                  <a:t>Corrected formula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𝑚𝑜𝑑𝑒𝑙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𝑙𝑖𝑘𝑒𝑙𝑖h𝑜𝑜𝑑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𝑙𝑜𝑔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𝑐𝑜𝑚𝑝𝑜𝑛𝑒𝑛𝑡</m:t>
                        </m:r>
                        <m:r>
                          <m:rPr>
                            <m:lit/>
                          </m:rPr>
                          <a:rPr lang="en-US" i="1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𝑙𝑖𝑘𝑒𝑙𝑖h𝑜𝑜𝑑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GMM learn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: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∧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d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)|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Calculate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dirty="0"/>
                  <a:t> based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What if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𝒅𝒆𝒕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𝚺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Add a small noise to element on main diagonal then recalculate (0.01)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B7755F-2AB5-48A1-B38D-71D6128EB3B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9167" y="1989056"/>
                <a:ext cx="10528300" cy="4345069"/>
              </a:xfrm>
              <a:blipFill>
                <a:blip r:embed="rId2"/>
                <a:stretch>
                  <a:fillRect l="-58" t="-11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181815F9-46D5-4E23-8C23-BDC834078A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7601" y="1071543"/>
            <a:ext cx="5896798" cy="771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980762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ambria-Calibri">
      <a:majorFont>
        <a:latin typeface="Cambria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8575">
          <a:solidFill>
            <a:srgbClr val="C00000"/>
          </a:solidFill>
          <a:miter lim="800000"/>
          <a:headEnd type="none" w="med" len="med"/>
          <a:tailEnd type="none" w="med" len="med"/>
        </a:ln>
        <a:effectLst/>
      </a:spPr>
      <a:bodyPr rtlCol="0" anchor="ctr"/>
      <a:lstStyle>
        <a:defPPr algn="ctr">
          <a:defRPr/>
        </a:defPPr>
      </a:lstStyle>
    </a:spDef>
    <a:lnDef>
      <a:spPr bwMode="auto">
        <a:noFill/>
        <a:ln w="12700">
          <a:solidFill>
            <a:srgbClr val="000000"/>
          </a:solidFill>
          <a:miter lim="800000"/>
          <a:headEnd type="none" w="med" len="med"/>
          <a:tailEnd type="triangl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1800"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</TotalTime>
  <Words>777</Words>
  <Application>Microsoft Office PowerPoint</Application>
  <PresentationFormat>Widescreen</PresentationFormat>
  <Paragraphs>103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 Hack</vt:lpstr>
      <vt:lpstr>Arial</vt:lpstr>
      <vt:lpstr>Arial Narrow</vt:lpstr>
      <vt:lpstr>Calibri</vt:lpstr>
      <vt:lpstr>Cambria Math</vt:lpstr>
      <vt:lpstr>Wingdings</vt:lpstr>
      <vt:lpstr>Wingdings 2</vt:lpstr>
      <vt:lpstr>template2007</vt:lpstr>
      <vt:lpstr>GrabCut 算法的实现、分析与改进</vt:lpstr>
      <vt:lpstr>GrabCut 算法实现</vt:lpstr>
      <vt:lpstr>Python 版本</vt:lpstr>
      <vt:lpstr>C++ 版本</vt:lpstr>
      <vt:lpstr>GrabCut 算法回顾</vt:lpstr>
      <vt:lpstr>Gaussian Mixture Model</vt:lpstr>
      <vt:lpstr>init_components</vt:lpstr>
      <vt:lpstr>component_likelihood and get_component</vt:lpstr>
      <vt:lpstr>model_likelihood and learn</vt:lpstr>
      <vt:lpstr>Graph Cut</vt:lpstr>
      <vt:lpstr>Maximum Flow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Hoàng Mai Huy</dc:creator>
  <cp:lastModifiedBy>Hoàng Mai Huy</cp:lastModifiedBy>
  <cp:revision>286</cp:revision>
  <dcterms:created xsi:type="dcterms:W3CDTF">2020-05-27T02:27:23Z</dcterms:created>
  <dcterms:modified xsi:type="dcterms:W3CDTF">2020-05-28T13:43:37Z</dcterms:modified>
</cp:coreProperties>
</file>