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EFB79A-25DD-4CA1-ACEB-0B355552F9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C426-D0D3-492E-B8F8-9D21272530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420DB-0B9F-462E-B236-6385112CC94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154CF-BE9F-459D-83FD-A150CF33B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ACAE-4340-4668-B175-59EB0C4902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635E-1474-46B9-A84E-23C6D5D7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5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8DD1-A57C-4A93-91B3-F1BB2B7FAC7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46E3-5DE1-45E7-AE49-8BBC2F3F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446E3-5DE1-45E7-AE49-8BBC2F3FA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21"/>
            <a:ext cx="103632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+mn-lt"/>
              </a:defRPr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4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0" y="435678"/>
            <a:ext cx="10122791" cy="762000"/>
          </a:xfrm>
        </p:spPr>
        <p:txBody>
          <a:bodyPr/>
          <a:lstStyle>
            <a:lvl1pPr>
              <a:defRPr sz="320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1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4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7" y="45720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6" y="1362075"/>
            <a:ext cx="516255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2" y="1362075"/>
            <a:ext cx="5162549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41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9" y="44507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1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"/>
            <a:ext cx="12192000" cy="311568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800" b="0">
                <a:solidFill>
                  <a:schemeClr val="bg1"/>
                </a:solidFill>
                <a:latin typeface="+mn-lt"/>
              </a:rPr>
              <a:t>Design and Analysis of Algorithms,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Peking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40595" y="6581006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0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19057" indent="-11905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6">
              <a:lumMod val="50000"/>
            </a:schemeClr>
          </a:solidFill>
          <a:latin typeface="+mn-lt"/>
          <a:ea typeface="+mj-ea"/>
          <a:cs typeface="+mj-cs"/>
        </a:defRPr>
      </a:lvl1pPr>
      <a:lvl2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34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1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588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7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.ist.ac.at/~vnk/softwa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5319-D5E6-4008-8BCB-12B93DD71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算法的实现、分析与改进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83338-1724-4003-8306-766D19AEF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枚辉煌</a:t>
            </a:r>
            <a:r>
              <a:rPr lang="en-US" altLang="zh-CN" dirty="0"/>
              <a:t>	1800094810</a:t>
            </a:r>
            <a:r>
              <a:rPr lang="zh-CN" altLang="en-US" dirty="0"/>
              <a:t>：算法实现与改进</a:t>
            </a:r>
            <a:endParaRPr lang="en-US" altLang="zh-CN" dirty="0"/>
          </a:p>
          <a:p>
            <a:r>
              <a:rPr lang="zh-CN" altLang="en-US" dirty="0"/>
              <a:t>李佩轩</a:t>
            </a:r>
            <a:r>
              <a:rPr lang="en-US" altLang="zh-CN" dirty="0"/>
              <a:t>	1800012994</a:t>
            </a:r>
            <a:r>
              <a:rPr lang="zh-CN" altLang="en-US"/>
              <a:t>：算法分析与对比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5ECC-C607-4D3E-B49A-8F339308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2E1B6-D5D2-4CD3-A2A8-8EDDEE511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N-links: 8 neighboring edges for each pixel, define smoothness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T-links: edges connect from BGD source to pixels and from pixels to FGD source, define color fit term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greatest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-links weight in graph</a:t>
                </a:r>
              </a:p>
              <a:p>
                <a:pPr marL="457176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2E1B6-D5D2-4CD3-A2A8-8EDDEE511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22C704-3436-443A-92B9-166643049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849288"/>
                  </p:ext>
                </p:extLst>
              </p:nvPr>
            </p:nvGraphicFramePr>
            <p:xfrm>
              <a:off x="1729317" y="3976562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212211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477473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1171056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Pixel 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738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9305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946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9110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22C704-3436-443A-92B9-166643049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849288"/>
                  </p:ext>
                </p:extLst>
              </p:nvPr>
            </p:nvGraphicFramePr>
            <p:xfrm>
              <a:off x="1729317" y="3976562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212211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477473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117105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Pixel 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738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106557" r="-2004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106557" r="-1004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106557" r="-449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305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206557" r="-20044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206557" r="-10044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206557" r="-449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46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306557" r="-20044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306557" r="-10044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306557" r="-44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102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FA7F79-A456-4218-BA09-CE316EB98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466" y="2320324"/>
            <a:ext cx="5330536" cy="670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F6ABD-78E9-4CB0-BB6C-874C1AC91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60896"/>
            <a:ext cx="5330536" cy="5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40E2-A1BF-43CE-B84C-9F69D7C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564-2290-45BF-AB04-E04EFFE5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use Ford-Fulkerson or Edmond-Karp algorithm because of real capacity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Boykov</a:t>
            </a:r>
            <a:r>
              <a:rPr lang="en-US" dirty="0"/>
              <a:t>-Kolmogorov Maximum Flow</a:t>
            </a:r>
          </a:p>
          <a:p>
            <a:pPr lvl="1"/>
            <a:r>
              <a:rPr lang="en-US" dirty="0"/>
              <a:t>An efficient way to compute the max-flow for computer vision related graph</a:t>
            </a:r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https://pub.ist.ac.at/~vnk/software.html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123AC-52E2-4E39-810F-89ABEC01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7" y="2055497"/>
            <a:ext cx="10528300" cy="17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959-3295-44FA-BEFE-6C90B553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16E-92C1-499C-84D5-2AC78AB5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两个版本：</a:t>
            </a:r>
            <a:r>
              <a:rPr lang="en-US" altLang="zh-CN" dirty="0"/>
              <a:t>Python vs C++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zh-CN" altLang="en-US" dirty="0"/>
              <a:t>调包一时爽，一直调包一直爽：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sklearn.mixture.GaussianMixture</a:t>
            </a:r>
            <a:r>
              <a:rPr lang="en-US" altLang="zh-CN" dirty="0"/>
              <a:t>, </a:t>
            </a:r>
            <a:r>
              <a:rPr lang="en-US" altLang="zh-CN" dirty="0" err="1"/>
              <a:t>opencv</a:t>
            </a:r>
            <a:endParaRPr lang="en-US" altLang="zh-CN" dirty="0"/>
          </a:p>
          <a:p>
            <a:pPr lvl="1"/>
            <a:r>
              <a:rPr lang="en-US" altLang="zh-CN" dirty="0"/>
              <a:t>Easy to write, hard to debug: </a:t>
            </a:r>
            <a:r>
              <a:rPr lang="en-US" altLang="zh-CN" dirty="0" err="1"/>
              <a:t>np.mean</a:t>
            </a:r>
            <a:r>
              <a:rPr lang="en-US" altLang="zh-CN" dirty="0"/>
              <a:t>(a)</a:t>
            </a:r>
          </a:p>
          <a:p>
            <a:pPr lvl="1"/>
            <a:r>
              <a:rPr lang="en-US" altLang="zh-CN" dirty="0"/>
              <a:t>Slow performance! </a:t>
            </a:r>
            <a:r>
              <a:rPr lang="en-US" altLang="zh-CN"/>
              <a:t>30s/iteration</a:t>
            </a:r>
            <a:endParaRPr lang="en-US" altLang="zh-CN" dirty="0"/>
          </a:p>
          <a:p>
            <a:r>
              <a:rPr lang="en-US" altLang="zh-CN" dirty="0"/>
              <a:t>C++</a:t>
            </a:r>
          </a:p>
          <a:p>
            <a:pPr lvl="1"/>
            <a:r>
              <a:rPr lang="zh-CN" altLang="en-US" dirty="0"/>
              <a:t>只用 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来处理图像与计算矩阵的特征值</a:t>
            </a:r>
            <a:endParaRPr lang="en-US" altLang="zh-CN" dirty="0"/>
          </a:p>
          <a:p>
            <a:pPr lvl="1"/>
            <a:r>
              <a:rPr lang="zh-CN" altLang="en-US" dirty="0"/>
              <a:t>写起来比较麻烦，但是能掌握自己的代码运行过程，便于</a:t>
            </a:r>
            <a:r>
              <a:rPr lang="en-US" altLang="zh-CN" dirty="0"/>
              <a:t>debug</a:t>
            </a:r>
          </a:p>
          <a:p>
            <a:pPr lvl="1"/>
            <a:r>
              <a:rPr lang="zh-CN" altLang="en-US" dirty="0"/>
              <a:t>比 </a:t>
            </a:r>
            <a:r>
              <a:rPr lang="en-US" altLang="zh-CN" dirty="0"/>
              <a:t>python </a:t>
            </a:r>
            <a:r>
              <a:rPr lang="zh-CN" altLang="en-US" dirty="0"/>
              <a:t>版本快 </a:t>
            </a:r>
            <a:r>
              <a:rPr lang="en-US" altLang="zh-CN" dirty="0"/>
              <a:t>10 </a:t>
            </a:r>
            <a:r>
              <a:rPr lang="zh-CN" altLang="en-US" dirty="0"/>
              <a:t>倍！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0B527-6556-4C38-BDE1-F23B2FCB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05" y="2615878"/>
            <a:ext cx="342947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EDA-609F-41AC-8519-C9BBE0E9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zh-CN" altLang="en-US" dirty="0"/>
              <a:t>版本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52F03-1AA4-4C27-A348-EA28CDF6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26" y="1197678"/>
            <a:ext cx="8626548" cy="5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9C00-70D7-4184-902C-54A71EA6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zh-CN" altLang="en-US" dirty="0"/>
              <a:t>版本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356E4-B170-4817-B459-4AF13037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07" y="1273170"/>
            <a:ext cx="9982986" cy="53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752-577F-43E2-BC7C-C6C3B5F2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算法回顾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DFFD-3799-4CC7-8DFC-A2934B1D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0" dirty="0"/>
              <a:t>User draws a rectangle, pixels outside rectangle are set as background, pixels inside rectangle are temporarily set as foreground</a:t>
            </a:r>
          </a:p>
          <a:p>
            <a:pPr marL="457200" indent="-457200">
              <a:buAutoNum type="arabicPeriod"/>
            </a:pPr>
            <a:r>
              <a:rPr lang="en-US" b="0" dirty="0"/>
              <a:t>Use clustering algorithms to initialize FGD/BGD GMMs.</a:t>
            </a:r>
          </a:p>
          <a:p>
            <a:pPr marL="457200" indent="-457200">
              <a:buAutoNum type="arabicPeriod"/>
            </a:pPr>
            <a:r>
              <a:rPr lang="en-US" b="0" dirty="0"/>
              <a:t>Assign pixels to the most likely component in GMMs.</a:t>
            </a:r>
          </a:p>
          <a:p>
            <a:pPr marL="457200" indent="-457200">
              <a:buAutoNum type="arabicPeriod"/>
            </a:pPr>
            <a:r>
              <a:rPr lang="en-US" b="0" dirty="0"/>
              <a:t>Learn GMM parameters </a:t>
            </a:r>
          </a:p>
          <a:p>
            <a:pPr marL="457200" indent="-457200">
              <a:buAutoNum type="arabicPeriod"/>
            </a:pPr>
            <a:r>
              <a:rPr lang="en-US" b="0" dirty="0"/>
              <a:t>Use Graph Cut algorithm to classify pixels to FGD/BGD model.</a:t>
            </a:r>
          </a:p>
          <a:p>
            <a:pPr marL="457200" indent="-457200">
              <a:buAutoNum type="arabicPeriod"/>
            </a:pPr>
            <a:r>
              <a:rPr lang="en-US" b="0" dirty="0"/>
              <a:t>Repeat step 3-5 until the classification converges. </a:t>
            </a:r>
          </a:p>
          <a:p>
            <a:pPr marL="457200" indent="-457200">
              <a:buAutoNum type="arabicPeriod"/>
            </a:pPr>
            <a:endParaRPr lang="en-US" b="0" dirty="0"/>
          </a:p>
          <a:p>
            <a:pPr marL="457200" indent="-457200">
              <a:buAutoNum type="arabicPeriod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60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13C5-D631-456C-8025-6519534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4A736-C4F8-4499-8B7B-3F45ACEBE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7361" y="1197678"/>
                <a:ext cx="5429663" cy="5224644"/>
              </a:xfrm>
            </p:spPr>
            <p:txBody>
              <a:bodyPr/>
              <a:lstStyle/>
              <a:p>
                <a:r>
                  <a:rPr lang="en-US" dirty="0"/>
                  <a:t>Model parameters: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(weight, mean, </a:t>
                </a:r>
                <a:r>
                  <a:rPr lang="en-US" dirty="0" err="1"/>
                  <a:t>cov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Model method:</a:t>
                </a:r>
              </a:p>
              <a:p>
                <a:pPr lvl="1"/>
                <a:r>
                  <a:rPr lang="en-US" dirty="0" err="1"/>
                  <a:t>init_components</a:t>
                </a:r>
                <a:r>
                  <a:rPr lang="en-US" dirty="0"/>
                  <a:t>: clustering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n-US" dirty="0"/>
                  <a:t> and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𝑐𝑜𝑚𝑝𝑜𝑛𝑒𝑛𝑡𝑠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get_component</a:t>
                </a:r>
                <a:r>
                  <a:rPr lang="en-US" dirty="0"/>
                  <a:t>: return best fit component</a:t>
                </a:r>
              </a:p>
              <a:p>
                <a:pPr lvl="1"/>
                <a:r>
                  <a:rPr lang="en-US" dirty="0" err="1"/>
                  <a:t>component_likelihood</a:t>
                </a:r>
                <a:r>
                  <a:rPr lang="en-US" dirty="0"/>
                  <a:t>: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</m:oMath>
                </a14:m>
                <a:r>
                  <a:rPr lang="en-US" dirty="0"/>
                  <a:t> fit in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model_likelihood</a:t>
                </a:r>
                <a:r>
                  <a:rPr lang="en-US" dirty="0"/>
                  <a:t>: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</m:oMath>
                </a14:m>
                <a:r>
                  <a:rPr lang="en-US" dirty="0"/>
                  <a:t> fit in this GMM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learn: recalculate GMM parameters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𝑐𝑜𝑚𝑝𝑜𝑛𝑒𝑛𝑡𝑠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4A736-C4F8-4499-8B7B-3F45ACEBE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7361" y="1197678"/>
                <a:ext cx="5429663" cy="5224644"/>
              </a:xfrm>
              <a:blipFill>
                <a:blip r:embed="rId2"/>
                <a:stretch>
                  <a:fillRect l="-112" t="-932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5DDB57-2A16-471E-B919-611D468435E0}"/>
              </a:ext>
            </a:extLst>
          </p:cNvPr>
          <p:cNvSpPr txBox="1"/>
          <p:nvPr/>
        </p:nvSpPr>
        <p:spPr>
          <a:xfrm>
            <a:off x="529167" y="1197678"/>
            <a:ext cx="5928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 Hack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GMM</a:t>
            </a:r>
            <a:endParaRPr lang="en-US" sz="1400" dirty="0">
              <a:solidFill>
                <a:srgbClr val="000000"/>
              </a:solidFill>
              <a:latin typeface=" Hack"/>
            </a:endParaRP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 Hack"/>
              </a:rPr>
              <a:t>public:</a:t>
            </a:r>
            <a:endParaRPr lang="en-US" sz="1400" dirty="0">
              <a:solidFill>
                <a:srgbClr val="000000"/>
              </a:solidFill>
              <a:latin typeface=" Hack"/>
            </a:endParaRP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K = 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weight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mean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det_cov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inv_cov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init_components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&gt;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 err="1">
                <a:solidFill>
                  <a:srgbClr val="267F99"/>
                </a:solidFill>
                <a:latin typeface=" Hack"/>
              </a:rPr>
              <a:t>VecIndex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get_component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component_likelihood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k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model_likelihood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 Hack"/>
              </a:rPr>
              <a:t>learn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&gt;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 Hack"/>
              </a:rPr>
              <a:t>VecIndex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116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E050-3897-4807-8385-ED7F31B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1C686-4759-48DE-9276-92518BA01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Tree quantization algorithm</a:t>
                </a:r>
              </a:p>
              <a:p>
                <a:pPr lvl="1"/>
                <a:r>
                  <a:rPr lang="en-US" dirty="0"/>
                  <a:t>Use a function of eigenvector of covariance matrix as a split point</a:t>
                </a:r>
              </a:p>
              <a:p>
                <a:r>
                  <a:rPr lang="en-US" dirty="0" err="1"/>
                  <a:t>Psudo</a:t>
                </a:r>
                <a:r>
                  <a:rPr lang="en-US" dirty="0"/>
                  <a:t> code to initialize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pPr lvl="1"/>
                <a:r>
                  <a:rPr lang="en-US" dirty="0"/>
                  <a:t>All pixels in a single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calculate mean vector and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do</a:t>
                </a:r>
              </a:p>
              <a:p>
                <a:pPr lvl="2"/>
                <a:r>
                  <a:rPr lang="en-US" dirty="0"/>
                  <a:t>Find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which has the largest eigenvalue with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into two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176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1C686-4759-48DE-9276-92518BA01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5B27-27F5-43F4-AF0D-00F415D8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component_likelihood</a:t>
            </a:r>
            <a:r>
              <a:rPr lang="en-US" dirty="0"/>
              <a:t> and </a:t>
            </a:r>
            <a:r>
              <a:rPr lang="en-US" dirty="0" err="1"/>
              <a:t>get_component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C8360-AD50-4AF6-8A22-2DA3CE1F3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67" y="3723824"/>
                <a:ext cx="10528300" cy="2698498"/>
              </a:xfrm>
            </p:spPr>
            <p:txBody>
              <a:bodyPr/>
              <a:lstStyle/>
              <a:p>
                <a:r>
                  <a:rPr lang="en-US" dirty="0"/>
                  <a:t>Original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>
                    <a:solidFill>
                      <a:srgbClr val="000000"/>
                    </a:solidFill>
                  </a:rPr>
                  <a:t>Should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r>
                  <a:rPr lang="en-US" dirty="0" err="1">
                    <a:solidFill>
                      <a:srgbClr val="000000"/>
                    </a:solidFill>
                  </a:rPr>
                  <a:t>get_component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b="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endParaRPr lang="en-US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C8360-AD50-4AF6-8A22-2DA3CE1F3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67" y="3723824"/>
                <a:ext cx="10528300" cy="2698498"/>
              </a:xfrm>
              <a:blipFill>
                <a:blip r:embed="rId2"/>
                <a:stretch>
                  <a:fillRect l="-58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F97FDD-DFD0-4AF3-BD53-5C135852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79" y="1120232"/>
            <a:ext cx="7487695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F11B8-E74F-46A7-BDB7-A6431FBF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86" y="2599717"/>
            <a:ext cx="653506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3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80F7-58CE-41CB-BD8C-E881EBDF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model_likelihood</a:t>
            </a:r>
            <a:r>
              <a:rPr lang="en-US" dirty="0"/>
              <a:t> and learn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7755F-2AB5-48A1-B38D-71D6128EB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67" y="1989056"/>
                <a:ext cx="10528300" cy="4345069"/>
              </a:xfrm>
            </p:spPr>
            <p:txBody>
              <a:bodyPr/>
              <a:lstStyle/>
              <a:p>
                <a:r>
                  <a:rPr lang="en-US" dirty="0"/>
                  <a:t>Corrected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𝑙𝑖𝑘𝑒𝑙𝑖h𝑜𝑜𝑑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𝑐𝑜𝑚𝑝𝑜𝑛𝑒𝑛𝑡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GMM learn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𝒅𝒆𝒕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a small noise to element on main diagonal then recalculate (0.01)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7755F-2AB5-48A1-B38D-71D6128EB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67" y="1989056"/>
                <a:ext cx="10528300" cy="4345069"/>
              </a:xfrm>
              <a:blipFill>
                <a:blip r:embed="rId2"/>
                <a:stretch>
                  <a:fillRect l="-58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81815F9-46D5-4E23-8C23-BDC83407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01" y="1071543"/>
            <a:ext cx="589679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0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793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 Hack</vt:lpstr>
      <vt:lpstr>Arial</vt:lpstr>
      <vt:lpstr>Arial Narrow</vt:lpstr>
      <vt:lpstr>Calibri</vt:lpstr>
      <vt:lpstr>Cambria Math</vt:lpstr>
      <vt:lpstr>Wingdings</vt:lpstr>
      <vt:lpstr>Wingdings 2</vt:lpstr>
      <vt:lpstr>template2007</vt:lpstr>
      <vt:lpstr>GrabCut 算法的实现、分析与改进</vt:lpstr>
      <vt:lpstr>GrabCut 算法实现</vt:lpstr>
      <vt:lpstr>Python 版本</vt:lpstr>
      <vt:lpstr>C++ 版本</vt:lpstr>
      <vt:lpstr>GrabCut 算法回顾</vt:lpstr>
      <vt:lpstr>Gaussian Mixture Model</vt:lpstr>
      <vt:lpstr>init_components</vt:lpstr>
      <vt:lpstr>component_likelihood and get_component</vt:lpstr>
      <vt:lpstr>model_likelihood and learn</vt:lpstr>
      <vt:lpstr>Graph Cut</vt:lpstr>
      <vt:lpstr>Maximum 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Mai Huy</dc:creator>
  <cp:lastModifiedBy>Hoàng Mai Huy</cp:lastModifiedBy>
  <cp:revision>292</cp:revision>
  <dcterms:created xsi:type="dcterms:W3CDTF">2020-05-27T02:27:23Z</dcterms:created>
  <dcterms:modified xsi:type="dcterms:W3CDTF">2020-05-29T05:16:39Z</dcterms:modified>
</cp:coreProperties>
</file>