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65" r:id="rId7"/>
    <p:sldId id="2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94660"/>
  </p:normalViewPr>
  <p:slideViewPr>
    <p:cSldViewPr snapToGrid="0">
      <p:cViewPr varScale="1">
        <p:scale>
          <a:sx n="101" d="100"/>
          <a:sy n="101" d="100"/>
        </p:scale>
        <p:origin x="13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BABB8FF-A3BE-49DC-BB3D-CF434A7490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9F686C-F744-449F-B83C-DC662B4A7B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BB8FF-A3BE-49DC-BB3D-CF434A7490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F686C-F744-449F-B83C-DC662B4A7B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415" y="365999"/>
            <a:ext cx="10515600" cy="540886"/>
          </a:xfrm>
        </p:spPr>
        <p:txBody>
          <a:bodyPr>
            <a:normAutofit/>
          </a:bodyPr>
          <a:lstStyle/>
          <a:p>
            <a:r>
              <a:rPr lang="zh-CN" altLang="en-US" sz="3200" b="1" dirty="0">
                <a:latin typeface="+mn-ea"/>
                <a:ea typeface="+mn-ea"/>
              </a:rPr>
              <a:t>大作业相关</a:t>
            </a:r>
            <a:endParaRPr lang="zh-CN" altLang="en-US" sz="3200" b="1" dirty="0">
              <a:latin typeface="+mn-ea"/>
              <a:ea typeface="+mn-ea"/>
            </a:endParaRPr>
          </a:p>
        </p:txBody>
      </p:sp>
      <p:sp>
        <p:nvSpPr>
          <p:cNvPr id="3" name="内容占位符 2"/>
          <p:cNvSpPr>
            <a:spLocks noGrp="1"/>
          </p:cNvSpPr>
          <p:nvPr>
            <p:ph idx="1"/>
          </p:nvPr>
        </p:nvSpPr>
        <p:spPr>
          <a:xfrm>
            <a:off x="462334" y="1449592"/>
            <a:ext cx="5633666" cy="3785138"/>
          </a:xfrm>
        </p:spPr>
        <p:txBody>
          <a:bodyPr>
            <a:normAutofit/>
          </a:bodyPr>
          <a:lstStyle/>
          <a:p>
            <a:pPr marL="0" indent="0">
              <a:buNone/>
            </a:pPr>
            <a:r>
              <a:rPr lang="zh-CN" altLang="en-US" b="1" dirty="0"/>
              <a:t>数据集介绍</a:t>
            </a:r>
            <a:endParaRPr lang="en-US" altLang="zh-CN" b="1" dirty="0"/>
          </a:p>
          <a:p>
            <a:pPr marL="0" indent="0">
              <a:buNone/>
            </a:pPr>
            <a:r>
              <a:rPr lang="en-US" altLang="zh-CN" sz="2000" b="1" dirty="0"/>
              <a:t>Application-Oriented License Plate (AOLP) Dataset [1]</a:t>
            </a:r>
            <a:endParaRPr lang="en-US" altLang="zh-CN" sz="2000" b="1" dirty="0"/>
          </a:p>
          <a:p>
            <a:r>
              <a:rPr lang="en-US" altLang="zh-CN" sz="2000" b="1" dirty="0"/>
              <a:t>Access Control (AC) subset</a:t>
            </a:r>
            <a:endParaRPr lang="en-US" altLang="zh-CN" sz="2000" b="1" dirty="0"/>
          </a:p>
          <a:p>
            <a:r>
              <a:rPr lang="en-US" altLang="zh-CN" sz="2000" dirty="0"/>
              <a:t>Access Control</a:t>
            </a:r>
            <a:r>
              <a:rPr lang="zh-CN" altLang="en-US" sz="2000" dirty="0"/>
              <a:t>是指车辆以低速或全速通过固定通道的情况，例如在收费站或区域的出入口</a:t>
            </a:r>
            <a:endParaRPr lang="en-US" altLang="zh-CN" sz="2000" dirty="0"/>
          </a:p>
          <a:p>
            <a:r>
              <a:rPr lang="zh-CN" altLang="en-US" sz="2000" dirty="0"/>
              <a:t>图像只包含一辆车，且车牌基本位于图像中央，难度相对较低</a:t>
            </a:r>
            <a:endParaRPr lang="en-US" altLang="zh-CN" sz="2000" dirty="0"/>
          </a:p>
          <a:p>
            <a:r>
              <a:rPr lang="zh-CN" altLang="en-US" sz="2000" dirty="0"/>
              <a:t>包含</a:t>
            </a:r>
            <a:r>
              <a:rPr lang="zh-CN" altLang="en-US" sz="2000" b="1" dirty="0"/>
              <a:t>训练样本</a:t>
            </a:r>
            <a:r>
              <a:rPr lang="en-US" altLang="zh-CN" sz="2000" b="1" dirty="0"/>
              <a:t>581</a:t>
            </a:r>
            <a:r>
              <a:rPr lang="zh-CN" altLang="en-US" sz="2000" dirty="0"/>
              <a:t>张，</a:t>
            </a:r>
            <a:r>
              <a:rPr lang="zh-CN" altLang="en-US" sz="2000" b="1" dirty="0"/>
              <a:t>测试样本</a:t>
            </a:r>
            <a:r>
              <a:rPr lang="en-US" altLang="zh-CN" sz="2000" b="1" dirty="0"/>
              <a:t>100</a:t>
            </a:r>
            <a:r>
              <a:rPr lang="zh-CN" altLang="en-US" sz="2000" dirty="0"/>
              <a:t>张</a:t>
            </a:r>
            <a:endParaRPr lang="en-US" altLang="zh-CN" sz="2000" dirty="0"/>
          </a:p>
        </p:txBody>
      </p:sp>
      <p:sp>
        <p:nvSpPr>
          <p:cNvPr id="5" name="矩形 4"/>
          <p:cNvSpPr/>
          <p:nvPr/>
        </p:nvSpPr>
        <p:spPr>
          <a:xfrm>
            <a:off x="598415" y="6047880"/>
            <a:ext cx="11213284" cy="646331"/>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[1] Hsu, G.-S.; Chen, J.-C.; Chung, Y.-Z.; , "Application-Oriented License Plate Recognition," Vehicular Technology, IEEE Transactions on , vol.62, no.2, pp.552-561, Feb. 2013</a:t>
            </a:r>
            <a:endParaRPr lang="zh-CN" altLang="en-US" dirty="0">
              <a:latin typeface="Arial" panose="020B0604020202020204" pitchFamily="34" charset="0"/>
              <a:cs typeface="Arial" panose="020B0604020202020204" pitchFamily="34" charset="0"/>
            </a:endParaRPr>
          </a:p>
        </p:txBody>
      </p:sp>
      <p:grpSp>
        <p:nvGrpSpPr>
          <p:cNvPr id="12" name="组合 11"/>
          <p:cNvGrpSpPr/>
          <p:nvPr/>
        </p:nvGrpSpPr>
        <p:grpSpPr>
          <a:xfrm>
            <a:off x="5996490" y="991096"/>
            <a:ext cx="5733176" cy="1457878"/>
            <a:chOff x="1114337" y="3318669"/>
            <a:chExt cx="9658526" cy="228600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4337" y="3318669"/>
              <a:ext cx="3352800" cy="22860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18669"/>
              <a:ext cx="3048000" cy="228600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863" y="3318669"/>
              <a:ext cx="3048000" cy="2286000"/>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333" y="274527"/>
            <a:ext cx="10515600" cy="759000"/>
          </a:xfrm>
        </p:spPr>
        <p:txBody>
          <a:bodyPr>
            <a:normAutofit/>
          </a:bodyPr>
          <a:lstStyle/>
          <a:p>
            <a:r>
              <a:rPr lang="zh-CN" altLang="en-US" sz="3200" b="1" dirty="0">
                <a:latin typeface="+mn-ea"/>
                <a:ea typeface="+mn-ea"/>
              </a:rPr>
              <a:t>大作业相关</a:t>
            </a:r>
            <a:endParaRPr lang="zh-CN" altLang="en-US" sz="3200" b="1" dirty="0">
              <a:latin typeface="+mn-ea"/>
              <a:ea typeface="+mn-ea"/>
            </a:endParaRPr>
          </a:p>
        </p:txBody>
      </p:sp>
      <p:sp>
        <p:nvSpPr>
          <p:cNvPr id="3" name="内容占位符 2"/>
          <p:cNvSpPr>
            <a:spLocks noGrp="1"/>
          </p:cNvSpPr>
          <p:nvPr>
            <p:ph idx="1"/>
          </p:nvPr>
        </p:nvSpPr>
        <p:spPr>
          <a:xfrm>
            <a:off x="462333" y="1155812"/>
            <a:ext cx="7952764" cy="2753292"/>
          </a:xfrm>
        </p:spPr>
        <p:txBody>
          <a:bodyPr/>
          <a:lstStyle/>
          <a:p>
            <a:pPr marL="0" indent="0">
              <a:buNone/>
            </a:pPr>
            <a:r>
              <a:rPr lang="zh-CN" altLang="en-US" b="1" dirty="0"/>
              <a:t>数据集介绍</a:t>
            </a:r>
            <a:endParaRPr lang="en-US" altLang="zh-CN" b="1" dirty="0"/>
          </a:p>
          <a:p>
            <a:r>
              <a:rPr lang="zh-CN" altLang="en-US" sz="2000" dirty="0"/>
              <a:t>每一张图像都给定了对应的</a:t>
            </a:r>
            <a:r>
              <a:rPr lang="en-US" altLang="zh-CN" sz="2000" dirty="0"/>
              <a:t>XML</a:t>
            </a:r>
            <a:r>
              <a:rPr lang="zh-CN" altLang="en-US" sz="2000" dirty="0"/>
              <a:t>文件，作为实际标签</a:t>
            </a:r>
            <a:r>
              <a:rPr lang="en-US" altLang="zh-CN" sz="2000" dirty="0"/>
              <a:t>(Ground Truth)</a:t>
            </a:r>
            <a:endParaRPr lang="en-US" altLang="zh-CN" sz="2000" dirty="0"/>
          </a:p>
          <a:p>
            <a:r>
              <a:rPr lang="en-US" altLang="zh-CN" sz="2000" dirty="0"/>
              <a:t>XML</a:t>
            </a:r>
            <a:r>
              <a:rPr lang="zh-CN" altLang="en-US" sz="2000" dirty="0"/>
              <a:t>包含了车牌的</a:t>
            </a:r>
            <a:r>
              <a:rPr lang="en-US" altLang="zh-CN" sz="2000" b="1" dirty="0"/>
              <a:t>bounding box</a:t>
            </a:r>
            <a:r>
              <a:rPr lang="zh-CN" altLang="en-US" sz="2000" b="1" dirty="0"/>
              <a:t>坐标</a:t>
            </a:r>
            <a:r>
              <a:rPr lang="zh-CN" altLang="en-US" sz="2000" dirty="0"/>
              <a:t>，以及</a:t>
            </a:r>
            <a:r>
              <a:rPr lang="zh-CN" altLang="en-US" sz="2000" b="1" dirty="0"/>
              <a:t>车牌的字符信息</a:t>
            </a:r>
            <a:endParaRPr lang="en-US" altLang="zh-CN" sz="2000" b="1" dirty="0"/>
          </a:p>
          <a:p>
            <a:r>
              <a:rPr lang="zh-CN" altLang="en-US" sz="2000" dirty="0"/>
              <a:t>车牌字符组成为</a:t>
            </a:r>
            <a:r>
              <a:rPr lang="zh-CN" altLang="en-US" sz="2000" b="1" dirty="0"/>
              <a:t>数字</a:t>
            </a:r>
            <a:r>
              <a:rPr lang="en-US" altLang="zh-CN" sz="2000" b="1" dirty="0"/>
              <a:t>+</a:t>
            </a:r>
            <a:r>
              <a:rPr lang="zh-CN" altLang="en-US" sz="2000" b="1" dirty="0"/>
              <a:t>英文字母</a:t>
            </a:r>
            <a:endParaRPr lang="en-US" altLang="zh-CN" sz="2000" b="1" dirty="0"/>
          </a:p>
          <a:p>
            <a:r>
              <a:rPr lang="zh-CN" altLang="en-US" sz="2000" dirty="0"/>
              <a:t>提供了读取单个图像以及标签信息的示例代码</a:t>
            </a:r>
            <a:endParaRPr lang="en-US" altLang="zh-CN" sz="2000" dirty="0"/>
          </a:p>
        </p:txBody>
      </p:sp>
      <p:sp>
        <p:nvSpPr>
          <p:cNvPr id="5" name="矩形 4"/>
          <p:cNvSpPr/>
          <p:nvPr/>
        </p:nvSpPr>
        <p:spPr>
          <a:xfrm>
            <a:off x="462334" y="6216130"/>
            <a:ext cx="11213284" cy="523220"/>
          </a:xfrm>
          <a:prstGeom prst="rect">
            <a:avLst/>
          </a:prstGeom>
        </p:spPr>
        <p:txBody>
          <a:bodyPr wrap="square">
            <a:spAutoFit/>
          </a:bodyPr>
          <a:lstStyle/>
          <a:p>
            <a:r>
              <a:rPr lang="en-US" altLang="zh-CN" sz="1400" dirty="0">
                <a:latin typeface="Arial" panose="020B0604020202020204" pitchFamily="34" charset="0"/>
                <a:cs typeface="Arial" panose="020B0604020202020204" pitchFamily="34" charset="0"/>
              </a:rPr>
              <a:t>[1] Hsu, G.-S.; Chen, J.-C.; Chung, Y.-Z.; , "Application-Oriented License Plate Recognition," Vehicular Technology, IEEE Transactions on , vol.62, no.2, pp.552-561, Feb. 2013</a:t>
            </a:r>
            <a:endParaRPr lang="zh-CN" altLang="en-US" sz="14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64556" y="3607693"/>
            <a:ext cx="3202687" cy="2264600"/>
          </a:xfrm>
          <a:prstGeom prst="rect">
            <a:avLst/>
          </a:prstGeom>
        </p:spPr>
      </p:pic>
      <p:pic>
        <p:nvPicPr>
          <p:cNvPr id="6" name="图片 5"/>
          <p:cNvPicPr>
            <a:picLocks noChangeAspect="1"/>
          </p:cNvPicPr>
          <p:nvPr/>
        </p:nvPicPr>
        <p:blipFill>
          <a:blip r:embed="rId2"/>
          <a:stretch>
            <a:fillRect/>
          </a:stretch>
        </p:blipFill>
        <p:spPr>
          <a:xfrm>
            <a:off x="8415097" y="217740"/>
            <a:ext cx="3260521" cy="5746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415" y="365999"/>
            <a:ext cx="10515600" cy="540886"/>
          </a:xfrm>
        </p:spPr>
        <p:txBody>
          <a:bodyPr>
            <a:normAutofit/>
          </a:bodyPr>
          <a:lstStyle/>
          <a:p>
            <a:r>
              <a:rPr lang="zh-CN" altLang="en-US" sz="3200" b="1" dirty="0">
                <a:latin typeface="+mn-ea"/>
                <a:ea typeface="+mn-ea"/>
              </a:rPr>
              <a:t>大作业相关</a:t>
            </a:r>
            <a:endParaRPr lang="zh-CN" altLang="en-US" sz="3200" b="1" dirty="0">
              <a:latin typeface="+mn-ea"/>
              <a:ea typeface="+mn-ea"/>
            </a:endParaRPr>
          </a:p>
        </p:txBody>
      </p:sp>
      <p:sp>
        <p:nvSpPr>
          <p:cNvPr id="3" name="内容占位符 2"/>
          <p:cNvSpPr>
            <a:spLocks noGrp="1"/>
          </p:cNvSpPr>
          <p:nvPr>
            <p:ph idx="1"/>
          </p:nvPr>
        </p:nvSpPr>
        <p:spPr>
          <a:xfrm>
            <a:off x="462333" y="1449592"/>
            <a:ext cx="8848721" cy="3808208"/>
          </a:xfrm>
        </p:spPr>
        <p:txBody>
          <a:bodyPr>
            <a:normAutofit/>
          </a:bodyPr>
          <a:lstStyle/>
          <a:p>
            <a:pPr marL="0" indent="0">
              <a:buNone/>
            </a:pPr>
            <a:r>
              <a:rPr lang="zh-CN" altLang="en-US" b="1" dirty="0"/>
              <a:t>数据集介绍</a:t>
            </a:r>
            <a:endParaRPr lang="en-US" altLang="zh-CN" b="1" dirty="0"/>
          </a:p>
          <a:p>
            <a:pPr marL="0" indent="0">
              <a:buNone/>
            </a:pPr>
            <a:r>
              <a:rPr lang="en-US" altLang="zh-CN" sz="2000" b="1" dirty="0" err="1"/>
              <a:t>Chars_data</a:t>
            </a:r>
            <a:endParaRPr lang="en-US" altLang="zh-CN" sz="2000" b="1" dirty="0"/>
          </a:p>
          <a:p>
            <a:pPr marL="0" indent="0">
              <a:buNone/>
            </a:pPr>
            <a:r>
              <a:rPr lang="zh-CN" altLang="en-US" sz="2000" dirty="0"/>
              <a:t>单个字符的二值图像数据集</a:t>
            </a:r>
            <a:endParaRPr lang="en-US" altLang="zh-CN" sz="2000" dirty="0"/>
          </a:p>
          <a:p>
            <a:pPr marL="0" indent="0">
              <a:buNone/>
            </a:pPr>
            <a:r>
              <a:rPr lang="zh-CN" altLang="en-US" sz="2000" dirty="0"/>
              <a:t>包含</a:t>
            </a:r>
            <a:r>
              <a:rPr lang="en-US" altLang="zh-CN" sz="2000" dirty="0"/>
              <a:t>1-9</a:t>
            </a:r>
            <a:r>
              <a:rPr lang="zh-CN" altLang="en-US" sz="2000" dirty="0"/>
              <a:t>，</a:t>
            </a:r>
            <a:r>
              <a:rPr lang="en-US" altLang="zh-CN" sz="2000" dirty="0"/>
              <a:t>A-Z</a:t>
            </a:r>
            <a:r>
              <a:rPr lang="zh-CN" altLang="en-US" sz="2000" dirty="0"/>
              <a:t> 共</a:t>
            </a:r>
            <a:r>
              <a:rPr lang="en-US" altLang="zh-CN" sz="2000" dirty="0"/>
              <a:t>34</a:t>
            </a:r>
            <a:r>
              <a:rPr lang="zh-CN" altLang="en-US" sz="2000" dirty="0"/>
              <a:t>种字符（没有</a:t>
            </a:r>
            <a:r>
              <a:rPr lang="en-US" altLang="zh-CN" sz="2000" dirty="0"/>
              <a:t>I</a:t>
            </a:r>
            <a:r>
              <a:rPr lang="zh-CN" altLang="en-US" sz="2000" dirty="0"/>
              <a:t>和</a:t>
            </a:r>
            <a:r>
              <a:rPr lang="en-US" altLang="zh-CN" sz="2000" dirty="0"/>
              <a:t>O</a:t>
            </a:r>
            <a:r>
              <a:rPr lang="zh-CN" altLang="en-US" sz="2000" dirty="0"/>
              <a:t>）</a:t>
            </a:r>
            <a:endParaRPr lang="en-US" altLang="zh-CN" sz="2000" dirty="0"/>
          </a:p>
          <a:p>
            <a:pPr marL="0" indent="0">
              <a:buNone/>
            </a:pPr>
            <a:r>
              <a:rPr lang="zh-CN" altLang="en-US" sz="2000" dirty="0"/>
              <a:t>可以作为字符识别部分的训练样本，用于训练模型（卷积网络）</a:t>
            </a:r>
            <a:endParaRPr lang="en-US" altLang="zh-CN" sz="2000" dirty="0"/>
          </a:p>
          <a:p>
            <a:pPr marL="0" indent="0">
              <a:buNone/>
            </a:pPr>
            <a:r>
              <a:rPr lang="zh-CN" altLang="en-US" sz="2000" dirty="0"/>
              <a:t>再使用训练好的模型，来识别</a:t>
            </a:r>
            <a:r>
              <a:rPr lang="en-US" altLang="zh-CN" sz="2000" b="1" dirty="0"/>
              <a:t>AOLP</a:t>
            </a:r>
            <a:r>
              <a:rPr lang="zh-CN" altLang="en-US" sz="2000" dirty="0"/>
              <a:t>数据集中的样本（分割出来的字符图像）</a:t>
            </a:r>
            <a:endParaRPr lang="en-US" altLang="zh-CN" sz="2000" dirty="0"/>
          </a:p>
          <a:p>
            <a:pPr marL="0" indent="0">
              <a:buNone/>
            </a:pPr>
            <a:endParaRPr lang="en-US"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135" y="63995"/>
            <a:ext cx="10515600" cy="540886"/>
          </a:xfrm>
        </p:spPr>
        <p:txBody>
          <a:bodyPr>
            <a:normAutofit/>
          </a:bodyPr>
          <a:lstStyle/>
          <a:p>
            <a:r>
              <a:rPr lang="zh-CN" altLang="en-US" sz="3200" b="1" dirty="0">
                <a:latin typeface="+mn-ea"/>
                <a:ea typeface="+mn-ea"/>
              </a:rPr>
              <a:t>大作业相关</a:t>
            </a:r>
            <a:endParaRPr lang="zh-CN" altLang="en-US" sz="3200" b="1" dirty="0">
              <a:latin typeface="+mn-ea"/>
              <a:ea typeface="+mn-ea"/>
            </a:endParaRPr>
          </a:p>
        </p:txBody>
      </p:sp>
      <p:sp>
        <p:nvSpPr>
          <p:cNvPr id="3" name="内容占位符 2"/>
          <p:cNvSpPr>
            <a:spLocks noGrp="1"/>
          </p:cNvSpPr>
          <p:nvPr>
            <p:ph idx="1"/>
          </p:nvPr>
        </p:nvSpPr>
        <p:spPr>
          <a:xfrm>
            <a:off x="506134" y="764271"/>
            <a:ext cx="10206607" cy="5896587"/>
          </a:xfrm>
        </p:spPr>
        <p:txBody>
          <a:bodyPr>
            <a:normAutofit/>
          </a:bodyPr>
          <a:lstStyle/>
          <a:p>
            <a:pPr marL="0" indent="0">
              <a:buNone/>
            </a:pPr>
            <a:r>
              <a:rPr lang="zh-CN" altLang="en-US" b="1" dirty="0"/>
              <a:t>任务介绍</a:t>
            </a:r>
            <a:endParaRPr lang="zh-CN" altLang="en-US" b="1" dirty="0"/>
          </a:p>
          <a:p>
            <a:pPr marL="0" indent="0" fontAlgn="auto">
              <a:lnSpc>
                <a:spcPct val="100000"/>
              </a:lnSpc>
              <a:buNone/>
            </a:pPr>
            <a:r>
              <a:rPr lang="zh-CN" altLang="en-US" sz="1800" b="1" dirty="0"/>
              <a:t>大作业由两个子任务组成，同学们需要在完成两个子任务的基础上</a:t>
            </a:r>
            <a:r>
              <a:rPr lang="en-US" altLang="zh-CN" sz="1800" b="1" dirty="0"/>
              <a:t>(</a:t>
            </a:r>
            <a:r>
              <a:rPr lang="zh-CN" altLang="en-US" sz="1800" b="1" dirty="0"/>
              <a:t>在报告中分别给出方案及评测</a:t>
            </a:r>
            <a:r>
              <a:rPr lang="en-US" altLang="zh-CN" sz="1800" b="1" dirty="0"/>
              <a:t>)</a:t>
            </a:r>
            <a:r>
              <a:rPr lang="zh-CN" altLang="en-US" sz="1800" b="1" dirty="0"/>
              <a:t>，同时建议选择其中一个子任务进行较为深入的探索，并在报告中对创新点或技术难点进行进行阐述。评分会综合考虑两个子任务的工作以及在深入任务上的优化解决方案。</a:t>
            </a:r>
            <a:r>
              <a:rPr lang="zh-CN" altLang="en-US" sz="1800" dirty="0"/>
              <a:t>总体要求：只能在给出的训练数据集上</a:t>
            </a:r>
            <a:r>
              <a:rPr lang="en-US" altLang="zh-CN" sz="1800" dirty="0"/>
              <a:t>(</a:t>
            </a:r>
            <a:r>
              <a:rPr lang="zh-CN" altLang="en-US" sz="1800" dirty="0"/>
              <a:t>包括</a:t>
            </a:r>
            <a:r>
              <a:rPr lang="en-US" altLang="zh-CN" sz="1800" dirty="0" err="1"/>
              <a:t>Chars_data</a:t>
            </a:r>
            <a:r>
              <a:rPr lang="en-US" altLang="zh-CN" sz="1800" dirty="0"/>
              <a:t>) </a:t>
            </a:r>
            <a:r>
              <a:rPr lang="zh-CN" altLang="en-US" sz="1800" dirty="0"/>
              <a:t>训练模型参数，并</a:t>
            </a:r>
            <a:r>
              <a:rPr lang="zh-CN" altLang="en-US" sz="1800" b="1" dirty="0"/>
              <a:t>汇报算法在测试集中的结果。</a:t>
            </a:r>
            <a:endParaRPr lang="en-US" altLang="zh-CN" sz="1800" b="1" dirty="0"/>
          </a:p>
          <a:p>
            <a:pPr>
              <a:buFont typeface="Wingdings" panose="05000000000000000000" pitchFamily="2" charset="2"/>
              <a:buChar char="l"/>
            </a:pPr>
            <a:r>
              <a:rPr lang="zh-CN" altLang="en-US" sz="2000" b="1" dirty="0"/>
              <a:t>子任务</a:t>
            </a:r>
            <a:r>
              <a:rPr lang="en-US" altLang="zh-CN" sz="2000" b="1" dirty="0"/>
              <a:t>1</a:t>
            </a:r>
            <a:r>
              <a:rPr lang="zh-CN" altLang="en-US" sz="2000" b="1" dirty="0"/>
              <a:t>：</a:t>
            </a:r>
            <a:endParaRPr lang="en-US" altLang="zh-CN" sz="2000" b="1" dirty="0"/>
          </a:p>
          <a:p>
            <a:pPr marL="457200" lvl="0" indent="-457200">
              <a:buFont typeface="+mj-lt"/>
              <a:buAutoNum type="arabicPeriod"/>
            </a:pPr>
            <a:r>
              <a:rPr lang="zh-CN" altLang="en-US" sz="2000" dirty="0">
                <a:solidFill>
                  <a:prstClr val="black"/>
                </a:solidFill>
              </a:rPr>
              <a:t>在原图中对</a:t>
            </a:r>
            <a:r>
              <a:rPr lang="zh-CN" altLang="en-US" sz="2000" b="1" dirty="0">
                <a:solidFill>
                  <a:prstClr val="black"/>
                </a:solidFill>
              </a:rPr>
              <a:t>车牌</a:t>
            </a:r>
            <a:r>
              <a:rPr lang="zh-CN" altLang="en-US" sz="2000" dirty="0">
                <a:solidFill>
                  <a:prstClr val="black"/>
                </a:solidFill>
              </a:rPr>
              <a:t>进行</a:t>
            </a:r>
            <a:r>
              <a:rPr lang="zh-CN" altLang="en-US" sz="2000" b="1" dirty="0">
                <a:solidFill>
                  <a:prstClr val="black"/>
                </a:solidFill>
              </a:rPr>
              <a:t>检测定位</a:t>
            </a:r>
            <a:endParaRPr lang="en-US" altLang="zh-CN" sz="2000" b="1" dirty="0">
              <a:solidFill>
                <a:prstClr val="black"/>
              </a:solidFill>
            </a:endParaRPr>
          </a:p>
          <a:p>
            <a:pPr marL="457200" lvl="0" indent="-457200">
              <a:buFont typeface="+mj-lt"/>
              <a:buAutoNum type="arabicPeriod"/>
            </a:pPr>
            <a:r>
              <a:rPr lang="zh-CN" altLang="en-US" sz="2000" dirty="0"/>
              <a:t>每张图像预测</a:t>
            </a:r>
            <a:r>
              <a:rPr lang="en-US" altLang="zh-CN" sz="2000" dirty="0"/>
              <a:t>1</a:t>
            </a:r>
            <a:r>
              <a:rPr lang="zh-CN" altLang="en-US" sz="2000" dirty="0"/>
              <a:t>个车牌的</a:t>
            </a:r>
            <a:r>
              <a:rPr lang="en-US" altLang="zh-CN" sz="2000" dirty="0" err="1"/>
              <a:t>BoundingBox</a:t>
            </a:r>
            <a:r>
              <a:rPr lang="zh-CN" altLang="en-US" sz="2000" dirty="0"/>
              <a:t>，与</a:t>
            </a:r>
            <a:r>
              <a:rPr lang="en-US" altLang="zh-CN" sz="2000" dirty="0"/>
              <a:t>Ground Truth</a:t>
            </a:r>
            <a:r>
              <a:rPr lang="zh-CN" altLang="en-US" sz="2000" dirty="0"/>
              <a:t>计算</a:t>
            </a:r>
            <a:r>
              <a:rPr lang="en-US" altLang="zh-CN" sz="2000" dirty="0" err="1"/>
              <a:t>iou</a:t>
            </a:r>
            <a:r>
              <a:rPr lang="zh-CN" altLang="en-US" sz="2000" dirty="0"/>
              <a:t>，汇报所有样本的平均</a:t>
            </a:r>
            <a:r>
              <a:rPr lang="en-US" altLang="zh-CN" sz="2000" dirty="0" err="1"/>
              <a:t>iou</a:t>
            </a:r>
            <a:r>
              <a:rPr lang="zh-CN" altLang="en-US" sz="2000" dirty="0"/>
              <a:t>以及检测正确的样本数目（</a:t>
            </a:r>
            <a:r>
              <a:rPr lang="en-US" altLang="zh-CN" sz="2000" dirty="0"/>
              <a:t>IOU&gt;0.5</a:t>
            </a:r>
            <a:r>
              <a:rPr lang="zh-CN" altLang="en-US" sz="2000" dirty="0"/>
              <a:t>）</a:t>
            </a:r>
            <a:endParaRPr lang="en-US" altLang="zh-CN" sz="2000" dirty="0"/>
          </a:p>
          <a:p>
            <a:pPr marL="0" indent="0">
              <a:buNone/>
            </a:pPr>
            <a:endParaRPr lang="en-US" altLang="zh-CN" sz="2000" dirty="0"/>
          </a:p>
          <a:p>
            <a:pPr lvl="0">
              <a:buFont typeface="Wingdings" panose="05000000000000000000" pitchFamily="2" charset="2"/>
              <a:buChar char="l"/>
            </a:pPr>
            <a:r>
              <a:rPr lang="zh-CN" altLang="en-US" sz="2000" b="1" dirty="0">
                <a:solidFill>
                  <a:prstClr val="black"/>
                </a:solidFill>
              </a:rPr>
              <a:t>子任务</a:t>
            </a:r>
            <a:r>
              <a:rPr lang="en-US" altLang="zh-CN" sz="2000" b="1" dirty="0">
                <a:solidFill>
                  <a:prstClr val="black"/>
                </a:solidFill>
              </a:rPr>
              <a:t>2</a:t>
            </a:r>
            <a:r>
              <a:rPr lang="zh-CN" altLang="en-US" sz="2000" b="1" dirty="0">
                <a:solidFill>
                  <a:prstClr val="black"/>
                </a:solidFill>
              </a:rPr>
              <a:t>：</a:t>
            </a:r>
            <a:endParaRPr lang="en-US" altLang="zh-CN" sz="2000" b="1" dirty="0">
              <a:solidFill>
                <a:prstClr val="black"/>
              </a:solidFill>
            </a:endParaRPr>
          </a:p>
          <a:p>
            <a:pPr marL="0" indent="0">
              <a:buNone/>
            </a:pPr>
            <a:r>
              <a:rPr lang="zh-CN" altLang="en-US" sz="1800" dirty="0"/>
              <a:t>利用提供的车牌实际位置信息，提取出车牌矩形区域，进行下一步操作</a:t>
            </a:r>
            <a:endParaRPr lang="en-US" altLang="zh-CN" sz="1800" dirty="0"/>
          </a:p>
          <a:p>
            <a:pPr marL="457200" indent="-457200">
              <a:buFont typeface="+mj-lt"/>
              <a:buAutoNum type="arabicPeriod"/>
            </a:pPr>
            <a:r>
              <a:rPr lang="zh-CN" altLang="en-US" sz="1800" dirty="0"/>
              <a:t>进行</a:t>
            </a:r>
            <a:r>
              <a:rPr lang="zh-CN" altLang="en-US" sz="1800" b="1" dirty="0"/>
              <a:t>字符分割</a:t>
            </a:r>
            <a:r>
              <a:rPr lang="zh-CN" altLang="en-US" sz="1800" dirty="0"/>
              <a:t>，尝试不同的分割方法并展示分割效果（没有字符的实际位置标签，可以可视化典型测试样本的分割结果）。</a:t>
            </a:r>
            <a:endParaRPr lang="en-US" altLang="zh-CN" sz="1800" dirty="0"/>
          </a:p>
          <a:p>
            <a:pPr marL="457200" indent="-457200">
              <a:buFont typeface="+mj-lt"/>
              <a:buAutoNum type="arabicPeriod"/>
            </a:pPr>
            <a:r>
              <a:rPr lang="zh-CN" altLang="en-US" sz="1800" dirty="0"/>
              <a:t>对分割后的字符，进行</a:t>
            </a:r>
            <a:r>
              <a:rPr lang="zh-CN" altLang="en-US" sz="1800" b="1" dirty="0"/>
              <a:t>分类识别</a:t>
            </a:r>
            <a:r>
              <a:rPr lang="zh-CN" altLang="en-US" sz="1800" dirty="0"/>
              <a:t>。</a:t>
            </a:r>
            <a:endParaRPr lang="en-US" altLang="zh-CN" sz="1800" dirty="0"/>
          </a:p>
          <a:p>
            <a:pPr marL="457200" indent="-457200">
              <a:buFont typeface="+mj-lt"/>
              <a:buAutoNum type="arabicPeriod"/>
            </a:pPr>
            <a:r>
              <a:rPr lang="zh-CN" altLang="en-US" sz="1800" dirty="0"/>
              <a:t>汇报最终车牌识别准确度（一个车牌中所有字符均正确，则该样本识别正确</a:t>
            </a:r>
            <a:r>
              <a:rPr lang="zh-CN" altLang="en-US" sz="2000" dirty="0"/>
              <a:t>）</a:t>
            </a:r>
            <a:endParaRPr lang="en-US" altLang="zh-CN" sz="2000" dirty="0"/>
          </a:p>
          <a:p>
            <a:pPr marL="0" lvl="0" indent="0">
              <a:buFont typeface="+mj-lt"/>
              <a:buNone/>
            </a:pPr>
            <a:endParaRPr lang="en-US" altLang="zh-C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135" y="63995"/>
            <a:ext cx="10515600" cy="540886"/>
          </a:xfrm>
        </p:spPr>
        <p:txBody>
          <a:bodyPr>
            <a:normAutofit/>
          </a:bodyPr>
          <a:lstStyle/>
          <a:p>
            <a:r>
              <a:rPr lang="zh-CN" altLang="en-US" sz="3200" b="1" dirty="0">
                <a:latin typeface="+mn-ea"/>
                <a:ea typeface="+mn-ea"/>
              </a:rPr>
              <a:t>大作业相关</a:t>
            </a:r>
            <a:endParaRPr lang="zh-CN" altLang="en-US" sz="3200" b="1" dirty="0">
              <a:latin typeface="+mn-ea"/>
              <a:ea typeface="+mn-ea"/>
            </a:endParaRPr>
          </a:p>
        </p:txBody>
      </p:sp>
      <p:sp>
        <p:nvSpPr>
          <p:cNvPr id="3" name="内容占位符 2"/>
          <p:cNvSpPr>
            <a:spLocks noGrp="1"/>
          </p:cNvSpPr>
          <p:nvPr>
            <p:ph idx="1"/>
          </p:nvPr>
        </p:nvSpPr>
        <p:spPr>
          <a:xfrm>
            <a:off x="506134" y="764271"/>
            <a:ext cx="10206607" cy="5896587"/>
          </a:xfrm>
        </p:spPr>
        <p:txBody>
          <a:bodyPr>
            <a:normAutofit fontScale="85000" lnSpcReduction="20000"/>
          </a:bodyPr>
          <a:lstStyle/>
          <a:p>
            <a:pPr marL="457200" lvl="1" indent="0">
              <a:lnSpc>
                <a:spcPct val="110000"/>
              </a:lnSpc>
              <a:buNone/>
            </a:pPr>
            <a:r>
              <a:rPr lang="zh-CN" altLang="en-US" b="1" dirty="0"/>
              <a:t>评分说明：</a:t>
            </a:r>
            <a:endParaRPr lang="zh-CN" altLang="en-US" b="1" dirty="0"/>
          </a:p>
          <a:p>
            <a:pPr marL="457200" lvl="1" indent="0">
              <a:lnSpc>
                <a:spcPct val="110000"/>
              </a:lnSpc>
              <a:buNone/>
            </a:pPr>
            <a:r>
              <a:rPr lang="zh-CN" altLang="en-US" dirty="0"/>
              <a:t>最终评分将主要根据大家的对于选定任务的尝试以及最终的实现方案是否有技术优势和自己的创意。测试集上的评测结果只占较小的比重。</a:t>
            </a:r>
            <a:endParaRPr lang="zh-CN" altLang="en-US" dirty="0"/>
          </a:p>
          <a:p>
            <a:pPr marL="457200" lvl="1" indent="0">
              <a:lnSpc>
                <a:spcPct val="110000"/>
              </a:lnSpc>
              <a:buNone/>
            </a:pPr>
            <a:r>
              <a:rPr lang="zh-CN" altLang="en-US" dirty="0"/>
              <a:t>一般倾向于：任务目标针对性强的技术方案、有创意的方案 + 比较好的结果 &gt; </a:t>
            </a:r>
            <a:endParaRPr lang="en-US" altLang="zh-CN" dirty="0"/>
          </a:p>
          <a:p>
            <a:pPr marL="457200" lvl="1" indent="0">
              <a:lnSpc>
                <a:spcPct val="110000"/>
              </a:lnSpc>
              <a:buNone/>
            </a:pPr>
            <a:r>
              <a:rPr lang="en-US" altLang="zh-CN" dirty="0"/>
              <a:t>                         </a:t>
            </a:r>
            <a:r>
              <a:rPr lang="zh-CN" altLang="en-US" dirty="0"/>
              <a:t>复用现成的普适方案 </a:t>
            </a:r>
            <a:r>
              <a:rPr lang="en-US" altLang="zh-CN" dirty="0"/>
              <a:t>+ </a:t>
            </a:r>
            <a:r>
              <a:rPr lang="zh-CN" altLang="en-US" dirty="0"/>
              <a:t>非常好的结果</a:t>
            </a:r>
            <a:endParaRPr lang="zh-CN" altLang="en-US" dirty="0"/>
          </a:p>
          <a:p>
            <a:pPr marL="457200" lvl="1" indent="0">
              <a:lnSpc>
                <a:spcPct val="110000"/>
              </a:lnSpc>
              <a:buNone/>
            </a:pPr>
            <a:endParaRPr lang="zh-CN" altLang="en-US" dirty="0"/>
          </a:p>
          <a:p>
            <a:pPr marL="457200" lvl="1" indent="0">
              <a:lnSpc>
                <a:spcPct val="110000"/>
              </a:lnSpc>
              <a:buNone/>
            </a:pPr>
            <a:r>
              <a:rPr lang="zh-CN" altLang="en-US" dirty="0"/>
              <a:t>注：建议尽量基于课堂所讲授的内容提出</a:t>
            </a:r>
            <a:r>
              <a:rPr lang="zh-CN" altLang="en-US" dirty="0">
                <a:sym typeface="+mn-ea"/>
              </a:rPr>
              <a:t>自己的技术方案及创意</a:t>
            </a:r>
            <a:endParaRPr lang="zh-CN" altLang="en-US" dirty="0">
              <a:sym typeface="+mn-ea"/>
            </a:endParaRPr>
          </a:p>
          <a:p>
            <a:pPr marL="457200" lvl="1" indent="0">
              <a:lnSpc>
                <a:spcPct val="110000"/>
              </a:lnSpc>
              <a:buNone/>
            </a:pPr>
            <a:endParaRPr lang="zh-CN" altLang="en-US" b="1" dirty="0">
              <a:sym typeface="+mn-ea"/>
            </a:endParaRPr>
          </a:p>
          <a:p>
            <a:pPr marL="457200" lvl="1" indent="0">
              <a:lnSpc>
                <a:spcPct val="110000"/>
              </a:lnSpc>
              <a:buNone/>
            </a:pPr>
            <a:r>
              <a:rPr lang="zh-CN" altLang="en-US" b="1" dirty="0">
                <a:sym typeface="+mn-ea"/>
              </a:rPr>
              <a:t>其他说明：</a:t>
            </a:r>
            <a:endParaRPr lang="zh-CN" altLang="en-US" dirty="0"/>
          </a:p>
          <a:p>
            <a:pPr marL="457200" lvl="1">
              <a:lnSpc>
                <a:spcPct val="110000"/>
              </a:lnSpc>
              <a:buNone/>
            </a:pPr>
            <a:r>
              <a:rPr lang="en-US" altLang="zh-CN" dirty="0">
                <a:sym typeface="+mn-ea"/>
              </a:rPr>
              <a:t>1</a:t>
            </a:r>
            <a:r>
              <a:rPr lang="zh-CN" altLang="en-US" dirty="0">
                <a:sym typeface="+mn-ea"/>
              </a:rPr>
              <a:t>.作业需要有完整的代码实现，注释清晰。</a:t>
            </a:r>
            <a:endParaRPr lang="zh-CN" altLang="en-US" dirty="0"/>
          </a:p>
          <a:p>
            <a:pPr marL="457200" lvl="1">
              <a:lnSpc>
                <a:spcPct val="110000"/>
              </a:lnSpc>
              <a:buNone/>
            </a:pPr>
            <a:r>
              <a:rPr lang="zh-CN" altLang="en-US" dirty="0">
                <a:sym typeface="+mn-ea"/>
              </a:rPr>
              <a:t>大作业报告需包含实现方案（比如分类器选择，特征选取，分割方法，定位方法等）+测试集评测结果+结果分析。报告提交压缩包（报告pdf+代码文件+结果文件）。</a:t>
            </a:r>
            <a:endParaRPr lang="zh-CN" altLang="en-US" dirty="0"/>
          </a:p>
          <a:p>
            <a:pPr marL="457200" lvl="1">
              <a:lnSpc>
                <a:spcPct val="110000"/>
              </a:lnSpc>
              <a:buNone/>
            </a:pPr>
            <a:r>
              <a:rPr lang="en-US" altLang="zh-CN" dirty="0">
                <a:sym typeface="+mn-ea"/>
              </a:rPr>
              <a:t>2</a:t>
            </a:r>
            <a:r>
              <a:rPr lang="zh-CN" altLang="en-US" dirty="0">
                <a:sym typeface="+mn-ea"/>
              </a:rPr>
              <a:t>.测试集评测结果请务必使用提供的脚本获得并如实体现在报告中。助教会做抽查，若发现存在虚报测试集结果，将测试集并入训练集进行训练等弄虚作假行为按照考试作弊处理。</a:t>
            </a:r>
            <a:endParaRPr lang="en-US" altLang="zh-CN" dirty="0">
              <a:sym typeface="+mn-ea"/>
            </a:endParaRPr>
          </a:p>
          <a:p>
            <a:pPr marL="457200" lvl="1">
              <a:lnSpc>
                <a:spcPct val="110000"/>
              </a:lnSpc>
              <a:buNone/>
            </a:pPr>
            <a:r>
              <a:rPr lang="en-US" altLang="zh-CN" dirty="0">
                <a:sym typeface="+mn-ea"/>
              </a:rPr>
              <a:t>3. </a:t>
            </a:r>
            <a:r>
              <a:rPr lang="zh-CN" altLang="en-US" dirty="0">
                <a:sym typeface="+mn-ea"/>
              </a:rPr>
              <a:t>大作业提交文件名用：  学号</a:t>
            </a:r>
            <a:r>
              <a:rPr lang="en-US" altLang="zh-CN" dirty="0">
                <a:sym typeface="+mn-ea"/>
              </a:rPr>
              <a:t>-</a:t>
            </a:r>
            <a:r>
              <a:rPr lang="zh-CN" altLang="en-US" dirty="0">
                <a:sym typeface="+mn-ea"/>
              </a:rPr>
              <a:t>姓名</a:t>
            </a:r>
            <a:r>
              <a:rPr lang="en-US" altLang="zh-CN" dirty="0">
                <a:sym typeface="+mn-ea"/>
              </a:rPr>
              <a:t>-1</a:t>
            </a:r>
            <a:r>
              <a:rPr lang="zh-CN" altLang="en-US" dirty="0">
                <a:sym typeface="+mn-ea"/>
              </a:rPr>
              <a:t>，或 学号</a:t>
            </a:r>
            <a:r>
              <a:rPr lang="en-US" altLang="zh-CN" dirty="0">
                <a:sym typeface="+mn-ea"/>
              </a:rPr>
              <a:t>-</a:t>
            </a:r>
            <a:r>
              <a:rPr lang="zh-CN" altLang="en-US" dirty="0">
                <a:sym typeface="+mn-ea"/>
              </a:rPr>
              <a:t>姓名</a:t>
            </a:r>
            <a:r>
              <a:rPr lang="en-US" altLang="zh-CN" dirty="0">
                <a:sym typeface="+mn-ea"/>
              </a:rPr>
              <a:t>-2 </a:t>
            </a:r>
            <a:r>
              <a:rPr lang="zh-CN" altLang="en-US" dirty="0">
                <a:sym typeface="+mn-ea"/>
              </a:rPr>
              <a:t>两种方式。</a:t>
            </a:r>
            <a:r>
              <a:rPr lang="en-US" altLang="zh-CN" dirty="0">
                <a:sym typeface="+mn-ea"/>
              </a:rPr>
              <a:t>1</a:t>
            </a:r>
            <a:r>
              <a:rPr lang="zh-CN" altLang="en-US" dirty="0">
                <a:sym typeface="+mn-ea"/>
              </a:rPr>
              <a:t>、</a:t>
            </a:r>
            <a:r>
              <a:rPr lang="en-US" altLang="zh-CN" dirty="0">
                <a:sym typeface="+mn-ea"/>
              </a:rPr>
              <a:t>2</a:t>
            </a:r>
            <a:r>
              <a:rPr lang="zh-CN" altLang="en-US" dirty="0">
                <a:sym typeface="+mn-ea"/>
              </a:rPr>
              <a:t>分别对应于在大作业中重点选择的子任务</a:t>
            </a:r>
            <a:r>
              <a:rPr lang="en-US" altLang="zh-CN" dirty="0">
                <a:sym typeface="+mn-ea"/>
              </a:rPr>
              <a:t>id</a:t>
            </a:r>
            <a:endParaRPr lang="zh-CN" altLang="en-US" dirty="0"/>
          </a:p>
          <a:p>
            <a:pPr marL="0" algn="l">
              <a:buClrTx/>
              <a:buSzTx/>
              <a:buNone/>
            </a:pPr>
            <a:endParaRPr lang="zh-CN" altLang="en-US" b="1" dirty="0"/>
          </a:p>
          <a:p>
            <a:pPr marL="0" lvl="0" indent="0">
              <a:buFont typeface="+mj-lt"/>
              <a:buNone/>
            </a:pP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184130" cy="5031105"/>
          </a:xfrm>
        </p:spPr>
        <p:txBody>
          <a:bodyPr>
            <a:normAutofit/>
          </a:bodyPr>
          <a:lstStyle/>
          <a:p>
            <a:pPr algn="ctr"/>
            <a:r>
              <a:rPr lang="zh-CN" altLang="en-US" dirty="0"/>
              <a:t>大作业提交截止时间：</a:t>
            </a:r>
            <a:br>
              <a:rPr lang="zh-CN" altLang="en-US" dirty="0"/>
            </a:br>
            <a:r>
              <a:rPr lang="en-US" altLang="zh-CN" dirty="0"/>
              <a:t>	</a:t>
            </a:r>
            <a:r>
              <a:rPr lang="en-US" altLang="zh-CN" sz="4800" dirty="0">
                <a:solidFill>
                  <a:srgbClr val="FF0000"/>
                </a:solidFill>
              </a:rPr>
              <a:t>5</a:t>
            </a:r>
            <a:r>
              <a:rPr lang="zh-CN" altLang="en-US" sz="4800" dirty="0">
                <a:solidFill>
                  <a:srgbClr val="FF0000"/>
                </a:solidFill>
              </a:rPr>
              <a:t>月</a:t>
            </a:r>
            <a:r>
              <a:rPr lang="en-US" altLang="zh-CN" sz="4800" dirty="0">
                <a:solidFill>
                  <a:srgbClr val="FF0000"/>
                </a:solidFill>
              </a:rPr>
              <a:t>21</a:t>
            </a:r>
            <a:r>
              <a:rPr lang="zh-CN" altLang="en-US" sz="4800" dirty="0">
                <a:solidFill>
                  <a:srgbClr val="FF0000"/>
                </a:solidFill>
              </a:rPr>
              <a:t>日  </a:t>
            </a:r>
            <a:r>
              <a:rPr lang="en-US" altLang="zh-CN" sz="4800" dirty="0">
                <a:solidFill>
                  <a:srgbClr val="FF0000"/>
                </a:solidFill>
              </a:rPr>
              <a:t>23:59</a:t>
            </a:r>
            <a:endParaRPr lang="en-US" altLang="zh-CN" sz="4800" dirty="0">
              <a:solidFill>
                <a:srgbClr val="FF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1624</Words>
  <Application>WPS 演示</Application>
  <PresentationFormat>宽屏</PresentationFormat>
  <Paragraphs>65</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等线</vt:lpstr>
      <vt:lpstr>微软雅黑</vt:lpstr>
      <vt:lpstr>Arial Unicode MS</vt:lpstr>
      <vt:lpstr>等线 Light</vt:lpstr>
      <vt:lpstr>Calibri</vt:lpstr>
      <vt:lpstr>Office 主题​​</vt:lpstr>
      <vt:lpstr>大作业相关</vt:lpstr>
      <vt:lpstr>大作业相关</vt:lpstr>
      <vt:lpstr>大作业相关</vt:lpstr>
      <vt:lpstr>大作业相关</vt:lpstr>
      <vt:lpstr>大作业相关</vt:lpstr>
      <vt:lpstr>大作业提交截止时间：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大作业相关</dc:title>
  <dc:creator>Xie Rongchang</dc:creator>
  <cp:lastModifiedBy>辣椒酱</cp:lastModifiedBy>
  <cp:revision>25</cp:revision>
  <dcterms:created xsi:type="dcterms:W3CDTF">2019-12-04T09:55:00Z</dcterms:created>
  <dcterms:modified xsi:type="dcterms:W3CDTF">2020-04-30T01:05:03Z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2052-11.8.6.8556</vt:lpwstr>
  </property>
</Properties>
</file>