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70" r:id="rId5"/>
    <p:sldId id="259" r:id="rId6"/>
    <p:sldId id="260" r:id="rId7"/>
    <p:sldId id="262" r:id="rId8"/>
    <p:sldId id="261" r:id="rId9"/>
    <p:sldId id="264"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219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93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010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1983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700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1757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7771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190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74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24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702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965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33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259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014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8213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04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12/19/2019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23520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46" r:id="rId5"/>
    <p:sldLayoutId id="2147483747" r:id="rId6"/>
    <p:sldLayoutId id="2147483748" r:id="rId7"/>
    <p:sldLayoutId id="2147483749" r:id="rId8"/>
    <p:sldLayoutId id="2147483750" r:id="rId9"/>
    <p:sldLayoutId id="2147483751" r:id="rId10"/>
    <p:sldLayoutId id="2147483752" r:id="rId11"/>
    <p:sldLayoutId id="2147483758" r:id="rId12"/>
    <p:sldLayoutId id="2147483753" r:id="rId13"/>
    <p:sldLayoutId id="2147483754" r:id="rId14"/>
    <p:sldLayoutId id="2147483755" r:id="rId15"/>
    <p:sldLayoutId id="2147483756" r:id="rId16"/>
    <p:sldLayoutId id="2147483757" r:id="rId17"/>
  </p:sldLayoutIdLst>
  <p:hf sldNum="0" hdr="0" ftr="0" dt="0"/>
  <p:txStyles>
    <p:titleStyle>
      <a:lvl1pPr algn="ctr" defTabSz="457200" rtl="0" eaLnBrk="1" latinLnBrk="0" hangingPunct="1">
        <a:lnSpc>
          <a:spcPct val="90000"/>
        </a:lnSpc>
        <a:spcBef>
          <a:spcPct val="0"/>
        </a:spcBef>
        <a:buNone/>
        <a:defRPr sz="39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picture containing outdoor, group, many, air&#10;&#10;Description automatically generated">
            <a:extLst>
              <a:ext uri="{FF2B5EF4-FFF2-40B4-BE49-F238E27FC236}">
                <a16:creationId xmlns:a16="http://schemas.microsoft.com/office/drawing/2014/main" id="{D6BD3015-074D-41AF-BF97-D01054EE23C1}"/>
              </a:ext>
            </a:extLst>
          </p:cNvPr>
          <p:cNvPicPr>
            <a:picLocks noChangeAspect="1"/>
          </p:cNvPicPr>
          <p:nvPr/>
        </p:nvPicPr>
        <p:blipFill rotWithShape="1">
          <a:blip r:embed="rId3"/>
          <a:srcRect/>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84F29F4-475B-4FB5-A121-5F90064E89F1}"/>
              </a:ext>
            </a:extLst>
          </p:cNvPr>
          <p:cNvSpPr>
            <a:spLocks noGrp="1"/>
          </p:cNvSpPr>
          <p:nvPr>
            <p:ph type="ctrTitle"/>
          </p:nvPr>
        </p:nvSpPr>
        <p:spPr>
          <a:xfrm>
            <a:off x="2480733" y="2074339"/>
            <a:ext cx="7219954" cy="1828801"/>
          </a:xfrm>
        </p:spPr>
        <p:txBody>
          <a:bodyPr>
            <a:normAutofit/>
          </a:bodyPr>
          <a:lstStyle/>
          <a:p>
            <a:r>
              <a:rPr lang="en-US" sz="4800" dirty="0"/>
              <a:t>Security misconfiguration</a:t>
            </a:r>
            <a:br>
              <a:rPr lang="en-US" sz="4800" dirty="0"/>
            </a:br>
            <a:r>
              <a:rPr lang="en-US" sz="4800" dirty="0"/>
              <a:t>HTTP splitting </a:t>
            </a:r>
          </a:p>
        </p:txBody>
      </p:sp>
      <p:sp>
        <p:nvSpPr>
          <p:cNvPr id="3" name="Subtitle 2">
            <a:extLst>
              <a:ext uri="{FF2B5EF4-FFF2-40B4-BE49-F238E27FC236}">
                <a16:creationId xmlns:a16="http://schemas.microsoft.com/office/drawing/2014/main" id="{1617FB22-96C7-4DBB-B94D-16B804DDC3FC}"/>
              </a:ext>
            </a:extLst>
          </p:cNvPr>
          <p:cNvSpPr>
            <a:spLocks noGrp="1"/>
          </p:cNvSpPr>
          <p:nvPr>
            <p:ph type="subTitle" idx="1"/>
          </p:nvPr>
        </p:nvSpPr>
        <p:spPr>
          <a:xfrm>
            <a:off x="2480733" y="3903138"/>
            <a:ext cx="7219954" cy="1049867"/>
          </a:xfrm>
        </p:spPr>
        <p:txBody>
          <a:bodyPr>
            <a:normAutofit/>
          </a:bodyPr>
          <a:lstStyle/>
          <a:p>
            <a:r>
              <a:rPr lang="en-US"/>
              <a:t>SE108.K11-Group14</a:t>
            </a:r>
          </a:p>
        </p:txBody>
      </p:sp>
    </p:spTree>
    <p:extLst>
      <p:ext uri="{BB962C8B-B14F-4D97-AF65-F5344CB8AC3E}">
        <p14:creationId xmlns:p14="http://schemas.microsoft.com/office/powerpoint/2010/main" val="3025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819F5-9B55-4B06-9A69-D8EAFA42EAC3}"/>
              </a:ext>
            </a:extLst>
          </p:cNvPr>
          <p:cNvSpPr>
            <a:spLocks noGrp="1"/>
          </p:cNvSpPr>
          <p:nvPr>
            <p:ph type="title"/>
          </p:nvPr>
        </p:nvSpPr>
        <p:spPr>
          <a:xfrm>
            <a:off x="942536" y="576775"/>
            <a:ext cx="10767658" cy="3108960"/>
          </a:xfrm>
        </p:spPr>
        <p:txBody>
          <a:bodyPr vert="horz" lIns="91440" tIns="45720" rIns="91440" bIns="45720" rtlCol="0" anchor="b">
            <a:noAutofit/>
          </a:bodyPr>
          <a:lstStyle/>
          <a:p>
            <a:pPr algn="l"/>
            <a:r>
              <a:rPr lang="en-US" sz="3000" dirty="0" err="1"/>
              <a:t>Tuy</a:t>
            </a:r>
            <a:r>
              <a:rPr lang="en-US" sz="3000" dirty="0"/>
              <a:t> </a:t>
            </a:r>
            <a:r>
              <a:rPr lang="en-US" sz="3000" dirty="0" err="1"/>
              <a:t>nhiên</a:t>
            </a:r>
            <a:r>
              <a:rPr lang="en-US" sz="3000" dirty="0"/>
              <a:t>, do </a:t>
            </a:r>
            <a:r>
              <a:rPr lang="en-US" sz="3000" dirty="0" err="1"/>
              <a:t>giá</a:t>
            </a:r>
            <a:r>
              <a:rPr lang="en-US" sz="3000" dirty="0"/>
              <a:t> </a:t>
            </a:r>
            <a:r>
              <a:rPr lang="en-US" sz="3000" dirty="0" err="1"/>
              <a:t>trị</a:t>
            </a:r>
            <a:r>
              <a:rPr lang="en-US" sz="3000" dirty="0"/>
              <a:t> </a:t>
            </a:r>
            <a:r>
              <a:rPr lang="en-US" sz="3000" dirty="0" err="1"/>
              <a:t>của</a:t>
            </a:r>
            <a:r>
              <a:rPr lang="en-US" sz="3000" dirty="0"/>
              <a:t> cookie </a:t>
            </a:r>
            <a:r>
              <a:rPr lang="en-US" sz="3000" dirty="0" err="1"/>
              <a:t>phụ</a:t>
            </a:r>
            <a:r>
              <a:rPr lang="en-US" sz="3000" dirty="0"/>
              <a:t> </a:t>
            </a:r>
            <a:r>
              <a:rPr lang="en-US" sz="3000" dirty="0" err="1"/>
              <a:t>thuộc</a:t>
            </a:r>
            <a:r>
              <a:rPr lang="en-US" sz="3000" dirty="0"/>
              <a:t> </a:t>
            </a:r>
            <a:r>
              <a:rPr lang="en-US" sz="3000" dirty="0" err="1"/>
              <a:t>vào</a:t>
            </a:r>
            <a:r>
              <a:rPr lang="en-US" sz="3000" dirty="0"/>
              <a:t> </a:t>
            </a:r>
            <a:r>
              <a:rPr lang="en-US" sz="3000" dirty="0" err="1"/>
              <a:t>việc</a:t>
            </a:r>
            <a:r>
              <a:rPr lang="en-US" sz="3000" dirty="0"/>
              <a:t> </a:t>
            </a:r>
            <a:r>
              <a:rPr lang="en-US" sz="3000" dirty="0" err="1"/>
              <a:t>nội</a:t>
            </a:r>
            <a:r>
              <a:rPr lang="en-US" sz="3000" dirty="0"/>
              <a:t> dung </a:t>
            </a:r>
            <a:r>
              <a:rPr lang="en-US" sz="3000" dirty="0" err="1"/>
              <a:t>của</a:t>
            </a:r>
            <a:r>
              <a:rPr lang="en-US" sz="3000" dirty="0"/>
              <a:t> request </a:t>
            </a:r>
            <a:r>
              <a:rPr lang="en-US" sz="3000" dirty="0" err="1"/>
              <a:t>gửi</a:t>
            </a:r>
            <a:r>
              <a:rPr lang="en-US" sz="3000" dirty="0"/>
              <a:t> </a:t>
            </a:r>
            <a:r>
              <a:rPr lang="en-US" sz="3000" dirty="0" err="1"/>
              <a:t>lên</a:t>
            </a:r>
            <a:r>
              <a:rPr lang="en-US" sz="3000" dirty="0"/>
              <a:t> </a:t>
            </a:r>
            <a:r>
              <a:rPr lang="en-US" sz="3000" dirty="0" err="1"/>
              <a:t>như</a:t>
            </a:r>
            <a:r>
              <a:rPr lang="en-US" sz="3000" dirty="0"/>
              <a:t> </a:t>
            </a:r>
            <a:r>
              <a:rPr lang="en-US" sz="3000" dirty="0" err="1"/>
              <a:t>thế</a:t>
            </a:r>
            <a:r>
              <a:rPr lang="en-US" sz="3000" dirty="0"/>
              <a:t> </a:t>
            </a:r>
            <a:r>
              <a:rPr lang="en-US" sz="3000" dirty="0" err="1"/>
              <a:t>nào</a:t>
            </a:r>
            <a:r>
              <a:rPr lang="en-US" sz="3000" dirty="0"/>
              <a:t> (</a:t>
            </a:r>
            <a:r>
              <a:rPr lang="en-US" sz="3000" dirty="0" err="1"/>
              <a:t>cụ</a:t>
            </a:r>
            <a:r>
              <a:rPr lang="en-US" sz="3000" dirty="0"/>
              <a:t> </a:t>
            </a:r>
            <a:r>
              <a:rPr lang="en-US" sz="3000" dirty="0" err="1"/>
              <a:t>thể</a:t>
            </a:r>
            <a:r>
              <a:rPr lang="en-US" sz="3000" dirty="0"/>
              <a:t> </a:t>
            </a:r>
            <a:r>
              <a:rPr lang="en-US" sz="3000" dirty="0" err="1"/>
              <a:t>là</a:t>
            </a:r>
            <a:r>
              <a:rPr lang="en-US" sz="3000" dirty="0"/>
              <a:t> </a:t>
            </a:r>
            <a:r>
              <a:rPr lang="en-US" sz="3000" dirty="0" err="1"/>
              <a:t>giá</a:t>
            </a:r>
            <a:r>
              <a:rPr lang="en-US" sz="3000" dirty="0"/>
              <a:t> </a:t>
            </a:r>
            <a:r>
              <a:rPr lang="en-US" sz="3000" dirty="0" err="1"/>
              <a:t>trị</a:t>
            </a:r>
            <a:r>
              <a:rPr lang="en-US" sz="3000" dirty="0"/>
              <a:t> </a:t>
            </a:r>
            <a:r>
              <a:rPr lang="en-US" sz="3000" dirty="0" err="1"/>
              <a:t>của</a:t>
            </a:r>
            <a:r>
              <a:rPr lang="en-US" sz="3000" dirty="0"/>
              <a:t> </a:t>
            </a:r>
            <a:r>
              <a:rPr lang="en-US" sz="3000" dirty="0" err="1"/>
              <a:t>biến</a:t>
            </a:r>
            <a:r>
              <a:rPr lang="en-US" sz="3000" dirty="0"/>
              <a:t> AUTHOR_PARAM), </a:t>
            </a:r>
            <a:r>
              <a:rPr lang="en-US" sz="3000" dirty="0" err="1"/>
              <a:t>nên</a:t>
            </a:r>
            <a:r>
              <a:rPr lang="en-US" sz="3000" dirty="0"/>
              <a:t> </a:t>
            </a:r>
            <a:r>
              <a:rPr lang="en-US" sz="3000" dirty="0" err="1"/>
              <a:t>đây</a:t>
            </a:r>
            <a:r>
              <a:rPr lang="en-US" sz="3000" dirty="0"/>
              <a:t> </a:t>
            </a:r>
            <a:r>
              <a:rPr lang="en-US" sz="3000" dirty="0" err="1"/>
              <a:t>chính</a:t>
            </a:r>
            <a:r>
              <a:rPr lang="en-US" sz="3000" dirty="0"/>
              <a:t> </a:t>
            </a:r>
            <a:r>
              <a:rPr lang="en-US" sz="3000" dirty="0" err="1"/>
              <a:t>là</a:t>
            </a:r>
            <a:r>
              <a:rPr lang="en-US" sz="3000" dirty="0"/>
              <a:t> </a:t>
            </a:r>
            <a:r>
              <a:rPr lang="en-US" sz="3000" dirty="0" err="1"/>
              <a:t>điểm</a:t>
            </a:r>
            <a:r>
              <a:rPr lang="en-US" sz="3000" dirty="0"/>
              <a:t> </a:t>
            </a:r>
            <a:r>
              <a:rPr lang="en-US" sz="3000" dirty="0" err="1"/>
              <a:t>yếu</a:t>
            </a:r>
            <a:r>
              <a:rPr lang="en-US" sz="3000" dirty="0"/>
              <a:t> </a:t>
            </a:r>
            <a:r>
              <a:rPr lang="en-US" sz="3000" dirty="0" err="1"/>
              <a:t>của</a:t>
            </a:r>
            <a:r>
              <a:rPr lang="en-US" sz="3000" dirty="0"/>
              <a:t> </a:t>
            </a:r>
            <a:r>
              <a:rPr lang="en-US" sz="3000" dirty="0" err="1"/>
              <a:t>ứng</a:t>
            </a:r>
            <a:r>
              <a:rPr lang="en-US" sz="3000" dirty="0"/>
              <a:t> </a:t>
            </a:r>
            <a:r>
              <a:rPr lang="en-US" sz="3000" dirty="0" err="1"/>
              <a:t>dụng</a:t>
            </a:r>
            <a:r>
              <a:rPr lang="en-US" sz="3000" dirty="0"/>
              <a:t>. </a:t>
            </a:r>
            <a:r>
              <a:rPr lang="en-US" sz="3000" dirty="0" err="1"/>
              <a:t>Nếu</a:t>
            </a:r>
            <a:r>
              <a:rPr lang="en-US" sz="3000" dirty="0"/>
              <a:t> </a:t>
            </a:r>
            <a:r>
              <a:rPr lang="en-US" sz="3000" dirty="0" err="1"/>
              <a:t>kẻ</a:t>
            </a:r>
            <a:r>
              <a:rPr lang="en-US" sz="3000" dirty="0"/>
              <a:t> </a:t>
            </a:r>
            <a:r>
              <a:rPr lang="en-US" sz="3000" dirty="0" err="1"/>
              <a:t>tấn</a:t>
            </a:r>
            <a:r>
              <a:rPr lang="en-US" sz="3000" dirty="0"/>
              <a:t> </a:t>
            </a:r>
            <a:r>
              <a:rPr lang="en-US" sz="3000" dirty="0" err="1"/>
              <a:t>công</a:t>
            </a:r>
            <a:r>
              <a:rPr lang="en-US" sz="3000" dirty="0"/>
              <a:t> </a:t>
            </a:r>
            <a:r>
              <a:rPr lang="en-US" sz="3000" dirty="0" err="1"/>
              <a:t>gửi</a:t>
            </a:r>
            <a:r>
              <a:rPr lang="en-US" sz="3000" dirty="0"/>
              <a:t> </a:t>
            </a:r>
            <a:r>
              <a:rPr lang="en-US" sz="3000" dirty="0" err="1"/>
              <a:t>lên</a:t>
            </a:r>
            <a:r>
              <a:rPr lang="en-US" sz="3000" dirty="0"/>
              <a:t> </a:t>
            </a:r>
            <a:r>
              <a:rPr lang="en-US" sz="3000" dirty="0" err="1"/>
              <a:t>một</a:t>
            </a:r>
            <a:r>
              <a:rPr lang="en-US" sz="3000" dirty="0"/>
              <a:t> </a:t>
            </a:r>
            <a:r>
              <a:rPr lang="en-US" sz="3000" dirty="0" err="1"/>
              <a:t>chuỗi</a:t>
            </a:r>
            <a:r>
              <a:rPr lang="en-US" sz="3000" dirty="0"/>
              <a:t> </a:t>
            </a:r>
            <a:r>
              <a:rPr lang="en-US" sz="3000" dirty="0" err="1"/>
              <a:t>độc</a:t>
            </a:r>
            <a:r>
              <a:rPr lang="en-US" sz="3000" dirty="0"/>
              <a:t> </a:t>
            </a:r>
            <a:r>
              <a:rPr lang="en-US" sz="3000" dirty="0" err="1"/>
              <a:t>hại</a:t>
            </a:r>
            <a:r>
              <a:rPr lang="en-US" sz="3000" dirty="0"/>
              <a:t>, </a:t>
            </a:r>
            <a:r>
              <a:rPr lang="en-US" sz="3000" dirty="0" err="1"/>
              <a:t>chẳng</a:t>
            </a:r>
            <a:r>
              <a:rPr lang="en-US" sz="3000" dirty="0"/>
              <a:t> </a:t>
            </a:r>
            <a:r>
              <a:rPr lang="en-US" sz="3000" dirty="0" err="1"/>
              <a:t>hạn</a:t>
            </a:r>
            <a:r>
              <a:rPr lang="en-US" sz="3000" dirty="0"/>
              <a:t> "Wiley Hacker HTTP/1.1 200 OK ...", HTTP response </a:t>
            </a:r>
            <a:r>
              <a:rPr lang="en-US" sz="3000" dirty="0" err="1"/>
              <a:t>sẽ</a:t>
            </a:r>
            <a:r>
              <a:rPr lang="en-US" sz="3000" dirty="0"/>
              <a:t> </a:t>
            </a:r>
            <a:r>
              <a:rPr lang="en-US" sz="3000" dirty="0" err="1"/>
              <a:t>bị</a:t>
            </a:r>
            <a:r>
              <a:rPr lang="en-US" sz="3000" dirty="0"/>
              <a:t> chia </a:t>
            </a:r>
            <a:r>
              <a:rPr lang="en-US" sz="3000" dirty="0" err="1"/>
              <a:t>thành</a:t>
            </a:r>
            <a:r>
              <a:rPr lang="en-US" sz="3000" dirty="0"/>
              <a:t> 2 response </a:t>
            </a:r>
            <a:r>
              <a:rPr lang="en-US" sz="3000" dirty="0" err="1"/>
              <a:t>như</a:t>
            </a:r>
            <a:r>
              <a:rPr lang="en-US" sz="3000" dirty="0"/>
              <a:t> </a:t>
            </a:r>
            <a:r>
              <a:rPr lang="en-US" sz="3000" dirty="0" err="1"/>
              <a:t>sau</a:t>
            </a:r>
            <a:r>
              <a:rPr lang="en-US" sz="3000" dirty="0"/>
              <a:t>:</a:t>
            </a:r>
          </a:p>
        </p:txBody>
      </p:sp>
      <p:pic>
        <p:nvPicPr>
          <p:cNvPr id="4" name="Picture 3">
            <a:extLst>
              <a:ext uri="{FF2B5EF4-FFF2-40B4-BE49-F238E27FC236}">
                <a16:creationId xmlns:a16="http://schemas.microsoft.com/office/drawing/2014/main" id="{32703B63-A976-46CA-A266-A4F765430941}"/>
              </a:ext>
            </a:extLst>
          </p:cNvPr>
          <p:cNvPicPr>
            <a:picLocks noChangeAspect="1"/>
          </p:cNvPicPr>
          <p:nvPr/>
        </p:nvPicPr>
        <p:blipFill>
          <a:blip r:embed="rId3"/>
          <a:stretch>
            <a:fillRect/>
          </a:stretch>
        </p:blipFill>
        <p:spPr>
          <a:xfrm>
            <a:off x="798082" y="4155695"/>
            <a:ext cx="10912112" cy="1445855"/>
          </a:xfrm>
          <a:prstGeom prst="rect">
            <a:avLst/>
          </a:prstGeom>
        </p:spPr>
      </p:pic>
    </p:spTree>
    <p:extLst>
      <p:ext uri="{BB962C8B-B14F-4D97-AF65-F5344CB8AC3E}">
        <p14:creationId xmlns:p14="http://schemas.microsoft.com/office/powerpoint/2010/main" val="336903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8BC2D2-B2CD-4A73-9361-6B0DA7748645}"/>
              </a:ext>
            </a:extLst>
          </p:cNvPr>
          <p:cNvSpPr txBox="1"/>
          <p:nvPr/>
        </p:nvSpPr>
        <p:spPr>
          <a:xfrm>
            <a:off x="5108713" y="2875002"/>
            <a:ext cx="4863548" cy="1107996"/>
          </a:xfrm>
          <a:prstGeom prst="rect">
            <a:avLst/>
          </a:prstGeom>
          <a:noFill/>
        </p:spPr>
        <p:txBody>
          <a:bodyPr wrap="square" rtlCol="0">
            <a:spAutoFit/>
          </a:bodyPr>
          <a:lstStyle/>
          <a:p>
            <a:r>
              <a:rPr lang="en-US" sz="6600" dirty="0">
                <a:latin typeface="Georgia" panose="02040502050405020303" pitchFamily="18" charset="0"/>
              </a:rPr>
              <a:t>DEMO</a:t>
            </a:r>
          </a:p>
        </p:txBody>
      </p:sp>
    </p:spTree>
    <p:extLst>
      <p:ext uri="{BB962C8B-B14F-4D97-AF65-F5344CB8AC3E}">
        <p14:creationId xmlns:p14="http://schemas.microsoft.com/office/powerpoint/2010/main" val="6862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D842DC-352E-4E49-9DAF-86B87A318BF6}"/>
              </a:ext>
            </a:extLst>
          </p:cNvPr>
          <p:cNvSpPr>
            <a:spLocks noGrp="1"/>
          </p:cNvSpPr>
          <p:nvPr>
            <p:ph type="title"/>
          </p:nvPr>
        </p:nvSpPr>
        <p:spPr>
          <a:xfrm>
            <a:off x="211016" y="1118808"/>
            <a:ext cx="5360958" cy="4747683"/>
          </a:xfrm>
        </p:spPr>
        <p:txBody>
          <a:bodyPr anchor="ctr">
            <a:normAutofit/>
          </a:bodyPr>
          <a:lstStyle/>
          <a:p>
            <a:r>
              <a:rPr lang="en-US" sz="5000" dirty="0"/>
              <a:t>1. Security misconfiguration.</a:t>
            </a:r>
          </a:p>
        </p:txBody>
      </p:sp>
      <p:sp>
        <p:nvSpPr>
          <p:cNvPr id="3" name="Content Placeholder 2">
            <a:extLst>
              <a:ext uri="{FF2B5EF4-FFF2-40B4-BE49-F238E27FC236}">
                <a16:creationId xmlns:a16="http://schemas.microsoft.com/office/drawing/2014/main" id="{3064F3B2-2E97-462E-88FD-FEC6BCBEC823}"/>
              </a:ext>
            </a:extLst>
          </p:cNvPr>
          <p:cNvSpPr>
            <a:spLocks noGrp="1"/>
          </p:cNvSpPr>
          <p:nvPr>
            <p:ph idx="1"/>
          </p:nvPr>
        </p:nvSpPr>
        <p:spPr>
          <a:xfrm>
            <a:off x="6299715" y="1118809"/>
            <a:ext cx="5884984" cy="4747681"/>
          </a:xfrm>
          <a:effectLst/>
        </p:spPr>
        <p:txBody>
          <a:bodyPr anchor="ctr">
            <a:normAutofit/>
          </a:bodyPr>
          <a:lstStyle/>
          <a:p>
            <a:pPr algn="ctr"/>
            <a:r>
              <a:rPr lang="en-US" sz="5000" dirty="0">
                <a:solidFill>
                  <a:schemeClr val="tx1"/>
                </a:solidFill>
                <a:latin typeface="+mj-lt"/>
              </a:rPr>
              <a:t>2. Security misconfiguration</a:t>
            </a:r>
          </a:p>
        </p:txBody>
      </p:sp>
    </p:spTree>
    <p:extLst>
      <p:ext uri="{BB962C8B-B14F-4D97-AF65-F5344CB8AC3E}">
        <p14:creationId xmlns:p14="http://schemas.microsoft.com/office/powerpoint/2010/main" val="15396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08777-BC8E-403D-B81F-7127790D0F71}"/>
              </a:ext>
            </a:extLst>
          </p:cNvPr>
          <p:cNvSpPr>
            <a:spLocks noGrp="1"/>
          </p:cNvSpPr>
          <p:nvPr>
            <p:ph type="title"/>
          </p:nvPr>
        </p:nvSpPr>
        <p:spPr>
          <a:xfrm>
            <a:off x="913794" y="741515"/>
            <a:ext cx="10353761" cy="1633340"/>
          </a:xfrm>
        </p:spPr>
        <p:txBody>
          <a:bodyPr>
            <a:normAutofit/>
          </a:bodyPr>
          <a:lstStyle/>
          <a:p>
            <a:r>
              <a:rPr lang="en-US" sz="4800" dirty="0">
                <a:solidFill>
                  <a:srgbClr val="FFFFFF"/>
                </a:solidFill>
              </a:rPr>
              <a:t>1.Security Misconfiguration</a:t>
            </a:r>
            <a:br>
              <a:rPr lang="en-US" sz="4800" dirty="0">
                <a:solidFill>
                  <a:srgbClr val="FFFFFF"/>
                </a:solidFill>
              </a:rPr>
            </a:br>
            <a:r>
              <a:rPr lang="en-US" sz="4800" dirty="0">
                <a:solidFill>
                  <a:srgbClr val="FFFFFF"/>
                </a:solidFill>
              </a:rPr>
              <a:t>(</a:t>
            </a:r>
            <a:r>
              <a:rPr lang="en-US" sz="3600" dirty="0" err="1">
                <a:solidFill>
                  <a:srgbClr val="FFFFFF"/>
                </a:solidFill>
              </a:rPr>
              <a:t>sai</a:t>
            </a:r>
            <a:r>
              <a:rPr lang="en-US" sz="3600" dirty="0">
                <a:solidFill>
                  <a:srgbClr val="FFFFFF"/>
                </a:solidFill>
              </a:rPr>
              <a:t> </a:t>
            </a:r>
            <a:r>
              <a:rPr lang="en-US" sz="3600" dirty="0" err="1">
                <a:solidFill>
                  <a:srgbClr val="FFFFFF"/>
                </a:solidFill>
              </a:rPr>
              <a:t>sót</a:t>
            </a:r>
            <a:r>
              <a:rPr lang="en-US" sz="3600" dirty="0">
                <a:solidFill>
                  <a:srgbClr val="FFFFFF"/>
                </a:solidFill>
              </a:rPr>
              <a:t> </a:t>
            </a:r>
            <a:r>
              <a:rPr lang="en-US" sz="3600" dirty="0" err="1">
                <a:solidFill>
                  <a:srgbClr val="FFFFFF"/>
                </a:solidFill>
              </a:rPr>
              <a:t>cấu</a:t>
            </a:r>
            <a:r>
              <a:rPr lang="en-US" sz="3600" dirty="0">
                <a:solidFill>
                  <a:srgbClr val="FFFFFF"/>
                </a:solidFill>
              </a:rPr>
              <a:t> </a:t>
            </a:r>
            <a:r>
              <a:rPr lang="en-US" sz="3600" dirty="0" err="1">
                <a:solidFill>
                  <a:srgbClr val="FFFFFF"/>
                </a:solidFill>
              </a:rPr>
              <a:t>hình</a:t>
            </a:r>
            <a:r>
              <a:rPr lang="en-US" sz="3600" dirty="0">
                <a:solidFill>
                  <a:srgbClr val="FFFFFF"/>
                </a:solidFill>
              </a:rPr>
              <a:t> an </a:t>
            </a:r>
            <a:r>
              <a:rPr lang="en-US" sz="3600" dirty="0" err="1">
                <a:solidFill>
                  <a:srgbClr val="FFFFFF"/>
                </a:solidFill>
              </a:rPr>
              <a:t>ninh</a:t>
            </a:r>
            <a:r>
              <a:rPr lang="en-US" sz="3600" dirty="0">
                <a:solidFill>
                  <a:srgbClr val="FFFFFF"/>
                </a:solidFill>
              </a:rPr>
              <a:t>)</a:t>
            </a:r>
          </a:p>
        </p:txBody>
      </p:sp>
      <p:sp>
        <p:nvSpPr>
          <p:cNvPr id="3" name="Content Placeholder 2">
            <a:extLst>
              <a:ext uri="{FF2B5EF4-FFF2-40B4-BE49-F238E27FC236}">
                <a16:creationId xmlns:a16="http://schemas.microsoft.com/office/drawing/2014/main" id="{FB52CF87-0425-442B-A449-7069AAA1297A}"/>
              </a:ext>
            </a:extLst>
          </p:cNvPr>
          <p:cNvSpPr>
            <a:spLocks noGrp="1"/>
          </p:cNvSpPr>
          <p:nvPr>
            <p:ph idx="1"/>
          </p:nvPr>
        </p:nvSpPr>
        <p:spPr>
          <a:xfrm>
            <a:off x="913795" y="3070927"/>
            <a:ext cx="10353762" cy="3045558"/>
          </a:xfrm>
          <a:effectLst/>
        </p:spPr>
        <p:txBody>
          <a:bodyPr anchor="ctr">
            <a:normAutofit/>
          </a:bodyPr>
          <a:lstStyle/>
          <a:p>
            <a:r>
              <a:rPr lang="en-US" sz="2800" b="1" dirty="0" err="1">
                <a:latin typeface="Arial" panose="020B0604020202020204" pitchFamily="34" charset="0"/>
                <a:cs typeface="Arial" panose="020B0604020202020204" pitchFamily="34" charset="0"/>
              </a:rPr>
              <a:t>Nguyên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nhân</a:t>
            </a:r>
            <a:r>
              <a:rPr lang="en-US" sz="2800" dirty="0">
                <a:latin typeface="Abadi" panose="020B0604020202020204" pitchFamily="34" charset="0"/>
              </a:rPr>
              <a:t>: </a:t>
            </a:r>
            <a:r>
              <a:rPr lang="vi-VN" sz="2800" dirty="0"/>
              <a:t>Do việc cấu hình an ninh lỏng lẻo tại các tầng trong kiến trúc web như nền tảng, OS, máy chủ ứng dụng, webserver, database, … khiến cho kẻ tấn công có thể khai thác vào các ứng dụng, ví dụ để lộ ra những thông tin quan trọng khi trao đổi các gói tin.</a:t>
            </a:r>
            <a:endParaRPr lang="en-US" sz="2800" dirty="0">
              <a:latin typeface="Abadi" panose="020B0604020202020204" pitchFamily="34" charset="0"/>
            </a:endParaRPr>
          </a:p>
        </p:txBody>
      </p:sp>
    </p:spTree>
    <p:extLst>
      <p:ext uri="{BB962C8B-B14F-4D97-AF65-F5344CB8AC3E}">
        <p14:creationId xmlns:p14="http://schemas.microsoft.com/office/powerpoint/2010/main" val="21183638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CFF4A-8BF0-40D7-8648-64DF38B4044A}"/>
              </a:ext>
            </a:extLst>
          </p:cNvPr>
          <p:cNvSpPr>
            <a:spLocks noGrp="1"/>
          </p:cNvSpPr>
          <p:nvPr>
            <p:ph idx="1"/>
          </p:nvPr>
        </p:nvSpPr>
        <p:spPr>
          <a:xfrm>
            <a:off x="768626" y="424070"/>
            <a:ext cx="10707757" cy="6096000"/>
          </a:xfrm>
        </p:spPr>
        <p:txBody>
          <a:bodyPr>
            <a:noAutofit/>
          </a:bodyPr>
          <a:lstStyle/>
          <a:p>
            <a:pPr marL="36900" indent="0">
              <a:buNone/>
            </a:pPr>
            <a:r>
              <a:rPr lang="vi-VN" sz="2800" dirty="0"/>
              <a:t>Trong thực tế, máy chủ website và các ứng dụng đa số bị cấu hình sai. Có lẽ do một vài sai sót như: </a:t>
            </a:r>
          </a:p>
          <a:p>
            <a:r>
              <a:rPr lang="vi-VN" sz="2800" dirty="0"/>
              <a:t>Chạy ứng dụng khi chế độ debug được bật. </a:t>
            </a:r>
          </a:p>
          <a:p>
            <a:r>
              <a:rPr lang="vi-VN" sz="2800" dirty="0"/>
              <a:t>Directory listing </a:t>
            </a:r>
          </a:p>
          <a:p>
            <a:r>
              <a:rPr lang="vi-VN" sz="2800" dirty="0"/>
              <a:t>Sử dụng phần mềm lỗi thời (WordPress plugin, PhpMyAdmin cũ) </a:t>
            </a:r>
          </a:p>
          <a:p>
            <a:r>
              <a:rPr lang="vi-VN" sz="2800" dirty="0"/>
              <a:t>Cài đặt các dịch vụ không cần thiết. </a:t>
            </a:r>
          </a:p>
          <a:p>
            <a:r>
              <a:rPr lang="vi-VN" sz="2800" dirty="0"/>
              <a:t>Không thay đổi default key hoặc mật khẩu </a:t>
            </a:r>
          </a:p>
          <a:p>
            <a:r>
              <a:rPr lang="vi-VN" sz="2800" dirty="0"/>
              <a:t>Trả về lỗi xử lý thông tin cho kẻ tấn công lợi dụng để tấn công, chẳng hạn như stack traces. </a:t>
            </a:r>
            <a:endParaRPr lang="en-US" sz="2800" dirty="0"/>
          </a:p>
        </p:txBody>
      </p:sp>
    </p:spTree>
    <p:extLst>
      <p:ext uri="{BB962C8B-B14F-4D97-AF65-F5344CB8AC3E}">
        <p14:creationId xmlns:p14="http://schemas.microsoft.com/office/powerpoint/2010/main" val="200997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926CA-9C6E-4951-A4D3-E7633239D23E}"/>
              </a:ext>
            </a:extLst>
          </p:cNvPr>
          <p:cNvSpPr>
            <a:spLocks noGrp="1"/>
          </p:cNvSpPr>
          <p:nvPr>
            <p:ph type="title"/>
          </p:nvPr>
        </p:nvSpPr>
        <p:spPr>
          <a:xfrm>
            <a:off x="1007166" y="1656522"/>
            <a:ext cx="3799855" cy="3937192"/>
          </a:xfrm>
          <a:effectLst/>
        </p:spPr>
        <p:txBody>
          <a:bodyPr>
            <a:normAutofit/>
          </a:bodyPr>
          <a:lstStyle/>
          <a:p>
            <a:pPr algn="l"/>
            <a:r>
              <a:rPr lang="en-US" sz="2800" dirty="0" err="1">
                <a:latin typeface="Arial" panose="020B0604020202020204" pitchFamily="34" charset="0"/>
                <a:cs typeface="Arial" panose="020B0604020202020204" pitchFamily="34" charset="0"/>
              </a:rPr>
              <a:t>Lỗ</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hổng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đặc</a:t>
            </a:r>
            <a:r>
              <a:rPr lang="en-US" sz="2800" dirty="0">
                <a:latin typeface="Arial" panose="020B0604020202020204" pitchFamily="34" charset="0"/>
                <a:cs typeface="Arial" panose="020B0604020202020204" pitchFamily="34" charset="0"/>
              </a:rPr>
              <a:t> tr</a:t>
            </a:r>
            <a:r>
              <a:rPr lang="vi-VN" sz="2800" dirty="0">
                <a:latin typeface="Arial" panose="020B0604020202020204" pitchFamily="34" charset="0"/>
                <a:cs typeface="Arial" panose="020B0604020202020204" pitchFamily="34" charset="0"/>
              </a:rPr>
              <a:t>ư</a:t>
            </a:r>
            <a:r>
              <a:rPr lang="en-US" sz="2800" dirty="0">
                <a:latin typeface="Arial" panose="020B0604020202020204" pitchFamily="34" charset="0"/>
                <a:cs typeface="Arial" panose="020B0604020202020204" pitchFamily="34" charset="0"/>
              </a:rPr>
              <a:t>n</a:t>
            </a:r>
            <a:r>
              <a:rPr lang="vi-VN" sz="2800" dirty="0">
                <a:latin typeface="Arial" panose="020B0604020202020204" pitchFamily="34" charset="0"/>
                <a:cs typeface="Arial" panose="020B0604020202020204" pitchFamily="34" charset="0"/>
              </a:rPr>
              <a:t>g:</a:t>
            </a:r>
            <a:br>
              <a:rPr lang="vi-VN" sz="2800" dirty="0">
                <a:latin typeface="Arial" panose="020B0604020202020204" pitchFamily="34" charset="0"/>
                <a:cs typeface="Arial" panose="020B0604020202020204" pitchFamily="34" charset="0"/>
              </a:rPr>
            </a:b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Error</a:t>
            </a:r>
            <a:r>
              <a:rPr lang="fr-FR" sz="2800" dirty="0">
                <a:latin typeface="Arial" panose="020B0604020202020204" pitchFamily="34" charset="0"/>
                <a:cs typeface="Arial" panose="020B0604020202020204" pitchFamily="34" charset="0"/>
              </a:rPr>
              <a:t> Codes</a:t>
            </a:r>
            <a:br>
              <a:rPr lang="fr-FR" sz="2800" dirty="0">
                <a:latin typeface="Arial" panose="020B0604020202020204" pitchFamily="34" charset="0"/>
                <a:cs typeface="Arial" panose="020B0604020202020204" pitchFamily="34" charset="0"/>
              </a:rPr>
            </a:b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Insecure</a:t>
            </a:r>
            <a:r>
              <a:rPr lang="vi-VN"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rPr>
              <a:t>Configuration Management</a:t>
            </a:r>
            <a:br>
              <a:rPr lang="fr-FR" sz="2800" dirty="0"/>
            </a:br>
            <a:endParaRPr lang="en-US" sz="2800" dirty="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FFEA98-089A-41E2-88DF-1FEECB874285}"/>
              </a:ext>
            </a:extLst>
          </p:cNvPr>
          <p:cNvSpPr>
            <a:spLocks noGrp="1"/>
          </p:cNvSpPr>
          <p:nvPr>
            <p:ph idx="1"/>
          </p:nvPr>
        </p:nvSpPr>
        <p:spPr>
          <a:xfrm>
            <a:off x="5128593" y="1895061"/>
            <a:ext cx="6573073" cy="3698653"/>
          </a:xfrm>
          <a:effectLst/>
        </p:spPr>
        <p:txBody>
          <a:bodyPr anchor="ctr">
            <a:normAutofit/>
          </a:bodyPr>
          <a:lstStyle/>
          <a:p>
            <a:r>
              <a:rPr lang="vi-VN" sz="2800" dirty="0"/>
              <a:t>Cách ngăn chặn lỗ hổng: Có một quá trình “xây dựng và triển khai” tốt (tốt nhất là tự động). Cần một quá trình audit các chính xác bảo mật trên máy chủ trước khi triển khai.</a:t>
            </a:r>
          </a:p>
          <a:p>
            <a:endParaRPr lang="en-US" sz="4000" dirty="0"/>
          </a:p>
        </p:txBody>
      </p:sp>
    </p:spTree>
    <p:extLst>
      <p:ext uri="{BB962C8B-B14F-4D97-AF65-F5344CB8AC3E}">
        <p14:creationId xmlns:p14="http://schemas.microsoft.com/office/powerpoint/2010/main" val="18196136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E9AF7-CE92-4031-B170-5525D590B2B4}"/>
              </a:ext>
            </a:extLst>
          </p:cNvPr>
          <p:cNvSpPr>
            <a:spLocks noGrp="1"/>
          </p:cNvSpPr>
          <p:nvPr>
            <p:ph type="title"/>
          </p:nvPr>
        </p:nvSpPr>
        <p:spPr>
          <a:xfrm>
            <a:off x="913794" y="741515"/>
            <a:ext cx="10353761" cy="1633340"/>
          </a:xfrm>
        </p:spPr>
        <p:txBody>
          <a:bodyPr>
            <a:normAutofit/>
          </a:bodyPr>
          <a:lstStyle/>
          <a:p>
            <a:r>
              <a:rPr lang="en-US" sz="4800" dirty="0" err="1">
                <a:solidFill>
                  <a:srgbClr val="FFFFFF"/>
                </a:solidFill>
              </a:rPr>
              <a:t>Nguy</a:t>
            </a:r>
            <a:r>
              <a:rPr lang="en-US" sz="4800" dirty="0">
                <a:solidFill>
                  <a:srgbClr val="FFFFFF"/>
                </a:solidFill>
              </a:rPr>
              <a:t> c</a:t>
            </a:r>
            <a:r>
              <a:rPr lang="vi-VN" sz="4800" dirty="0">
                <a:solidFill>
                  <a:srgbClr val="FFFFFF"/>
                </a:solidFill>
              </a:rPr>
              <a:t>ơ</a:t>
            </a:r>
            <a:r>
              <a:rPr lang="en-US" sz="4800" dirty="0">
                <a:solidFill>
                  <a:srgbClr val="FFFFFF"/>
                </a:solidFill>
              </a:rPr>
              <a:t> an </a:t>
            </a:r>
            <a:r>
              <a:rPr lang="en-US" sz="4800" dirty="0" err="1">
                <a:solidFill>
                  <a:srgbClr val="FFFFFF"/>
                </a:solidFill>
              </a:rPr>
              <a:t>ninh</a:t>
            </a:r>
            <a:endParaRPr lang="en-US" sz="4800" dirty="0">
              <a:solidFill>
                <a:srgbClr val="FFFFFF"/>
              </a:solidFill>
            </a:endParaRPr>
          </a:p>
        </p:txBody>
      </p:sp>
      <p:sp>
        <p:nvSpPr>
          <p:cNvPr id="3" name="Content Placeholder 2">
            <a:extLst>
              <a:ext uri="{FF2B5EF4-FFF2-40B4-BE49-F238E27FC236}">
                <a16:creationId xmlns:a16="http://schemas.microsoft.com/office/drawing/2014/main" id="{B6D38633-FEC6-4C13-B104-9B9EE4673288}"/>
              </a:ext>
            </a:extLst>
          </p:cNvPr>
          <p:cNvSpPr>
            <a:spLocks noGrp="1"/>
          </p:cNvSpPr>
          <p:nvPr>
            <p:ph idx="1"/>
          </p:nvPr>
        </p:nvSpPr>
        <p:spPr>
          <a:xfrm>
            <a:off x="913795" y="3070927"/>
            <a:ext cx="10353762" cy="3045558"/>
          </a:xfrm>
          <a:effectLst/>
        </p:spPr>
        <p:txBody>
          <a:bodyPr anchor="ctr">
            <a:normAutofit/>
          </a:bodyPr>
          <a:lstStyle/>
          <a:p>
            <a:r>
              <a:rPr lang="vi-VN" sz="2800" dirty="0"/>
              <a:t> Cho phép kẻ tấn công có quyền truy cập bất hợp pháp đến những chức năng hay dữ liệu hệ thống. Thậm chí kẻ tân công còn có thể chiếm quyền toàn bộ hệ thống nếu lấy được các thông tin tài khoản quản trị, …</a:t>
            </a:r>
            <a:endParaRPr lang="en-US" sz="2800" dirty="0"/>
          </a:p>
        </p:txBody>
      </p:sp>
    </p:spTree>
    <p:extLst>
      <p:ext uri="{BB962C8B-B14F-4D97-AF65-F5344CB8AC3E}">
        <p14:creationId xmlns:p14="http://schemas.microsoft.com/office/powerpoint/2010/main" val="39467589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F6F4F-B8E4-43CA-BF50-7D5172538836}"/>
              </a:ext>
            </a:extLst>
          </p:cNvPr>
          <p:cNvSpPr>
            <a:spLocks noGrp="1"/>
          </p:cNvSpPr>
          <p:nvPr>
            <p:ph type="title"/>
          </p:nvPr>
        </p:nvSpPr>
        <p:spPr>
          <a:xfrm>
            <a:off x="913794" y="741515"/>
            <a:ext cx="10353761" cy="1633340"/>
          </a:xfrm>
        </p:spPr>
        <p:txBody>
          <a:bodyPr>
            <a:normAutofit/>
          </a:bodyPr>
          <a:lstStyle/>
          <a:p>
            <a:r>
              <a:rPr lang="en-US" sz="4800" dirty="0">
                <a:solidFill>
                  <a:srgbClr val="FFFFFF"/>
                </a:solidFill>
              </a:rPr>
              <a:t>2. HTTP response splitting </a:t>
            </a:r>
            <a:br>
              <a:rPr lang="en-US" sz="4800" dirty="0">
                <a:solidFill>
                  <a:srgbClr val="FFFFFF"/>
                </a:solidFill>
              </a:rPr>
            </a:br>
            <a:r>
              <a:rPr lang="en-US" sz="3200" dirty="0" err="1">
                <a:solidFill>
                  <a:srgbClr val="FFFFFF"/>
                </a:solidFill>
              </a:rPr>
              <a:t>một</a:t>
            </a:r>
            <a:r>
              <a:rPr lang="en-US" sz="3200" dirty="0">
                <a:solidFill>
                  <a:srgbClr val="FFFFFF"/>
                </a:solidFill>
              </a:rPr>
              <a:t> </a:t>
            </a:r>
            <a:r>
              <a:rPr lang="en-US" sz="3200" dirty="0" err="1">
                <a:solidFill>
                  <a:srgbClr val="FFFFFF"/>
                </a:solidFill>
              </a:rPr>
              <a:t>kỹ</a:t>
            </a:r>
            <a:r>
              <a:rPr lang="en-US" sz="3200" dirty="0">
                <a:solidFill>
                  <a:srgbClr val="FFFFFF"/>
                </a:solidFill>
              </a:rPr>
              <a:t> </a:t>
            </a:r>
            <a:r>
              <a:rPr lang="en-US" sz="3200" dirty="0" err="1">
                <a:solidFill>
                  <a:srgbClr val="FFFFFF"/>
                </a:solidFill>
              </a:rPr>
              <a:t>thuật</a:t>
            </a:r>
            <a:r>
              <a:rPr lang="en-US" sz="3200" dirty="0">
                <a:solidFill>
                  <a:srgbClr val="FFFFFF"/>
                </a:solidFill>
              </a:rPr>
              <a:t> </a:t>
            </a:r>
            <a:r>
              <a:rPr lang="en-US" sz="3200" dirty="0" err="1">
                <a:solidFill>
                  <a:srgbClr val="FFFFFF"/>
                </a:solidFill>
              </a:rPr>
              <a:t>khai</a:t>
            </a:r>
            <a:r>
              <a:rPr lang="en-US" sz="3200" dirty="0">
                <a:solidFill>
                  <a:srgbClr val="FFFFFF"/>
                </a:solidFill>
              </a:rPr>
              <a:t> </a:t>
            </a:r>
            <a:r>
              <a:rPr lang="en-US" sz="3200" dirty="0" err="1">
                <a:solidFill>
                  <a:srgbClr val="FFFFFF"/>
                </a:solidFill>
              </a:rPr>
              <a:t>thác</a:t>
            </a:r>
            <a:r>
              <a:rPr lang="en-US" sz="3200" dirty="0">
                <a:solidFill>
                  <a:srgbClr val="FFFFFF"/>
                </a:solidFill>
              </a:rPr>
              <a:t> web </a:t>
            </a:r>
            <a:r>
              <a:rPr lang="en-US" sz="3200" dirty="0" err="1">
                <a:solidFill>
                  <a:srgbClr val="FFFFFF"/>
                </a:solidFill>
              </a:rPr>
              <a:t>phổ</a:t>
            </a:r>
            <a:r>
              <a:rPr lang="en-US" sz="3200" dirty="0">
                <a:solidFill>
                  <a:srgbClr val="FFFFFF"/>
                </a:solidFill>
              </a:rPr>
              <a:t> </a:t>
            </a:r>
            <a:r>
              <a:rPr lang="en-US" sz="3200" dirty="0" err="1">
                <a:solidFill>
                  <a:srgbClr val="FFFFFF"/>
                </a:solidFill>
              </a:rPr>
              <a:t>biến</a:t>
            </a:r>
            <a:endParaRPr lang="en-US" sz="3200" dirty="0">
              <a:solidFill>
                <a:srgbClr val="FFFFFF"/>
              </a:solidFill>
            </a:endParaRPr>
          </a:p>
        </p:txBody>
      </p:sp>
      <p:sp>
        <p:nvSpPr>
          <p:cNvPr id="3" name="Content Placeholder 2">
            <a:extLst>
              <a:ext uri="{FF2B5EF4-FFF2-40B4-BE49-F238E27FC236}">
                <a16:creationId xmlns:a16="http://schemas.microsoft.com/office/drawing/2014/main" id="{92A0A87D-1D2F-425E-AF21-B87FB921892B}"/>
              </a:ext>
            </a:extLst>
          </p:cNvPr>
          <p:cNvSpPr>
            <a:spLocks noGrp="1"/>
          </p:cNvSpPr>
          <p:nvPr>
            <p:ph idx="1"/>
          </p:nvPr>
        </p:nvSpPr>
        <p:spPr>
          <a:xfrm>
            <a:off x="913795" y="3070927"/>
            <a:ext cx="10353762" cy="3045558"/>
          </a:xfrm>
          <a:effectLst/>
        </p:spPr>
        <p:txBody>
          <a:bodyPr anchor="ctr">
            <a:normAutofit/>
          </a:bodyPr>
          <a:lstStyle/>
          <a:p>
            <a:r>
              <a:rPr lang="vi-VN" dirty="0"/>
              <a:t>Kẻ tấn công gửi đi dữ liệu được encode, nằm trong một vài tham số của request, dữ liệu này sau đó được decode và lặp lại trong một trường nào đó của response header. Nếu dữ liệu này là một ký hiệu thể hiện sự kết thúc của response, và một response tiếp theo được bắt đầu, response ban đầu sẽ bị chia tách thành hai và nội dung của response thứ hai sẽ bị điều khiển bởi kẻ tấn công. Kẻ tấn công sau đó có thể tạo một request khác trong cùng một kết nối liên tục, và lừa người nhận (bao gồm cả các yếu tố trung gian) tin rằng response thứ hai này là để trả lời cho request thứ hai.</a:t>
            </a:r>
            <a:endParaRPr lang="en-US" dirty="0"/>
          </a:p>
        </p:txBody>
      </p:sp>
    </p:spTree>
    <p:extLst>
      <p:ext uri="{BB962C8B-B14F-4D97-AF65-F5344CB8AC3E}">
        <p14:creationId xmlns:p14="http://schemas.microsoft.com/office/powerpoint/2010/main" val="20088688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F4862-F10C-4B54-95DB-D157E6114290}"/>
              </a:ext>
            </a:extLst>
          </p:cNvPr>
          <p:cNvSpPr>
            <a:spLocks noGrp="1"/>
          </p:cNvSpPr>
          <p:nvPr>
            <p:ph type="title"/>
          </p:nvPr>
        </p:nvSpPr>
        <p:spPr>
          <a:xfrm>
            <a:off x="1192696" y="4406536"/>
            <a:ext cx="10005391" cy="1445855"/>
          </a:xfrm>
        </p:spPr>
        <p:txBody>
          <a:bodyPr vert="horz" lIns="91440" tIns="45720" rIns="91440" bIns="45720" rtlCol="0" anchor="b">
            <a:normAutofit/>
          </a:bodyPr>
          <a:lstStyle/>
          <a:p>
            <a:r>
              <a:rPr lang="en-US" sz="3000" dirty="0" err="1"/>
              <a:t>Ví</a:t>
            </a:r>
            <a:r>
              <a:rPr lang="en-US" sz="3000" dirty="0"/>
              <a:t> </a:t>
            </a:r>
            <a:r>
              <a:rPr lang="en-US" sz="3000" dirty="0" err="1"/>
              <a:t>dụ</a:t>
            </a:r>
            <a:r>
              <a:rPr lang="en-US" sz="3000" dirty="0"/>
              <a:t>: </a:t>
            </a:r>
            <a:r>
              <a:rPr lang="en-US" sz="3000" dirty="0" err="1"/>
              <a:t>đoạn</a:t>
            </a:r>
            <a:r>
              <a:rPr lang="en-US" sz="3000" dirty="0"/>
              <a:t> code </a:t>
            </a:r>
            <a:r>
              <a:rPr lang="en-US" sz="3000" dirty="0" err="1"/>
              <a:t>trên</a:t>
            </a:r>
            <a:r>
              <a:rPr lang="en-US" sz="3000" dirty="0"/>
              <a:t> </a:t>
            </a:r>
            <a:r>
              <a:rPr lang="en-US" sz="3000" dirty="0" err="1"/>
              <a:t>lấy</a:t>
            </a:r>
            <a:r>
              <a:rPr lang="en-US" sz="3000" dirty="0"/>
              <a:t> </a:t>
            </a:r>
            <a:r>
              <a:rPr lang="en-US" sz="3000" dirty="0" err="1"/>
              <a:t>tên</a:t>
            </a:r>
            <a:r>
              <a:rPr lang="en-US" sz="3000" dirty="0"/>
              <a:t> </a:t>
            </a:r>
            <a:r>
              <a:rPr lang="en-US" sz="3000" dirty="0" err="1"/>
              <a:t>tác</a:t>
            </a:r>
            <a:r>
              <a:rPr lang="en-US" sz="3000" dirty="0"/>
              <a:t> </a:t>
            </a:r>
            <a:r>
              <a:rPr lang="en-US" sz="3000" dirty="0" err="1"/>
              <a:t>giả</a:t>
            </a:r>
            <a:r>
              <a:rPr lang="en-US" sz="3000" dirty="0"/>
              <a:t> </a:t>
            </a:r>
            <a:r>
              <a:rPr lang="en-US" sz="3000" dirty="0" err="1"/>
              <a:t>từ</a:t>
            </a:r>
            <a:r>
              <a:rPr lang="en-US" sz="3000" dirty="0"/>
              <a:t> </a:t>
            </a:r>
            <a:r>
              <a:rPr lang="en-US" sz="3000" dirty="0" err="1"/>
              <a:t>một</a:t>
            </a:r>
            <a:r>
              <a:rPr lang="en-US" sz="3000" dirty="0"/>
              <a:t> HTTP request </a:t>
            </a:r>
            <a:r>
              <a:rPr lang="en-US" sz="3000" dirty="0" err="1"/>
              <a:t>và</a:t>
            </a:r>
            <a:r>
              <a:rPr lang="en-US" sz="3000" dirty="0"/>
              <a:t> </a:t>
            </a:r>
            <a:r>
              <a:rPr lang="en-US" sz="3000" dirty="0" err="1"/>
              <a:t>điền</a:t>
            </a:r>
            <a:r>
              <a:rPr lang="en-US" sz="3000" dirty="0"/>
              <a:t> </a:t>
            </a:r>
            <a:r>
              <a:rPr lang="en-US" sz="3000" dirty="0" err="1"/>
              <a:t>nó</a:t>
            </a:r>
            <a:r>
              <a:rPr lang="en-US" sz="3000" dirty="0"/>
              <a:t> </a:t>
            </a:r>
            <a:r>
              <a:rPr lang="en-US" sz="3000" dirty="0" err="1"/>
              <a:t>vào</a:t>
            </a:r>
            <a:r>
              <a:rPr lang="en-US" sz="3000" dirty="0"/>
              <a:t> cookie header </a:t>
            </a:r>
            <a:r>
              <a:rPr lang="en-US" sz="3000" dirty="0" err="1"/>
              <a:t>của</a:t>
            </a:r>
            <a:r>
              <a:rPr lang="en-US" sz="3000" dirty="0"/>
              <a:t> HTTP response</a:t>
            </a:r>
          </a:p>
        </p:txBody>
      </p:sp>
      <p:pic>
        <p:nvPicPr>
          <p:cNvPr id="4" name="Content Placeholder 3">
            <a:extLst>
              <a:ext uri="{FF2B5EF4-FFF2-40B4-BE49-F238E27FC236}">
                <a16:creationId xmlns:a16="http://schemas.microsoft.com/office/drawing/2014/main" id="{45E8EEE7-B570-4A5E-9B52-6EDF41D97199}"/>
              </a:ext>
            </a:extLst>
          </p:cNvPr>
          <p:cNvPicPr>
            <a:picLocks noGrp="1" noChangeAspect="1"/>
          </p:cNvPicPr>
          <p:nvPr>
            <p:ph idx="1"/>
          </p:nvPr>
        </p:nvPicPr>
        <p:blipFill>
          <a:blip r:embed="rId3"/>
          <a:stretch>
            <a:fillRect/>
          </a:stretch>
        </p:blipFill>
        <p:spPr>
          <a:xfrm>
            <a:off x="643338" y="2447161"/>
            <a:ext cx="10912112" cy="1445855"/>
          </a:xfrm>
          <a:prstGeom prst="rect">
            <a:avLst/>
          </a:prstGeom>
        </p:spPr>
      </p:pic>
    </p:spTree>
    <p:extLst>
      <p:ext uri="{BB962C8B-B14F-4D97-AF65-F5344CB8AC3E}">
        <p14:creationId xmlns:p14="http://schemas.microsoft.com/office/powerpoint/2010/main" val="368027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F5707-B143-46C9-87BF-2B960C0068AE}"/>
              </a:ext>
            </a:extLst>
          </p:cNvPr>
          <p:cNvSpPr>
            <a:spLocks noGrp="1"/>
          </p:cNvSpPr>
          <p:nvPr>
            <p:ph type="title"/>
          </p:nvPr>
        </p:nvSpPr>
        <p:spPr>
          <a:xfrm>
            <a:off x="1375983" y="1123693"/>
            <a:ext cx="9440034" cy="1088336"/>
          </a:xfrm>
        </p:spPr>
        <p:txBody>
          <a:bodyPr vert="horz" lIns="91440" tIns="45720" rIns="91440" bIns="45720" rtlCol="0" anchor="b">
            <a:normAutofit/>
          </a:bodyPr>
          <a:lstStyle/>
          <a:p>
            <a:r>
              <a:rPr lang="en-US" sz="3000" dirty="0" err="1"/>
              <a:t>Giả</a:t>
            </a:r>
            <a:r>
              <a:rPr lang="en-US" sz="3000" dirty="0"/>
              <a:t> </a:t>
            </a:r>
            <a:r>
              <a:rPr lang="en-US" sz="3000" dirty="0" err="1"/>
              <a:t>sử</a:t>
            </a:r>
            <a:r>
              <a:rPr lang="en-US" sz="3000" dirty="0"/>
              <a:t> </a:t>
            </a:r>
            <a:r>
              <a:rPr lang="en-US" sz="3000" dirty="0" err="1"/>
              <a:t>một</a:t>
            </a:r>
            <a:r>
              <a:rPr lang="en-US" sz="3000" dirty="0"/>
              <a:t> </a:t>
            </a:r>
            <a:r>
              <a:rPr lang="en-US" sz="3000" dirty="0" err="1"/>
              <a:t>chuỗi</a:t>
            </a:r>
            <a:r>
              <a:rPr lang="en-US" sz="3000" dirty="0"/>
              <a:t> “Jane Smith” </a:t>
            </a:r>
            <a:r>
              <a:rPr lang="en-US" sz="3000" dirty="0" err="1"/>
              <a:t>được</a:t>
            </a:r>
            <a:r>
              <a:rPr lang="en-US" sz="3000" dirty="0"/>
              <a:t> </a:t>
            </a:r>
            <a:r>
              <a:rPr lang="en-US" sz="3000" dirty="0" err="1"/>
              <a:t>gửi</a:t>
            </a:r>
            <a:r>
              <a:rPr lang="en-US" sz="3000" dirty="0"/>
              <a:t> </a:t>
            </a:r>
            <a:r>
              <a:rPr lang="en-US" sz="3000" dirty="0" err="1"/>
              <a:t>lên</a:t>
            </a:r>
            <a:r>
              <a:rPr lang="en-US" sz="3000" dirty="0"/>
              <a:t> </a:t>
            </a:r>
            <a:r>
              <a:rPr lang="en-US" sz="3000" dirty="0" err="1"/>
              <a:t>trong</a:t>
            </a:r>
            <a:r>
              <a:rPr lang="en-US" sz="3000" dirty="0"/>
              <a:t> request, HTTP response </a:t>
            </a:r>
            <a:r>
              <a:rPr lang="en-US" sz="3000" dirty="0" err="1"/>
              <a:t>sẽ</a:t>
            </a:r>
            <a:r>
              <a:rPr lang="en-US" sz="3000" dirty="0"/>
              <a:t> </a:t>
            </a:r>
            <a:r>
              <a:rPr lang="en-US" sz="3000" dirty="0" err="1"/>
              <a:t>chứa</a:t>
            </a:r>
            <a:r>
              <a:rPr lang="en-US" sz="3000" dirty="0"/>
              <a:t> cookie </a:t>
            </a:r>
            <a:r>
              <a:rPr lang="en-US" sz="3000" dirty="0" err="1"/>
              <a:t>như</a:t>
            </a:r>
            <a:r>
              <a:rPr lang="en-US" sz="3000" dirty="0"/>
              <a:t> </a:t>
            </a:r>
            <a:r>
              <a:rPr lang="en-US" sz="3000" dirty="0" err="1"/>
              <a:t>sau</a:t>
            </a:r>
            <a:r>
              <a:rPr lang="en-US" sz="3000" dirty="0"/>
              <a:t>:</a:t>
            </a:r>
          </a:p>
        </p:txBody>
      </p:sp>
      <p:pic>
        <p:nvPicPr>
          <p:cNvPr id="4" name="Picture 3">
            <a:extLst>
              <a:ext uri="{FF2B5EF4-FFF2-40B4-BE49-F238E27FC236}">
                <a16:creationId xmlns:a16="http://schemas.microsoft.com/office/drawing/2014/main" id="{221DB550-0FD0-41D2-B6C9-3487AFE52AAF}"/>
              </a:ext>
            </a:extLst>
          </p:cNvPr>
          <p:cNvPicPr>
            <a:picLocks noChangeAspect="1"/>
          </p:cNvPicPr>
          <p:nvPr/>
        </p:nvPicPr>
        <p:blipFill>
          <a:blip r:embed="rId3"/>
          <a:stretch>
            <a:fillRect/>
          </a:stretch>
        </p:blipFill>
        <p:spPr>
          <a:xfrm>
            <a:off x="639944" y="3429000"/>
            <a:ext cx="10912112" cy="1445855"/>
          </a:xfrm>
          <a:prstGeom prst="rect">
            <a:avLst/>
          </a:prstGeom>
        </p:spPr>
      </p:pic>
    </p:spTree>
    <p:extLst>
      <p:ext uri="{BB962C8B-B14F-4D97-AF65-F5344CB8AC3E}">
        <p14:creationId xmlns:p14="http://schemas.microsoft.com/office/powerpoint/2010/main" val="3291972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12</TotalTime>
  <Words>574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Dubai</vt:lpstr>
      <vt:lpstr>Georgia</vt:lpstr>
      <vt:lpstr>Georgia Pro</vt:lpstr>
      <vt:lpstr>Wingdings 2</vt:lpstr>
      <vt:lpstr>SlateVTI</vt:lpstr>
      <vt:lpstr>Security misconfiguration HTTP splitting </vt:lpstr>
      <vt:lpstr>1. Security misconfiguration.</vt:lpstr>
      <vt:lpstr>1.Security Misconfiguration (sai sót cấu hình an ninh)</vt:lpstr>
      <vt:lpstr>PowerPoint Presentation</vt:lpstr>
      <vt:lpstr>Lỗ hổng đặc trưng: - Error Codes - Insecure Configuration Management </vt:lpstr>
      <vt:lpstr>Nguy cơ an ninh</vt:lpstr>
      <vt:lpstr>2. HTTP response splitting  một kỹ thuật khai thác web phổ biến</vt:lpstr>
      <vt:lpstr>Ví dụ: đoạn code trên lấy tên tác giả từ một HTTP request và điền nó vào cookie header của HTTP response</vt:lpstr>
      <vt:lpstr>Giả sử một chuỗi “Jane Smith” được gửi lên trong request, HTTP response sẽ chứa cookie như sau:</vt:lpstr>
      <vt:lpstr>Tuy nhiên, do giá trị của cookie phụ thuộc vào việc nội dung của request gửi lên như thế nào (cụ thể là giá trị của biến AUTHOR_PARAM), nên đây chính là điểm yếu của ứng dụng. Nếu kẻ tấn công gửi lên một chuỗi độc hại, chẳng hạn "Wiley Hacker HTTP/1.1 200 OK ...", HTTP response sẽ bị chia thành 2 response như sau: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misconfiguration HTTP splitting </dc:title>
  <dc:creator>Trần Thị Minh Trang</dc:creator>
  <cp:lastModifiedBy>Trần Thị Minh Trang</cp:lastModifiedBy>
  <cp:revision>4</cp:revision>
  <dcterms:created xsi:type="dcterms:W3CDTF">2019-12-19T13:48:46Z</dcterms:created>
  <dcterms:modified xsi:type="dcterms:W3CDTF">2019-12-19T16:16:55Z</dcterms:modified>
</cp:coreProperties>
</file>