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5"/>
  </p:notesMasterIdLst>
  <p:sldIdLst>
    <p:sldId id="256" r:id="rId2"/>
    <p:sldId id="261" r:id="rId3"/>
    <p:sldId id="259" r:id="rId4"/>
    <p:sldId id="257" r:id="rId5"/>
    <p:sldId id="302" r:id="rId6"/>
    <p:sldId id="313" r:id="rId7"/>
    <p:sldId id="297" r:id="rId8"/>
    <p:sldId id="314" r:id="rId9"/>
    <p:sldId id="315" r:id="rId10"/>
    <p:sldId id="312" r:id="rId11"/>
    <p:sldId id="298" r:id="rId12"/>
    <p:sldId id="299" r:id="rId13"/>
    <p:sldId id="316" r:id="rId14"/>
    <p:sldId id="300" r:id="rId15"/>
    <p:sldId id="303" r:id="rId16"/>
    <p:sldId id="301" r:id="rId17"/>
    <p:sldId id="317" r:id="rId18"/>
    <p:sldId id="318" r:id="rId19"/>
    <p:sldId id="319" r:id="rId20"/>
    <p:sldId id="320" r:id="rId21"/>
    <p:sldId id="321" r:id="rId22"/>
    <p:sldId id="258" r:id="rId23"/>
    <p:sldId id="308" r:id="rId24"/>
    <p:sldId id="309" r:id="rId25"/>
    <p:sldId id="310" r:id="rId26"/>
    <p:sldId id="311" r:id="rId27"/>
    <p:sldId id="260" r:id="rId28"/>
    <p:sldId id="296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80" r:id="rId44"/>
    <p:sldId id="281" r:id="rId45"/>
    <p:sldId id="282" r:id="rId46"/>
    <p:sldId id="283" r:id="rId47"/>
    <p:sldId id="285" r:id="rId48"/>
    <p:sldId id="286" r:id="rId49"/>
    <p:sldId id="291" r:id="rId50"/>
    <p:sldId id="292" r:id="rId51"/>
    <p:sldId id="293" r:id="rId52"/>
    <p:sldId id="294" r:id="rId53"/>
    <p:sldId id="295" r:id="rId54"/>
  </p:sldIdLst>
  <p:sldSz cx="6858000" cy="514350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Montserrat" panose="00000500000000000000" pitchFamily="50" charset="0"/>
      <p:regular r:id="rId61"/>
      <p:bold r:id="rId62"/>
      <p:italic r:id="rId63"/>
      <p:boldItalic r:id="rId64"/>
    </p:embeddedFont>
    <p:embeddedFont>
      <p:font typeface="Roboto Slab" pitchFamily="2" charset="0"/>
      <p:regular r:id="rId65"/>
      <p:bold r:id="rId66"/>
    </p:embeddedFont>
    <p:embeddedFont>
      <p:font typeface="Roboto Slab ExtraBold" pitchFamily="2" charset="0"/>
      <p:bold r:id="rId67"/>
    </p:embeddedFont>
    <p:embeddedFont>
      <p:font typeface="Roboto Slab Light" pitchFamily="2" charset="0"/>
      <p:regular r:id="rId68"/>
    </p:embeddedFont>
    <p:embeddedFont>
      <p:font typeface="Roboto Slab SemiBold" pitchFamily="2" charset="0"/>
      <p:bold r:id="rId69"/>
    </p:embeddedFont>
    <p:embeddedFont>
      <p:font typeface="Source Sans Pro" panose="020B050303040302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FFFFFF"/>
    <a:srgbClr val="39AAEF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11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2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35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5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14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40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52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86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8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3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68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38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67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163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862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768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24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bf1dbd1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bf1dbd1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bf1dbd1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bf1dbd1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5231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2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40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62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07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75139" y="1991850"/>
            <a:ext cx="43555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159519" y="1754794"/>
            <a:ext cx="43744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159519" y="3011511"/>
            <a:ext cx="43744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4464" y="0"/>
            <a:ext cx="6855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911475" y="1723650"/>
            <a:ext cx="503505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2879735" y="782919"/>
            <a:ext cx="1098430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2812883" y="390297"/>
            <a:ext cx="39915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3272177" y="436125"/>
            <a:ext cx="156825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3528383" y="351930"/>
            <a:ext cx="260325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65" y="4749844"/>
            <a:ext cx="6858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Ref idx="1001">
        <a:schemeClr val="bg1"/>
      </p:bgRef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9613" y="1261700"/>
            <a:ext cx="567877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Ref idx="1001">
        <a:schemeClr val="bg1"/>
      </p:bgRef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589603" y="1200150"/>
            <a:ext cx="275647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3511994" y="1200150"/>
            <a:ext cx="275647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Ref idx="1001">
        <a:schemeClr val="bg1"/>
      </p:bgRef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589613" y="1200150"/>
            <a:ext cx="181485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2497494" y="1200150"/>
            <a:ext cx="181485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4405376" y="1200150"/>
            <a:ext cx="181485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Ref idx="1001">
        <a:schemeClr val="bg1"/>
      </p:bgRef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Ref idx="1001">
        <a:schemeClr val="bg1"/>
      </p:bgRef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Ref idx="1001">
        <a:schemeClr val="bg1"/>
      </p:bgRef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19913" y="-14850"/>
            <a:ext cx="6897825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9613" y="1261700"/>
            <a:ext cx="5678775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856862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56958" y="1411950"/>
            <a:ext cx="63440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/>
              <a:t>Huấn luyện mạng nơ-ron nhiều tầng ẩn bằng</a:t>
            </a:r>
            <a:br>
              <a:rPr lang="en" sz="4000"/>
            </a:br>
            <a:r>
              <a:rPr lang="en" sz="4000"/>
              <a:t>thuật toán Adam</a:t>
            </a:r>
            <a:endParaRPr sz="4000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3D0D3025-7E98-4E3C-A111-B773E32B0AE4}"/>
              </a:ext>
            </a:extLst>
          </p:cNvPr>
          <p:cNvSpPr txBox="1">
            <a:spLocks/>
          </p:cNvSpPr>
          <p:nvPr/>
        </p:nvSpPr>
        <p:spPr>
          <a:xfrm>
            <a:off x="256958" y="3149975"/>
            <a:ext cx="3916890" cy="1213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>
                <a:latin typeface="Roboto Slab" pitchFamily="2" charset="0"/>
                <a:ea typeface="Roboto Slab" pitchFamily="2" charset="0"/>
              </a:rPr>
              <a:t>Nhóm sinh viên thực hiện: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Nguyễn Ngọc Lan Như - 1712644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Hoàng Minh Quân – 1712688</a:t>
            </a:r>
          </a:p>
          <a:p>
            <a:pPr>
              <a:spcBef>
                <a:spcPts val="600"/>
              </a:spcBef>
            </a:pPr>
            <a:r>
              <a:rPr lang="en-US" b="1">
                <a:latin typeface="Roboto Slab" pitchFamily="2" charset="0"/>
                <a:ea typeface="Roboto Slab" pitchFamily="2" charset="0"/>
              </a:rPr>
              <a:t>Giáo viên hướng dẫn: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latin typeface="Roboto Slab Light" pitchFamily="2" charset="0"/>
                <a:ea typeface="Roboto Slab Light" pitchFamily="2" charset="0"/>
              </a:rPr>
              <a:t>Th.S. Trần Trung Kiên</a:t>
            </a:r>
            <a:endParaRPr lang="en-US" b="1">
              <a:latin typeface="Roboto Slab Light" pitchFamily="2" charset="0"/>
              <a:ea typeface="Roboto Slab Light" pitchFamily="2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6334562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Hàm chi phí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cho biết độ lỗi trung bình của mạng </a:t>
            </a:r>
            <a:b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</a:b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nơ-ron trên tập dữ liệu huấn luyện.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Độ lỗi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là sự sai biệt giữa giá trị dự đoán của mạng với </a:t>
            </a:r>
            <a:b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</a:b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giá trị đúng.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10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Một số khái niệm</a:t>
            </a:r>
          </a:p>
        </p:txBody>
      </p:sp>
    </p:spTree>
    <p:extLst>
      <p:ext uri="{BB962C8B-B14F-4D97-AF65-F5344CB8AC3E}">
        <p14:creationId xmlns:p14="http://schemas.microsoft.com/office/powerpoint/2010/main" val="372807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20" y="1370407"/>
            <a:ext cx="633456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Input:</a:t>
            </a:r>
            <a:r>
              <a:rPr lang="en-US" sz="1800">
                <a:solidFill>
                  <a:schemeClr val="accent6">
                    <a:lumMod val="10000"/>
                  </a:schemeClr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Hàm chi phí với các tham số là bộ trọng số của mạng nơ-ron nhiều tầng ẩn. Trong hàm chi phí có thể có thêm lượng </a:t>
            </a: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“regularization”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 để củng cố kết quả mong muốn.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Output:</a:t>
            </a:r>
            <a:r>
              <a:rPr lang="en-US" sz="1800">
                <a:solidFill>
                  <a:schemeClr val="accent6">
                    <a:lumMod val="10000"/>
                  </a:schemeClr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Bộ trọng số của mạng nơ-ron nhiều tầng ẩn cho giá trị của hàm chi phí là nhỏ nhất (hoặc tương đối nhỏ).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i="1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regularization</a:t>
            </a:r>
            <a:r>
              <a:rPr lang="en-US" i="1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:  </a:t>
            </a:r>
            <a:r>
              <a:rPr lang="en-US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một phương pháp giới hạn độ phức tạp của mô hình để giúp mô hình hoạt động tốt hơn trên dữ liệu ngoài tập huấn luyện.</a:t>
            </a:r>
            <a:endParaRPr lang="en-US" i="1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11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0B36918F-FBFB-49B6-BDB9-59D0C4EC6ED6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Phát biểu bài toán</a:t>
            </a:r>
          </a:p>
        </p:txBody>
      </p:sp>
    </p:spTree>
    <p:extLst>
      <p:ext uri="{BB962C8B-B14F-4D97-AF65-F5344CB8AC3E}">
        <p14:creationId xmlns:p14="http://schemas.microsoft.com/office/powerpoint/2010/main" val="39522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6334562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Hướng tiếp cận truyền thống: </a:t>
            </a: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Stochastic Gradient Descent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(SGD).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12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3924CD16-FE28-44FB-9700-50EFFA40ED02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Đề tài liên quan</a:t>
            </a:r>
          </a:p>
        </p:txBody>
      </p:sp>
    </p:spTree>
    <p:extLst>
      <p:ext uri="{BB962C8B-B14F-4D97-AF65-F5344CB8AC3E}">
        <p14:creationId xmlns:p14="http://schemas.microsoft.com/office/powerpoint/2010/main" val="145055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5807959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Đặc điểm: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13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F85CB55A-3183-4F89-BA76-7CEBE5AA1E7B}"/>
              </a:ext>
            </a:extLst>
          </p:cNvPr>
          <p:cNvSpPr txBox="1"/>
          <p:nvPr/>
        </p:nvSpPr>
        <p:spPr>
          <a:xfrm>
            <a:off x="618569" y="1593502"/>
            <a:ext cx="5500340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Chỉ sử dụng đạo hàm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0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endParaRPr lang="en-US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Giá trị biến động nhiều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Sử dụng một tỷ lệ học cho tất cả trọng số</a:t>
            </a:r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3924CD16-FE28-44FB-9700-50EFFA40ED02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Đề tài liên quan</a:t>
            </a:r>
          </a:p>
        </p:txBody>
      </p:sp>
      <p:pic>
        <p:nvPicPr>
          <p:cNvPr id="8" name="images.png" descr="images.png">
            <a:extLst>
              <a:ext uri="{FF2B5EF4-FFF2-40B4-BE49-F238E27FC236}">
                <a16:creationId xmlns:a16="http://schemas.microsoft.com/office/drawing/2014/main" id="{809D72E9-E9C4-4C31-AE45-A87152F1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49" y="958683"/>
            <a:ext cx="3468619" cy="161306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449066F5-56D2-409D-8777-BEFFC4106299}"/>
              </a:ext>
            </a:extLst>
          </p:cNvPr>
          <p:cNvSpPr txBox="1"/>
          <p:nvPr/>
        </p:nvSpPr>
        <p:spPr>
          <a:xfrm>
            <a:off x="1095941" y="2021719"/>
            <a:ext cx="5500340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Tính toán nhanh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Không đủ thông tin để vượt qua các </a:t>
            </a:r>
            <a:r>
              <a:rPr lang="en-US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“</a:t>
            </a:r>
            <a:r>
              <a:rPr lang="vi-VN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critical point</a:t>
            </a:r>
            <a:r>
              <a:rPr lang="en-US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”</a:t>
            </a:r>
            <a:r>
              <a:rPr lang="vi-VN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 khi mà tại đó các giá trị đạo hàm bằng 0</a:t>
            </a:r>
            <a:endParaRPr lang="en-US" sz="1800">
              <a:solidFill>
                <a:srgbClr val="FF0000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7FBC2BF7-2D6A-4F8C-819D-C2869A9B1D1A}"/>
              </a:ext>
            </a:extLst>
          </p:cNvPr>
          <p:cNvSpPr txBox="1"/>
          <p:nvPr/>
        </p:nvSpPr>
        <p:spPr>
          <a:xfrm>
            <a:off x="1095941" y="3539735"/>
            <a:ext cx="5500340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Có thể tìm đến cực tiểu tốt hơn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Khó khăn trong việc hội tụ</a:t>
            </a:r>
          </a:p>
        </p:txBody>
      </p:sp>
    </p:spTree>
    <p:extLst>
      <p:ext uri="{BB962C8B-B14F-4D97-AF65-F5344CB8AC3E}">
        <p14:creationId xmlns:p14="http://schemas.microsoft.com/office/powerpoint/2010/main" val="141956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6334562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Hướng tiếp cận mới: </a:t>
            </a: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adaptive </a:t>
            </a: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learning rate.</a:t>
            </a: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adaptive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: tự điều chỉnh tỷ lệ học tương ứng với từng trọng số.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800">
                <a:solidFill>
                  <a:srgbClr val="0091E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ource Sans Pro"/>
                <a:sym typeface="Source Sans Pro"/>
              </a:rPr>
              <a:t>⇒</a:t>
            </a:r>
            <a:r>
              <a:rPr lang="en-US" sz="1800">
                <a:solidFill>
                  <a:srgbClr val="263238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ource Sans Pro"/>
                <a:sym typeface="Source Sans Pro"/>
              </a:rPr>
              <a:t>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Đây là hướng mà chúng em sẽ tập trung tìm hiểu.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14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0EAB811C-4A91-4E07-BCFE-4F41B2F3E06B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Đề tài liên quan</a:t>
            </a:r>
          </a:p>
        </p:txBody>
      </p:sp>
    </p:spTree>
    <p:extLst>
      <p:ext uri="{BB962C8B-B14F-4D97-AF65-F5344CB8AC3E}">
        <p14:creationId xmlns:p14="http://schemas.microsoft.com/office/powerpoint/2010/main" val="417175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55B5A8-FC64-4F4B-9210-A0F48E5E397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304366" y="3304136"/>
            <a:ext cx="348633" cy="552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1C933F-51C4-4EE9-9005-71CD47DD3D0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537890" y="3304136"/>
            <a:ext cx="3486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9AA7C-35DC-45D3-8406-2F67B0B28E0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71414" y="3900727"/>
            <a:ext cx="3486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067BA8-652A-4A1E-B672-4A052CE5A67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004938" y="3900727"/>
            <a:ext cx="3486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2E72CC-A0CC-489A-A81A-247A5FF5003B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6238462" y="3900727"/>
            <a:ext cx="3486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EFB7D4-8AA2-4D3A-A19E-C4708ED2AD5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537890" y="3304137"/>
            <a:ext cx="348633" cy="59659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2BA801-8840-4667-9F4C-0201815D1727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004938" y="3900728"/>
            <a:ext cx="348633" cy="59659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A1BF7A-E5E7-4582-A15B-6A3622AD295B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>
            <a:off x="5004938" y="3304137"/>
            <a:ext cx="348633" cy="59659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F26AEC-C1AC-45CE-A235-8268D7F9500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04366" y="1513897"/>
            <a:ext cx="348633" cy="55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2EF700-A7DC-496D-BA68-D3AEC2AB6B5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304366" y="2111180"/>
            <a:ext cx="348633" cy="29584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CD04B3-FD26-4DE5-A8E3-23BE86B9A8E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304366" y="2407021"/>
            <a:ext cx="348633" cy="30052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45ECF0-6D88-47CB-88AD-47F8E7D000F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0842" y="2619942"/>
            <a:ext cx="348633" cy="68971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D44C5-DD48-41CC-B02A-6B421CE6B6F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70842" y="2407021"/>
            <a:ext cx="348633" cy="21292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11ABD-C854-4590-B171-4F8A57AF678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0842" y="1519421"/>
            <a:ext cx="348633" cy="110052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1274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0EAB811C-4A91-4E07-BCFE-4F41B2F3E06B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Đề tài liên quan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C16492-4DED-4B89-AFE5-2A80F240146D}"/>
              </a:ext>
            </a:extLst>
          </p:cNvPr>
          <p:cNvSpPr/>
          <p:nvPr/>
        </p:nvSpPr>
        <p:spPr>
          <a:xfrm>
            <a:off x="-814050" y="2390245"/>
            <a:ext cx="884891" cy="4593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Gradient Descent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E4C2A-8306-45E1-8F72-F77D51199FC0}"/>
              </a:ext>
            </a:extLst>
          </p:cNvPr>
          <p:cNvSpPr/>
          <p:nvPr/>
        </p:nvSpPr>
        <p:spPr>
          <a:xfrm>
            <a:off x="419475" y="1289725"/>
            <a:ext cx="884891" cy="459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Static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C0B397-6D03-40A7-B939-CFF9531C9B81}"/>
              </a:ext>
            </a:extLst>
          </p:cNvPr>
          <p:cNvSpPr/>
          <p:nvPr/>
        </p:nvSpPr>
        <p:spPr>
          <a:xfrm>
            <a:off x="1652999" y="1284200"/>
            <a:ext cx="884891" cy="459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SGD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66E631-2ABA-42A6-8CC1-F7C7FF22880C}"/>
              </a:ext>
            </a:extLst>
          </p:cNvPr>
          <p:cNvSpPr/>
          <p:nvPr/>
        </p:nvSpPr>
        <p:spPr>
          <a:xfrm>
            <a:off x="419475" y="2177324"/>
            <a:ext cx="884891" cy="459392"/>
          </a:xfrm>
          <a:prstGeom prst="roundRect">
            <a:avLst/>
          </a:prstGeom>
          <a:solidFill>
            <a:srgbClr val="39A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Dynamic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0409ED-2782-441C-80F9-6DE9B2BE38BC}"/>
              </a:ext>
            </a:extLst>
          </p:cNvPr>
          <p:cNvSpPr/>
          <p:nvPr/>
        </p:nvSpPr>
        <p:spPr>
          <a:xfrm>
            <a:off x="1652998" y="1881483"/>
            <a:ext cx="1096926" cy="459392"/>
          </a:xfrm>
          <a:prstGeom prst="roundRect">
            <a:avLst/>
          </a:prstGeom>
          <a:solidFill>
            <a:srgbClr val="39A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oboto Slab ExtraBold" pitchFamily="2" charset="0"/>
                <a:ea typeface="Roboto Slab ExtraBold" pitchFamily="2" charset="0"/>
              </a:rPr>
              <a:t>Momentum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BF20B-B564-4711-BCD8-2F506A557A2F}"/>
              </a:ext>
            </a:extLst>
          </p:cNvPr>
          <p:cNvSpPr/>
          <p:nvPr/>
        </p:nvSpPr>
        <p:spPr>
          <a:xfrm>
            <a:off x="1652998" y="2477849"/>
            <a:ext cx="1096926" cy="459392"/>
          </a:xfrm>
          <a:prstGeom prst="roundRect">
            <a:avLst/>
          </a:prstGeom>
          <a:solidFill>
            <a:srgbClr val="39A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oboto Slab ExtraBold" pitchFamily="2" charset="0"/>
                <a:ea typeface="Roboto Slab ExtraBold" pitchFamily="2" charset="0"/>
              </a:rPr>
              <a:t>Nesterov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A1F5D0-DDF5-4F64-BAC0-B31E3D385430}"/>
              </a:ext>
            </a:extLst>
          </p:cNvPr>
          <p:cNvSpPr/>
          <p:nvPr/>
        </p:nvSpPr>
        <p:spPr>
          <a:xfrm>
            <a:off x="419475" y="3079964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Adaptive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C49FA3-14C8-409D-91EC-D2F5DCD34DCA}"/>
              </a:ext>
            </a:extLst>
          </p:cNvPr>
          <p:cNvSpPr/>
          <p:nvPr/>
        </p:nvSpPr>
        <p:spPr>
          <a:xfrm>
            <a:off x="1652999" y="3074440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AdaGrad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745078-0D11-4DC0-89AA-6A16C8544CAE}"/>
              </a:ext>
            </a:extLst>
          </p:cNvPr>
          <p:cNvSpPr/>
          <p:nvPr/>
        </p:nvSpPr>
        <p:spPr>
          <a:xfrm>
            <a:off x="2886523" y="3074440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AdaDelta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C9A92B-5F3D-42EC-BA0D-AF1328AA75B5}"/>
              </a:ext>
            </a:extLst>
          </p:cNvPr>
          <p:cNvSpPr/>
          <p:nvPr/>
        </p:nvSpPr>
        <p:spPr>
          <a:xfrm>
            <a:off x="2886523" y="3671031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RMSprop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868D71-8DC3-43B0-B0FC-3A35B321B44D}"/>
              </a:ext>
            </a:extLst>
          </p:cNvPr>
          <p:cNvSpPr/>
          <p:nvPr/>
        </p:nvSpPr>
        <p:spPr>
          <a:xfrm>
            <a:off x="4120047" y="3671031"/>
            <a:ext cx="884891" cy="4593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45E8BF-9CAE-43CB-AFFA-06856AE81F67}"/>
              </a:ext>
            </a:extLst>
          </p:cNvPr>
          <p:cNvSpPr/>
          <p:nvPr/>
        </p:nvSpPr>
        <p:spPr>
          <a:xfrm>
            <a:off x="5353571" y="3671031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AMSgrad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424889-76EB-4EA8-AC8A-90415A917BD0}"/>
              </a:ext>
            </a:extLst>
          </p:cNvPr>
          <p:cNvSpPr/>
          <p:nvPr/>
        </p:nvSpPr>
        <p:spPr>
          <a:xfrm>
            <a:off x="5353571" y="4267622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AdamW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8F04AA-9D3C-42E6-82A3-149761E27C4B}"/>
              </a:ext>
            </a:extLst>
          </p:cNvPr>
          <p:cNvSpPr/>
          <p:nvPr/>
        </p:nvSpPr>
        <p:spPr>
          <a:xfrm>
            <a:off x="5353571" y="3074440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Nadam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585D2F-D4F4-4D77-9DD7-EB0F9A3E1C84}"/>
              </a:ext>
            </a:extLst>
          </p:cNvPr>
          <p:cNvSpPr/>
          <p:nvPr/>
        </p:nvSpPr>
        <p:spPr>
          <a:xfrm>
            <a:off x="6587095" y="3671031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YOGI</a:t>
            </a:r>
          </a:p>
        </p:txBody>
      </p:sp>
    </p:spTree>
    <p:extLst>
      <p:ext uri="{BB962C8B-B14F-4D97-AF65-F5344CB8AC3E}">
        <p14:creationId xmlns:p14="http://schemas.microsoft.com/office/powerpoint/2010/main" val="8800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403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chemeClr val="accent5">
                    <a:lumMod val="50000"/>
                  </a:schemeClr>
                </a:solidFill>
              </a:rPr>
              <a:t>3.</a:t>
            </a:r>
            <a:endParaRPr sz="600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"/>
              <a:t>Thuật toán Adam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1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17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p:pic>
        <p:nvPicPr>
          <p:cNvPr id="8" name="f44e431a8921ca9979decf06444db7e0.png.jpeg" descr="f44e431a8921ca9979decf06444db7e0.png.jpeg">
            <a:extLst>
              <a:ext uri="{FF2B5EF4-FFF2-40B4-BE49-F238E27FC236}">
                <a16:creationId xmlns:a16="http://schemas.microsoft.com/office/drawing/2014/main" id="{3C9A6F1B-D752-4C10-8610-6DBF8412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119"/>
          <a:stretch>
            <a:fillRect/>
          </a:stretch>
        </p:blipFill>
        <p:spPr>
          <a:xfrm>
            <a:off x="261719" y="1197816"/>
            <a:ext cx="6338447" cy="355203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3583B253-D1CB-4267-891E-3E9C9006FE3D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Momentum</a:t>
            </a:r>
          </a:p>
        </p:txBody>
      </p:sp>
    </p:spTree>
    <p:extLst>
      <p:ext uri="{BB962C8B-B14F-4D97-AF65-F5344CB8AC3E}">
        <p14:creationId xmlns:p14="http://schemas.microsoft.com/office/powerpoint/2010/main" val="390185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18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3401147F-FCC5-4A55-ADD0-AD1476565B89}"/>
              </a:ext>
            </a:extLst>
          </p:cNvPr>
          <p:cNvSpPr txBox="1"/>
          <p:nvPr/>
        </p:nvSpPr>
        <p:spPr>
          <a:xfrm>
            <a:off x="154641" y="1568728"/>
            <a:ext cx="5546913" cy="22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>
                <a:latin typeface="+mn-lt"/>
              </a:rPr>
              <a:t>Là thuật toán đầu tiên áp dụng tỷ lệ học riêng biệt cho từng trọng số của từng tầng tại từng bước nhảy của mạng nơ-ron.</a:t>
            </a:r>
          </a:p>
        </p:txBody>
      </p:sp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E4C27DF8-C270-421C-A460-DA44B9ED40C1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337558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19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p:graphicFrame>
        <p:nvGraphicFramePr>
          <p:cNvPr id="8" name="Table">
            <a:extLst>
              <a:ext uri="{FF2B5EF4-FFF2-40B4-BE49-F238E27FC236}">
                <a16:creationId xmlns:a16="http://schemas.microsoft.com/office/drawing/2014/main" id="{7F0E812A-D664-4CE3-98AF-219E0A270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414836"/>
              </p:ext>
            </p:extLst>
          </p:nvPr>
        </p:nvGraphicFramePr>
        <p:xfrm>
          <a:off x="245510" y="1235295"/>
          <a:ext cx="1465912" cy="1423970"/>
        </p:xfrm>
        <a:graphic>
          <a:graphicData uri="http://schemas.openxmlformats.org/drawingml/2006/table">
            <a:tbl>
              <a:tblPr firstRow="1" firstCol="1"/>
              <a:tblGrid>
                <a:gridCol w="36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383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011D5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0061FE"/>
                          </a:solidFill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A7C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0042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3A8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">
            <a:extLst>
              <a:ext uri="{FF2B5EF4-FFF2-40B4-BE49-F238E27FC236}">
                <a16:creationId xmlns:a16="http://schemas.microsoft.com/office/drawing/2014/main" id="{3882EB99-4007-4A08-86B0-4D9BFB5CDDD5}"/>
              </a:ext>
            </a:extLst>
          </p:cNvPr>
          <p:cNvSpPr/>
          <p:nvPr/>
        </p:nvSpPr>
        <p:spPr>
          <a:xfrm>
            <a:off x="235677" y="2896542"/>
            <a:ext cx="1485583" cy="211457"/>
          </a:xfrm>
          <a:prstGeom prst="rect">
            <a:avLst/>
          </a:prstGeom>
          <a:gradFill>
            <a:gsLst>
              <a:gs pos="0">
                <a:srgbClr val="A7C6FF"/>
              </a:gs>
              <a:gs pos="100000">
                <a:srgbClr val="011D57"/>
              </a:gs>
            </a:gsLst>
            <a:lin ang="96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">
                <a:extLst>
                  <a:ext uri="{FF2B5EF4-FFF2-40B4-BE49-F238E27FC236}">
                    <a16:creationId xmlns:a16="http://schemas.microsoft.com/office/drawing/2014/main" id="{1CE6E682-28DB-4ACB-9917-AE45CF183B9A}"/>
                  </a:ext>
                </a:extLst>
              </p:cNvPr>
              <p:cNvSpPr txBox="1"/>
              <p:nvPr/>
            </p:nvSpPr>
            <p:spPr>
              <a:xfrm>
                <a:off x="1643855" y="3118549"/>
                <a:ext cx="289501" cy="37702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5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Text">
                <a:extLst>
                  <a:ext uri="{FF2B5EF4-FFF2-40B4-BE49-F238E27FC236}">
                    <a16:creationId xmlns:a16="http://schemas.microsoft.com/office/drawing/2014/main" id="{1CE6E682-28DB-4ACB-9917-AE45CF183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55" y="3118549"/>
                <a:ext cx="289501" cy="377026"/>
              </a:xfrm>
              <a:prstGeom prst="rect">
                <a:avLst/>
              </a:prstGeom>
              <a:blipFill>
                <a:blip r:embed="rId4"/>
                <a:stretch>
                  <a:fillRect l="-1276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">
                <a:extLst>
                  <a:ext uri="{FF2B5EF4-FFF2-40B4-BE49-F238E27FC236}">
                    <a16:creationId xmlns:a16="http://schemas.microsoft.com/office/drawing/2014/main" id="{E8C17A8F-7665-4711-B832-039621940DE3}"/>
                  </a:ext>
                </a:extLst>
              </p:cNvPr>
              <p:cNvSpPr txBox="1"/>
              <p:nvPr/>
            </p:nvSpPr>
            <p:spPr>
              <a:xfrm>
                <a:off x="100394" y="3069834"/>
                <a:ext cx="198210" cy="4001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2" name="Text">
                <a:extLst>
                  <a:ext uri="{FF2B5EF4-FFF2-40B4-BE49-F238E27FC236}">
                    <a16:creationId xmlns:a16="http://schemas.microsoft.com/office/drawing/2014/main" id="{E8C17A8F-7665-4711-B832-039621940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4" y="3069834"/>
                <a:ext cx="198210" cy="400110"/>
              </a:xfrm>
              <a:prstGeom prst="rect">
                <a:avLst/>
              </a:prstGeom>
              <a:blipFill>
                <a:blip r:embed="rId5"/>
                <a:stretch>
                  <a:fillRect l="-9091" r="-66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">
            <a:extLst>
              <a:ext uri="{FF2B5EF4-FFF2-40B4-BE49-F238E27FC236}">
                <a16:creationId xmlns:a16="http://schemas.microsoft.com/office/drawing/2014/main" id="{381E93BD-E7CD-4707-BCC8-57531BD4E965}"/>
              </a:ext>
            </a:extLst>
          </p:cNvPr>
          <p:cNvSpPr/>
          <p:nvPr/>
        </p:nvSpPr>
        <p:spPr>
          <a:xfrm>
            <a:off x="533875" y="1418556"/>
            <a:ext cx="2162375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33C654EF-5DA1-4E0E-A632-4DFA55C74B40}"/>
              </a:ext>
            </a:extLst>
          </p:cNvPr>
          <p:cNvSpPr/>
          <p:nvPr/>
        </p:nvSpPr>
        <p:spPr>
          <a:xfrm>
            <a:off x="793678" y="1814120"/>
            <a:ext cx="1905916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CA84540C-D31A-4210-944E-1D6BA26D8007}"/>
              </a:ext>
            </a:extLst>
          </p:cNvPr>
          <p:cNvSpPr/>
          <p:nvPr/>
        </p:nvSpPr>
        <p:spPr>
          <a:xfrm>
            <a:off x="1150565" y="2132054"/>
            <a:ext cx="1545877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F2CB0B5B-D2E0-4AAC-B733-BF29898B7B12}"/>
              </a:ext>
            </a:extLst>
          </p:cNvPr>
          <p:cNvSpPr/>
          <p:nvPr/>
        </p:nvSpPr>
        <p:spPr>
          <a:xfrm>
            <a:off x="1493373" y="2502260"/>
            <a:ext cx="1205631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quation">
                <a:extLst>
                  <a:ext uri="{FF2B5EF4-FFF2-40B4-BE49-F238E27FC236}">
                    <a16:creationId xmlns:a16="http://schemas.microsoft.com/office/drawing/2014/main" id="{6A6AE2C6-9044-4297-AA44-02167A5B5C3F}"/>
                  </a:ext>
                </a:extLst>
              </p:cNvPr>
              <p:cNvSpPr txBox="1"/>
              <p:nvPr/>
            </p:nvSpPr>
            <p:spPr>
              <a:xfrm>
                <a:off x="2725989" y="1285669"/>
                <a:ext cx="418128" cy="3028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8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18" name="Equation">
                <a:extLst>
                  <a:ext uri="{FF2B5EF4-FFF2-40B4-BE49-F238E27FC236}">
                    <a16:creationId xmlns:a16="http://schemas.microsoft.com/office/drawing/2014/main" id="{6A6AE2C6-9044-4297-AA44-02167A5B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89" y="1285669"/>
                <a:ext cx="418128" cy="302840"/>
              </a:xfrm>
              <a:prstGeom prst="rect">
                <a:avLst/>
              </a:prstGeom>
              <a:blipFill>
                <a:blip r:embed="rId6"/>
                <a:stretch>
                  <a:fillRect l="-13043" r="-4348" b="-1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quation">
                <a:extLst>
                  <a:ext uri="{FF2B5EF4-FFF2-40B4-BE49-F238E27FC236}">
                    <a16:creationId xmlns:a16="http://schemas.microsoft.com/office/drawing/2014/main" id="{CFAE6CC1-068B-4820-816E-F0B2A25FB164}"/>
                  </a:ext>
                </a:extLst>
              </p:cNvPr>
              <p:cNvSpPr txBox="1"/>
              <p:nvPr/>
            </p:nvSpPr>
            <p:spPr>
              <a:xfrm>
                <a:off x="2737616" y="1644481"/>
                <a:ext cx="418128" cy="30341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8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19" name="Equation">
                <a:extLst>
                  <a:ext uri="{FF2B5EF4-FFF2-40B4-BE49-F238E27FC236}">
                    <a16:creationId xmlns:a16="http://schemas.microsoft.com/office/drawing/2014/main" id="{CFAE6CC1-068B-4820-816E-F0B2A25FB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616" y="1644481"/>
                <a:ext cx="418128" cy="303416"/>
              </a:xfrm>
              <a:prstGeom prst="rect">
                <a:avLst/>
              </a:prstGeom>
              <a:blipFill>
                <a:blip r:embed="rId7"/>
                <a:stretch>
                  <a:fillRect l="-13043" r="-4348" b="-1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quation">
                <a:extLst>
                  <a:ext uri="{FF2B5EF4-FFF2-40B4-BE49-F238E27FC236}">
                    <a16:creationId xmlns:a16="http://schemas.microsoft.com/office/drawing/2014/main" id="{31740DC4-F839-4BD3-B0BC-A8A76570C330}"/>
                  </a:ext>
                </a:extLst>
              </p:cNvPr>
              <p:cNvSpPr txBox="1"/>
              <p:nvPr/>
            </p:nvSpPr>
            <p:spPr>
              <a:xfrm>
                <a:off x="2741106" y="1988260"/>
                <a:ext cx="440955" cy="3203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  <m:sup>
                          <m: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9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0" name="Equation">
                <a:extLst>
                  <a:ext uri="{FF2B5EF4-FFF2-40B4-BE49-F238E27FC236}">
                    <a16:creationId xmlns:a16="http://schemas.microsoft.com/office/drawing/2014/main" id="{31740DC4-F839-4BD3-B0BC-A8A76570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06" y="1988260"/>
                <a:ext cx="440955" cy="320344"/>
              </a:xfrm>
              <a:prstGeom prst="rect">
                <a:avLst/>
              </a:prstGeom>
              <a:blipFill>
                <a:blip r:embed="rId8"/>
                <a:stretch>
                  <a:fillRect l="-11111" r="-2778" b="-150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quation">
                <a:extLst>
                  <a:ext uri="{FF2B5EF4-FFF2-40B4-BE49-F238E27FC236}">
                    <a16:creationId xmlns:a16="http://schemas.microsoft.com/office/drawing/2014/main" id="{80C28513-F811-4CF3-8AF5-9A8B53FFA2CD}"/>
                  </a:ext>
                </a:extLst>
              </p:cNvPr>
              <p:cNvSpPr txBox="1"/>
              <p:nvPr/>
            </p:nvSpPr>
            <p:spPr>
              <a:xfrm>
                <a:off x="2745059" y="2366455"/>
                <a:ext cx="418128" cy="3022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  <m:sup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8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1" name="Equation">
                <a:extLst>
                  <a:ext uri="{FF2B5EF4-FFF2-40B4-BE49-F238E27FC236}">
                    <a16:creationId xmlns:a16="http://schemas.microsoft.com/office/drawing/2014/main" id="{80C28513-F811-4CF3-8AF5-9A8B53FF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059" y="2366455"/>
                <a:ext cx="418128" cy="302262"/>
              </a:xfrm>
              <a:prstGeom prst="rect">
                <a:avLst/>
              </a:prstGeom>
              <a:blipFill>
                <a:blip r:embed="rId9"/>
                <a:stretch>
                  <a:fillRect l="-13043" r="-4348" b="-1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quation">
                <a:extLst>
                  <a:ext uri="{FF2B5EF4-FFF2-40B4-BE49-F238E27FC236}">
                    <a16:creationId xmlns:a16="http://schemas.microsoft.com/office/drawing/2014/main" id="{286E7070-FAA9-4950-8332-8E69B911F200}"/>
                  </a:ext>
                </a:extLst>
              </p:cNvPr>
              <p:cNvSpPr txBox="1"/>
              <p:nvPr/>
            </p:nvSpPr>
            <p:spPr>
              <a:xfrm>
                <a:off x="-167485" y="1200172"/>
                <a:ext cx="437877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2" name="Equation">
                <a:extLst>
                  <a:ext uri="{FF2B5EF4-FFF2-40B4-BE49-F238E27FC236}">
                    <a16:creationId xmlns:a16="http://schemas.microsoft.com/office/drawing/2014/main" id="{286E7070-FAA9-4950-8332-8E69B911F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485" y="1200172"/>
                <a:ext cx="437877" cy="369332"/>
              </a:xfrm>
              <a:prstGeom prst="rect">
                <a:avLst/>
              </a:prstGeom>
              <a:blipFill>
                <a:blip r:embed="rId10"/>
                <a:stretch>
                  <a:fillRect l="-8451" r="-4225" b="-18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quation">
                <a:extLst>
                  <a:ext uri="{FF2B5EF4-FFF2-40B4-BE49-F238E27FC236}">
                    <a16:creationId xmlns:a16="http://schemas.microsoft.com/office/drawing/2014/main" id="{58FC8C3E-98D3-4FD0-8187-9F542727C3A4}"/>
                  </a:ext>
                </a:extLst>
              </p:cNvPr>
              <p:cNvSpPr txBox="1"/>
              <p:nvPr/>
            </p:nvSpPr>
            <p:spPr>
              <a:xfrm>
                <a:off x="-167485" y="1575378"/>
                <a:ext cx="444994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3" name="Equation">
                <a:extLst>
                  <a:ext uri="{FF2B5EF4-FFF2-40B4-BE49-F238E27FC236}">
                    <a16:creationId xmlns:a16="http://schemas.microsoft.com/office/drawing/2014/main" id="{58FC8C3E-98D3-4FD0-8187-9F542727C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485" y="1575378"/>
                <a:ext cx="444994" cy="369332"/>
              </a:xfrm>
              <a:prstGeom prst="rect">
                <a:avLst/>
              </a:prstGeom>
              <a:blipFill>
                <a:blip r:embed="rId11"/>
                <a:stretch>
                  <a:fillRect l="-8219" r="-2740" b="-163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">
            <a:extLst>
              <a:ext uri="{FF2B5EF4-FFF2-40B4-BE49-F238E27FC236}">
                <a16:creationId xmlns:a16="http://schemas.microsoft.com/office/drawing/2014/main" id="{0C6F9F4F-A924-4E3A-8465-DAE0062A29FD}"/>
              </a:ext>
            </a:extLst>
          </p:cNvPr>
          <p:cNvSpPr/>
          <p:nvPr/>
        </p:nvSpPr>
        <p:spPr>
          <a:xfrm>
            <a:off x="4008598" y="1246276"/>
            <a:ext cx="1204637" cy="1402010"/>
          </a:xfrm>
          <a:prstGeom prst="roundRect">
            <a:avLst>
              <a:gd name="adj" fmla="val 1581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quation">
                <a:extLst>
                  <a:ext uri="{FF2B5EF4-FFF2-40B4-BE49-F238E27FC236}">
                    <a16:creationId xmlns:a16="http://schemas.microsoft.com/office/drawing/2014/main" id="{EC447D88-1025-4AE3-882F-A02459A8F75C}"/>
                  </a:ext>
                </a:extLst>
              </p:cNvPr>
              <p:cNvSpPr txBox="1"/>
              <p:nvPr/>
            </p:nvSpPr>
            <p:spPr>
              <a:xfrm>
                <a:off x="-167485" y="1928112"/>
                <a:ext cx="444994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5" name="Equation">
                <a:extLst>
                  <a:ext uri="{FF2B5EF4-FFF2-40B4-BE49-F238E27FC236}">
                    <a16:creationId xmlns:a16="http://schemas.microsoft.com/office/drawing/2014/main" id="{EC447D88-1025-4AE3-882F-A02459A8F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485" y="1928112"/>
                <a:ext cx="444994" cy="369332"/>
              </a:xfrm>
              <a:prstGeom prst="rect">
                <a:avLst/>
              </a:prstGeom>
              <a:blipFill>
                <a:blip r:embed="rId12"/>
                <a:stretch>
                  <a:fillRect l="-8219" r="-2740" b="-163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quation">
                <a:extLst>
                  <a:ext uri="{FF2B5EF4-FFF2-40B4-BE49-F238E27FC236}">
                    <a16:creationId xmlns:a16="http://schemas.microsoft.com/office/drawing/2014/main" id="{47DA9186-285A-4D87-AFEA-798508CA19D2}"/>
                  </a:ext>
                </a:extLst>
              </p:cNvPr>
              <p:cNvSpPr txBox="1"/>
              <p:nvPr/>
            </p:nvSpPr>
            <p:spPr>
              <a:xfrm>
                <a:off x="-167485" y="2283877"/>
                <a:ext cx="435632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6" name="Equation">
                <a:extLst>
                  <a:ext uri="{FF2B5EF4-FFF2-40B4-BE49-F238E27FC236}">
                    <a16:creationId xmlns:a16="http://schemas.microsoft.com/office/drawing/2014/main" id="{47DA9186-285A-4D87-AFEA-798508CA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485" y="2283877"/>
                <a:ext cx="435632" cy="369332"/>
              </a:xfrm>
              <a:prstGeom prst="rect">
                <a:avLst/>
              </a:prstGeom>
              <a:blipFill>
                <a:blip r:embed="rId13"/>
                <a:stretch>
                  <a:fillRect l="-8451" r="-4225" b="-18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">
            <a:extLst>
              <a:ext uri="{FF2B5EF4-FFF2-40B4-BE49-F238E27FC236}">
                <a16:creationId xmlns:a16="http://schemas.microsoft.com/office/drawing/2014/main" id="{1AF60299-70CB-4967-924E-2BAC07CFDA72}"/>
              </a:ext>
            </a:extLst>
          </p:cNvPr>
          <p:cNvSpPr/>
          <p:nvPr/>
        </p:nvSpPr>
        <p:spPr>
          <a:xfrm>
            <a:off x="3108292" y="1403299"/>
            <a:ext cx="847477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CA21683B-B0E6-40BE-A831-B4D085276D2C}"/>
              </a:ext>
            </a:extLst>
          </p:cNvPr>
          <p:cNvSpPr/>
          <p:nvPr/>
        </p:nvSpPr>
        <p:spPr>
          <a:xfrm>
            <a:off x="3112396" y="1814120"/>
            <a:ext cx="839269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BD64BD35-7B07-4503-B1A7-E4D7A9F45F28}"/>
              </a:ext>
            </a:extLst>
          </p:cNvPr>
          <p:cNvSpPr/>
          <p:nvPr/>
        </p:nvSpPr>
        <p:spPr>
          <a:xfrm>
            <a:off x="3112396" y="2118312"/>
            <a:ext cx="839269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E8298CDE-75E0-408B-A5EF-944725D6927C}"/>
              </a:ext>
            </a:extLst>
          </p:cNvPr>
          <p:cNvSpPr/>
          <p:nvPr/>
        </p:nvSpPr>
        <p:spPr>
          <a:xfrm>
            <a:off x="3112396" y="2510249"/>
            <a:ext cx="839269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quation">
                <a:extLst>
                  <a:ext uri="{FF2B5EF4-FFF2-40B4-BE49-F238E27FC236}">
                    <a16:creationId xmlns:a16="http://schemas.microsoft.com/office/drawing/2014/main" id="{3AB26C61-D872-4FCD-BBE7-D18C8963F2D9}"/>
                  </a:ext>
                </a:extLst>
              </p:cNvPr>
              <p:cNvSpPr txBox="1"/>
              <p:nvPr/>
            </p:nvSpPr>
            <p:spPr>
              <a:xfrm>
                <a:off x="4038979" y="1741021"/>
                <a:ext cx="1446293" cy="81887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31" name="Equation">
                <a:extLst>
                  <a:ext uri="{FF2B5EF4-FFF2-40B4-BE49-F238E27FC236}">
                    <a16:creationId xmlns:a16="http://schemas.microsoft.com/office/drawing/2014/main" id="{3AB26C61-D872-4FCD-BBE7-D18C8963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79" y="1741021"/>
                <a:ext cx="1446293" cy="8188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">
            <a:extLst>
              <a:ext uri="{FF2B5EF4-FFF2-40B4-BE49-F238E27FC236}">
                <a16:creationId xmlns:a16="http://schemas.microsoft.com/office/drawing/2014/main" id="{0F823D78-C7D5-4B2A-B80D-F6F9063AF410}"/>
              </a:ext>
            </a:extLst>
          </p:cNvPr>
          <p:cNvSpPr/>
          <p:nvPr/>
        </p:nvSpPr>
        <p:spPr>
          <a:xfrm>
            <a:off x="5272707" y="2510249"/>
            <a:ext cx="839269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D1CE8B08-0EB1-431F-B30F-9BBF34307F47}"/>
              </a:ext>
            </a:extLst>
          </p:cNvPr>
          <p:cNvSpPr/>
          <p:nvPr/>
        </p:nvSpPr>
        <p:spPr>
          <a:xfrm>
            <a:off x="5272707" y="2140042"/>
            <a:ext cx="839269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21685533-975F-43C4-85C6-B8D43B6459E9}"/>
              </a:ext>
            </a:extLst>
          </p:cNvPr>
          <p:cNvSpPr/>
          <p:nvPr/>
        </p:nvSpPr>
        <p:spPr>
          <a:xfrm>
            <a:off x="5262028" y="1814120"/>
            <a:ext cx="839269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9438F094-CEC0-4218-8D77-F59FA8DB5902}"/>
              </a:ext>
            </a:extLst>
          </p:cNvPr>
          <p:cNvSpPr/>
          <p:nvPr/>
        </p:nvSpPr>
        <p:spPr>
          <a:xfrm>
            <a:off x="5262028" y="1399452"/>
            <a:ext cx="839269" cy="1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A12B598C-53E1-49E5-9823-3AEC9DA93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278917"/>
              </p:ext>
            </p:extLst>
          </p:nvPr>
        </p:nvGraphicFramePr>
        <p:xfrm>
          <a:off x="6199290" y="1233894"/>
          <a:ext cx="398764" cy="1422400"/>
        </p:xfrm>
        <a:graphic>
          <a:graphicData uri="http://schemas.openxmlformats.org/drawingml/2006/table">
            <a:tbl>
              <a:tblPr/>
              <a:tblGrid>
                <a:gridCol w="39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A7C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011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74A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0042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38C4A565-B8F9-4791-8D2D-35B3A5A6A8A1}"/>
                  </a:ext>
                </a:extLst>
              </p:cNvPr>
              <p:cNvSpPr txBox="1"/>
              <p:nvPr/>
            </p:nvSpPr>
            <p:spPr>
              <a:xfrm>
                <a:off x="6689934" y="1231336"/>
                <a:ext cx="398635" cy="3847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sz="2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25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38C4A565-B8F9-4791-8D2D-35B3A5A6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934" y="1231336"/>
                <a:ext cx="398635" cy="3847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quation">
                <a:extLst>
                  <a:ext uri="{FF2B5EF4-FFF2-40B4-BE49-F238E27FC236}">
                    <a16:creationId xmlns:a16="http://schemas.microsoft.com/office/drawing/2014/main" id="{38E5F362-E7DF-4D6D-9296-65A3E92D7E5A}"/>
                  </a:ext>
                </a:extLst>
              </p:cNvPr>
              <p:cNvSpPr txBox="1"/>
              <p:nvPr/>
            </p:nvSpPr>
            <p:spPr>
              <a:xfrm>
                <a:off x="6689933" y="1642890"/>
                <a:ext cx="389466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38" name="Equation">
                <a:extLst>
                  <a:ext uri="{FF2B5EF4-FFF2-40B4-BE49-F238E27FC236}">
                    <a16:creationId xmlns:a16="http://schemas.microsoft.com/office/drawing/2014/main" id="{38E5F362-E7DF-4D6D-9296-65A3E92D7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933" y="1642890"/>
                <a:ext cx="389466" cy="369332"/>
              </a:xfrm>
              <a:prstGeom prst="rect">
                <a:avLst/>
              </a:prstGeom>
              <a:blipFill>
                <a:blip r:embed="rId16"/>
                <a:stretch>
                  <a:fillRect l="-17188" r="-3125" b="-3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Equation">
                <a:extLst>
                  <a:ext uri="{FF2B5EF4-FFF2-40B4-BE49-F238E27FC236}">
                    <a16:creationId xmlns:a16="http://schemas.microsoft.com/office/drawing/2014/main" id="{1E27848B-3096-408F-8A23-4FF04DDEC731}"/>
                  </a:ext>
                </a:extLst>
              </p:cNvPr>
              <p:cNvSpPr txBox="1"/>
              <p:nvPr/>
            </p:nvSpPr>
            <p:spPr>
              <a:xfrm>
                <a:off x="6689933" y="1993143"/>
                <a:ext cx="389466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39" name="Equation">
                <a:extLst>
                  <a:ext uri="{FF2B5EF4-FFF2-40B4-BE49-F238E27FC236}">
                    <a16:creationId xmlns:a16="http://schemas.microsoft.com/office/drawing/2014/main" id="{1E27848B-3096-408F-8A23-4FF04DDE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933" y="1993143"/>
                <a:ext cx="389466" cy="369332"/>
              </a:xfrm>
              <a:prstGeom prst="rect">
                <a:avLst/>
              </a:prstGeom>
              <a:blipFill>
                <a:blip r:embed="rId17"/>
                <a:stretch>
                  <a:fillRect l="-17188" r="-3125" b="-278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quation">
                <a:extLst>
                  <a:ext uri="{FF2B5EF4-FFF2-40B4-BE49-F238E27FC236}">
                    <a16:creationId xmlns:a16="http://schemas.microsoft.com/office/drawing/2014/main" id="{BC47A961-0081-47A7-AFEA-C81ADB5AFFE3}"/>
                  </a:ext>
                </a:extLst>
              </p:cNvPr>
              <p:cNvSpPr txBox="1"/>
              <p:nvPr/>
            </p:nvSpPr>
            <p:spPr>
              <a:xfrm>
                <a:off x="6685388" y="2350653"/>
                <a:ext cx="389466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40" name="Equation">
                <a:extLst>
                  <a:ext uri="{FF2B5EF4-FFF2-40B4-BE49-F238E27FC236}">
                    <a16:creationId xmlns:a16="http://schemas.microsoft.com/office/drawing/2014/main" id="{BC47A961-0081-47A7-AFEA-C81ADB5A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88" y="2350653"/>
                <a:ext cx="389466" cy="369332"/>
              </a:xfrm>
              <a:prstGeom prst="rect">
                <a:avLst/>
              </a:prstGeom>
              <a:blipFill>
                <a:blip r:embed="rId18"/>
                <a:stretch>
                  <a:fillRect l="-17188" r="-3125" b="-3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Google Shape;75;p13">
            <a:extLst>
              <a:ext uri="{FF2B5EF4-FFF2-40B4-BE49-F238E27FC236}">
                <a16:creationId xmlns:a16="http://schemas.microsoft.com/office/drawing/2014/main" id="{8339939C-4958-433E-9B6A-38A265D56A12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17050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56957" y="308120"/>
            <a:ext cx="6344088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Mục lục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56957" y="1261780"/>
            <a:ext cx="634408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Giới thiệu đề tài</a:t>
            </a:r>
            <a:endParaRPr>
              <a:latin typeface="Roboto Slab Light" pitchFamily="2" charset="0"/>
              <a:ea typeface="Roboto Slab Light" pitchFamily="2" charset="0"/>
            </a:endParaRP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Kiến thức nền tảng</a:t>
            </a:r>
            <a:endParaRPr>
              <a:latin typeface="Roboto Slab Light" pitchFamily="2" charset="0"/>
              <a:ea typeface="Roboto Slab Light" pitchFamily="2" charset="0"/>
            </a:endParaRP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Thuật toán Adam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Thí nghiệm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Tổng kết</a:t>
            </a:r>
            <a:endParaRPr>
              <a:latin typeface="Roboto Slab Light" pitchFamily="2" charset="0"/>
              <a:ea typeface="Roboto Slab Light" pitchFamily="2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6309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20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quation">
                <a:extLst>
                  <a:ext uri="{FF2B5EF4-FFF2-40B4-BE49-F238E27FC236}">
                    <a16:creationId xmlns:a16="http://schemas.microsoft.com/office/drawing/2014/main" id="{52A7CD96-6198-4EF5-8929-1BFFB6F0C3DB}"/>
                  </a:ext>
                </a:extLst>
              </p:cNvPr>
              <p:cNvSpPr txBox="1"/>
              <p:nvPr/>
            </p:nvSpPr>
            <p:spPr>
              <a:xfrm>
                <a:off x="3925423" y="1109224"/>
                <a:ext cx="1496115" cy="2308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sz="15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8" name="Equation">
                <a:extLst>
                  <a:ext uri="{FF2B5EF4-FFF2-40B4-BE49-F238E27FC236}">
                    <a16:creationId xmlns:a16="http://schemas.microsoft.com/office/drawing/2014/main" id="{52A7CD96-6198-4EF5-8929-1BFFB6F0C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23" y="1109224"/>
                <a:ext cx="1496115" cy="230832"/>
              </a:xfrm>
              <a:prstGeom prst="rect">
                <a:avLst/>
              </a:prstGeom>
              <a:blipFill>
                <a:blip r:embed="rId4"/>
                <a:stretch>
                  <a:fillRect l="-2857" r="-816" b="-2631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">
            <a:extLst>
              <a:ext uri="{FF2B5EF4-FFF2-40B4-BE49-F238E27FC236}">
                <a16:creationId xmlns:a16="http://schemas.microsoft.com/office/drawing/2014/main" id="{196624D7-E0DF-4AC7-87CF-8F3BF71F005D}"/>
              </a:ext>
            </a:extLst>
          </p:cNvPr>
          <p:cNvGrpSpPr/>
          <p:nvPr/>
        </p:nvGrpSpPr>
        <p:grpSpPr>
          <a:xfrm>
            <a:off x="24511" y="906909"/>
            <a:ext cx="4948610" cy="3519156"/>
            <a:chOff x="0" y="0"/>
            <a:chExt cx="4948608" cy="3519154"/>
          </a:xfrm>
        </p:grpSpPr>
        <p:grpSp>
          <p:nvGrpSpPr>
            <p:cNvPr id="11" name="Group">
              <a:extLst>
                <a:ext uri="{FF2B5EF4-FFF2-40B4-BE49-F238E27FC236}">
                  <a16:creationId xmlns:a16="http://schemas.microsoft.com/office/drawing/2014/main" id="{9CE4AC2E-7BC4-4016-B6A8-4B2AFC0FFE21}"/>
                </a:ext>
              </a:extLst>
            </p:cNvPr>
            <p:cNvGrpSpPr/>
            <p:nvPr/>
          </p:nvGrpSpPr>
          <p:grpSpPr>
            <a:xfrm>
              <a:off x="-1" y="0"/>
              <a:ext cx="4948610" cy="3519156"/>
              <a:chOff x="0" y="0"/>
              <a:chExt cx="4948608" cy="3519154"/>
            </a:xfrm>
          </p:grpSpPr>
          <p:sp>
            <p:nvSpPr>
              <p:cNvPr id="14" name="Line">
                <a:extLst>
                  <a:ext uri="{FF2B5EF4-FFF2-40B4-BE49-F238E27FC236}">
                    <a16:creationId xmlns:a16="http://schemas.microsoft.com/office/drawing/2014/main" id="{4CB52467-B5E3-451E-817B-7128D14C266C}"/>
                  </a:ext>
                </a:extLst>
              </p:cNvPr>
              <p:cNvSpPr/>
              <p:nvPr/>
            </p:nvSpPr>
            <p:spPr>
              <a:xfrm flipV="1">
                <a:off x="2327812" y="0"/>
                <a:ext cx="1" cy="3519155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Line">
                <a:extLst>
                  <a:ext uri="{FF2B5EF4-FFF2-40B4-BE49-F238E27FC236}">
                    <a16:creationId xmlns:a16="http://schemas.microsoft.com/office/drawing/2014/main" id="{C7FD51EF-2119-4ED4-9EB7-AF3D08621CB3}"/>
                  </a:ext>
                </a:extLst>
              </p:cNvPr>
              <p:cNvSpPr/>
              <p:nvPr/>
            </p:nvSpPr>
            <p:spPr>
              <a:xfrm>
                <a:off x="0" y="2560095"/>
                <a:ext cx="4948609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Connection Line">
                <a:extLst>
                  <a:ext uri="{FF2B5EF4-FFF2-40B4-BE49-F238E27FC236}">
                    <a16:creationId xmlns:a16="http://schemas.microsoft.com/office/drawing/2014/main" id="{04C5D141-D66C-46ED-AB86-9C1EEEF08B93}"/>
                  </a:ext>
                </a:extLst>
              </p:cNvPr>
              <p:cNvSpPr/>
              <p:nvPr/>
            </p:nvSpPr>
            <p:spPr>
              <a:xfrm>
                <a:off x="815448" y="242018"/>
                <a:ext cx="3024773" cy="2314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1" extrusionOk="0">
                    <a:moveTo>
                      <a:pt x="0" y="472"/>
                    </a:moveTo>
                    <a:cubicBezTo>
                      <a:pt x="7216" y="21600"/>
                      <a:pt x="14416" y="21443"/>
                      <a:pt x="21600" y="0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1A1E5ED2-D99E-4E56-9D79-D417B3B7E23B}"/>
                </a:ext>
              </a:extLst>
            </p:cNvPr>
            <p:cNvSpPr/>
            <p:nvPr/>
          </p:nvSpPr>
          <p:spPr>
            <a:xfrm>
              <a:off x="3375363" y="1361698"/>
              <a:ext cx="63501" cy="63501"/>
            </a:xfrm>
            <a:prstGeom prst="ellipse">
              <a:avLst/>
            </a:prstGeom>
            <a:solidFill>
              <a:srgbClr val="3A87FE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quation">
                <a:extLst>
                  <a:ext uri="{FF2B5EF4-FFF2-40B4-BE49-F238E27FC236}">
                    <a16:creationId xmlns:a16="http://schemas.microsoft.com/office/drawing/2014/main" id="{DDBBC992-487B-472C-BFBD-AF3495FA60DC}"/>
                  </a:ext>
                </a:extLst>
              </p:cNvPr>
              <p:cNvSpPr txBox="1"/>
              <p:nvPr/>
            </p:nvSpPr>
            <p:spPr>
              <a:xfrm>
                <a:off x="3493628" y="2255794"/>
                <a:ext cx="292644" cy="2769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8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17" name="Equation">
                <a:extLst>
                  <a:ext uri="{FF2B5EF4-FFF2-40B4-BE49-F238E27FC236}">
                    <a16:creationId xmlns:a16="http://schemas.microsoft.com/office/drawing/2014/main" id="{DDBBC992-487B-472C-BFBD-AF3495FA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28" y="2255794"/>
                <a:ext cx="292644" cy="276999"/>
              </a:xfrm>
              <a:prstGeom prst="rect">
                <a:avLst/>
              </a:prstGeom>
              <a:blipFill>
                <a:blip r:embed="rId5"/>
                <a:stretch>
                  <a:fillRect l="-10417" r="-625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">
            <a:extLst>
              <a:ext uri="{FF2B5EF4-FFF2-40B4-BE49-F238E27FC236}">
                <a16:creationId xmlns:a16="http://schemas.microsoft.com/office/drawing/2014/main" id="{18B74709-6DB6-4B82-A213-E6FE960C2183}"/>
              </a:ext>
            </a:extLst>
          </p:cNvPr>
          <p:cNvSpPr/>
          <p:nvPr/>
        </p:nvSpPr>
        <p:spPr>
          <a:xfrm>
            <a:off x="2348175" y="2297713"/>
            <a:ext cx="1049600" cy="1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arrow"/>
          </a:ln>
          <a:effectLst/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quation">
                <a:extLst>
                  <a:ext uri="{FF2B5EF4-FFF2-40B4-BE49-F238E27FC236}">
                    <a16:creationId xmlns:a16="http://schemas.microsoft.com/office/drawing/2014/main" id="{8EC4DCCB-13F3-4BB6-8FBC-71495C0C42F8}"/>
                  </a:ext>
                </a:extLst>
              </p:cNvPr>
              <p:cNvSpPr txBox="1"/>
              <p:nvPr/>
            </p:nvSpPr>
            <p:spPr>
              <a:xfrm>
                <a:off x="2508560" y="1874375"/>
                <a:ext cx="1016432" cy="525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19" name="Equation">
                <a:extLst>
                  <a:ext uri="{FF2B5EF4-FFF2-40B4-BE49-F238E27FC236}">
                    <a16:creationId xmlns:a16="http://schemas.microsoft.com/office/drawing/2014/main" id="{8EC4DCCB-13F3-4BB6-8FBC-71495C0C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60" y="1874375"/>
                <a:ext cx="1016432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https://www.programmersought.com/article/63171705605">
            <a:extLst>
              <a:ext uri="{FF2B5EF4-FFF2-40B4-BE49-F238E27FC236}">
                <a16:creationId xmlns:a16="http://schemas.microsoft.com/office/drawing/2014/main" id="{454975B2-C10F-42AD-A787-05E1290E5EF1}"/>
              </a:ext>
            </a:extLst>
          </p:cNvPr>
          <p:cNvSpPr txBox="1"/>
          <p:nvPr/>
        </p:nvSpPr>
        <p:spPr>
          <a:xfrm>
            <a:off x="300784" y="4588514"/>
            <a:ext cx="467995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"/>
            </a:lvl1pPr>
          </a:lstStyle>
          <a:p>
            <a:pPr>
              <a:defRPr sz="1400"/>
            </a:pPr>
            <a:r>
              <a:t>https://www.programmersought.com/article/63171705605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quation">
                <a:extLst>
                  <a:ext uri="{FF2B5EF4-FFF2-40B4-BE49-F238E27FC236}">
                    <a16:creationId xmlns:a16="http://schemas.microsoft.com/office/drawing/2014/main" id="{5BE239F5-A57A-4448-A1B5-ECBDAA3AAA58}"/>
                  </a:ext>
                </a:extLst>
              </p:cNvPr>
              <p:cNvSpPr txBox="1"/>
              <p:nvPr/>
            </p:nvSpPr>
            <p:spPr>
              <a:xfrm>
                <a:off x="1996855" y="3540866"/>
                <a:ext cx="367345" cy="525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1" name="Equation">
                <a:extLst>
                  <a:ext uri="{FF2B5EF4-FFF2-40B4-BE49-F238E27FC236}">
                    <a16:creationId xmlns:a16="http://schemas.microsoft.com/office/drawing/2014/main" id="{5BE239F5-A57A-4448-A1B5-ECBDAA3AA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55" y="3540866"/>
                <a:ext cx="367345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quation">
                <a:extLst>
                  <a:ext uri="{FF2B5EF4-FFF2-40B4-BE49-F238E27FC236}">
                    <a16:creationId xmlns:a16="http://schemas.microsoft.com/office/drawing/2014/main" id="{338EE668-EE2C-4D2F-BA1C-9E3314CDCC07}"/>
                  </a:ext>
                </a:extLst>
              </p:cNvPr>
              <p:cNvSpPr txBox="1"/>
              <p:nvPr/>
            </p:nvSpPr>
            <p:spPr>
              <a:xfrm>
                <a:off x="3914856" y="1489283"/>
                <a:ext cx="3233770" cy="5837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den>
                      </m:f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2" name="Equation">
                <a:extLst>
                  <a:ext uri="{FF2B5EF4-FFF2-40B4-BE49-F238E27FC236}">
                    <a16:creationId xmlns:a16="http://schemas.microsoft.com/office/drawing/2014/main" id="{338EE668-EE2C-4D2F-BA1C-9E3314CDC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856" y="1489283"/>
                <a:ext cx="3233770" cy="583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Google Shape;75;p13">
            <a:extLst>
              <a:ext uri="{FF2B5EF4-FFF2-40B4-BE49-F238E27FC236}">
                <a16:creationId xmlns:a16="http://schemas.microsoft.com/office/drawing/2014/main" id="{6553D29E-4F8D-4379-9990-E34B853C3931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21360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21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3401147F-FCC5-4A55-ADD0-AD1476565B89}"/>
                  </a:ext>
                </a:extLst>
              </p:cNvPr>
              <p:cNvSpPr txBox="1"/>
              <p:nvPr/>
            </p:nvSpPr>
            <p:spPr>
              <a:xfrm>
                <a:off x="154641" y="1568728"/>
                <a:ext cx="5546913" cy="228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sz="1800">
                    <a:latin typeface="+mn-lt"/>
                  </a:rPr>
                  <a:t>Xấp xỉ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sz="1800" i="1">
                                <a:solidFill>
                                  <a:srgbClr val="2632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1800" i="1">
                                <a:solidFill>
                                  <a:srgbClr val="26323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ar-AE" sz="1800" i="1">
                                <a:solidFill>
                                  <a:srgbClr val="263238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ar-AE" sz="1800" i="1">
                                <a:solidFill>
                                  <a:srgbClr val="26323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ar-AE" sz="1800" i="1">
                        <a:solidFill>
                          <a:srgbClr val="263238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ar-AE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vi-VN" sz="1800">
                  <a:latin typeface="+mn-lt"/>
                </a:endParaRPr>
              </a:p>
            </p:txBody>
          </p:sp>
        </mc:Choice>
        <mc:Fallback xmlns="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3401147F-FCC5-4A55-ADD0-AD147656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" y="1568728"/>
                <a:ext cx="5546913" cy="2285049"/>
              </a:xfrm>
              <a:prstGeom prst="rect">
                <a:avLst/>
              </a:prstGeom>
              <a:blipFill>
                <a:blip r:embed="rId4"/>
                <a:stretch>
                  <a:fillRect l="-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0F96A2AC-F1A9-456A-AC0E-31CF1FBBA386}"/>
              </a:ext>
            </a:extLst>
          </p:cNvPr>
          <p:cNvSpPr txBox="1"/>
          <p:nvPr/>
        </p:nvSpPr>
        <p:spPr>
          <a:xfrm>
            <a:off x="435025" y="1903338"/>
            <a:ext cx="5546913" cy="22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Không cần t</a:t>
            </a:r>
            <a:r>
              <a:rPr lang="vi-VN" sz="1800">
                <a:latin typeface="+mn-lt"/>
              </a:rPr>
              <a:t>ính toán đạo hàm bậc hai tốn kém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>
                <a:latin typeface="+mn-lt"/>
              </a:rPr>
              <a:t>Kết quả cho gần như là tương tự</a:t>
            </a:r>
          </a:p>
        </p:txBody>
      </p:sp>
      <p:sp>
        <p:nvSpPr>
          <p:cNvPr id="12" name="Google Shape;75;p13">
            <a:extLst>
              <a:ext uri="{FF2B5EF4-FFF2-40B4-BE49-F238E27FC236}">
                <a16:creationId xmlns:a16="http://schemas.microsoft.com/office/drawing/2014/main" id="{8B8C7C8D-24FE-4F95-BA68-D34E1803DB95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137247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773BC-3BEF-47DF-B2AE-AFEB31F5C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47" y="1289724"/>
            <a:ext cx="5112106" cy="3200400"/>
          </a:xfrm>
          <a:prstGeom prst="rect">
            <a:avLst/>
          </a:prstGeom>
        </p:spPr>
      </p:pic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p:sp>
        <p:nvSpPr>
          <p:cNvPr id="10" name="Google Shape;75;p13">
            <a:extLst>
              <a:ext uri="{FF2B5EF4-FFF2-40B4-BE49-F238E27FC236}">
                <a16:creationId xmlns:a16="http://schemas.microsoft.com/office/drawing/2014/main" id="{B86A2C71-6E90-4198-8002-55F727B46DAF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Pseudo-code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23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1" y="308120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F2CDD1A6-FB0C-4FF2-90EB-90D24E137B9B}"/>
                  </a:ext>
                </a:extLst>
              </p:cNvPr>
              <p:cNvSpPr txBox="1"/>
              <p:nvPr/>
            </p:nvSpPr>
            <p:spPr>
              <a:xfrm>
                <a:off x="261720" y="1568728"/>
                <a:ext cx="6334561" cy="1406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𝛂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tỉ lệ </a:t>
                </a:r>
                <a:r>
                  <a:rPr lang="en-US" sz="1800" b="1">
                    <a:solidFill>
                      <a:srgbClr val="0070C0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học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,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ea typeface="Roboto Slab Light" pitchFamily="2" charset="0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tỉ lệ </a:t>
                </a:r>
                <a:r>
                  <a:rPr lang="en-US" sz="1800" b="1">
                    <a:solidFill>
                      <a:srgbClr val="0070C0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suy biến</a:t>
                </a: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của trung bình đạo hàm và bình phương đạo hàm (mặc định lần lượt là 0.9 và 0.999)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∈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hệ số </a:t>
                </a:r>
                <a:r>
                  <a:rPr lang="en-US" sz="1800" b="1">
                    <a:solidFill>
                      <a:srgbClr val="0070C0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nhỏ</a:t>
                </a:r>
              </a:p>
            </p:txBody>
          </p:sp>
        </mc:Choice>
        <mc:Fallback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F2CDD1A6-FB0C-4FF2-90EB-90D24E137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0" y="1568728"/>
                <a:ext cx="6334561" cy="1406916"/>
              </a:xfrm>
              <a:prstGeom prst="rect">
                <a:avLst/>
              </a:prstGeom>
              <a:blipFill>
                <a:blip r:embed="rId3"/>
                <a:stretch>
                  <a:fillRect l="-866" r="-770" b="-21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B7B681C5-2153-49FA-B075-EB9B5AF7C122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Siêu tham số</a:t>
            </a:r>
          </a:p>
        </p:txBody>
      </p:sp>
    </p:spTree>
    <p:extLst>
      <p:ext uri="{BB962C8B-B14F-4D97-AF65-F5344CB8AC3E}">
        <p14:creationId xmlns:p14="http://schemas.microsoft.com/office/powerpoint/2010/main" val="42145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24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1" y="308120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/>
              <p:nvPr/>
            </p:nvSpPr>
            <p:spPr>
              <a:xfrm>
                <a:off x="261720" y="1568728"/>
                <a:ext cx="6334561" cy="228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𝒎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=</m:t>
                    </m:r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𝟎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khởi tạo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trung bình đạo hàm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=</m:t>
                    </m:r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𝟎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khởi tạo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trung bình bình phương đạo hàm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Slab Light" pitchFamily="2" charset="0"/>
                        <a:sym typeface="Source Sans Pro"/>
                      </a:rPr>
                      <m:t>𝒕</m:t>
                    </m:r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Slab Light" pitchFamily="2" charset="0"/>
                        <a:sym typeface="Source Sans Pro"/>
                      </a:rPr>
                      <m:t>=</m:t>
                    </m:r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Slab Light" pitchFamily="2" charset="0"/>
                        <a:sym typeface="Source Sans Pro"/>
                      </a:rPr>
                      <m:t>𝟎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khởi tạo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bước chạy</a:t>
                </a:r>
              </a:p>
            </p:txBody>
          </p:sp>
        </mc:Choice>
        <mc:Fallback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0" y="1568728"/>
                <a:ext cx="6334561" cy="2285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4D46F0A6-E169-45F7-9282-53F0B2005540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Khởi tạo</a:t>
            </a:r>
          </a:p>
        </p:txBody>
      </p:sp>
    </p:spTree>
    <p:extLst>
      <p:ext uri="{BB962C8B-B14F-4D97-AF65-F5344CB8AC3E}">
        <p14:creationId xmlns:p14="http://schemas.microsoft.com/office/powerpoint/2010/main" val="16665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25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/>
              <p:nvPr/>
            </p:nvSpPr>
            <p:spPr>
              <a:xfrm>
                <a:off x="261720" y="1568728"/>
                <a:ext cx="6334561" cy="228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Tăng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bước chạy</a:t>
                </a:r>
                <a:r>
                  <a:rPr lang="en-US" sz="1800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63238"/>
                        </a:solidFill>
                        <a:latin typeface="Cambria Math" panose="02040503050406030204" pitchFamily="18" charset="0"/>
                        <a:ea typeface="Roboto Slab Light" pitchFamily="2" charset="0"/>
                        <a:cs typeface="Source Sans Pro"/>
                        <a:sym typeface="Source Sans Pro"/>
                      </a:rPr>
                      <m:t>𝑡</m:t>
                    </m:r>
                  </m:oMath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𝑡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𝑡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+1</m:t>
                      </m:r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Tính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đạo hàm </a:t>
                </a: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của hàm chi phí trên từng tham số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)</m:t>
                      </m:r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0" y="1568728"/>
                <a:ext cx="6334561" cy="2285049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4D46F0A6-E169-45F7-9282-53F0B2005540}"/>
              </a:ext>
            </a:extLst>
          </p:cNvPr>
          <p:cNvSpPr txBox="1">
            <a:spLocks/>
          </p:cNvSpPr>
          <p:nvPr/>
        </p:nvSpPr>
        <p:spPr>
          <a:xfrm>
            <a:off x="261719" y="587124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Các bước thực hiện</a:t>
            </a:r>
          </a:p>
        </p:txBody>
      </p:sp>
    </p:spTree>
    <p:extLst>
      <p:ext uri="{BB962C8B-B14F-4D97-AF65-F5344CB8AC3E}">
        <p14:creationId xmlns:p14="http://schemas.microsoft.com/office/powerpoint/2010/main" val="2733462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26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1" y="308120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/>
              <p:nvPr/>
            </p:nvSpPr>
            <p:spPr>
              <a:xfrm>
                <a:off x="261718" y="1197445"/>
                <a:ext cx="6334562" cy="2828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Cập nhật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trung bình đạo hàm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và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trung bình </a:t>
                </a:r>
                <a:b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</a:b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bình phương đạo hàm</a:t>
                </a: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+(1−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)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+(1−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)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𝑡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Tính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bias-correction</a:t>
                </a: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cs typeface="Source Sans Pro"/>
                              <a:sym typeface="Source Sans Pro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cs typeface="Source Sans Pro"/>
                              <a:sym typeface="Source Sans Pro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Cập nhật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trọng số</a:t>
                </a:r>
                <a:endParaRPr lang="en-US" sz="1800" b="1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−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𝛼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f>
                        <m:fPr>
                          <m:type m:val="skw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solidFill>
                                            <a:srgbClr val="26323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6323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endParaRPr lang="en-US"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8" y="1197445"/>
                <a:ext cx="6334562" cy="2828461"/>
              </a:xfrm>
              <a:prstGeom prst="rect">
                <a:avLst/>
              </a:prstGeom>
              <a:blipFill>
                <a:blip r:embed="rId3"/>
                <a:stretch>
                  <a:fillRect l="-866" r="-770" b="-29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4D46F0A6-E169-45F7-9282-53F0B2005540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Các bước thực hiện</a:t>
            </a:r>
          </a:p>
        </p:txBody>
      </p:sp>
    </p:spTree>
    <p:extLst>
      <p:ext uri="{BB962C8B-B14F-4D97-AF65-F5344CB8AC3E}">
        <p14:creationId xmlns:p14="http://schemas.microsoft.com/office/powerpoint/2010/main" val="368623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11430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-3568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Here you have a list of items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And some text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But remember not to overload your slides with content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752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582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-6096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-6096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5662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6308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6458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4732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081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403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chemeClr val="accent5">
                    <a:lumMod val="50000"/>
                  </a:schemeClr>
                </a:solidFill>
              </a:rPr>
              <a:t>1.</a:t>
            </a:r>
            <a:endParaRPr sz="600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"/>
              <a:t>Giới thiệu đề tài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-356863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White</a:t>
            </a:r>
            <a:endParaRPr b="1"/>
          </a:p>
          <a:p>
            <a:pPr marL="0" indent="0"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3539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Black</a:t>
            </a:r>
            <a:endParaRPr b="1"/>
          </a:p>
          <a:p>
            <a:pPr marL="0" indent="0"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-3568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186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4730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3595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-3568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5650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6051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5925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-75582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algn="ctr"/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915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-24032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4104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2195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-114300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-356853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143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-19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{83ECFCF9-EB90-4EA4-BA1D-B0166F391BF1}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-628275" y="942585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888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-43261" y="2152850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1686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2711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3453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5594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6221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-4572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-4572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-3568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Download for free at:</a:t>
            </a:r>
            <a:endParaRPr sz="14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2003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695789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56955" y="1164834"/>
            <a:ext cx="6191301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Học máy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(machine learning) là một chương trình </a:t>
            </a:r>
            <a:b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</a:b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máy tính có khả năng tự tìm kiếm các đặc trưng của dữ liệu đó để đưa ra dự đoán.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Mạng nơ-ron nhiều tầng ẩn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(deep neural network) là mạng nơ-ron nhân tạo có nhiều hơn 2 tầng ẩn.</a:t>
            </a:r>
            <a:endParaRPr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4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B368BCA5-D5A0-4ED0-8A60-16E021687582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6957895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Giới thiệu khái niệm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830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830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830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830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830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830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-3032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process is easy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-139281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922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2098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004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4198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1336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3603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-3568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2186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4730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indent="0">
              <a:buNone/>
            </a:pP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-3568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2186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4730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indent="0">
              <a:buNone/>
            </a:pPr>
            <a:endParaRPr sz="120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-275403" y="1347993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4845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-238815" y="2991349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2300182" y="2957060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2338680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4895253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-4572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b="1"/>
              <a:t>Thanks!</a:t>
            </a:r>
            <a:endParaRPr sz="6000" b="1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-4572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-4572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You can find me at:</a:t>
            </a:r>
            <a:endParaRPr/>
          </a:p>
          <a:p>
            <a:pPr marL="0" indent="0"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-3568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ctrTitle"/>
          </p:nvPr>
        </p:nvSpPr>
        <p:spPr>
          <a:xfrm>
            <a:off x="403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subTitle" idx="1"/>
          </p:nvPr>
        </p:nvSpPr>
        <p:spPr>
          <a:xfrm>
            <a:off x="403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Timeline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6592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5932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5272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611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3951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3291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2631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1971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1311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651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-863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-66871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-114300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000">
              <a:solidFill>
                <a:schemeClr val="dk1"/>
              </a:solidFill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-37407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-4151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947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5" name="Google Shape;425;p39"/>
          <p:cNvSpPr txBox="1"/>
          <p:nvPr/>
        </p:nvSpPr>
        <p:spPr>
          <a:xfrm>
            <a:off x="907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2268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2230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3589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9"/>
          <p:cNvSpPr txBox="1"/>
          <p:nvPr/>
        </p:nvSpPr>
        <p:spPr>
          <a:xfrm>
            <a:off x="3553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4910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4875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6232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9"/>
          <p:cNvSpPr txBox="1"/>
          <p:nvPr/>
        </p:nvSpPr>
        <p:spPr>
          <a:xfrm>
            <a:off x="6198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296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9"/>
          <p:cNvSpPr txBox="1"/>
          <p:nvPr/>
        </p:nvSpPr>
        <p:spPr>
          <a:xfrm>
            <a:off x="226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1617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9"/>
          <p:cNvSpPr txBox="1"/>
          <p:nvPr/>
        </p:nvSpPr>
        <p:spPr>
          <a:xfrm>
            <a:off x="1556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>
            <a:off x="2939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9" name="Google Shape;439;p39"/>
          <p:cNvSpPr txBox="1"/>
          <p:nvPr/>
        </p:nvSpPr>
        <p:spPr>
          <a:xfrm>
            <a:off x="2887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0" name="Google Shape;440;p39"/>
          <p:cNvCxnSpPr/>
          <p:nvPr/>
        </p:nvCxnSpPr>
        <p:spPr>
          <a:xfrm rot="10800000">
            <a:off x="4260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1" name="Google Shape;441;p39"/>
          <p:cNvSpPr txBox="1"/>
          <p:nvPr/>
        </p:nvSpPr>
        <p:spPr>
          <a:xfrm>
            <a:off x="4217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2" name="Google Shape;442;p39"/>
          <p:cNvCxnSpPr/>
          <p:nvPr/>
        </p:nvCxnSpPr>
        <p:spPr>
          <a:xfrm rot="10800000">
            <a:off x="5581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3" name="Google Shape;443;p39"/>
          <p:cNvSpPr txBox="1"/>
          <p:nvPr/>
        </p:nvSpPr>
        <p:spPr>
          <a:xfrm>
            <a:off x="5548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4" name="Google Shape;444;p39"/>
          <p:cNvCxnSpPr/>
          <p:nvPr/>
        </p:nvCxnSpPr>
        <p:spPr>
          <a:xfrm rot="10800000">
            <a:off x="6902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5" name="Google Shape;445;p39"/>
          <p:cNvSpPr txBox="1"/>
          <p:nvPr/>
        </p:nvSpPr>
        <p:spPr>
          <a:xfrm>
            <a:off x="6865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Gantt chart</a:t>
            </a:r>
            <a:endParaRPr/>
          </a:p>
        </p:txBody>
      </p:sp>
      <p:sp>
        <p:nvSpPr>
          <p:cNvPr id="483" name="Google Shape;483;p41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graphicFrame>
        <p:nvGraphicFramePr>
          <p:cNvPr id="484" name="Google Shape;484;p41"/>
          <p:cNvGraphicFramePr/>
          <p:nvPr/>
        </p:nvGraphicFramePr>
        <p:xfrm>
          <a:off x="-356850" y="1107281"/>
          <a:ext cx="7434250" cy="3197750"/>
        </p:xfrm>
        <a:graphic>
          <a:graphicData uri="http://schemas.openxmlformats.org/drawingml/2006/table">
            <a:tbl>
              <a:tblPr>
                <a:noFill/>
                <a:tableStyleId>{83ECFCF9-EB90-4EA4-BA1D-B0166F391BF1}</a:tableStyleId>
              </a:tblPr>
              <a:tblGrid>
                <a:gridCol w="12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SWOT Analysis</a:t>
            </a:r>
            <a:endParaRPr/>
          </a:p>
        </p:txBody>
      </p:sp>
      <p:sp>
        <p:nvSpPr>
          <p:cNvPr id="490" name="Google Shape;490;p42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-34877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3513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-34877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3513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2155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6" name="Google Shape;496;p42"/>
          <p:cNvSpPr/>
          <p:nvPr/>
        </p:nvSpPr>
        <p:spPr>
          <a:xfrm rot="5400000">
            <a:off x="2304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7" name="Google Shape;497;p42"/>
          <p:cNvSpPr/>
          <p:nvPr/>
        </p:nvSpPr>
        <p:spPr>
          <a:xfrm rot="10800000">
            <a:off x="2304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8" name="Google Shape;498;p42"/>
          <p:cNvSpPr/>
          <p:nvPr/>
        </p:nvSpPr>
        <p:spPr>
          <a:xfrm rot="-5400000">
            <a:off x="2155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9" name="Google Shape;499;p42"/>
          <p:cNvSpPr/>
          <p:nvPr/>
        </p:nvSpPr>
        <p:spPr>
          <a:xfrm>
            <a:off x="2711927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00" name="Google Shape;500;p42"/>
          <p:cNvSpPr/>
          <p:nvPr/>
        </p:nvSpPr>
        <p:spPr>
          <a:xfrm>
            <a:off x="3701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01" name="Google Shape;501;p42"/>
          <p:cNvSpPr/>
          <p:nvPr/>
        </p:nvSpPr>
        <p:spPr>
          <a:xfrm>
            <a:off x="2677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02" name="Google Shape;502;p42"/>
          <p:cNvSpPr/>
          <p:nvPr/>
        </p:nvSpPr>
        <p:spPr>
          <a:xfrm>
            <a:off x="3816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Weekly Planner</a:t>
            </a:r>
            <a:endParaRPr/>
          </a:p>
        </p:txBody>
      </p:sp>
      <p:sp>
        <p:nvSpPr>
          <p:cNvPr id="687" name="Google Shape;687;p47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graphicFrame>
        <p:nvGraphicFramePr>
          <p:cNvPr id="688" name="Google Shape;688;p47"/>
          <p:cNvGraphicFramePr/>
          <p:nvPr/>
        </p:nvGraphicFramePr>
        <p:xfrm>
          <a:off x="-287700" y="1093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{6E74B0BC-8218-4BC4-B384-D648047DA537}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5</a:t>
            </a:fld>
            <a:endParaRPr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8E2158-A210-448F-A43F-209068EC2EA7}"/>
              </a:ext>
            </a:extLst>
          </p:cNvPr>
          <p:cNvSpPr/>
          <p:nvPr/>
        </p:nvSpPr>
        <p:spPr>
          <a:xfrm>
            <a:off x="-356850" y="2390245"/>
            <a:ext cx="1454161" cy="615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Training data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42BECD-6D24-47C5-B2D0-7AB79140C0C2}"/>
              </a:ext>
            </a:extLst>
          </p:cNvPr>
          <p:cNvSpPr/>
          <p:nvPr/>
        </p:nvSpPr>
        <p:spPr>
          <a:xfrm>
            <a:off x="-356850" y="3144815"/>
            <a:ext cx="1454161" cy="615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Test data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BE3B4E5-C833-48D2-856D-D8C1EA6B36BF}"/>
              </a:ext>
            </a:extLst>
          </p:cNvPr>
          <p:cNvSpPr/>
          <p:nvPr/>
        </p:nvSpPr>
        <p:spPr>
          <a:xfrm>
            <a:off x="2487204" y="1635676"/>
            <a:ext cx="1454161" cy="2124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Deep</a:t>
            </a:r>
          </a:p>
          <a:p>
            <a:pPr algn="ctr"/>
            <a:r>
              <a:rPr lang="en-US" b="1"/>
              <a:t>Neural Network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D2B3762-324F-4E69-BA0C-62E49EB56818}"/>
              </a:ext>
            </a:extLst>
          </p:cNvPr>
          <p:cNvSpPr/>
          <p:nvPr/>
        </p:nvSpPr>
        <p:spPr>
          <a:xfrm>
            <a:off x="5245731" y="2390245"/>
            <a:ext cx="1454161" cy="615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Loss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F1C38-1D60-4B0B-BCEA-15AE2663BB74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1097311" y="2698027"/>
            <a:ext cx="138989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057B61-5D79-48BA-94AC-764BE6B148F4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3941364" y="2698027"/>
            <a:ext cx="130436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9C65A9-C1F8-4F6F-935A-2D84F47E177D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97311" y="3452597"/>
            <a:ext cx="1389892" cy="0"/>
          </a:xfrm>
          <a:prstGeom prst="straightConnector1">
            <a:avLst/>
          </a:prstGeom>
          <a:ln w="28575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16ECBC2-F872-4822-997F-1A1C9B73BF49}"/>
              </a:ext>
            </a:extLst>
          </p:cNvPr>
          <p:cNvSpPr/>
          <p:nvPr/>
        </p:nvSpPr>
        <p:spPr>
          <a:xfrm>
            <a:off x="5245731" y="3144814"/>
            <a:ext cx="1454161" cy="615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Out-of-Sample</a:t>
            </a:r>
          </a:p>
          <a:p>
            <a:pPr algn="ctr"/>
            <a:r>
              <a:rPr lang="en-US" b="1"/>
              <a:t>Performance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3B6DD9F-1A27-40E6-A9B0-681ECF933B1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941364" y="3452596"/>
            <a:ext cx="1304366" cy="0"/>
          </a:xfrm>
          <a:prstGeom prst="straightConnector1">
            <a:avLst/>
          </a:prstGeom>
          <a:ln w="28575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6DD187B-93FE-49B3-BDEB-A4A2A14C50C1}"/>
              </a:ext>
            </a:extLst>
          </p:cNvPr>
          <p:cNvSpPr txBox="1"/>
          <p:nvPr/>
        </p:nvSpPr>
        <p:spPr>
          <a:xfrm>
            <a:off x="1094716" y="269803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+mn-lt"/>
              </a:rPr>
              <a:t>Feed-forward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B08FB93-01AF-4A94-B4A8-EA31DCDAC8E7}"/>
              </a:ext>
            </a:extLst>
          </p:cNvPr>
          <p:cNvSpPr/>
          <p:nvPr/>
        </p:nvSpPr>
        <p:spPr>
          <a:xfrm>
            <a:off x="5245731" y="1635677"/>
            <a:ext cx="1454161" cy="615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Optimizer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DD5ADF5-8168-403F-BC00-CE8C2DF1F9A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3948526" y="1943459"/>
            <a:ext cx="12972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D5AA339-E8A0-4D81-A880-1BAD96065717}"/>
              </a:ext>
            </a:extLst>
          </p:cNvPr>
          <p:cNvSpPr txBox="1"/>
          <p:nvPr/>
        </p:nvSpPr>
        <p:spPr>
          <a:xfrm>
            <a:off x="4183403" y="194346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+mn-lt"/>
              </a:rPr>
              <a:t>Update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69623D-F80B-41F6-8B2D-7042289A0352}"/>
              </a:ext>
            </a:extLst>
          </p:cNvPr>
          <p:cNvSpPr txBox="1"/>
          <p:nvPr/>
        </p:nvSpPr>
        <p:spPr>
          <a:xfrm>
            <a:off x="4114474" y="2698027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+mn-lt"/>
              </a:rPr>
              <a:t>Evaluate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209A6D14-95F0-4F6E-97A7-C3A7680CD942}"/>
              </a:ext>
            </a:extLst>
          </p:cNvPr>
          <p:cNvCxnSpPr>
            <a:stCxn id="52" idx="3"/>
            <a:endCxn id="102" idx="3"/>
          </p:cNvCxnSpPr>
          <p:nvPr/>
        </p:nvCxnSpPr>
        <p:spPr>
          <a:xfrm flipV="1">
            <a:off x="6699891" y="1943459"/>
            <a:ext cx="12700" cy="754568"/>
          </a:xfrm>
          <a:prstGeom prst="bentConnector3">
            <a:avLst>
              <a:gd name="adj1" fmla="val 180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530D90E-2DA6-436F-9E93-B3E24D4B9150}"/>
              </a:ext>
            </a:extLst>
          </p:cNvPr>
          <p:cNvSpPr txBox="1"/>
          <p:nvPr/>
        </p:nvSpPr>
        <p:spPr>
          <a:xfrm>
            <a:off x="4114473" y="3452590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+mn-lt"/>
              </a:rPr>
              <a:t>Evaluate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823A5D-A4B0-4BDD-A660-C58ADFE61FC7}"/>
              </a:ext>
            </a:extLst>
          </p:cNvPr>
          <p:cNvSpPr txBox="1"/>
          <p:nvPr/>
        </p:nvSpPr>
        <p:spPr>
          <a:xfrm>
            <a:off x="1094716" y="345259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+mn-lt"/>
              </a:rPr>
              <a:t>Feed-forward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D9E11BD-0115-4B48-9C46-B3E3EF764537}"/>
              </a:ext>
            </a:extLst>
          </p:cNvPr>
          <p:cNvSpPr txBox="1"/>
          <p:nvPr/>
        </p:nvSpPr>
        <p:spPr>
          <a:xfrm>
            <a:off x="6906000" y="2166855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i="1">
                <a:latin typeface="+mn-lt"/>
              </a:defRPr>
            </a:lvl1pPr>
          </a:lstStyle>
          <a:p>
            <a:pPr algn="l"/>
            <a:r>
              <a:rPr lang="en-US"/>
              <a:t>Loss</a:t>
            </a:r>
          </a:p>
        </p:txBody>
      </p:sp>
      <p:sp>
        <p:nvSpPr>
          <p:cNvPr id="127" name="Google Shape;75;p13">
            <a:extLst>
              <a:ext uri="{FF2B5EF4-FFF2-40B4-BE49-F238E27FC236}">
                <a16:creationId xmlns:a16="http://schemas.microsoft.com/office/drawing/2014/main" id="{54B23ED2-528E-4609-8D96-E74A0FFDDE91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Giới thiệu khái niệm</a:t>
            </a:r>
          </a:p>
        </p:txBody>
      </p:sp>
    </p:spTree>
    <p:extLst>
      <p:ext uri="{BB962C8B-B14F-4D97-AF65-F5344CB8AC3E}">
        <p14:creationId xmlns:p14="http://schemas.microsoft.com/office/powerpoint/2010/main" val="824685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8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94" name="Google Shape;694;p48"/>
          <p:cNvSpPr txBox="1"/>
          <p:nvPr/>
        </p:nvSpPr>
        <p:spPr>
          <a:xfrm>
            <a:off x="5181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28575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28575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95" name="Google Shape;695;p48"/>
          <p:cNvGrpSpPr/>
          <p:nvPr/>
        </p:nvGrpSpPr>
        <p:grpSpPr>
          <a:xfrm>
            <a:off x="-718053" y="404795"/>
            <a:ext cx="342903" cy="447293"/>
            <a:chOff x="590250" y="244200"/>
            <a:chExt cx="407975" cy="532175"/>
          </a:xfrm>
        </p:grpSpPr>
        <p:sp>
          <p:nvSpPr>
            <p:cNvPr id="696" name="Google Shape;696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0" name="Google Shape;710;p48"/>
          <p:cNvGrpSpPr/>
          <p:nvPr/>
        </p:nvGrpSpPr>
        <p:grpSpPr>
          <a:xfrm>
            <a:off x="-165361" y="470816"/>
            <a:ext cx="372594" cy="310144"/>
            <a:chOff x="1247825" y="322750"/>
            <a:chExt cx="443300" cy="369000"/>
          </a:xfrm>
        </p:grpSpPr>
        <p:sp>
          <p:nvSpPr>
            <p:cNvPr id="711" name="Google Shape;711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Google Shape;716;p48"/>
          <p:cNvGrpSpPr/>
          <p:nvPr/>
        </p:nvGrpSpPr>
        <p:grpSpPr>
          <a:xfrm>
            <a:off x="407818" y="469282"/>
            <a:ext cx="356204" cy="313212"/>
            <a:chOff x="1929775" y="320925"/>
            <a:chExt cx="423800" cy="372650"/>
          </a:xfrm>
        </p:grpSpPr>
        <p:sp>
          <p:nvSpPr>
            <p:cNvPr id="717" name="Google Shape;717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2" name="Google Shape;722;p48"/>
          <p:cNvSpPr/>
          <p:nvPr/>
        </p:nvSpPr>
        <p:spPr>
          <a:xfrm>
            <a:off x="1005121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23" name="Google Shape;723;p48"/>
          <p:cNvSpPr/>
          <p:nvPr/>
        </p:nvSpPr>
        <p:spPr>
          <a:xfrm>
            <a:off x="1590089" y="459059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24" name="Google Shape;724;p48"/>
          <p:cNvGrpSpPr/>
          <p:nvPr/>
        </p:nvGrpSpPr>
        <p:grpSpPr>
          <a:xfrm>
            <a:off x="2677463" y="433961"/>
            <a:ext cx="336767" cy="383835"/>
            <a:chOff x="4630125" y="278900"/>
            <a:chExt cx="400675" cy="456675"/>
          </a:xfrm>
        </p:grpSpPr>
        <p:sp>
          <p:nvSpPr>
            <p:cNvPr id="725" name="Google Shape;725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9" name="Google Shape;729;p48"/>
          <p:cNvSpPr/>
          <p:nvPr/>
        </p:nvSpPr>
        <p:spPr>
          <a:xfrm>
            <a:off x="3218052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30" name="Google Shape;730;p48"/>
          <p:cNvGrpSpPr/>
          <p:nvPr/>
        </p:nvGrpSpPr>
        <p:grpSpPr>
          <a:xfrm>
            <a:off x="-712926" y="980516"/>
            <a:ext cx="342882" cy="418128"/>
            <a:chOff x="596350" y="929175"/>
            <a:chExt cx="407950" cy="497475"/>
          </a:xfrm>
        </p:grpSpPr>
        <p:sp>
          <p:nvSpPr>
            <p:cNvPr id="731" name="Google Shape;731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48"/>
          <p:cNvGrpSpPr/>
          <p:nvPr/>
        </p:nvGrpSpPr>
        <p:grpSpPr>
          <a:xfrm>
            <a:off x="411390" y="1041431"/>
            <a:ext cx="349060" cy="298882"/>
            <a:chOff x="1934025" y="1001650"/>
            <a:chExt cx="415300" cy="355600"/>
          </a:xfrm>
        </p:grpSpPr>
        <p:sp>
          <p:nvSpPr>
            <p:cNvPr id="739" name="Google Shape;739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3" name="Google Shape;743;p48"/>
          <p:cNvSpPr/>
          <p:nvPr/>
        </p:nvSpPr>
        <p:spPr>
          <a:xfrm>
            <a:off x="975450" y="1016374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1540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2111072" y="1036337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6" name="Google Shape;746;p48"/>
          <p:cNvSpPr/>
          <p:nvPr/>
        </p:nvSpPr>
        <p:spPr>
          <a:xfrm>
            <a:off x="2687339" y="1039405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3235785" y="1018907"/>
            <a:ext cx="350068" cy="350573"/>
            <a:chOff x="5294400" y="974850"/>
            <a:chExt cx="416500" cy="417100"/>
          </a:xfrm>
        </p:grpSpPr>
        <p:sp>
          <p:nvSpPr>
            <p:cNvPr id="748" name="Google Shape;748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Google Shape;750;p48"/>
          <p:cNvGrpSpPr/>
          <p:nvPr/>
        </p:nvGrpSpPr>
        <p:grpSpPr>
          <a:xfrm>
            <a:off x="3758807" y="979508"/>
            <a:ext cx="433992" cy="422729"/>
            <a:chOff x="5916675" y="927975"/>
            <a:chExt cx="516350" cy="502950"/>
          </a:xfrm>
        </p:grpSpPr>
        <p:sp>
          <p:nvSpPr>
            <p:cNvPr id="751" name="Google Shape;7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48"/>
          <p:cNvGrpSpPr/>
          <p:nvPr/>
        </p:nvGrpSpPr>
        <p:grpSpPr>
          <a:xfrm>
            <a:off x="-739549" y="1628921"/>
            <a:ext cx="391001" cy="264085"/>
            <a:chOff x="564675" y="1700625"/>
            <a:chExt cx="465200" cy="314200"/>
          </a:xfrm>
        </p:grpSpPr>
        <p:sp>
          <p:nvSpPr>
            <p:cNvPr id="754" name="Google Shape;754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48"/>
          <p:cNvGrpSpPr/>
          <p:nvPr/>
        </p:nvGrpSpPr>
        <p:grpSpPr>
          <a:xfrm>
            <a:off x="-174565" y="1564433"/>
            <a:ext cx="391001" cy="382827"/>
            <a:chOff x="1236875" y="1623900"/>
            <a:chExt cx="465200" cy="455475"/>
          </a:xfrm>
        </p:grpSpPr>
        <p:sp>
          <p:nvSpPr>
            <p:cNvPr id="758" name="Google Shape;758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Google Shape;765;p48"/>
          <p:cNvGrpSpPr/>
          <p:nvPr/>
        </p:nvGrpSpPr>
        <p:grpSpPr>
          <a:xfrm>
            <a:off x="402690" y="1572628"/>
            <a:ext cx="366458" cy="366437"/>
            <a:chOff x="1923675" y="1633650"/>
            <a:chExt cx="436000" cy="435975"/>
          </a:xfrm>
        </p:grpSpPr>
        <p:sp>
          <p:nvSpPr>
            <p:cNvPr id="766" name="Google Shape;766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2" name="Google Shape;772;p48"/>
          <p:cNvGrpSpPr/>
          <p:nvPr/>
        </p:nvGrpSpPr>
        <p:grpSpPr>
          <a:xfrm>
            <a:off x="966142" y="1571094"/>
            <a:ext cx="369505" cy="369505"/>
            <a:chOff x="2594050" y="1631825"/>
            <a:chExt cx="439625" cy="439625"/>
          </a:xfrm>
        </p:grpSpPr>
        <p:sp>
          <p:nvSpPr>
            <p:cNvPr id="773" name="Google Shape;773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7" name="Google Shape;777;p48"/>
          <p:cNvSpPr/>
          <p:nvPr/>
        </p:nvSpPr>
        <p:spPr>
          <a:xfrm>
            <a:off x="1547600" y="158751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78" name="Google Shape;778;p48"/>
          <p:cNvGrpSpPr/>
          <p:nvPr/>
        </p:nvGrpSpPr>
        <p:grpSpPr>
          <a:xfrm>
            <a:off x="2130907" y="1543462"/>
            <a:ext cx="299911" cy="424768"/>
            <a:chOff x="3979850" y="1598950"/>
            <a:chExt cx="356825" cy="505375"/>
          </a:xfrm>
        </p:grpSpPr>
        <p:sp>
          <p:nvSpPr>
            <p:cNvPr id="779" name="Google Shape;779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1" name="Google Shape;781;p48"/>
          <p:cNvGrpSpPr/>
          <p:nvPr/>
        </p:nvGrpSpPr>
        <p:grpSpPr>
          <a:xfrm>
            <a:off x="2648296" y="1634552"/>
            <a:ext cx="395098" cy="242589"/>
            <a:chOff x="4595425" y="1707325"/>
            <a:chExt cx="470075" cy="288625"/>
          </a:xfrm>
        </p:grpSpPr>
        <p:sp>
          <p:nvSpPr>
            <p:cNvPr id="782" name="Google Shape;782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3232213" y="1575191"/>
            <a:ext cx="357234" cy="361310"/>
            <a:chOff x="5290150" y="1636700"/>
            <a:chExt cx="425025" cy="429875"/>
          </a:xfrm>
        </p:grpSpPr>
        <p:sp>
          <p:nvSpPr>
            <p:cNvPr id="788" name="Google Shape;788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3796167" y="1564433"/>
            <a:ext cx="359272" cy="376691"/>
            <a:chOff x="5961125" y="1623900"/>
            <a:chExt cx="427450" cy="448175"/>
          </a:xfrm>
        </p:grpSpPr>
        <p:sp>
          <p:nvSpPr>
            <p:cNvPr id="791" name="Google Shape;791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4348860" y="1574162"/>
            <a:ext cx="383835" cy="363369"/>
            <a:chOff x="6618700" y="1635475"/>
            <a:chExt cx="456675" cy="432325"/>
          </a:xfrm>
        </p:grpSpPr>
        <p:sp>
          <p:nvSpPr>
            <p:cNvPr id="799" name="Google Shape;799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-696053" y="2157574"/>
            <a:ext cx="304009" cy="326513"/>
            <a:chOff x="616425" y="2329600"/>
            <a:chExt cx="361700" cy="388475"/>
          </a:xfrm>
        </p:grpSpPr>
        <p:sp>
          <p:nvSpPr>
            <p:cNvPr id="805" name="Google Shape;805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-139243" y="2160641"/>
            <a:ext cx="320378" cy="320378"/>
            <a:chOff x="1278900" y="2333250"/>
            <a:chExt cx="381175" cy="381175"/>
          </a:xfrm>
        </p:grpSpPr>
        <p:sp>
          <p:nvSpPr>
            <p:cNvPr id="814" name="Google Shape;814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8" name="Google Shape;818;p48"/>
          <p:cNvGrpSpPr/>
          <p:nvPr/>
        </p:nvGrpSpPr>
        <p:grpSpPr>
          <a:xfrm>
            <a:off x="425721" y="2160641"/>
            <a:ext cx="320399" cy="320378"/>
            <a:chOff x="1951075" y="2333250"/>
            <a:chExt cx="381200" cy="381175"/>
          </a:xfrm>
        </p:grpSpPr>
        <p:sp>
          <p:nvSpPr>
            <p:cNvPr id="819" name="Google Shape;819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990704" y="2160641"/>
            <a:ext cx="320378" cy="320378"/>
            <a:chOff x="2623275" y="2333250"/>
            <a:chExt cx="381175" cy="381175"/>
          </a:xfrm>
        </p:grpSpPr>
        <p:sp>
          <p:nvSpPr>
            <p:cNvPr id="824" name="Google Shape;824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8" name="Google Shape;828;p48"/>
          <p:cNvGrpSpPr/>
          <p:nvPr/>
        </p:nvGrpSpPr>
        <p:grpSpPr>
          <a:xfrm>
            <a:off x="1630410" y="2105379"/>
            <a:ext cx="170937" cy="426827"/>
            <a:chOff x="3384375" y="2267500"/>
            <a:chExt cx="203375" cy="507825"/>
          </a:xfrm>
        </p:grpSpPr>
        <p:sp>
          <p:nvSpPr>
            <p:cNvPr id="829" name="Google Shape;829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1" name="Google Shape;831;p48"/>
          <p:cNvGrpSpPr/>
          <p:nvPr/>
        </p:nvGrpSpPr>
        <p:grpSpPr>
          <a:xfrm>
            <a:off x="2775717" y="2159612"/>
            <a:ext cx="140237" cy="318339"/>
            <a:chOff x="4747025" y="2332025"/>
            <a:chExt cx="166850" cy="378750"/>
          </a:xfrm>
        </p:grpSpPr>
        <p:sp>
          <p:nvSpPr>
            <p:cNvPr id="832" name="Google Shape;832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2208191" y="2107417"/>
            <a:ext cx="145343" cy="422729"/>
            <a:chOff x="4071800" y="2269925"/>
            <a:chExt cx="172925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37" name="Google Shape;837;p48"/>
          <p:cNvSpPr/>
          <p:nvPr/>
        </p:nvSpPr>
        <p:spPr>
          <a:xfrm>
            <a:off x="3250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38" name="Google Shape;838;p48"/>
          <p:cNvGrpSpPr/>
          <p:nvPr/>
        </p:nvGrpSpPr>
        <p:grpSpPr>
          <a:xfrm>
            <a:off x="3805897" y="2158078"/>
            <a:ext cx="345971" cy="325505"/>
            <a:chOff x="5972700" y="2330200"/>
            <a:chExt cx="411625" cy="387275"/>
          </a:xfrm>
        </p:grpSpPr>
        <p:sp>
          <p:nvSpPr>
            <p:cNvPr id="839" name="Google Shape;839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-598807" y="2686207"/>
            <a:ext cx="109538" cy="399195"/>
            <a:chOff x="732125" y="2958550"/>
            <a:chExt cx="130325" cy="474950"/>
          </a:xfrm>
        </p:grpSpPr>
        <p:sp>
          <p:nvSpPr>
            <p:cNvPr id="842" name="Google Shape;842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418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851" name="Google Shape;851;p48"/>
          <p:cNvSpPr/>
          <p:nvPr/>
        </p:nvSpPr>
        <p:spPr>
          <a:xfrm>
            <a:off x="-10339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52" name="Google Shape;852;p48"/>
          <p:cNvGrpSpPr/>
          <p:nvPr/>
        </p:nvGrpSpPr>
        <p:grpSpPr>
          <a:xfrm>
            <a:off x="956938" y="2699003"/>
            <a:ext cx="387933" cy="367467"/>
            <a:chOff x="2583100" y="2973775"/>
            <a:chExt cx="461550" cy="437200"/>
          </a:xfrm>
        </p:grpSpPr>
        <p:sp>
          <p:nvSpPr>
            <p:cNvPr id="853" name="Google Shape;853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5" name="Google Shape;855;p48"/>
          <p:cNvSpPr/>
          <p:nvPr/>
        </p:nvSpPr>
        <p:spPr>
          <a:xfrm>
            <a:off x="2667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56" name="Google Shape;856;p48"/>
          <p:cNvGrpSpPr/>
          <p:nvPr/>
        </p:nvGrpSpPr>
        <p:grpSpPr>
          <a:xfrm>
            <a:off x="3196386" y="2727160"/>
            <a:ext cx="435022" cy="323445"/>
            <a:chOff x="5247525" y="3007275"/>
            <a:chExt cx="517575" cy="384825"/>
          </a:xfrm>
        </p:grpSpPr>
        <p:sp>
          <p:nvSpPr>
            <p:cNvPr id="857" name="Google Shape;857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2107372" y="2708731"/>
            <a:ext cx="342882" cy="350068"/>
            <a:chOff x="3951850" y="2985350"/>
            <a:chExt cx="407950" cy="416500"/>
          </a:xfrm>
        </p:grpSpPr>
        <p:sp>
          <p:nvSpPr>
            <p:cNvPr id="860" name="Google Shape;860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4" name="Google Shape;864;p48"/>
          <p:cNvGrpSpPr/>
          <p:nvPr/>
        </p:nvGrpSpPr>
        <p:grpSpPr>
          <a:xfrm>
            <a:off x="-735956" y="3298280"/>
            <a:ext cx="397136" cy="305017"/>
            <a:chOff x="568950" y="3686775"/>
            <a:chExt cx="472500" cy="362900"/>
          </a:xfrm>
        </p:grpSpPr>
        <p:sp>
          <p:nvSpPr>
            <p:cNvPr id="865" name="Google Shape;865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8" name="Google Shape;868;p48"/>
          <p:cNvSpPr/>
          <p:nvPr/>
        </p:nvSpPr>
        <p:spPr>
          <a:xfrm>
            <a:off x="3840887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-167904" y="3323872"/>
            <a:ext cx="377700" cy="253852"/>
            <a:chOff x="1244800" y="3717225"/>
            <a:chExt cx="449375" cy="302025"/>
          </a:xfrm>
        </p:grpSpPr>
        <p:sp>
          <p:nvSpPr>
            <p:cNvPr id="870" name="Google Shape;870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402187" y="3304415"/>
            <a:ext cx="367467" cy="287115"/>
            <a:chOff x="1923075" y="3694075"/>
            <a:chExt cx="437200" cy="341600"/>
          </a:xfrm>
        </p:grpSpPr>
        <p:sp>
          <p:nvSpPr>
            <p:cNvPr id="877" name="Google Shape;877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6" name="Google Shape;886;p48"/>
          <p:cNvGrpSpPr/>
          <p:nvPr/>
        </p:nvGrpSpPr>
        <p:grpSpPr>
          <a:xfrm>
            <a:off x="970743" y="3299813"/>
            <a:ext cx="360301" cy="295814"/>
            <a:chOff x="2599525" y="3688600"/>
            <a:chExt cx="428675" cy="351950"/>
          </a:xfrm>
        </p:grpSpPr>
        <p:sp>
          <p:nvSpPr>
            <p:cNvPr id="887" name="Google Shape;887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0" name="Google Shape;890;p48"/>
          <p:cNvGrpSpPr/>
          <p:nvPr/>
        </p:nvGrpSpPr>
        <p:grpSpPr>
          <a:xfrm>
            <a:off x="1553125" y="3279347"/>
            <a:ext cx="333700" cy="329077"/>
            <a:chOff x="3292425" y="3664250"/>
            <a:chExt cx="397025" cy="391525"/>
          </a:xfrm>
        </p:grpSpPr>
        <p:sp>
          <p:nvSpPr>
            <p:cNvPr id="891" name="Google Shape;891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4" name="Google Shape;894;p48"/>
          <p:cNvGrpSpPr/>
          <p:nvPr/>
        </p:nvGrpSpPr>
        <p:grpSpPr>
          <a:xfrm>
            <a:off x="2090982" y="3321814"/>
            <a:ext cx="369526" cy="268183"/>
            <a:chOff x="3932350" y="3714775"/>
            <a:chExt cx="439650" cy="319075"/>
          </a:xfrm>
        </p:grpSpPr>
        <p:sp>
          <p:nvSpPr>
            <p:cNvPr id="895" name="Google Shape;895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0" name="Google Shape;900;p48"/>
          <p:cNvGrpSpPr/>
          <p:nvPr/>
        </p:nvGrpSpPr>
        <p:grpSpPr>
          <a:xfrm>
            <a:off x="2655967" y="3321814"/>
            <a:ext cx="369505" cy="268183"/>
            <a:chOff x="4604550" y="3714775"/>
            <a:chExt cx="439625" cy="319075"/>
          </a:xfrm>
        </p:grpSpPr>
        <p:sp>
          <p:nvSpPr>
            <p:cNvPr id="901" name="Google Shape;901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3234251" y="3294181"/>
            <a:ext cx="353136" cy="313738"/>
            <a:chOff x="5292575" y="3681900"/>
            <a:chExt cx="420150" cy="373275"/>
          </a:xfrm>
        </p:grpSpPr>
        <p:sp>
          <p:nvSpPr>
            <p:cNvPr id="904" name="Google Shape;904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779273" y="3254258"/>
            <a:ext cx="393060" cy="393060"/>
            <a:chOff x="5941025" y="3634400"/>
            <a:chExt cx="467650" cy="467650"/>
          </a:xfrm>
        </p:grpSpPr>
        <p:sp>
          <p:nvSpPr>
            <p:cNvPr id="912" name="Google Shape;912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4369346" y="3279347"/>
            <a:ext cx="342882" cy="342903"/>
            <a:chOff x="6643075" y="3664250"/>
            <a:chExt cx="407950" cy="407975"/>
          </a:xfrm>
        </p:grpSpPr>
        <p:sp>
          <p:nvSpPr>
            <p:cNvPr id="919" name="Google Shape;919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-729820" y="3830001"/>
            <a:ext cx="371564" cy="371543"/>
            <a:chOff x="576250" y="4319400"/>
            <a:chExt cx="442075" cy="442050"/>
          </a:xfrm>
        </p:grpSpPr>
        <p:sp>
          <p:nvSpPr>
            <p:cNvPr id="922" name="Google Shape;922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26" name="Google Shape;926;p48"/>
          <p:cNvSpPr/>
          <p:nvPr/>
        </p:nvSpPr>
        <p:spPr>
          <a:xfrm>
            <a:off x="-180157" y="3902299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48"/>
          <p:cNvSpPr/>
          <p:nvPr/>
        </p:nvSpPr>
        <p:spPr>
          <a:xfrm>
            <a:off x="2110566" y="3845479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28" name="Google Shape;928;p48"/>
          <p:cNvSpPr/>
          <p:nvPr/>
        </p:nvSpPr>
        <p:spPr>
          <a:xfrm>
            <a:off x="1545561" y="3866975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29" name="Google Shape;929;p48"/>
          <p:cNvSpPr/>
          <p:nvPr/>
        </p:nvSpPr>
        <p:spPr>
          <a:xfrm>
            <a:off x="2674038" y="3843945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930" name="Google Shape;930;p48"/>
          <p:cNvGrpSpPr/>
          <p:nvPr/>
        </p:nvGrpSpPr>
        <p:grpSpPr>
          <a:xfrm>
            <a:off x="3213785" y="3848933"/>
            <a:ext cx="394068" cy="325505"/>
            <a:chOff x="5268225" y="4341925"/>
            <a:chExt cx="468850" cy="387275"/>
          </a:xfrm>
        </p:grpSpPr>
        <p:sp>
          <p:nvSpPr>
            <p:cNvPr id="931" name="Google Shape;931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3798732" y="3838700"/>
            <a:ext cx="354145" cy="354145"/>
            <a:chOff x="5964175" y="4329750"/>
            <a:chExt cx="421350" cy="421350"/>
          </a:xfrm>
        </p:grpSpPr>
        <p:sp>
          <p:nvSpPr>
            <p:cNvPr id="940" name="Google Shape;940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-165361" y="4403684"/>
            <a:ext cx="372594" cy="360301"/>
            <a:chOff x="1247825" y="5001950"/>
            <a:chExt cx="443300" cy="428675"/>
          </a:xfrm>
        </p:grpSpPr>
        <p:sp>
          <p:nvSpPr>
            <p:cNvPr id="943" name="Google Shape;943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9" name="Google Shape;949;p48"/>
          <p:cNvGrpSpPr/>
          <p:nvPr/>
        </p:nvGrpSpPr>
        <p:grpSpPr>
          <a:xfrm>
            <a:off x="432885" y="4385760"/>
            <a:ext cx="306068" cy="389992"/>
            <a:chOff x="1959600" y="4980625"/>
            <a:chExt cx="364150" cy="464000"/>
          </a:xfrm>
        </p:grpSpPr>
        <p:sp>
          <p:nvSpPr>
            <p:cNvPr id="950" name="Google Shape;950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7" name="Google Shape;957;p48"/>
          <p:cNvGrpSpPr/>
          <p:nvPr/>
        </p:nvGrpSpPr>
        <p:grpSpPr>
          <a:xfrm>
            <a:off x="975366" y="4400615"/>
            <a:ext cx="351077" cy="360806"/>
            <a:chOff x="2605025" y="4998300"/>
            <a:chExt cx="417700" cy="429275"/>
          </a:xfrm>
        </p:grpSpPr>
        <p:sp>
          <p:nvSpPr>
            <p:cNvPr id="958" name="Google Shape;958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1" name="Google Shape;961;p48"/>
          <p:cNvGrpSpPr/>
          <p:nvPr/>
        </p:nvGrpSpPr>
        <p:grpSpPr>
          <a:xfrm>
            <a:off x="1506057" y="4403684"/>
            <a:ext cx="419662" cy="349543"/>
            <a:chOff x="3236425" y="5001950"/>
            <a:chExt cx="499300" cy="415875"/>
          </a:xfrm>
        </p:grpSpPr>
        <p:sp>
          <p:nvSpPr>
            <p:cNvPr id="962" name="Google Shape;962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2121178" y="4385761"/>
            <a:ext cx="319369" cy="380263"/>
            <a:chOff x="3968275" y="4980625"/>
            <a:chExt cx="379975" cy="452425"/>
          </a:xfrm>
        </p:grpSpPr>
        <p:sp>
          <p:nvSpPr>
            <p:cNvPr id="969" name="Google Shape;969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3776711" y="4470714"/>
            <a:ext cx="404323" cy="220085"/>
            <a:chOff x="5937975" y="5081700"/>
            <a:chExt cx="481050" cy="261850"/>
          </a:xfrm>
        </p:grpSpPr>
        <p:sp>
          <p:nvSpPr>
            <p:cNvPr id="973" name="Google Shape;973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6" name="Google Shape;976;p48"/>
          <p:cNvGrpSpPr/>
          <p:nvPr/>
        </p:nvGrpSpPr>
        <p:grpSpPr>
          <a:xfrm>
            <a:off x="4394919" y="4428248"/>
            <a:ext cx="290183" cy="333679"/>
            <a:chOff x="6673500" y="5031175"/>
            <a:chExt cx="345250" cy="397000"/>
          </a:xfrm>
        </p:grpSpPr>
        <p:sp>
          <p:nvSpPr>
            <p:cNvPr id="977" name="Google Shape;977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2086906" y="452893"/>
            <a:ext cx="387933" cy="345971"/>
            <a:chOff x="3927500" y="301425"/>
            <a:chExt cx="461550" cy="411625"/>
          </a:xfrm>
        </p:grpSpPr>
        <p:sp>
          <p:nvSpPr>
            <p:cNvPr id="983" name="Google Shape;983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4374452" y="459553"/>
            <a:ext cx="332670" cy="332670"/>
            <a:chOff x="6649150" y="309350"/>
            <a:chExt cx="395800" cy="395800"/>
          </a:xfrm>
        </p:grpSpPr>
        <p:sp>
          <p:nvSpPr>
            <p:cNvPr id="1011" name="Google Shape;1011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34" name="Google Shape;1034;p48"/>
          <p:cNvGrpSpPr/>
          <p:nvPr/>
        </p:nvGrpSpPr>
        <p:grpSpPr>
          <a:xfrm>
            <a:off x="3806906" y="467224"/>
            <a:ext cx="337797" cy="319873"/>
            <a:chOff x="5973900" y="318475"/>
            <a:chExt cx="401900" cy="380575"/>
          </a:xfrm>
        </p:grpSpPr>
        <p:sp>
          <p:nvSpPr>
            <p:cNvPr id="1035" name="Google Shape;1035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49" name="Google Shape;1049;p48"/>
          <p:cNvGrpSpPr/>
          <p:nvPr/>
        </p:nvGrpSpPr>
        <p:grpSpPr>
          <a:xfrm>
            <a:off x="-147942" y="980516"/>
            <a:ext cx="342882" cy="418128"/>
            <a:chOff x="1268550" y="929175"/>
            <a:chExt cx="407950" cy="497475"/>
          </a:xfrm>
        </p:grpSpPr>
        <p:sp>
          <p:nvSpPr>
            <p:cNvPr id="1050" name="Google Shape;1050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3" name="Google Shape;1053;p48"/>
          <p:cNvGrpSpPr/>
          <p:nvPr/>
        </p:nvGrpSpPr>
        <p:grpSpPr>
          <a:xfrm>
            <a:off x="4338123" y="996380"/>
            <a:ext cx="405331" cy="388962"/>
            <a:chOff x="6605925" y="948050"/>
            <a:chExt cx="482250" cy="462775"/>
          </a:xfrm>
        </p:grpSpPr>
        <p:sp>
          <p:nvSpPr>
            <p:cNvPr id="1054" name="Google Shape;1054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4432804" y="2148350"/>
            <a:ext cx="215966" cy="342399"/>
            <a:chOff x="6718575" y="2318625"/>
            <a:chExt cx="256950" cy="407375"/>
          </a:xfrm>
        </p:grpSpPr>
        <p:sp>
          <p:nvSpPr>
            <p:cNvPr id="1061" name="Google Shape;1061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9" name="Google Shape;1069;p48"/>
          <p:cNvGrpSpPr/>
          <p:nvPr/>
        </p:nvGrpSpPr>
        <p:grpSpPr>
          <a:xfrm>
            <a:off x="1534194" y="2775258"/>
            <a:ext cx="363369" cy="221115"/>
            <a:chOff x="3269900" y="3064500"/>
            <a:chExt cx="432325" cy="263075"/>
          </a:xfrm>
        </p:grpSpPr>
        <p:sp>
          <p:nvSpPr>
            <p:cNvPr id="1070" name="Google Shape;1070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48"/>
          <p:cNvGrpSpPr/>
          <p:nvPr/>
        </p:nvGrpSpPr>
        <p:grpSpPr>
          <a:xfrm>
            <a:off x="4408220" y="2707701"/>
            <a:ext cx="265115" cy="372594"/>
            <a:chOff x="6689325" y="2984125"/>
            <a:chExt cx="315425" cy="443300"/>
          </a:xfrm>
        </p:grpSpPr>
        <p:sp>
          <p:nvSpPr>
            <p:cNvPr id="1074" name="Google Shape;1074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456945" y="3802370"/>
            <a:ext cx="256416" cy="414535"/>
            <a:chOff x="1988225" y="4286525"/>
            <a:chExt cx="305075" cy="493200"/>
          </a:xfrm>
        </p:grpSpPr>
        <p:sp>
          <p:nvSpPr>
            <p:cNvPr id="1080" name="Google Shape;1080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>
            <a:off x="1000937" y="3831534"/>
            <a:ext cx="309640" cy="392030"/>
            <a:chOff x="2635450" y="4321225"/>
            <a:chExt cx="368400" cy="466425"/>
          </a:xfrm>
        </p:grpSpPr>
        <p:sp>
          <p:nvSpPr>
            <p:cNvPr id="1088" name="Google Shape;1088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369346" y="3821806"/>
            <a:ext cx="342882" cy="383835"/>
            <a:chOff x="6643075" y="4309650"/>
            <a:chExt cx="407950" cy="456675"/>
          </a:xfrm>
        </p:grpSpPr>
        <p:sp>
          <p:nvSpPr>
            <p:cNvPr id="1095" name="Google Shape;1095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3184619" y="4363760"/>
            <a:ext cx="452420" cy="433992"/>
            <a:chOff x="5233525" y="4954450"/>
            <a:chExt cx="538275" cy="516350"/>
          </a:xfrm>
        </p:grpSpPr>
        <p:sp>
          <p:nvSpPr>
            <p:cNvPr id="1105" name="Google Shape;1105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2615539" y="4371430"/>
            <a:ext cx="460615" cy="418653"/>
            <a:chOff x="4556450" y="4963575"/>
            <a:chExt cx="548025" cy="498100"/>
          </a:xfrm>
        </p:grpSpPr>
        <p:sp>
          <p:nvSpPr>
            <p:cNvPr id="1117" name="Google Shape;1117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2" name="Google Shape;1122;p48"/>
          <p:cNvGrpSpPr/>
          <p:nvPr/>
        </p:nvGrpSpPr>
        <p:grpSpPr>
          <a:xfrm>
            <a:off x="-767180" y="4462014"/>
            <a:ext cx="445255" cy="246182"/>
            <a:chOff x="531800" y="5071350"/>
            <a:chExt cx="529750" cy="292900"/>
          </a:xfrm>
        </p:grpSpPr>
        <p:sp>
          <p:nvSpPr>
            <p:cNvPr id="1123" name="Google Shape;1123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6177094" y="1875176"/>
            <a:ext cx="433992" cy="422729"/>
            <a:chOff x="5916675" y="927975"/>
            <a:chExt cx="516350" cy="502950"/>
          </a:xfrm>
        </p:grpSpPr>
        <p:sp>
          <p:nvSpPr>
            <p:cNvPr id="1131" name="Google Shape;113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5293115" y="2581078"/>
            <a:ext cx="1079481" cy="1051467"/>
            <a:chOff x="5916675" y="927975"/>
            <a:chExt cx="516350" cy="502950"/>
          </a:xfrm>
        </p:grpSpPr>
        <p:sp>
          <p:nvSpPr>
            <p:cNvPr id="1134" name="Google Shape;113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5293257" y="1875176"/>
            <a:ext cx="433992" cy="422729"/>
            <a:chOff x="5916675" y="927975"/>
            <a:chExt cx="516350" cy="502950"/>
          </a:xfrm>
        </p:grpSpPr>
        <p:sp>
          <p:nvSpPr>
            <p:cNvPr id="1137" name="Google Shape;1137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39" name="Google Shape;1139;p48"/>
          <p:cNvSpPr/>
          <p:nvPr/>
        </p:nvSpPr>
        <p:spPr>
          <a:xfrm>
            <a:off x="6369256" y="2111554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0" name="Google Shape;1140;p48"/>
          <p:cNvSpPr/>
          <p:nvPr/>
        </p:nvSpPr>
        <p:spPr>
          <a:xfrm>
            <a:off x="5485419" y="2111554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1" name="Google Shape;1141;p48"/>
          <p:cNvSpPr/>
          <p:nvPr/>
        </p:nvSpPr>
        <p:spPr>
          <a:xfrm>
            <a:off x="5770954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49"/>
          <p:cNvGrpSpPr/>
          <p:nvPr/>
        </p:nvGrpSpPr>
        <p:grpSpPr>
          <a:xfrm>
            <a:off x="1915888" y="1550128"/>
            <a:ext cx="445718" cy="445753"/>
            <a:chOff x="3706812" y="1035050"/>
            <a:chExt cx="4792662" cy="4787899"/>
          </a:xfrm>
        </p:grpSpPr>
        <p:sp>
          <p:nvSpPr>
            <p:cNvPr id="1147" name="Google Shape;114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>
            <a:off x="636394" y="1550158"/>
            <a:ext cx="443331" cy="445437"/>
            <a:chOff x="1400175" y="1220787"/>
            <a:chExt cx="4473575" cy="4476750"/>
          </a:xfrm>
        </p:grpSpPr>
        <p:sp>
          <p:nvSpPr>
            <p:cNvPr id="1154" name="Google Shape;115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9"/>
          <p:cNvGrpSpPr/>
          <p:nvPr/>
        </p:nvGrpSpPr>
        <p:grpSpPr>
          <a:xfrm>
            <a:off x="-4954" y="1550172"/>
            <a:ext cx="446045" cy="445465"/>
            <a:chOff x="1649412" y="927100"/>
            <a:chExt cx="5011737" cy="5016500"/>
          </a:xfrm>
        </p:grpSpPr>
        <p:sp>
          <p:nvSpPr>
            <p:cNvPr id="1159" name="Google Shape;115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275397" y="1550424"/>
            <a:ext cx="444870" cy="445286"/>
            <a:chOff x="1301750" y="920750"/>
            <a:chExt cx="5095875" cy="5100637"/>
          </a:xfrm>
        </p:grpSpPr>
        <p:sp>
          <p:nvSpPr>
            <p:cNvPr id="1163" name="Google Shape;116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>
            <a:off x="3198571" y="1550334"/>
            <a:ext cx="445621" cy="445591"/>
            <a:chOff x="5732756" y="2682276"/>
            <a:chExt cx="719905" cy="719856"/>
          </a:xfrm>
        </p:grpSpPr>
        <p:sp>
          <p:nvSpPr>
            <p:cNvPr id="1169" name="Google Shape;116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9"/>
          <p:cNvGrpSpPr/>
          <p:nvPr/>
        </p:nvGrpSpPr>
        <p:grpSpPr>
          <a:xfrm>
            <a:off x="3839888" y="1550327"/>
            <a:ext cx="445627" cy="445604"/>
            <a:chOff x="6768809" y="2682265"/>
            <a:chExt cx="719915" cy="719877"/>
          </a:xfrm>
        </p:grpSpPr>
        <p:sp>
          <p:nvSpPr>
            <p:cNvPr id="1173" name="Google Shape;117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4481210" y="1550357"/>
            <a:ext cx="445753" cy="445545"/>
            <a:chOff x="7804870" y="2682313"/>
            <a:chExt cx="720118" cy="719782"/>
          </a:xfrm>
        </p:grpSpPr>
        <p:sp>
          <p:nvSpPr>
            <p:cNvPr id="1178" name="Google Shape;117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3" name="Google Shape;1183;p49"/>
          <p:cNvGrpSpPr/>
          <p:nvPr/>
        </p:nvGrpSpPr>
        <p:grpSpPr>
          <a:xfrm>
            <a:off x="5122658" y="1550125"/>
            <a:ext cx="446293" cy="446006"/>
            <a:chOff x="8841135" y="2681940"/>
            <a:chExt cx="720990" cy="720527"/>
          </a:xfrm>
        </p:grpSpPr>
        <p:sp>
          <p:nvSpPr>
            <p:cNvPr id="1184" name="Google Shape;118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9"/>
          <p:cNvGrpSpPr/>
          <p:nvPr/>
        </p:nvGrpSpPr>
        <p:grpSpPr>
          <a:xfrm>
            <a:off x="2556655" y="1550057"/>
            <a:ext cx="445260" cy="445260"/>
            <a:chOff x="4103687" y="1439862"/>
            <a:chExt cx="3986212" cy="3986211"/>
          </a:xfrm>
        </p:grpSpPr>
        <p:sp>
          <p:nvSpPr>
            <p:cNvPr id="1191" name="Google Shape;119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9"/>
          <p:cNvGrpSpPr/>
          <p:nvPr/>
        </p:nvGrpSpPr>
        <p:grpSpPr>
          <a:xfrm>
            <a:off x="5764646" y="1550362"/>
            <a:ext cx="445803" cy="445535"/>
            <a:chOff x="9878272" y="2682320"/>
            <a:chExt cx="720199" cy="719767"/>
          </a:xfrm>
        </p:grpSpPr>
        <p:sp>
          <p:nvSpPr>
            <p:cNvPr id="1194" name="Google Shape;119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6406143" y="1550279"/>
            <a:ext cx="445700" cy="445701"/>
            <a:chOff x="10914618" y="2682187"/>
            <a:chExt cx="720033" cy="720033"/>
          </a:xfrm>
        </p:grpSpPr>
        <p:sp>
          <p:nvSpPr>
            <p:cNvPr id="1198" name="Google Shape;119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9"/>
          <p:cNvGrpSpPr/>
          <p:nvPr/>
        </p:nvGrpSpPr>
        <p:grpSpPr>
          <a:xfrm>
            <a:off x="629665" y="843057"/>
            <a:ext cx="361521" cy="445816"/>
            <a:chOff x="1582665" y="1011072"/>
            <a:chExt cx="584040" cy="720220"/>
          </a:xfrm>
        </p:grpSpPr>
        <p:sp>
          <p:nvSpPr>
            <p:cNvPr id="1205" name="Google Shape;120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1231049" y="843078"/>
            <a:ext cx="379481" cy="445796"/>
            <a:chOff x="2554206" y="1011105"/>
            <a:chExt cx="613055" cy="720187"/>
          </a:xfrm>
        </p:grpSpPr>
        <p:sp>
          <p:nvSpPr>
            <p:cNvPr id="1211" name="Google Shape;121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5779224" y="797419"/>
            <a:ext cx="460705" cy="491455"/>
            <a:chOff x="9901824" y="937343"/>
            <a:chExt cx="744273" cy="793950"/>
          </a:xfrm>
        </p:grpSpPr>
        <p:grpSp>
          <p:nvGrpSpPr>
            <p:cNvPr id="1215" name="Google Shape;121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6" name="Google Shape;121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6" name="Google Shape;122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9"/>
          <p:cNvGrpSpPr/>
          <p:nvPr/>
        </p:nvGrpSpPr>
        <p:grpSpPr>
          <a:xfrm>
            <a:off x="1850392" y="843245"/>
            <a:ext cx="369868" cy="445629"/>
            <a:chOff x="3554761" y="1011374"/>
            <a:chExt cx="597525" cy="719918"/>
          </a:xfrm>
        </p:grpSpPr>
        <p:sp>
          <p:nvSpPr>
            <p:cNvPr id="1233" name="Google Shape;123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9"/>
          <p:cNvGrpSpPr/>
          <p:nvPr/>
        </p:nvGrpSpPr>
        <p:grpSpPr>
          <a:xfrm>
            <a:off x="2460123" y="843033"/>
            <a:ext cx="370755" cy="445841"/>
            <a:chOff x="4539787" y="1011032"/>
            <a:chExt cx="598958" cy="720261"/>
          </a:xfrm>
        </p:grpSpPr>
        <p:sp>
          <p:nvSpPr>
            <p:cNvPr id="1238" name="Google Shape;123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3070741" y="843141"/>
            <a:ext cx="366917" cy="445733"/>
            <a:chOff x="5526246" y="1011207"/>
            <a:chExt cx="592758" cy="720086"/>
          </a:xfrm>
        </p:grpSpPr>
        <p:sp>
          <p:nvSpPr>
            <p:cNvPr id="1244" name="Google Shape;124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9"/>
          <p:cNvGrpSpPr/>
          <p:nvPr/>
        </p:nvGrpSpPr>
        <p:grpSpPr>
          <a:xfrm>
            <a:off x="25508" y="843134"/>
            <a:ext cx="364294" cy="445740"/>
            <a:chOff x="606645" y="1011196"/>
            <a:chExt cx="588520" cy="720096"/>
          </a:xfrm>
        </p:grpSpPr>
        <p:sp>
          <p:nvSpPr>
            <p:cNvPr id="1251" name="Google Shape;125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9"/>
          <p:cNvGrpSpPr/>
          <p:nvPr/>
        </p:nvGrpSpPr>
        <p:grpSpPr>
          <a:xfrm>
            <a:off x="6479792" y="843111"/>
            <a:ext cx="298405" cy="445762"/>
            <a:chOff x="11033597" y="1011159"/>
            <a:chExt cx="482075" cy="720133"/>
          </a:xfrm>
        </p:grpSpPr>
        <p:sp>
          <p:nvSpPr>
            <p:cNvPr id="1256" name="Google Shape;125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5078657" y="797419"/>
            <a:ext cx="460705" cy="491455"/>
            <a:chOff x="8770051" y="937343"/>
            <a:chExt cx="744273" cy="793950"/>
          </a:xfrm>
        </p:grpSpPr>
        <p:sp>
          <p:nvSpPr>
            <p:cNvPr id="1261" name="Google Shape;126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6" name="Google Shape;126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7" name="Google Shape;126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7" name="Google Shape;1277;p49"/>
          <p:cNvGrpSpPr/>
          <p:nvPr/>
        </p:nvGrpSpPr>
        <p:grpSpPr>
          <a:xfrm>
            <a:off x="3677521" y="797419"/>
            <a:ext cx="460705" cy="491455"/>
            <a:chOff x="6506504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1" name="Google Shape;128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2" name="Google Shape;128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2" name="Google Shape;1292;p49"/>
          <p:cNvGrpSpPr/>
          <p:nvPr/>
        </p:nvGrpSpPr>
        <p:grpSpPr>
          <a:xfrm>
            <a:off x="4378089" y="797419"/>
            <a:ext cx="460705" cy="491455"/>
            <a:chOff x="7638277" y="937343"/>
            <a:chExt cx="744273" cy="793950"/>
          </a:xfrm>
        </p:grpSpPr>
        <p:sp>
          <p:nvSpPr>
            <p:cNvPr id="1293" name="Google Shape;129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7" name="Google Shape;129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8" name="Google Shape;129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8" name="Google Shape;1308;p49"/>
          <p:cNvGrpSpPr/>
          <p:nvPr/>
        </p:nvGrpSpPr>
        <p:grpSpPr>
          <a:xfrm>
            <a:off x="1918199" y="2986973"/>
            <a:ext cx="445779" cy="400764"/>
            <a:chOff x="3778727" y="4460423"/>
            <a:chExt cx="720160" cy="647438"/>
          </a:xfrm>
        </p:grpSpPr>
        <p:sp>
          <p:nvSpPr>
            <p:cNvPr id="1309" name="Google Shape;130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9"/>
          <p:cNvGrpSpPr/>
          <p:nvPr/>
        </p:nvGrpSpPr>
        <p:grpSpPr>
          <a:xfrm>
            <a:off x="-4917" y="2972049"/>
            <a:ext cx="445680" cy="430613"/>
            <a:chOff x="557494" y="4436312"/>
            <a:chExt cx="720000" cy="695660"/>
          </a:xfrm>
        </p:grpSpPr>
        <p:sp>
          <p:nvSpPr>
            <p:cNvPr id="1317" name="Google Shape;131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3200306" y="2964459"/>
            <a:ext cx="445833" cy="445792"/>
            <a:chOff x="5926265" y="4424051"/>
            <a:chExt cx="720246" cy="720181"/>
          </a:xfrm>
        </p:grpSpPr>
        <p:sp>
          <p:nvSpPr>
            <p:cNvPr id="1322" name="Google Shape;132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636066" y="2984013"/>
            <a:ext cx="445680" cy="406684"/>
            <a:chOff x="1631150" y="4455641"/>
            <a:chExt cx="720000" cy="657002"/>
          </a:xfrm>
        </p:grpSpPr>
        <p:sp>
          <p:nvSpPr>
            <p:cNvPr id="1327" name="Google Shape;132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9"/>
          <p:cNvGrpSpPr/>
          <p:nvPr/>
        </p:nvGrpSpPr>
        <p:grpSpPr>
          <a:xfrm>
            <a:off x="1277095" y="2983430"/>
            <a:ext cx="445680" cy="407853"/>
            <a:chOff x="2704878" y="4454697"/>
            <a:chExt cx="720000" cy="658889"/>
          </a:xfrm>
        </p:grpSpPr>
        <p:sp>
          <p:nvSpPr>
            <p:cNvPr id="1333" name="Google Shape;133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49"/>
          <p:cNvGrpSpPr/>
          <p:nvPr/>
        </p:nvGrpSpPr>
        <p:grpSpPr>
          <a:xfrm>
            <a:off x="2559367" y="2985388"/>
            <a:ext cx="445549" cy="403935"/>
            <a:chOff x="4852681" y="4457861"/>
            <a:chExt cx="719788" cy="652561"/>
          </a:xfrm>
        </p:grpSpPr>
        <p:sp>
          <p:nvSpPr>
            <p:cNvPr id="1340" name="Google Shape;134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3841527" y="2975825"/>
            <a:ext cx="445818" cy="423063"/>
            <a:chOff x="7000306" y="4442411"/>
            <a:chExt cx="720224" cy="683463"/>
          </a:xfrm>
        </p:grpSpPr>
        <p:sp>
          <p:nvSpPr>
            <p:cNvPr id="1344" name="Google Shape;134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4482736" y="2973621"/>
            <a:ext cx="445779" cy="427468"/>
            <a:chOff x="8074325" y="4438852"/>
            <a:chExt cx="720160" cy="690579"/>
          </a:xfrm>
        </p:grpSpPr>
        <p:sp>
          <p:nvSpPr>
            <p:cNvPr id="1350" name="Google Shape;135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5765081" y="2987571"/>
            <a:ext cx="445629" cy="399565"/>
            <a:chOff x="9878975" y="4425243"/>
            <a:chExt cx="719918" cy="645502"/>
          </a:xfrm>
        </p:grpSpPr>
        <p:sp>
          <p:nvSpPr>
            <p:cNvPr id="1357" name="Google Shape;135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6406098" y="2976371"/>
            <a:ext cx="445785" cy="421964"/>
            <a:chOff x="10914544" y="4407150"/>
            <a:chExt cx="720170" cy="681687"/>
          </a:xfrm>
        </p:grpSpPr>
        <p:sp>
          <p:nvSpPr>
            <p:cNvPr id="1361" name="Google Shape;136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5123888" y="2984486"/>
            <a:ext cx="445805" cy="405735"/>
            <a:chOff x="8843122" y="4420259"/>
            <a:chExt cx="720202" cy="655469"/>
          </a:xfrm>
        </p:grpSpPr>
        <p:sp>
          <p:nvSpPr>
            <p:cNvPr id="1366" name="Google Shape;136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926757" y="2283047"/>
            <a:ext cx="445812" cy="394518"/>
            <a:chOff x="1510757" y="3225422"/>
            <a:chExt cx="720214" cy="637347"/>
          </a:xfrm>
        </p:grpSpPr>
        <p:sp>
          <p:nvSpPr>
            <p:cNvPr id="1373" name="Google Shape;137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2618149" y="2300567"/>
            <a:ext cx="445767" cy="359478"/>
            <a:chOff x="2595501" y="3253725"/>
            <a:chExt cx="720141" cy="580739"/>
          </a:xfrm>
        </p:grpSpPr>
        <p:sp>
          <p:nvSpPr>
            <p:cNvPr id="1381" name="Google Shape;138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>
            <a:off x="4000820" y="2257536"/>
            <a:ext cx="443879" cy="445541"/>
            <a:chOff x="4764809" y="3184208"/>
            <a:chExt cx="717090" cy="719775"/>
          </a:xfrm>
        </p:grpSpPr>
        <p:sp>
          <p:nvSpPr>
            <p:cNvPr id="1386" name="Google Shape;138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309495" y="2286500"/>
            <a:ext cx="445746" cy="387612"/>
            <a:chOff x="3680173" y="3231000"/>
            <a:chExt cx="720106" cy="626190"/>
          </a:xfrm>
        </p:grpSpPr>
        <p:sp>
          <p:nvSpPr>
            <p:cNvPr id="1390" name="Google Shape;139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9"/>
          <p:cNvGrpSpPr/>
          <p:nvPr/>
        </p:nvGrpSpPr>
        <p:grpSpPr>
          <a:xfrm>
            <a:off x="5381583" y="2257496"/>
            <a:ext cx="443283" cy="445620"/>
            <a:chOff x="6931035" y="3184144"/>
            <a:chExt cx="716128" cy="719903"/>
          </a:xfrm>
        </p:grpSpPr>
        <p:sp>
          <p:nvSpPr>
            <p:cNvPr id="1394" name="Google Shape;139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4690277" y="2257448"/>
            <a:ext cx="445727" cy="445714"/>
            <a:chOff x="5846429" y="3184067"/>
            <a:chExt cx="720076" cy="720055"/>
          </a:xfrm>
        </p:grpSpPr>
        <p:sp>
          <p:nvSpPr>
            <p:cNvPr id="1399" name="Google Shape;139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9"/>
          <p:cNvGrpSpPr/>
          <p:nvPr/>
        </p:nvGrpSpPr>
        <p:grpSpPr>
          <a:xfrm>
            <a:off x="1377481" y="2257394"/>
            <a:ext cx="303698" cy="445825"/>
            <a:chOff x="655600" y="3183978"/>
            <a:chExt cx="490627" cy="720234"/>
          </a:xfrm>
        </p:grpSpPr>
        <p:sp>
          <p:nvSpPr>
            <p:cNvPr id="1404" name="Google Shape;140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9"/>
          <p:cNvGrpSpPr/>
          <p:nvPr/>
        </p:nvGrpSpPr>
        <p:grpSpPr>
          <a:xfrm>
            <a:off x="6070444" y="2257509"/>
            <a:ext cx="189785" cy="445592"/>
            <a:chOff x="8011692" y="3184166"/>
            <a:chExt cx="306600" cy="719859"/>
          </a:xfrm>
        </p:grpSpPr>
        <p:sp>
          <p:nvSpPr>
            <p:cNvPr id="1410" name="Google Shape;141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49"/>
          <p:cNvGrpSpPr/>
          <p:nvPr/>
        </p:nvGrpSpPr>
        <p:grpSpPr>
          <a:xfrm>
            <a:off x="6505231" y="2257259"/>
            <a:ext cx="246199" cy="445516"/>
            <a:chOff x="4556125" y="630237"/>
            <a:chExt cx="3081338" cy="5568950"/>
          </a:xfrm>
        </p:grpSpPr>
        <p:sp>
          <p:nvSpPr>
            <p:cNvPr id="1417" name="Google Shape;141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9"/>
          <p:cNvGrpSpPr/>
          <p:nvPr/>
        </p:nvGrpSpPr>
        <p:grpSpPr>
          <a:xfrm>
            <a:off x="686253" y="2257460"/>
            <a:ext cx="445768" cy="445697"/>
            <a:chOff x="1674084" y="3214987"/>
            <a:chExt cx="720142" cy="720027"/>
          </a:xfrm>
        </p:grpSpPr>
        <p:sp>
          <p:nvSpPr>
            <p:cNvPr id="1425" name="Google Shape;142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9"/>
          <p:cNvGrpSpPr/>
          <p:nvPr/>
        </p:nvGrpSpPr>
        <p:grpSpPr>
          <a:xfrm>
            <a:off x="-4906" y="2257422"/>
            <a:ext cx="445578" cy="445773"/>
            <a:chOff x="557511" y="3214925"/>
            <a:chExt cx="719836" cy="720150"/>
          </a:xfrm>
        </p:grpSpPr>
        <p:sp>
          <p:nvSpPr>
            <p:cNvPr id="1438" name="Google Shape;143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-61023" y="3693756"/>
            <a:ext cx="445905" cy="400522"/>
            <a:chOff x="1147762" y="1131887"/>
            <a:chExt cx="5137150" cy="4619626"/>
          </a:xfrm>
        </p:grpSpPr>
        <p:sp>
          <p:nvSpPr>
            <p:cNvPr id="1443" name="Google Shape;144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9"/>
          <p:cNvGrpSpPr/>
          <p:nvPr/>
        </p:nvGrpSpPr>
        <p:grpSpPr>
          <a:xfrm>
            <a:off x="736307" y="3687410"/>
            <a:ext cx="445901" cy="413282"/>
            <a:chOff x="1570037" y="1341437"/>
            <a:chExt cx="4943475" cy="4576762"/>
          </a:xfrm>
        </p:grpSpPr>
        <p:sp>
          <p:nvSpPr>
            <p:cNvPr id="1447" name="Google Shape;144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9"/>
          <p:cNvGrpSpPr/>
          <p:nvPr/>
        </p:nvGrpSpPr>
        <p:grpSpPr>
          <a:xfrm>
            <a:off x="3221629" y="3671512"/>
            <a:ext cx="441332" cy="445721"/>
            <a:chOff x="5770007" y="5489899"/>
            <a:chExt cx="712976" cy="720067"/>
          </a:xfrm>
        </p:grpSpPr>
        <p:sp>
          <p:nvSpPr>
            <p:cNvPr id="1454" name="Google Shape;145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49"/>
          <p:cNvGrpSpPr/>
          <p:nvPr/>
        </p:nvGrpSpPr>
        <p:grpSpPr>
          <a:xfrm>
            <a:off x="4014421" y="3693981"/>
            <a:ext cx="445651" cy="400824"/>
            <a:chOff x="7050768" y="5526199"/>
            <a:chExt cx="719953" cy="647534"/>
          </a:xfrm>
        </p:grpSpPr>
        <p:sp>
          <p:nvSpPr>
            <p:cNvPr id="1463" name="Google Shape;146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9"/>
          <p:cNvGrpSpPr/>
          <p:nvPr/>
        </p:nvGrpSpPr>
        <p:grpSpPr>
          <a:xfrm>
            <a:off x="5608937" y="3694052"/>
            <a:ext cx="445681" cy="400651"/>
            <a:chOff x="9626723" y="5526313"/>
            <a:chExt cx="720002" cy="647256"/>
          </a:xfrm>
        </p:grpSpPr>
        <p:sp>
          <p:nvSpPr>
            <p:cNvPr id="1476" name="Google Shape;147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6406176" y="3671489"/>
            <a:ext cx="445582" cy="445743"/>
            <a:chOff x="10914672" y="5489861"/>
            <a:chExt cx="719842" cy="720102"/>
          </a:xfrm>
        </p:grpSpPr>
        <p:sp>
          <p:nvSpPr>
            <p:cNvPr id="1489" name="Google Shape;148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4811637" y="3681752"/>
            <a:ext cx="445821" cy="425246"/>
            <a:chOff x="8338678" y="5506443"/>
            <a:chExt cx="720227" cy="686988"/>
          </a:xfrm>
        </p:grpSpPr>
        <p:sp>
          <p:nvSpPr>
            <p:cNvPr id="1502" name="Google Shape;150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1533293" y="3736343"/>
            <a:ext cx="1336824" cy="316035"/>
            <a:chOff x="3042485" y="5594633"/>
            <a:chExt cx="2159652" cy="510557"/>
          </a:xfrm>
        </p:grpSpPr>
        <p:sp>
          <p:nvSpPr>
            <p:cNvPr id="1509" name="Google Shape;150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736183" y="4379878"/>
            <a:ext cx="445738" cy="442950"/>
            <a:chOff x="1879183" y="4379878"/>
            <a:chExt cx="445738" cy="442950"/>
          </a:xfrm>
        </p:grpSpPr>
        <p:sp>
          <p:nvSpPr>
            <p:cNvPr id="1525" name="Google Shape;1525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9"/>
          <p:cNvGrpSpPr/>
          <p:nvPr/>
        </p:nvGrpSpPr>
        <p:grpSpPr>
          <a:xfrm>
            <a:off x="5645034" y="4378459"/>
            <a:ext cx="373053" cy="445791"/>
            <a:chOff x="8095060" y="5664590"/>
            <a:chExt cx="497404" cy="594389"/>
          </a:xfrm>
        </p:grpSpPr>
        <p:grpSp>
          <p:nvGrpSpPr>
            <p:cNvPr id="1530" name="Google Shape;153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1" name="Google Shape;153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4" name="Google Shape;153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5" name="Google Shape;153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9" name="Google Shape;153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3" name="Google Shape;154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6" name="Google Shape;1546;p49"/>
          <p:cNvGrpSpPr/>
          <p:nvPr/>
        </p:nvGrpSpPr>
        <p:grpSpPr>
          <a:xfrm>
            <a:off x="1727825" y="4378486"/>
            <a:ext cx="557162" cy="445734"/>
            <a:chOff x="4607809" y="5664627"/>
            <a:chExt cx="742883" cy="594312"/>
          </a:xfrm>
        </p:grpSpPr>
        <p:sp>
          <p:nvSpPr>
            <p:cNvPr id="1547" name="Google Shape;154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49"/>
          <p:cNvGrpSpPr/>
          <p:nvPr/>
        </p:nvGrpSpPr>
        <p:grpSpPr>
          <a:xfrm>
            <a:off x="2830891" y="4378543"/>
            <a:ext cx="1079865" cy="445620"/>
            <a:chOff x="2571250" y="5664711"/>
            <a:chExt cx="1439820" cy="594160"/>
          </a:xfrm>
        </p:grpSpPr>
        <p:sp>
          <p:nvSpPr>
            <p:cNvPr id="1556" name="Google Shape;155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0" name="Google Shape;1580;p49"/>
          <p:cNvGrpSpPr/>
          <p:nvPr/>
        </p:nvGrpSpPr>
        <p:grpSpPr>
          <a:xfrm>
            <a:off x="4456659" y="4378335"/>
            <a:ext cx="642470" cy="446036"/>
            <a:chOff x="6332670" y="5663946"/>
            <a:chExt cx="856627" cy="594715"/>
          </a:xfrm>
        </p:grpSpPr>
        <p:grpSp>
          <p:nvGrpSpPr>
            <p:cNvPr id="1581" name="Google Shape;158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2" name="Google Shape;158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5" name="Google Shape;158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7" name="Google Shape;158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8" name="Google Shape;158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0" name="Google Shape;1590;p49"/>
          <p:cNvSpPr txBox="1">
            <a:spLocks noGrp="1"/>
          </p:cNvSpPr>
          <p:nvPr>
            <p:ph type="title"/>
          </p:nvPr>
        </p:nvSpPr>
        <p:spPr>
          <a:xfrm>
            <a:off x="-2877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Diagrams and infographics</a:t>
            </a:r>
            <a:endParaRPr/>
          </a:p>
        </p:txBody>
      </p:sp>
      <p:sp>
        <p:nvSpPr>
          <p:cNvPr id="1591" name="Google Shape;1591;p49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50"/>
          <p:cNvSpPr txBox="1"/>
          <p:nvPr/>
        </p:nvSpPr>
        <p:spPr>
          <a:xfrm>
            <a:off x="-3349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7" name="Google Shape;1597;p50"/>
          <p:cNvSpPr txBox="1"/>
          <p:nvPr/>
        </p:nvSpPr>
        <p:spPr>
          <a:xfrm>
            <a:off x="-3349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8" name="Google Shape;1598;p50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3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51"/>
          <p:cNvSpPr txBox="1"/>
          <p:nvPr/>
        </p:nvSpPr>
        <p:spPr>
          <a:xfrm>
            <a:off x="-369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5" name="Google Shape;1605;p51"/>
          <p:cNvGrpSpPr/>
          <p:nvPr/>
        </p:nvGrpSpPr>
        <p:grpSpPr>
          <a:xfrm>
            <a:off x="-452425" y="3290132"/>
            <a:ext cx="7762851" cy="892418"/>
            <a:chOff x="801125" y="3213932"/>
            <a:chExt cx="7762851" cy="892418"/>
          </a:xfrm>
        </p:grpSpPr>
        <p:grpSp>
          <p:nvGrpSpPr>
            <p:cNvPr id="1606" name="Google Shape;160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7" name="Google Shape;160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8" name="Google Shape;160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9" name="Google Shape;160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10" name="Google Shape;161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1" name="Google Shape;161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2" name="Google Shape;161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3" name="Google Shape;161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4" name="Google Shape;161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5" name="Google Shape;161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6" name="Google Shape;161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7" name="Google Shape;161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56954" y="1164834"/>
            <a:ext cx="6737479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Mô phỏng cách </a:t>
            </a: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sym typeface="Source Sans Pro"/>
              </a:rPr>
              <a:t>bộ não sinh học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xử lý thông tin.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6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Tại sao lại sử dụng mạng nơ-ron nhiều tầng ẩn?</a:t>
            </a:r>
          </a:p>
        </p:txBody>
      </p:sp>
      <p:pic>
        <p:nvPicPr>
          <p:cNvPr id="6" name="25.jpg" descr="25.jpg">
            <a:extLst>
              <a:ext uri="{FF2B5EF4-FFF2-40B4-BE49-F238E27FC236}">
                <a16:creationId xmlns:a16="http://schemas.microsoft.com/office/drawing/2014/main" id="{757C9AC0-7AC8-4AE7-ABD6-CCA3787E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095" y="1867435"/>
            <a:ext cx="2667811" cy="26678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075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56954" y="1164834"/>
            <a:ext cx="6737479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Độ phức tạp tính toán của các mạch boolean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(Computational complexity of boolean circuit)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7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Tại sao lại sử dụng mạng nơ-ron nhiều tầng ẩn?</a:t>
            </a: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0035543D-0208-4A9A-AE9C-E6003AE40F31}"/>
              </a:ext>
            </a:extLst>
          </p:cNvPr>
          <p:cNvSpPr txBox="1"/>
          <p:nvPr/>
        </p:nvSpPr>
        <p:spPr>
          <a:xfrm>
            <a:off x="674066" y="1867434"/>
            <a:ext cx="592221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Nếu một hàm số được biểu diễn bởi một mạng có độ sâu là k với kích thước là n thì sẽ cần mạng có kích thước N &gt;&gt; n với độ sâu k-1.</a:t>
            </a: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2592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979447" y="1289724"/>
            <a:ext cx="3456392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Mạng nơ-ron nhiều tầng ẩn</a:t>
            </a: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8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Tại sao lại sử dụng mạng nơ-ron nhiều tầng ẩn?</a:t>
            </a: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0035543D-0208-4A9A-AE9C-E6003AE40F31}"/>
              </a:ext>
            </a:extLst>
          </p:cNvPr>
          <p:cNvSpPr txBox="1"/>
          <p:nvPr/>
        </p:nvSpPr>
        <p:spPr>
          <a:xfrm>
            <a:off x="261719" y="1289724"/>
            <a:ext cx="3167281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sym typeface="Source Sans Pro"/>
              </a:rPr>
              <a:t>Mạch boolean</a:t>
            </a: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BF17B950-6369-421C-BDA8-E6BBD1AC1BDD}"/>
              </a:ext>
            </a:extLst>
          </p:cNvPr>
          <p:cNvSpPr txBox="1"/>
          <p:nvPr/>
        </p:nvSpPr>
        <p:spPr>
          <a:xfrm>
            <a:off x="3300331" y="1713320"/>
            <a:ext cx="3456392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Đơn vị ngưỡng tuyến tính (linear threshold unit)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Số tầng ẩn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88F38C19-9720-4D3B-BFFA-729B43F413FD}"/>
              </a:ext>
            </a:extLst>
          </p:cNvPr>
          <p:cNvSpPr txBox="1"/>
          <p:nvPr/>
        </p:nvSpPr>
        <p:spPr>
          <a:xfrm>
            <a:off x="582603" y="1713320"/>
            <a:ext cx="3167281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Đơn vị tính toán (Computational elements)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Kích thước</a:t>
            </a:r>
          </a:p>
        </p:txBody>
      </p:sp>
    </p:spTree>
    <p:extLst>
      <p:ext uri="{BB962C8B-B14F-4D97-AF65-F5344CB8AC3E}">
        <p14:creationId xmlns:p14="http://schemas.microsoft.com/office/powerpoint/2010/main" val="53385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0" y="308120"/>
            <a:ext cx="6334561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611891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Biến động về đạo hàm.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Độ lớn đạo hàm khác nhau cho từng lớp, từng biến.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Khởi tạo giá trị ban đầu của mạng.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Lựa chọn kiến trúc mạng, giá trị siêu tham số (như tỷ lệ học).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9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61719" y="587124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Khó khăn khi huấn luyện mạng nơ-ron nhiều tầng ẩn</a:t>
            </a: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0035543D-0208-4A9A-AE9C-E6003AE40F31}"/>
              </a:ext>
            </a:extLst>
          </p:cNvPr>
          <p:cNvSpPr txBox="1"/>
          <p:nvPr/>
        </p:nvSpPr>
        <p:spPr>
          <a:xfrm>
            <a:off x="678829" y="1588430"/>
            <a:ext cx="611891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Đạo hàm tiêu biến (Vanishing gradient)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Đạo hàm cực biến (Exploding gradient)</a:t>
            </a:r>
          </a:p>
        </p:txBody>
      </p:sp>
    </p:spTree>
    <p:extLst>
      <p:ext uri="{BB962C8B-B14F-4D97-AF65-F5344CB8AC3E}">
        <p14:creationId xmlns:p14="http://schemas.microsoft.com/office/powerpoint/2010/main" val="304643872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Roboto Slab">
      <a:majorFont>
        <a:latin typeface="Roboto Slab ExtraBold"/>
        <a:ea typeface=""/>
        <a:cs typeface=""/>
      </a:majorFont>
      <a:minorFont>
        <a:latin typeface="Roboto Slab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63238"/>
    </a:dk1>
    <a:lt1>
      <a:srgbClr val="FFFFFF"/>
    </a:lt1>
    <a:dk2>
      <a:srgbClr val="607D8B"/>
    </a:dk2>
    <a:lt2>
      <a:srgbClr val="ECEFF1"/>
    </a:lt2>
    <a:accent1>
      <a:srgbClr val="0091EA"/>
    </a:accent1>
    <a:accent2>
      <a:srgbClr val="0053A3"/>
    </a:accent2>
    <a:accent3>
      <a:srgbClr val="607D8B"/>
    </a:accent3>
    <a:accent4>
      <a:srgbClr val="CFD8DC"/>
    </a:accent4>
    <a:accent5>
      <a:srgbClr val="ECEFF1"/>
    </a:accent5>
    <a:accent6>
      <a:srgbClr val="ACDBF8"/>
    </a:accent6>
    <a:hlink>
      <a:srgbClr val="0091EA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2173</Words>
  <Application>Microsoft Office PowerPoint</Application>
  <PresentationFormat>Custom</PresentationFormat>
  <Paragraphs>475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Roboto Slab Light</vt:lpstr>
      <vt:lpstr>Roboto Slab SemiBold</vt:lpstr>
      <vt:lpstr>Roboto Slab</vt:lpstr>
      <vt:lpstr>Calibri</vt:lpstr>
      <vt:lpstr>Wingdings</vt:lpstr>
      <vt:lpstr>Montserrat</vt:lpstr>
      <vt:lpstr>Source Sans Pro</vt:lpstr>
      <vt:lpstr>Arial</vt:lpstr>
      <vt:lpstr>Cambria Math</vt:lpstr>
      <vt:lpstr>Roboto Slab ExtraBold</vt:lpstr>
      <vt:lpstr>Cordelia template</vt:lpstr>
      <vt:lpstr>Huấn luyện mạng nơ-ron nhiều tầng ẩn bằng thuật toán Adam</vt:lpstr>
      <vt:lpstr>Mục lục</vt:lpstr>
      <vt:lpstr>1. 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3. Thuật toán Adam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Presentation design</vt:lpstr>
      <vt:lpstr>89,526,124$</vt:lpstr>
      <vt:lpstr>Our process is easy</vt:lpstr>
      <vt:lpstr>Let’s review some concepts</vt:lpstr>
      <vt:lpstr>Thanks!</vt:lpstr>
      <vt:lpstr>Credits</vt:lpstr>
      <vt:lpstr>2. Extra Resources</vt:lpstr>
      <vt:lpstr>Timeline</vt:lpstr>
      <vt:lpstr>Gantt chart</vt:lpstr>
      <vt:lpstr>SWOT Analysis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Huấn luyện mạng nơ-ron nhiều tầng ẩn bằng thuật toán Adam</dc:title>
  <cp:lastModifiedBy>HOÀNG MINH QUÂN</cp:lastModifiedBy>
  <cp:revision>49</cp:revision>
  <dcterms:modified xsi:type="dcterms:W3CDTF">2021-03-30T03:47:57Z</dcterms:modified>
</cp:coreProperties>
</file>