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B05"/>
    <a:srgbClr val="1D0DF3"/>
    <a:srgbClr val="5EEC3C"/>
    <a:srgbClr val="FFDC47"/>
    <a:srgbClr val="990099"/>
    <a:srgbClr val="FF4370"/>
    <a:srgbClr val="FE9202"/>
    <a:srgbClr val="FFF3E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04" y="72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3A749-B69A-43C0-97E5-57D41025715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7A6CA-CFEE-454B-BA94-8DFFC2A6B6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0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68590B17-2423-4E19-8A7C-17586BF463C2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87F7A750-CE8C-4F23-A28C-0A8413F49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0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3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52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2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0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1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182570"/>
            <a:ext cx="824607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676" y="3946096"/>
            <a:ext cx="8258423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C000"/>
                </a:solidFill>
                <a:latin typeface="Dubai" panose="020B0503030403030204" pitchFamily="34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Dubai" panose="020B0503030403030204" pitchFamily="34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Dubai" panose="020B0503030403030204" pitchFamily="34" charset="-7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D4DB3588-85A9-418E-BC89-D869453938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697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20"/>
            <a:ext cx="8246069" cy="3054094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Dubai" panose="020B0503030403030204" pitchFamily="34" charset="-78"/>
              </a:defRPr>
            </a:lvl1pPr>
            <a:lvl2pPr>
              <a:defRPr sz="2400">
                <a:latin typeface="Dubai" panose="020B0503030403030204" pitchFamily="34" charset="-78"/>
              </a:defRPr>
            </a:lvl2pPr>
            <a:lvl3pPr>
              <a:defRPr sz="2000">
                <a:latin typeface="Dubai" panose="020B0503030403030204" pitchFamily="34" charset="-78"/>
              </a:defRPr>
            </a:lvl3pPr>
            <a:lvl4pPr>
              <a:defRPr sz="1800">
                <a:latin typeface="Dubai" panose="020B0503030403030204" pitchFamily="34" charset="-78"/>
              </a:defRPr>
            </a:lvl4pPr>
            <a:lvl5pPr>
              <a:defRPr sz="1800">
                <a:latin typeface="Dubai" panose="020B0503030403030204" pitchFamily="34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Dubai" panose="020B0503030403030204" pitchFamily="34" charset="-78"/>
              </a:defRPr>
            </a:lvl1pPr>
            <a:lvl2pPr>
              <a:defRPr sz="2400">
                <a:latin typeface="Dubai" panose="020B0503030403030204" pitchFamily="34" charset="-78"/>
              </a:defRPr>
            </a:lvl2pPr>
            <a:lvl3pPr>
              <a:defRPr sz="2000">
                <a:latin typeface="Dubai" panose="020B0503030403030204" pitchFamily="34" charset="-78"/>
              </a:defRPr>
            </a:lvl3pPr>
            <a:lvl4pPr>
              <a:defRPr sz="1800">
                <a:latin typeface="Dubai" panose="020B0503030403030204" pitchFamily="34" charset="-78"/>
              </a:defRPr>
            </a:lvl4pPr>
            <a:lvl5pPr>
              <a:defRPr sz="1800">
                <a:latin typeface="Dubai" panose="020B0503030403030204" pitchFamily="34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044700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 sz="2000"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 sz="1800"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 sz="2000"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 sz="1800"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Dubai" panose="020B0503030403030204" pitchFamily="34" charset="-78"/>
              </a:defRPr>
            </a:lvl1pPr>
            <a:lvl2pPr>
              <a:defRPr sz="2800">
                <a:latin typeface="Dubai" panose="020B0503030403030204" pitchFamily="34" charset="-78"/>
              </a:defRPr>
            </a:lvl2pPr>
            <a:lvl3pPr>
              <a:defRPr sz="2400">
                <a:latin typeface="Dubai" panose="020B0503030403030204" pitchFamily="34" charset="-78"/>
              </a:defRPr>
            </a:lvl3pPr>
            <a:lvl4pPr>
              <a:defRPr sz="2000">
                <a:latin typeface="Dubai" panose="020B0503030403030204" pitchFamily="34" charset="-78"/>
              </a:defRPr>
            </a:lvl4pPr>
            <a:lvl5pPr>
              <a:defRPr sz="2000">
                <a:latin typeface="Dubai" panose="020B0503030403030204" pitchFamily="34" charset="-7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Dubai" panose="020B0503030403030204" pitchFamily="34" charset="-7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5C643-EEBD-402F-BC34-A7927CA82180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ANGULAR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AUTHENTICATION AND AUTHORIZATION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Presentator</a:t>
            </a:r>
            <a:r>
              <a:rPr lang="en-US" dirty="0"/>
              <a:t>: </a:t>
            </a:r>
            <a:r>
              <a:rPr lang="en-US" dirty="0" smtClean="0"/>
              <a:t>MyHN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4" y="1044700"/>
            <a:ext cx="6108201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Token-Based 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JSON </a:t>
            </a:r>
            <a:r>
              <a:rPr lang="en-US" sz="2000" dirty="0">
                <a:solidFill>
                  <a:schemeClr val="bg1"/>
                </a:solidFill>
              </a:rPr>
              <a:t>Web Token (JWT) is an open standard 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</a:rPr>
              <a:t>RFC 7519</a:t>
            </a:r>
            <a:r>
              <a:rPr lang="en-US" sz="2000" dirty="0" smtClean="0">
                <a:solidFill>
                  <a:schemeClr val="bg1"/>
                </a:solidFill>
              </a:rPr>
              <a:t>) </a:t>
            </a:r>
            <a:r>
              <a:rPr lang="en-US" sz="2000" dirty="0">
                <a:solidFill>
                  <a:schemeClr val="bg1"/>
                </a:solidFill>
              </a:rPr>
              <a:t>that defines a compact and self-contained way for securely transmitting information between parties as a JSON </a:t>
            </a:r>
            <a:r>
              <a:rPr lang="en-US" sz="2000" dirty="0" smtClean="0">
                <a:solidFill>
                  <a:schemeClr val="bg1"/>
                </a:solidFill>
              </a:rPr>
              <a:t>object.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This </a:t>
            </a:r>
            <a:r>
              <a:rPr lang="en-US" sz="2000" dirty="0">
                <a:solidFill>
                  <a:schemeClr val="bg1"/>
                </a:solidFill>
              </a:rPr>
              <a:t>information can be verified and trusted because it is digitally signed. </a:t>
            </a:r>
          </a:p>
          <a:p>
            <a:r>
              <a:rPr lang="en-US" sz="2000" dirty="0">
                <a:solidFill>
                  <a:schemeClr val="bg1"/>
                </a:solidFill>
              </a:rPr>
              <a:t>JWTs can be signed using a secret (with </a:t>
            </a:r>
            <a:r>
              <a:rPr lang="en-US" sz="2000" dirty="0" smtClean="0">
                <a:solidFill>
                  <a:schemeClr val="bg1"/>
                </a:solidFill>
              </a:rPr>
              <a:t>the</a:t>
            </a:r>
            <a:r>
              <a:rPr lang="en-US" sz="2000" dirty="0">
                <a:solidFill>
                  <a:schemeClr val="bg1"/>
                </a:solidFill>
              </a:rPr>
              <a:t> HMAC algorithm) or a public/private key pair using RSA or ECDSA.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34467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What is token-based</a:t>
            </a:r>
            <a:r>
              <a:rPr lang="en-US" sz="9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authentication?</a:t>
            </a:r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1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3310" y="1056588"/>
            <a:ext cx="549738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Token-Based 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442844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Header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Payload</a:t>
            </a:r>
          </a:p>
          <a:p>
            <a:r>
              <a:rPr lang="en-US" sz="3600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23310" y="1508760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JSON Web Token structure</a:t>
            </a: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074" name="Picture 2" descr="JWT.io Debugg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920" y="1350110"/>
            <a:ext cx="3496410" cy="39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43005" y="1197406"/>
            <a:ext cx="565008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bg1"/>
                </a:solidFill>
              </a:rPr>
              <a:t>Iss</a:t>
            </a:r>
            <a:r>
              <a:rPr lang="en-US" sz="1800" dirty="0" smtClean="0">
                <a:solidFill>
                  <a:schemeClr val="bg1"/>
                </a:solidFill>
              </a:rPr>
              <a:t>: </a:t>
            </a:r>
            <a:r>
              <a:rPr lang="en-US" sz="1800" dirty="0">
                <a:solidFill>
                  <a:schemeClr val="bg1"/>
                </a:solidFill>
              </a:rPr>
              <a:t>The issuer of the token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Sub</a:t>
            </a:r>
            <a:r>
              <a:rPr lang="en-US" sz="1800" dirty="0">
                <a:solidFill>
                  <a:schemeClr val="bg1"/>
                </a:solidFill>
              </a:rPr>
              <a:t>: The subject of the token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Aud</a:t>
            </a:r>
            <a:r>
              <a:rPr lang="en-US" sz="1800" dirty="0">
                <a:solidFill>
                  <a:schemeClr val="bg1"/>
                </a:solidFill>
              </a:rPr>
              <a:t>: The audience of the token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Exp</a:t>
            </a:r>
            <a:r>
              <a:rPr lang="en-US" sz="1800" dirty="0">
                <a:solidFill>
                  <a:schemeClr val="bg1"/>
                </a:solidFill>
              </a:rPr>
              <a:t>: This will define the expiration </a:t>
            </a:r>
            <a:r>
              <a:rPr lang="en-US" sz="1800" dirty="0" smtClean="0">
                <a:solidFill>
                  <a:schemeClr val="bg1"/>
                </a:solidFill>
              </a:rPr>
              <a:t>date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b="1" dirty="0" err="1">
                <a:solidFill>
                  <a:schemeClr val="bg1"/>
                </a:solidFill>
              </a:rPr>
              <a:t>Nbf</a:t>
            </a:r>
            <a:r>
              <a:rPr lang="en-US" sz="1800" dirty="0">
                <a:solidFill>
                  <a:schemeClr val="bg1"/>
                </a:solidFill>
              </a:rPr>
              <a:t>:  Defines the time before which the JWT MUST NOT be accepted for processing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Iat</a:t>
            </a:r>
            <a:r>
              <a:rPr lang="en-US" sz="1800" dirty="0">
                <a:solidFill>
                  <a:schemeClr val="bg1"/>
                </a:solidFill>
              </a:rPr>
              <a:t>: The time the JWT was issued. Can be used to determine the age of the JWT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Jti</a:t>
            </a:r>
            <a:r>
              <a:rPr lang="en-US" sz="1800" dirty="0">
                <a:solidFill>
                  <a:schemeClr val="bg1"/>
                </a:solidFill>
              </a:rPr>
              <a:t>: Unique identifier for the JWT. Can be used to prevent the JWT from being replayed. This is helpful for a one time use token.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00940" y="1676510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Some JWT attributes</a:t>
            </a: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0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b="1" dirty="0"/>
              <a:t>Angular Authentication and Authorization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Interceptors</a:t>
            </a:r>
          </a:p>
          <a:p>
            <a:r>
              <a:rPr lang="en-US" dirty="0"/>
              <a:t>Router </a:t>
            </a:r>
            <a:r>
              <a:rPr lang="en-US" dirty="0" smtClean="0"/>
              <a:t>Guards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5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2490" y="1502815"/>
            <a:ext cx="717713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724455"/>
            <a:ext cx="8093365" cy="21378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Interceptors </a:t>
            </a:r>
            <a:r>
              <a:rPr lang="en-US" sz="2400" dirty="0">
                <a:solidFill>
                  <a:schemeClr val="bg1"/>
                </a:solidFill>
              </a:rPr>
              <a:t>have been used to pre-process and post-process the HTTP request before sending and after getting response from the server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25538" y="2113635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HTTP Interceptors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1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7080" y="1502817"/>
            <a:ext cx="8093366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07080" y="1960931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HTTP Interceptors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026" name="Picture 2" descr="Káº¿t quáº£ hÃ¬nh áº£nh cho interceptors ang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2349354"/>
            <a:ext cx="5344675" cy="274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7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2490" y="1502815"/>
            <a:ext cx="717713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724455"/>
            <a:ext cx="8093365" cy="21378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Protect route</a:t>
            </a:r>
            <a:r>
              <a:rPr lang="en-US" sz="2400" dirty="0" smtClean="0">
                <a:solidFill>
                  <a:schemeClr val="bg1"/>
                </a:solidFill>
              </a:rPr>
              <a:t>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Prevent users form accessing areas that’s not allowed.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Ask them to confirmation when leaving a certain area.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25538" y="2113635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Router Guards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2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40" y="0"/>
            <a:ext cx="3278883" cy="51435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434130" y="739290"/>
            <a:ext cx="3817624" cy="152705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92980" y="2037283"/>
            <a:ext cx="2582937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Router Guards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3065" y="891994"/>
            <a:ext cx="4123035" cy="2595985"/>
          </a:xfrm>
        </p:spPr>
        <p:txBody>
          <a:bodyPr>
            <a:normAutofit/>
          </a:bodyPr>
          <a:lstStyle/>
          <a:p>
            <a:pPr algn="ctr"/>
            <a:r>
              <a:rPr lang="en-US" sz="2900" b="1" dirty="0" smtClean="0"/>
              <a:t>IV. Demo</a:t>
            </a:r>
            <a:endParaRPr 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0537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3065" y="891994"/>
            <a:ext cx="4123035" cy="2595985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THE END.</a:t>
            </a:r>
            <a:r>
              <a:rPr lang="en-US" sz="2900" b="1" dirty="0" smtClean="0"/>
              <a:t/>
            </a:r>
            <a:br>
              <a:rPr lang="en-US" sz="2900" b="1" dirty="0" smtClean="0"/>
            </a:br>
            <a:r>
              <a:rPr lang="en-US" sz="2900" b="1" dirty="0" smtClean="0"/>
              <a:t>THANK YOU, EVERYONE.</a:t>
            </a:r>
            <a:endParaRPr 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95413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Token-Based Authentication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JSON Web Token (JWT)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 Angular Authentication and Authorization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Token-Based Authentication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token-based authentication?</a:t>
            </a:r>
          </a:p>
          <a:p>
            <a:r>
              <a:rPr lang="en-US" dirty="0"/>
              <a:t>Pros and cons</a:t>
            </a:r>
          </a:p>
          <a:p>
            <a:r>
              <a:rPr lang="en-US" dirty="0"/>
              <a:t>How Token-Based Authentication </a:t>
            </a:r>
            <a:r>
              <a:rPr lang="en-US" dirty="0" smtClean="0"/>
              <a:t>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49738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Token-Based 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 Allow users to enter their username and password in order to obtain a token which allows them to fetch a specific resource - without using their username and password.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Once </a:t>
            </a:r>
            <a:r>
              <a:rPr lang="en-US" sz="2400" dirty="0">
                <a:solidFill>
                  <a:schemeClr val="bg1"/>
                </a:solidFill>
              </a:rPr>
              <a:t>their token has been obtained, the user can offer the token - which offers access to a specific resource for a time period - to the remote site.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What is token-based</a:t>
            </a:r>
            <a:r>
              <a:rPr lang="en-US" sz="9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sz="9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4" y="1044700"/>
            <a:ext cx="565008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Token-Based</a:t>
            </a:r>
            <a:r>
              <a:rPr lang="en-US" sz="12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Cross-domain / CORS: </a:t>
            </a:r>
            <a:r>
              <a:rPr lang="en-US" sz="2000" dirty="0">
                <a:solidFill>
                  <a:schemeClr val="bg1"/>
                </a:solidFill>
              </a:rPr>
              <a:t>its work any server on any domain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Stateless : </a:t>
            </a:r>
            <a:r>
              <a:rPr lang="en-US" sz="2000" dirty="0">
                <a:solidFill>
                  <a:schemeClr val="bg1"/>
                </a:solidFill>
              </a:rPr>
              <a:t>The rest of the state lives in cookies or local storage on the client side.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Decoupling:</a:t>
            </a:r>
            <a:r>
              <a:rPr lang="en-US" sz="2000" dirty="0">
                <a:solidFill>
                  <a:schemeClr val="bg1"/>
                </a:solidFill>
              </a:rPr>
              <a:t> you are not tied to any particular authentication scheme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Performance: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smtClean="0">
                <a:solidFill>
                  <a:schemeClr val="bg1"/>
                </a:solidFill>
              </a:rPr>
              <a:t>calculating an HMACSHA256 </a:t>
            </a:r>
            <a:r>
              <a:rPr lang="en-US" sz="2000" dirty="0">
                <a:solidFill>
                  <a:schemeClr val="bg1"/>
                </a:solidFill>
              </a:rPr>
              <a:t>to validate a token and parsing its contents.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5" y="1514702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Pros and cons</a:t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8965" y="1755647"/>
            <a:ext cx="2748690" cy="3579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indent="514350" algn="l" defTabSz="114300">
              <a:buFont typeface="Wingdings 3" panose="05040102010807070707" pitchFamily="18" charset="2"/>
              <a:buChar char=""/>
            </a:pPr>
            <a:r>
              <a:rPr lang="en-US" sz="9600" dirty="0">
                <a:solidFill>
                  <a:srgbClr val="6EFB05"/>
                </a:solidFill>
                <a:ea typeface="+mn-ea"/>
                <a:cs typeface="+mn-cs"/>
              </a:rPr>
              <a:t>Pros</a:t>
            </a:r>
            <a: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14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3309" y="1052472"/>
            <a:ext cx="6719021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Token-Based</a:t>
            </a:r>
            <a:r>
              <a:rPr lang="en-US" sz="12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Cannot manage client from the </a:t>
            </a:r>
            <a:r>
              <a:rPr lang="en-US" sz="2400" dirty="0" smtClean="0">
                <a:solidFill>
                  <a:schemeClr val="bg1"/>
                </a:solidFill>
              </a:rPr>
              <a:t>server.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 Identifying each client per user is not possible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Have risk if private key is leaked.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23309" y="1510586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Pros and cons</a:t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8965" y="1755647"/>
            <a:ext cx="2748690" cy="3579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indent="514350" algn="l" defTabSz="114300">
              <a:buFont typeface="Wingdings 3" panose="05040102010807070707" pitchFamily="18" charset="2"/>
              <a:buChar char=""/>
            </a:pPr>
            <a:r>
              <a:rPr lang="en-US" sz="9600" dirty="0" smtClean="0">
                <a:solidFill>
                  <a:srgbClr val="6EFB05"/>
                </a:solidFill>
                <a:ea typeface="+mn-ea"/>
                <a:cs typeface="+mn-cs"/>
              </a:rPr>
              <a:t>Cons</a:t>
            </a:r>
            <a: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84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3310" y="1244579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Token-Based</a:t>
            </a:r>
            <a:r>
              <a:rPr lang="en-US" sz="12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23310" y="1655520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6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How Token-Based Authentication Works</a:t>
            </a:r>
          </a:p>
          <a:p>
            <a:pPr algn="l"/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Token based authentication has a simple process but encrypted tokens makes it much more secure than cooki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1972816"/>
            <a:ext cx="79057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87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76014" y="1044700"/>
            <a:ext cx="565008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Token-Based</a:t>
            </a:r>
            <a:r>
              <a:rPr lang="en-US" sz="11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76015" y="1514702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6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How Token-Based Authentication Works</a:t>
            </a:r>
          </a:p>
          <a:p>
            <a:pPr algn="l"/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0" name="Picture 2" descr="https://cdn-images-1.medium.com/max/800/1*PDry-Wb8JRquwnikIbJOJ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1960930"/>
            <a:ext cx="5497380" cy="30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50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 smtClean="0"/>
              <a:t>JSON </a:t>
            </a:r>
            <a:r>
              <a:rPr lang="en-US" sz="2900" b="1" dirty="0"/>
              <a:t>Web Token (JWT)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JSON Web Token?</a:t>
            </a:r>
            <a:endParaRPr lang="en-US" dirty="0"/>
          </a:p>
          <a:p>
            <a:r>
              <a:rPr lang="en-US" dirty="0"/>
              <a:t>JSON Web Token structure</a:t>
            </a:r>
          </a:p>
          <a:p>
            <a:r>
              <a:rPr lang="en-US" dirty="0"/>
              <a:t>Some JWT attributes</a:t>
            </a:r>
          </a:p>
        </p:txBody>
      </p:sp>
    </p:spTree>
    <p:extLst>
      <p:ext uri="{BB962C8B-B14F-4D97-AF65-F5344CB8AC3E}">
        <p14:creationId xmlns:p14="http://schemas.microsoft.com/office/powerpoint/2010/main" val="41890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On-screen Show (16:9)</PresentationFormat>
  <Paragraphs>93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Dubai</vt:lpstr>
      <vt:lpstr>Wingdings 3</vt:lpstr>
      <vt:lpstr>Office Theme</vt:lpstr>
      <vt:lpstr>ANGULAR  AUTHENTICATION AND AUTHORIZATION</vt:lpstr>
      <vt:lpstr>Agent</vt:lpstr>
      <vt:lpstr>Token-Based Authentication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JSON Web Token (JWT)</vt:lpstr>
      <vt:lpstr>PowerPoint Presentation</vt:lpstr>
      <vt:lpstr>PowerPoint Presentation</vt:lpstr>
      <vt:lpstr>PowerPoint Presentation</vt:lpstr>
      <vt:lpstr>Angular Authentication and Authorization</vt:lpstr>
      <vt:lpstr>PowerPoint Presentation</vt:lpstr>
      <vt:lpstr>PowerPoint Presentation</vt:lpstr>
      <vt:lpstr>PowerPoint Presentation</vt:lpstr>
      <vt:lpstr>PowerPoint Presentation</vt:lpstr>
      <vt:lpstr>IV. Demo</vt:lpstr>
      <vt:lpstr>THE END. THANK YOU, EVERYONE.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2019-03-19T07:03:37Z</dcterms:created>
  <dcterms:modified xsi:type="dcterms:W3CDTF">2019-03-19T15:29:44Z</dcterms:modified>
</cp:coreProperties>
</file>