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8" r:id="rId3"/>
    <p:sldId id="259" r:id="rId4"/>
    <p:sldId id="280" r:id="rId5"/>
    <p:sldId id="281" r:id="rId6"/>
    <p:sldId id="285" r:id="rId7"/>
    <p:sldId id="257" r:id="rId8"/>
    <p:sldId id="282" r:id="rId9"/>
    <p:sldId id="283" r:id="rId10"/>
    <p:sldId id="279" r:id="rId11"/>
    <p:sldId id="260" r:id="rId12"/>
    <p:sldId id="286" r:id="rId13"/>
    <p:sldId id="268" r:id="rId14"/>
    <p:sldId id="269" r:id="rId15"/>
    <p:sldId id="262" r:id="rId16"/>
    <p:sldId id="263" r:id="rId17"/>
    <p:sldId id="264" r:id="rId18"/>
    <p:sldId id="265" r:id="rId19"/>
    <p:sldId id="270" r:id="rId20"/>
    <p:sldId id="271" r:id="rId21"/>
    <p:sldId id="272" r:id="rId22"/>
    <p:sldId id="274" r:id="rId23"/>
    <p:sldId id="275" r:id="rId24"/>
    <p:sldId id="276" r:id="rId25"/>
    <p:sldId id="277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B05"/>
    <a:srgbClr val="1D0DF3"/>
    <a:srgbClr val="5EEC3C"/>
    <a:srgbClr val="FFDC47"/>
    <a:srgbClr val="990099"/>
    <a:srgbClr val="FF4370"/>
    <a:srgbClr val="FE9202"/>
    <a:srgbClr val="FFF3E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6" d="100"/>
          <a:sy n="96" d="100"/>
        </p:scale>
        <p:origin x="9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04" y="72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3A749-B69A-43C0-97E5-57D41025715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7A6CA-CFEE-454B-BA94-8DFFC2A6B6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0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68590B17-2423-4E19-8A7C-17586BF463C2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87F7A750-CE8C-4F23-A28C-0A8413F49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1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28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5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80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2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30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1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7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0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82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6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07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59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52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182570"/>
            <a:ext cx="8246070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676" y="3946096"/>
            <a:ext cx="8258423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FC000"/>
                </a:solidFill>
                <a:latin typeface="Dubai" panose="020B0503030403030204" pitchFamily="34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Dubai" panose="020B0503030403030204" pitchFamily="34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Dubai" panose="020B0503030403030204" pitchFamily="34" charset="-7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D4DB3588-85A9-418E-BC89-D869453938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697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55520"/>
            <a:ext cx="8246069" cy="3054094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Dubai" panose="020B0503030403030204" pitchFamily="34" charset="-78"/>
              </a:defRPr>
            </a:lvl1pPr>
            <a:lvl2pPr>
              <a:defRPr sz="2400">
                <a:latin typeface="Dubai" panose="020B0503030403030204" pitchFamily="34" charset="-78"/>
              </a:defRPr>
            </a:lvl2pPr>
            <a:lvl3pPr>
              <a:defRPr sz="2000">
                <a:latin typeface="Dubai" panose="020B0503030403030204" pitchFamily="34" charset="-78"/>
              </a:defRPr>
            </a:lvl3pPr>
            <a:lvl4pPr>
              <a:defRPr sz="1800">
                <a:latin typeface="Dubai" panose="020B0503030403030204" pitchFamily="34" charset="-78"/>
              </a:defRPr>
            </a:lvl4pPr>
            <a:lvl5pPr>
              <a:defRPr sz="1800">
                <a:latin typeface="Dubai" panose="020B0503030403030204" pitchFamily="34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Dubai" panose="020B0503030403030204" pitchFamily="34" charset="-78"/>
              </a:defRPr>
            </a:lvl1pPr>
            <a:lvl2pPr>
              <a:defRPr sz="2400">
                <a:latin typeface="Dubai" panose="020B0503030403030204" pitchFamily="34" charset="-78"/>
              </a:defRPr>
            </a:lvl2pPr>
            <a:lvl3pPr>
              <a:defRPr sz="2000">
                <a:latin typeface="Dubai" panose="020B0503030403030204" pitchFamily="34" charset="-78"/>
              </a:defRPr>
            </a:lvl3pPr>
            <a:lvl4pPr>
              <a:defRPr sz="1800">
                <a:latin typeface="Dubai" panose="020B0503030403030204" pitchFamily="34" charset="-78"/>
              </a:defRPr>
            </a:lvl4pPr>
            <a:lvl5pPr>
              <a:defRPr sz="1800">
                <a:latin typeface="Dubai" panose="020B0503030403030204" pitchFamily="34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044700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1904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 sz="2000"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 sz="1800"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1904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 sz="2000"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 sz="1800"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Dubai" panose="020B0503030403030204" pitchFamily="34" charset="-78"/>
              </a:defRPr>
            </a:lvl1pPr>
            <a:lvl2pPr>
              <a:defRPr sz="2800">
                <a:latin typeface="Dubai" panose="020B0503030403030204" pitchFamily="34" charset="-78"/>
              </a:defRPr>
            </a:lvl2pPr>
            <a:lvl3pPr>
              <a:defRPr sz="2400">
                <a:latin typeface="Dubai" panose="020B0503030403030204" pitchFamily="34" charset="-78"/>
              </a:defRPr>
            </a:lvl3pPr>
            <a:lvl4pPr>
              <a:defRPr sz="2000">
                <a:latin typeface="Dubai" panose="020B0503030403030204" pitchFamily="34" charset="-78"/>
              </a:defRPr>
            </a:lvl4pPr>
            <a:lvl5pPr>
              <a:defRPr sz="2000">
                <a:latin typeface="Dubai" panose="020B0503030403030204" pitchFamily="34" charset="-7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Dubai" panose="020B0503030403030204" pitchFamily="34" charset="-7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5C643-EEBD-402F-BC34-A7927CA82180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ANGULAR SECURITY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Presentator</a:t>
            </a:r>
            <a:r>
              <a:rPr lang="en-US" dirty="0"/>
              <a:t>: </a:t>
            </a:r>
            <a:r>
              <a:rPr lang="en-US" dirty="0" smtClean="0"/>
              <a:t>MyHN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Token-Based Authentication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token-based authentication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JSON Web Token(JWT)</a:t>
            </a:r>
            <a:endParaRPr lang="en-US" dirty="0"/>
          </a:p>
          <a:p>
            <a:r>
              <a:rPr lang="en-US" dirty="0"/>
              <a:t>Pros and cons</a:t>
            </a:r>
          </a:p>
          <a:p>
            <a:r>
              <a:rPr lang="en-US" dirty="0"/>
              <a:t>How Token-Based Authentication </a:t>
            </a:r>
            <a:r>
              <a:rPr lang="en-US" dirty="0" smtClean="0"/>
              <a:t>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2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59785" y="117862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 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 Allow users to enter their username and password in order to obtain a token which allows them to fetch a specific resource - without using their username and password.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Once </a:t>
            </a:r>
            <a:r>
              <a:rPr lang="en-US" sz="2400" dirty="0">
                <a:solidFill>
                  <a:schemeClr val="bg1"/>
                </a:solidFill>
              </a:rPr>
              <a:t>their token has been obtained, the user can offer the token - which offers access to a specific resource for a time period - to the remote site.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59785" y="1655521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What is token-based</a:t>
            </a:r>
            <a:r>
              <a:rPr lang="en-US" sz="9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sz="9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2490" y="1273759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 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2490" y="1731873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JSON Web Token (JWT)</a:t>
            </a:r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4375" y="2189987"/>
            <a:ext cx="748254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JSON </a:t>
            </a:r>
            <a:r>
              <a:rPr lang="en-US" sz="2000" dirty="0">
                <a:solidFill>
                  <a:schemeClr val="bg1"/>
                </a:solidFill>
              </a:rPr>
              <a:t>Web Token (JWT) is an open standard 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b="1" dirty="0" smtClean="0">
                <a:solidFill>
                  <a:schemeClr val="bg1"/>
                </a:solidFill>
              </a:rPr>
              <a:t>RFC 7519</a:t>
            </a:r>
            <a:r>
              <a:rPr lang="en-US" sz="2000" dirty="0" smtClean="0">
                <a:solidFill>
                  <a:schemeClr val="bg1"/>
                </a:solidFill>
              </a:rPr>
              <a:t>) </a:t>
            </a:r>
            <a:r>
              <a:rPr lang="en-US" sz="2000" dirty="0">
                <a:solidFill>
                  <a:schemeClr val="bg1"/>
                </a:solidFill>
              </a:rPr>
              <a:t>that defines a compact and self-contained way for securely transmitting information between parties as a JSON </a:t>
            </a:r>
            <a:r>
              <a:rPr lang="en-US" sz="2000" dirty="0" smtClean="0">
                <a:solidFill>
                  <a:schemeClr val="bg1"/>
                </a:solidFill>
              </a:rPr>
              <a:t>object.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This </a:t>
            </a:r>
            <a:r>
              <a:rPr lang="en-US" sz="2000" dirty="0">
                <a:solidFill>
                  <a:schemeClr val="bg1"/>
                </a:solidFill>
              </a:rPr>
              <a:t>information can be verified and trusted because it is digitally signed. </a:t>
            </a:r>
          </a:p>
          <a:p>
            <a:r>
              <a:rPr lang="en-US" sz="2000" dirty="0">
                <a:solidFill>
                  <a:schemeClr val="bg1"/>
                </a:solidFill>
              </a:rPr>
              <a:t>JWTs can be signed using a secret (with </a:t>
            </a:r>
            <a:r>
              <a:rPr lang="en-US" sz="2000" dirty="0" smtClean="0">
                <a:solidFill>
                  <a:schemeClr val="bg1"/>
                </a:solidFill>
              </a:rPr>
              <a:t>the</a:t>
            </a:r>
            <a:r>
              <a:rPr lang="en-US" sz="2000" dirty="0">
                <a:solidFill>
                  <a:schemeClr val="bg1"/>
                </a:solidFill>
              </a:rPr>
              <a:t> HMAC algorithm) or a public/private key pair using RSA or ECDSA.</a:t>
            </a:r>
          </a:p>
        </p:txBody>
      </p:sp>
    </p:spTree>
    <p:extLst>
      <p:ext uri="{BB962C8B-B14F-4D97-AF65-F5344CB8AC3E}">
        <p14:creationId xmlns:p14="http://schemas.microsoft.com/office/powerpoint/2010/main" val="374141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442844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Header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Payload</a:t>
            </a:r>
          </a:p>
          <a:p>
            <a:r>
              <a:rPr lang="en-US" sz="3600" dirty="0">
                <a:solidFill>
                  <a:schemeClr val="bg1"/>
                </a:solidFill>
              </a:rPr>
              <a:t>Signature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50" y="1861801"/>
            <a:ext cx="5460875" cy="325933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1670" y="107149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 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1670" y="1529604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JSON Web Token (JWT)</a:t>
            </a:r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chemeClr val="bg1"/>
                </a:solidFill>
              </a:rPr>
              <a:t>Iss</a:t>
            </a:r>
            <a:r>
              <a:rPr lang="en-US" sz="1800" dirty="0" smtClean="0">
                <a:solidFill>
                  <a:schemeClr val="bg1"/>
                </a:solidFill>
              </a:rPr>
              <a:t>: </a:t>
            </a:r>
            <a:r>
              <a:rPr lang="en-US" sz="1800" dirty="0">
                <a:solidFill>
                  <a:schemeClr val="bg1"/>
                </a:solidFill>
              </a:rPr>
              <a:t>The issuer of the token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Sub</a:t>
            </a:r>
            <a:r>
              <a:rPr lang="en-US" sz="1800" dirty="0">
                <a:solidFill>
                  <a:schemeClr val="bg1"/>
                </a:solidFill>
              </a:rPr>
              <a:t>: The subject of the token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Aud</a:t>
            </a:r>
            <a:r>
              <a:rPr lang="en-US" sz="1800" dirty="0">
                <a:solidFill>
                  <a:schemeClr val="bg1"/>
                </a:solidFill>
              </a:rPr>
              <a:t>: The audience of the token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Exp</a:t>
            </a:r>
            <a:r>
              <a:rPr lang="en-US" sz="1800" dirty="0">
                <a:solidFill>
                  <a:schemeClr val="bg1"/>
                </a:solidFill>
              </a:rPr>
              <a:t>: This will define the expiration </a:t>
            </a:r>
            <a:r>
              <a:rPr lang="en-US" sz="1800" dirty="0" smtClean="0">
                <a:solidFill>
                  <a:schemeClr val="bg1"/>
                </a:solidFill>
              </a:rPr>
              <a:t>date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b="1" dirty="0" err="1">
                <a:solidFill>
                  <a:schemeClr val="bg1"/>
                </a:solidFill>
              </a:rPr>
              <a:t>Nbf</a:t>
            </a:r>
            <a:r>
              <a:rPr lang="en-US" sz="1800" dirty="0">
                <a:solidFill>
                  <a:schemeClr val="bg1"/>
                </a:solidFill>
              </a:rPr>
              <a:t>:  Defines the time before which the JWT MUST NOT be accepted for processing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Iat</a:t>
            </a:r>
            <a:r>
              <a:rPr lang="en-US" sz="1800" dirty="0">
                <a:solidFill>
                  <a:schemeClr val="bg1"/>
                </a:solidFill>
              </a:rPr>
              <a:t>: The time the JWT was issued. Can be used to determine the age of the JWT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Jti</a:t>
            </a:r>
            <a:r>
              <a:rPr lang="en-US" sz="1800" dirty="0">
                <a:solidFill>
                  <a:schemeClr val="bg1"/>
                </a:solidFill>
              </a:rPr>
              <a:t>: Unique identifier for the JWT. Can be used to prevent the JWT from being replayed. This is helpful for a one time use token.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8022" y="1196341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 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8022" y="1655520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JSON Web Token (JWT)</a:t>
            </a:r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0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4" y="1044700"/>
            <a:ext cx="565008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</a:t>
            </a:r>
            <a:r>
              <a:rPr lang="en-US" sz="12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You can authorize only the requests you wish to authorize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000" b="1" dirty="0" smtClean="0">
                <a:solidFill>
                  <a:schemeClr val="bg1"/>
                </a:solidFill>
              </a:rPr>
              <a:t>Cross-domain </a:t>
            </a:r>
            <a:r>
              <a:rPr lang="en-US" sz="2000" b="1" dirty="0">
                <a:solidFill>
                  <a:schemeClr val="bg1"/>
                </a:solidFill>
              </a:rPr>
              <a:t>/ CORS: </a:t>
            </a:r>
            <a:r>
              <a:rPr lang="en-US" sz="2000" dirty="0">
                <a:solidFill>
                  <a:schemeClr val="bg1"/>
                </a:solidFill>
              </a:rPr>
              <a:t>its work any server on any domain</a:t>
            </a:r>
          </a:p>
          <a:p>
            <a:pPr>
              <a:buFontTx/>
              <a:buChar char="-"/>
            </a:pPr>
            <a:r>
              <a:rPr lang="en-US" sz="2000" b="1" dirty="0" smtClean="0">
                <a:solidFill>
                  <a:schemeClr val="bg1"/>
                </a:solidFill>
              </a:rPr>
              <a:t>Decoupling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  <a:r>
              <a:rPr lang="en-US" sz="2000" dirty="0">
                <a:solidFill>
                  <a:schemeClr val="bg1"/>
                </a:solidFill>
              </a:rPr>
              <a:t> you are not tied to any particular authentication scheme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Performance: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smtClean="0">
                <a:solidFill>
                  <a:schemeClr val="bg1"/>
                </a:solidFill>
              </a:rPr>
              <a:t>calculating an HMACSHA256 </a:t>
            </a:r>
            <a:r>
              <a:rPr lang="en-US" sz="2000" dirty="0">
                <a:solidFill>
                  <a:schemeClr val="bg1"/>
                </a:solidFill>
              </a:rPr>
              <a:t>to validate a token and parsing its contents.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5" y="1514702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Pros and cons</a:t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8965" y="1755647"/>
            <a:ext cx="2748690" cy="35798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indent="514350" algn="l" defTabSz="114300">
              <a:buFont typeface="Wingdings 3" panose="05040102010807070707" pitchFamily="18" charset="2"/>
              <a:buChar char=""/>
            </a:pPr>
            <a:r>
              <a:rPr lang="en-US" sz="9600" dirty="0">
                <a:solidFill>
                  <a:srgbClr val="6EFB05"/>
                </a:solidFill>
                <a:ea typeface="+mn-ea"/>
                <a:cs typeface="+mn-cs"/>
              </a:rPr>
              <a:t>Pros</a:t>
            </a:r>
            <a: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14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23309" y="1052472"/>
            <a:ext cx="6719021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</a:t>
            </a:r>
            <a:r>
              <a:rPr lang="en-US" sz="12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You have to store the token </a:t>
            </a:r>
            <a:r>
              <a:rPr lang="en-US" sz="2400" dirty="0" smtClean="0">
                <a:solidFill>
                  <a:schemeClr val="bg1"/>
                </a:solidFill>
              </a:rPr>
              <a:t>somewhere.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Cannot manage client from the server.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Have </a:t>
            </a:r>
            <a:r>
              <a:rPr lang="en-US" sz="2400" dirty="0" smtClean="0">
                <a:solidFill>
                  <a:schemeClr val="bg1"/>
                </a:solidFill>
              </a:rPr>
              <a:t>risk if private key is leaked.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23309" y="1510586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Pros and cons</a:t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8965" y="1755647"/>
            <a:ext cx="2748690" cy="35798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indent="514350" algn="l" defTabSz="114300">
              <a:buFont typeface="Wingdings 3" panose="05040102010807070707" pitchFamily="18" charset="2"/>
              <a:buChar char=""/>
            </a:pPr>
            <a:r>
              <a:rPr lang="en-US" sz="9600" dirty="0" smtClean="0">
                <a:solidFill>
                  <a:srgbClr val="6EFB05"/>
                </a:solidFill>
                <a:ea typeface="+mn-ea"/>
                <a:cs typeface="+mn-cs"/>
              </a:rPr>
              <a:t>Cons</a:t>
            </a:r>
            <a: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9600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4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3310" y="1244579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</a:t>
            </a:r>
            <a:r>
              <a:rPr lang="en-US" sz="12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23310" y="1655520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6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r>
              <a:rPr lang="en-US" sz="62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US" sz="6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How Token-Based Authentication Works</a:t>
            </a:r>
          </a:p>
          <a:p>
            <a:pPr algn="l"/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Token based authentication has a simple process but encrypted tokens makes it much more secure than cooki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1972816"/>
            <a:ext cx="79057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87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76014" y="1044700"/>
            <a:ext cx="565008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</a:t>
            </a:r>
            <a:r>
              <a:rPr lang="en-US" sz="11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76015" y="1514702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6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r>
              <a:rPr lang="en-US" sz="62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US" sz="6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How Token-Based Authentication Works</a:t>
            </a:r>
          </a:p>
          <a:p>
            <a:pPr algn="l"/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50" name="Picture 2" descr="https://cdn-images-1.medium.com/max/800/1*PDry-Wb8JRquwnikIbJOJ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1960930"/>
            <a:ext cx="5497380" cy="30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50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00" b="1" dirty="0"/>
              <a:t>Angular Authentication and Authorization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Interceptors</a:t>
            </a:r>
          </a:p>
          <a:p>
            <a:r>
              <a:rPr lang="en-US" dirty="0"/>
              <a:t>Router </a:t>
            </a:r>
            <a:r>
              <a:rPr lang="en-US" dirty="0" smtClean="0"/>
              <a:t>Guards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5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What is Angular Security?</a:t>
            </a:r>
          </a:p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Token-Based Authentication</a:t>
            </a:r>
          </a:p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 Angular Authentication and Authorization</a:t>
            </a:r>
          </a:p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0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2490" y="1502815"/>
            <a:ext cx="717713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Authentication and Authorization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724455"/>
            <a:ext cx="8093365" cy="21378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Interceptors </a:t>
            </a:r>
            <a:r>
              <a:rPr lang="en-US" sz="2400" dirty="0">
                <a:solidFill>
                  <a:schemeClr val="bg1"/>
                </a:solidFill>
              </a:rPr>
              <a:t>have been used to pre-process and post-process the HTTP request before sending and after getting response from the server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25538" y="2113635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HTTP Interceptors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1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7080" y="1502817"/>
            <a:ext cx="8093366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Authentication and Authorization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07080" y="1960931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HTTP Interceptors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026" name="Picture 2" descr="Káº¿t quáº£ hÃ¬nh áº£nh cho interceptors angu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2349354"/>
            <a:ext cx="5344675" cy="274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7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2490" y="1502815"/>
            <a:ext cx="717713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Authentication and Authorization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724455"/>
            <a:ext cx="8093365" cy="21378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Protect routes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Prevent users form accessing areas that’s not allowed.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Ask them to confirmation when leaving a certain area.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25538" y="2113635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Router Guards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2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40" y="0"/>
            <a:ext cx="3278883" cy="51435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434130" y="739290"/>
            <a:ext cx="3817624" cy="152705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Authentication and Authorization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92980" y="2037283"/>
            <a:ext cx="2582937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Router Guards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3065" y="891994"/>
            <a:ext cx="4123035" cy="2595985"/>
          </a:xfrm>
        </p:spPr>
        <p:txBody>
          <a:bodyPr>
            <a:normAutofit/>
          </a:bodyPr>
          <a:lstStyle/>
          <a:p>
            <a:pPr algn="ctr"/>
            <a:r>
              <a:rPr lang="en-US" sz="2900" b="1" dirty="0" smtClean="0"/>
              <a:t>IV. Demo</a:t>
            </a:r>
            <a:endParaRPr 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20537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3065" y="891994"/>
            <a:ext cx="4275740" cy="2595985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THE END.</a:t>
            </a:r>
            <a:r>
              <a:rPr lang="en-US" sz="2900" b="1" dirty="0" smtClean="0"/>
              <a:t/>
            </a:r>
            <a:br>
              <a:rPr lang="en-US" sz="2900" b="1" dirty="0" smtClean="0"/>
            </a:br>
            <a:r>
              <a:rPr lang="en-US" sz="2900" b="1" dirty="0" smtClean="0"/>
              <a:t>THANK YOU, EVERYONE.</a:t>
            </a:r>
            <a:endParaRPr 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295413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0050" lvl="1" algn="l"/>
            <a:r>
              <a:rPr lang="en-US" sz="2900" b="1" kern="12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  <a:ea typeface="+mj-ea"/>
                <a:cs typeface="+mj-cs"/>
              </a:rPr>
              <a:t>Angular Security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authentication</a:t>
            </a:r>
          </a:p>
          <a:p>
            <a:r>
              <a:rPr lang="en-US" dirty="0"/>
              <a:t>Angular </a:t>
            </a:r>
            <a:r>
              <a:rPr lang="en-US" dirty="0" smtClean="0"/>
              <a:t>Operations</a:t>
            </a:r>
          </a:p>
          <a:p>
            <a:r>
              <a:rPr lang="en-US" dirty="0"/>
              <a:t>Web development </a:t>
            </a:r>
            <a:r>
              <a:rPr lang="en-US" dirty="0" smtClean="0"/>
              <a:t>tendency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Security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MVC Authentication</a:t>
            </a: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3555" y="1972816"/>
            <a:ext cx="8856890" cy="3030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Káº¿t quáº£ hÃ¬nh áº£nh cho us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2904984"/>
            <a:ext cx="1189765" cy="118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24705" y="2155414"/>
            <a:ext cx="1221640" cy="609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</a:p>
          <a:p>
            <a:pPr algn="ctr"/>
            <a:r>
              <a:rPr lang="en-US" dirty="0" smtClean="0"/>
              <a:t>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705" y="4251505"/>
            <a:ext cx="1221640" cy="61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Page</a:t>
            </a:r>
          </a:p>
          <a:p>
            <a:pPr algn="ctr"/>
            <a:r>
              <a:rPr lang="en-US" dirty="0" smtClean="0"/>
              <a:t>View</a:t>
            </a:r>
          </a:p>
        </p:txBody>
      </p:sp>
      <p:sp>
        <p:nvSpPr>
          <p:cNvPr id="9" name="Rectangle 8"/>
          <p:cNvSpPr/>
          <p:nvPr/>
        </p:nvSpPr>
        <p:spPr>
          <a:xfrm>
            <a:off x="7383822" y="3206266"/>
            <a:ext cx="1221639" cy="58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</a:p>
          <a:p>
            <a:pPr algn="ctr"/>
            <a:r>
              <a:rPr lang="en-US" dirty="0" smtClean="0"/>
              <a:t>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2654696" y="3206266"/>
            <a:ext cx="1237720" cy="60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Delegate</a:t>
            </a:r>
          </a:p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688598" y="3206266"/>
            <a:ext cx="916230" cy="28171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Request</a:t>
            </a:r>
            <a:endParaRPr lang="en-US" sz="1000" b="1" dirty="0"/>
          </a:p>
        </p:txBody>
      </p:sp>
      <p:sp>
        <p:nvSpPr>
          <p:cNvPr id="13" name="Right Arrow 12"/>
          <p:cNvSpPr/>
          <p:nvPr/>
        </p:nvSpPr>
        <p:spPr>
          <a:xfrm rot="10800000" flipV="1">
            <a:off x="1681587" y="3549180"/>
            <a:ext cx="916230" cy="28171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Response</a:t>
            </a:r>
            <a:endParaRPr lang="en-US" sz="1000" b="1" dirty="0"/>
          </a:p>
        </p:txBody>
      </p:sp>
      <p:sp>
        <p:nvSpPr>
          <p:cNvPr id="18" name="Right Arrow 17"/>
          <p:cNvSpPr/>
          <p:nvPr/>
        </p:nvSpPr>
        <p:spPr>
          <a:xfrm rot="20192814">
            <a:off x="2774596" y="2418583"/>
            <a:ext cx="2024706" cy="28171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Transfer Request</a:t>
            </a:r>
            <a:endParaRPr lang="en-US" sz="1000" b="1" dirty="0"/>
          </a:p>
        </p:txBody>
      </p:sp>
      <p:sp>
        <p:nvSpPr>
          <p:cNvPr id="19" name="Right Arrow 18"/>
          <p:cNvSpPr/>
          <p:nvPr/>
        </p:nvSpPr>
        <p:spPr>
          <a:xfrm rot="9296480" flipV="1">
            <a:off x="3159300" y="2630566"/>
            <a:ext cx="1579722" cy="28346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Delegate render</a:t>
            </a:r>
            <a:endParaRPr lang="en-US" sz="1000" b="1" dirty="0"/>
          </a:p>
        </p:txBody>
      </p:sp>
      <p:sp>
        <p:nvSpPr>
          <p:cNvPr id="15" name="Right Arrow 14"/>
          <p:cNvSpPr/>
          <p:nvPr/>
        </p:nvSpPr>
        <p:spPr>
          <a:xfrm rot="1804095">
            <a:off x="5907032" y="2504248"/>
            <a:ext cx="1774615" cy="28171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Request Information</a:t>
            </a:r>
            <a:endParaRPr lang="en-US" sz="1000" b="1" dirty="0"/>
          </a:p>
        </p:txBody>
      </p:sp>
      <p:sp>
        <p:nvSpPr>
          <p:cNvPr id="16" name="Right Arrow 15"/>
          <p:cNvSpPr/>
          <p:nvPr/>
        </p:nvSpPr>
        <p:spPr>
          <a:xfrm rot="12594124" flipV="1">
            <a:off x="5981289" y="2765978"/>
            <a:ext cx="1302998" cy="28346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Response Data</a:t>
            </a:r>
            <a:endParaRPr lang="en-US" sz="1000" b="1" dirty="0"/>
          </a:p>
        </p:txBody>
      </p:sp>
      <p:sp>
        <p:nvSpPr>
          <p:cNvPr id="17" name="Right Arrow 16"/>
          <p:cNvSpPr/>
          <p:nvPr/>
        </p:nvSpPr>
        <p:spPr>
          <a:xfrm rot="1647675">
            <a:off x="4012839" y="3573573"/>
            <a:ext cx="1538473" cy="28171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Render response </a:t>
            </a:r>
            <a:endParaRPr lang="en-US" sz="1000" b="1" dirty="0"/>
          </a:p>
        </p:txBody>
      </p:sp>
      <p:sp>
        <p:nvSpPr>
          <p:cNvPr id="20" name="Right Arrow 19"/>
          <p:cNvSpPr/>
          <p:nvPr/>
        </p:nvSpPr>
        <p:spPr>
          <a:xfrm rot="12351341" flipV="1">
            <a:off x="4004812" y="3757615"/>
            <a:ext cx="1102179" cy="28346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Return view</a:t>
            </a:r>
            <a:endParaRPr lang="en-US" sz="1000" b="1" dirty="0"/>
          </a:p>
        </p:txBody>
      </p:sp>
      <p:sp>
        <p:nvSpPr>
          <p:cNvPr id="11" name="Rectangle 10"/>
          <p:cNvSpPr/>
          <p:nvPr/>
        </p:nvSpPr>
        <p:spPr>
          <a:xfrm>
            <a:off x="601670" y="4267225"/>
            <a:ext cx="916230" cy="289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0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8" grpId="0" animBg="1"/>
      <p:bldP spid="19" grpId="0" animBg="1"/>
      <p:bldP spid="15" grpId="0" animBg="1"/>
      <p:bldP spid="16" grpId="0" animBg="1"/>
      <p:bldP spid="17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Security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Angular Operation</a:t>
            </a: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3555" y="1972816"/>
            <a:ext cx="8856890" cy="3030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Káº¿t quáº£ hÃ¬nh áº£nh cho us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4" y="3127040"/>
            <a:ext cx="1189765" cy="118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585732" y="4530542"/>
            <a:ext cx="916230" cy="289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" name="Cloud 1"/>
          <p:cNvSpPr/>
          <p:nvPr/>
        </p:nvSpPr>
        <p:spPr>
          <a:xfrm>
            <a:off x="6422294" y="3336190"/>
            <a:ext cx="2425446" cy="1194352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Render – Server</a:t>
            </a:r>
          </a:p>
          <a:p>
            <a:pPr algn="ctr"/>
            <a:r>
              <a:rPr lang="en-US" sz="1600" dirty="0" smtClean="0"/>
              <a:t>(Angular)</a:t>
            </a:r>
          </a:p>
        </p:txBody>
      </p:sp>
      <p:sp>
        <p:nvSpPr>
          <p:cNvPr id="36" name="Cloud 35"/>
          <p:cNvSpPr/>
          <p:nvPr/>
        </p:nvSpPr>
        <p:spPr>
          <a:xfrm>
            <a:off x="3044949" y="2042411"/>
            <a:ext cx="2137870" cy="980615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Server</a:t>
            </a:r>
            <a:endParaRPr lang="en-US" dirty="0"/>
          </a:p>
        </p:txBody>
      </p:sp>
      <p:sp>
        <p:nvSpPr>
          <p:cNvPr id="87" name="Right Arrow 86"/>
          <p:cNvSpPr/>
          <p:nvPr/>
        </p:nvSpPr>
        <p:spPr>
          <a:xfrm rot="1804095">
            <a:off x="5181406" y="2764178"/>
            <a:ext cx="1633933" cy="34082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Response Data</a:t>
            </a:r>
            <a:endParaRPr lang="en-US" sz="1000" b="1" dirty="0"/>
          </a:p>
        </p:txBody>
      </p:sp>
      <p:sp>
        <p:nvSpPr>
          <p:cNvPr id="88" name="Right Arrow 87"/>
          <p:cNvSpPr/>
          <p:nvPr/>
        </p:nvSpPr>
        <p:spPr>
          <a:xfrm rot="12667088" flipV="1">
            <a:off x="5318187" y="2530401"/>
            <a:ext cx="1945314" cy="34082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Request Data</a:t>
            </a:r>
            <a:endParaRPr lang="en-US" sz="1000" b="1" dirty="0"/>
          </a:p>
        </p:txBody>
      </p:sp>
      <p:sp>
        <p:nvSpPr>
          <p:cNvPr id="89" name="Right Arrow 88"/>
          <p:cNvSpPr/>
          <p:nvPr/>
        </p:nvSpPr>
        <p:spPr>
          <a:xfrm>
            <a:off x="1976014" y="3589592"/>
            <a:ext cx="4275741" cy="34082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Request</a:t>
            </a:r>
            <a:endParaRPr lang="en-US" sz="1000" b="1" dirty="0"/>
          </a:p>
        </p:txBody>
      </p:sp>
      <p:sp>
        <p:nvSpPr>
          <p:cNvPr id="90" name="Right Arrow 89"/>
          <p:cNvSpPr/>
          <p:nvPr/>
        </p:nvSpPr>
        <p:spPr>
          <a:xfrm rot="10800000" flipV="1">
            <a:off x="1944138" y="4012072"/>
            <a:ext cx="4275741" cy="33832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Render Angular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2372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Security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Angular 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Operations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Can angular manage user roles and permissions?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Can </a:t>
            </a:r>
            <a:r>
              <a:rPr lang="en-US" sz="2400" dirty="0">
                <a:solidFill>
                  <a:schemeClr val="bg1"/>
                </a:solidFill>
              </a:rPr>
              <a:t>angular prevent users from </a:t>
            </a:r>
            <a:r>
              <a:rPr lang="en-US" sz="2400" dirty="0" smtClean="0">
                <a:solidFill>
                  <a:schemeClr val="bg1"/>
                </a:solidFill>
              </a:rPr>
              <a:t>accessing restricted areas?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8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lowchart: Alternate Process 138"/>
          <p:cNvSpPr/>
          <p:nvPr/>
        </p:nvSpPr>
        <p:spPr>
          <a:xfrm>
            <a:off x="448965" y="202386"/>
            <a:ext cx="8038483" cy="471825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0" name="Flowchart: Alternate Process 159"/>
          <p:cNvSpPr/>
          <p:nvPr/>
        </p:nvSpPr>
        <p:spPr>
          <a:xfrm>
            <a:off x="3157906" y="916899"/>
            <a:ext cx="5104345" cy="3894585"/>
          </a:xfrm>
          <a:prstGeom prst="flowChartAlternate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2" name="Group 161"/>
          <p:cNvGrpSpPr/>
          <p:nvPr/>
        </p:nvGrpSpPr>
        <p:grpSpPr>
          <a:xfrm>
            <a:off x="1008558" y="1376773"/>
            <a:ext cx="958183" cy="3164823"/>
            <a:chOff x="445222" y="577739"/>
            <a:chExt cx="1042796" cy="3506320"/>
          </a:xfrm>
        </p:grpSpPr>
        <p:sp>
          <p:nvSpPr>
            <p:cNvPr id="174" name="Rectangle 173"/>
            <p:cNvSpPr/>
            <p:nvPr/>
          </p:nvSpPr>
          <p:spPr>
            <a:xfrm>
              <a:off x="511144" y="2110530"/>
              <a:ext cx="932688" cy="3017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n>
                    <a:noFill/>
                  </a:ln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Employee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55329" y="577739"/>
              <a:ext cx="932689" cy="3017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Manager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45222" y="3784136"/>
              <a:ext cx="933450" cy="29992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sz="1100" dirty="0" smtClean="0">
                  <a:ln>
                    <a:noFill/>
                  </a:ln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nonymous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3" name="Straight Arrow Connector 162"/>
          <p:cNvCxnSpPr/>
          <p:nvPr/>
        </p:nvCxnSpPr>
        <p:spPr>
          <a:xfrm>
            <a:off x="2125328" y="1110290"/>
            <a:ext cx="1408575" cy="63153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125328" y="2407522"/>
            <a:ext cx="1408593" cy="19711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2015261" y="3516251"/>
            <a:ext cx="1518877" cy="21558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1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986" y="128470"/>
            <a:ext cx="1094689" cy="1075295"/>
          </a:xfrm>
          <a:prstGeom prst="rect">
            <a:avLst/>
          </a:prstGeom>
        </p:spPr>
      </p:pic>
      <p:sp>
        <p:nvSpPr>
          <p:cNvPr id="156" name="Rounded Rectangle 155"/>
          <p:cNvSpPr/>
          <p:nvPr/>
        </p:nvSpPr>
        <p:spPr>
          <a:xfrm>
            <a:off x="5377731" y="1150964"/>
            <a:ext cx="2569835" cy="26454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7" name="Flowchart: Alternate Process 156"/>
          <p:cNvSpPr/>
          <p:nvPr/>
        </p:nvSpPr>
        <p:spPr>
          <a:xfrm>
            <a:off x="5703807" y="1532860"/>
            <a:ext cx="2083011" cy="5542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Manager Only</a:t>
            </a:r>
          </a:p>
        </p:txBody>
      </p:sp>
      <p:sp>
        <p:nvSpPr>
          <p:cNvPr id="158" name="Flowchart: Alternate Process 157"/>
          <p:cNvSpPr/>
          <p:nvPr/>
        </p:nvSpPr>
        <p:spPr>
          <a:xfrm>
            <a:off x="5716349" y="2296650"/>
            <a:ext cx="2070470" cy="5542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Manager &amp; Employee</a:t>
            </a:r>
          </a:p>
        </p:txBody>
      </p:sp>
      <p:sp>
        <p:nvSpPr>
          <p:cNvPr id="159" name="Flowchart: Alternate Process 158"/>
          <p:cNvSpPr/>
          <p:nvPr/>
        </p:nvSpPr>
        <p:spPr>
          <a:xfrm>
            <a:off x="5741431" y="3023483"/>
            <a:ext cx="2057807" cy="5542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Employee Only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3559230" y="3935104"/>
            <a:ext cx="4326780" cy="5806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Flowchart: Alternate Process 147"/>
          <p:cNvSpPr/>
          <p:nvPr/>
        </p:nvSpPr>
        <p:spPr>
          <a:xfrm>
            <a:off x="3534147" y="1187921"/>
            <a:ext cx="1441885" cy="2550075"/>
          </a:xfrm>
          <a:prstGeom prst="flowChartAlternate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Authentication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3534147" y="1742286"/>
            <a:ext cx="2181513" cy="4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534147" y="1742286"/>
            <a:ext cx="2182201" cy="81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3509064" y="2604630"/>
            <a:ext cx="2232367" cy="2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3534147" y="1742286"/>
            <a:ext cx="2207284" cy="149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3534147" y="2616949"/>
            <a:ext cx="2206884" cy="76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534147" y="3540889"/>
            <a:ext cx="865740" cy="38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Multiply 154"/>
          <p:cNvSpPr/>
          <p:nvPr/>
        </p:nvSpPr>
        <p:spPr>
          <a:xfrm>
            <a:off x="4211382" y="2124181"/>
            <a:ext cx="263369" cy="34493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52" y="373977"/>
            <a:ext cx="802968" cy="878460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13" y="1737678"/>
            <a:ext cx="898715" cy="898715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10" y="3139322"/>
            <a:ext cx="1023231" cy="1023231"/>
          </a:xfrm>
          <a:prstGeom prst="rect">
            <a:avLst/>
          </a:prstGeom>
        </p:spPr>
      </p:pic>
      <p:sp>
        <p:nvSpPr>
          <p:cNvPr id="185" name="Rectangle 184"/>
          <p:cNvSpPr/>
          <p:nvPr/>
        </p:nvSpPr>
        <p:spPr>
          <a:xfrm>
            <a:off x="6022379" y="1041808"/>
            <a:ext cx="1374345" cy="2503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Security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Web development tendency</a:t>
            </a: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Multi-platform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Microservice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 descr="Graph-031-e14319923378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35" y="128470"/>
            <a:ext cx="4813122" cy="49135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8443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Security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Web development tendency</a:t>
            </a: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Multi-platform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Microservice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But Cookie-Based Authentication b</a:t>
            </a:r>
            <a:r>
              <a:rPr lang="en-US" sz="2400" dirty="0" smtClean="0">
                <a:solidFill>
                  <a:schemeClr val="bg1"/>
                </a:solidFill>
              </a:rPr>
              <a:t>ounds </a:t>
            </a:r>
            <a:r>
              <a:rPr lang="en-US" sz="2400" dirty="0">
                <a:solidFill>
                  <a:schemeClr val="bg1"/>
                </a:solidFill>
              </a:rPr>
              <a:t>to a single </a:t>
            </a:r>
            <a:r>
              <a:rPr lang="en-US" sz="2400" dirty="0" smtClean="0">
                <a:solidFill>
                  <a:schemeClr val="bg1"/>
                </a:solidFill>
              </a:rPr>
              <a:t>domain.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55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On-screen Show (16:9)</PresentationFormat>
  <Paragraphs>154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Dubai</vt:lpstr>
      <vt:lpstr>Times New Roman</vt:lpstr>
      <vt:lpstr>Wingdings 3</vt:lpstr>
      <vt:lpstr>Office Theme</vt:lpstr>
      <vt:lpstr>ANGULAR SECURITY</vt:lpstr>
      <vt:lpstr>Agent</vt:lpstr>
      <vt:lpstr>Angular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Token-Based Authentication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Angular Authentication and Authorization</vt:lpstr>
      <vt:lpstr>PowerPoint Presentation</vt:lpstr>
      <vt:lpstr>PowerPoint Presentation</vt:lpstr>
      <vt:lpstr>PowerPoint Presentation</vt:lpstr>
      <vt:lpstr>PowerPoint Presentation</vt:lpstr>
      <vt:lpstr>IV. Demo</vt:lpstr>
      <vt:lpstr>THE END. THANK YOU, EVERYONE.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2019-03-19T07:03:37Z</dcterms:created>
  <dcterms:modified xsi:type="dcterms:W3CDTF">2019-04-08T17:46:14Z</dcterms:modified>
</cp:coreProperties>
</file>