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8" r:id="rId3"/>
    <p:sldId id="259" r:id="rId4"/>
    <p:sldId id="280" r:id="rId5"/>
    <p:sldId id="281" r:id="rId6"/>
    <p:sldId id="285" r:id="rId7"/>
    <p:sldId id="257" r:id="rId8"/>
    <p:sldId id="282" r:id="rId9"/>
    <p:sldId id="283" r:id="rId10"/>
    <p:sldId id="279" r:id="rId11"/>
    <p:sldId id="260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4" r:id="rId24"/>
    <p:sldId id="275" r:id="rId25"/>
    <p:sldId id="276" r:id="rId26"/>
    <p:sldId id="277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B05"/>
    <a:srgbClr val="1D0DF3"/>
    <a:srgbClr val="5EEC3C"/>
    <a:srgbClr val="FFDC47"/>
    <a:srgbClr val="990099"/>
    <a:srgbClr val="FF4370"/>
    <a:srgbClr val="FE9202"/>
    <a:srgbClr val="FFF3E7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49" d="100"/>
          <a:sy n="149" d="100"/>
        </p:scale>
        <p:origin x="46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904" y="72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3A749-B69A-43C0-97E5-57D41025715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7A6CA-CFEE-454B-BA94-8DFFC2A6B65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0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68590B17-2423-4E19-8A7C-17586BF463C2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87F7A750-CE8C-4F23-A28C-0A8413F49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1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28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52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2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32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30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1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7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0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82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63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07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45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80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182570"/>
            <a:ext cx="8246070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Dubai" panose="020B050303040303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676" y="3946096"/>
            <a:ext cx="8258423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FFC000"/>
                </a:solidFill>
                <a:latin typeface="Dubai" panose="020B0503030403030204" pitchFamily="34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Dubai" panose="020B0503030403030204" pitchFamily="34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Dubai" panose="020B0503030403030204" pitchFamily="34" charset="-7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D4DB3588-85A9-418E-BC89-D869453938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697"/>
            <a:ext cx="8246070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655520"/>
            <a:ext cx="8246069" cy="3054094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Dubai" panose="020B0503030403030204" pitchFamily="34" charset="-78"/>
              </a:defRPr>
            </a:lvl1pPr>
            <a:lvl2pPr>
              <a:defRPr sz="2400">
                <a:latin typeface="Dubai" panose="020B0503030403030204" pitchFamily="34" charset="-78"/>
              </a:defRPr>
            </a:lvl2pPr>
            <a:lvl3pPr>
              <a:defRPr sz="2000">
                <a:latin typeface="Dubai" panose="020B0503030403030204" pitchFamily="34" charset="-78"/>
              </a:defRPr>
            </a:lvl3pPr>
            <a:lvl4pPr>
              <a:defRPr sz="1800">
                <a:latin typeface="Dubai" panose="020B0503030403030204" pitchFamily="34" charset="-78"/>
              </a:defRPr>
            </a:lvl4pPr>
            <a:lvl5pPr>
              <a:defRPr sz="1800">
                <a:latin typeface="Dubai" panose="020B0503030403030204" pitchFamily="34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Dubai" panose="020B0503030403030204" pitchFamily="34" charset="-78"/>
              </a:defRPr>
            </a:lvl1pPr>
            <a:lvl2pPr>
              <a:defRPr sz="2400">
                <a:latin typeface="Dubai" panose="020B0503030403030204" pitchFamily="34" charset="-78"/>
              </a:defRPr>
            </a:lvl2pPr>
            <a:lvl3pPr>
              <a:defRPr sz="2000">
                <a:latin typeface="Dubai" panose="020B0503030403030204" pitchFamily="34" charset="-78"/>
              </a:defRPr>
            </a:lvl3pPr>
            <a:lvl4pPr>
              <a:defRPr sz="1800">
                <a:latin typeface="Dubai" panose="020B0503030403030204" pitchFamily="34" charset="-78"/>
              </a:defRPr>
            </a:lvl4pPr>
            <a:lvl5pPr>
              <a:defRPr sz="1800">
                <a:latin typeface="Dubai" panose="020B0503030403030204" pitchFamily="34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044700"/>
            <a:ext cx="8246071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41904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algn="ctr">
              <a:defRPr sz="2000"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 algn="ctr">
              <a:defRPr sz="1800"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1904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algn="ctr">
              <a:defRPr sz="2000"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 algn="ctr">
              <a:defRPr sz="1800"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Dubai" panose="020B0503030403030204" pitchFamily="34" charset="-78"/>
              </a:defRPr>
            </a:lvl1pPr>
            <a:lvl2pPr>
              <a:defRPr sz="2800">
                <a:latin typeface="Dubai" panose="020B0503030403030204" pitchFamily="34" charset="-78"/>
              </a:defRPr>
            </a:lvl2pPr>
            <a:lvl3pPr>
              <a:defRPr sz="2400">
                <a:latin typeface="Dubai" panose="020B0503030403030204" pitchFamily="34" charset="-78"/>
              </a:defRPr>
            </a:lvl3pPr>
            <a:lvl4pPr>
              <a:defRPr sz="2000">
                <a:latin typeface="Dubai" panose="020B0503030403030204" pitchFamily="34" charset="-78"/>
              </a:defRPr>
            </a:lvl4pPr>
            <a:lvl5pPr>
              <a:defRPr sz="2000">
                <a:latin typeface="Dubai" panose="020B0503030403030204" pitchFamily="34" charset="-7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Dubai" panose="020B0503030403030204" pitchFamily="34" charset="-7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0A5C643-EEBD-402F-BC34-A7927CA82180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ubai" panose="020B0503030403030204" pitchFamily="34" charset="-7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ANGULAR SECURITY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Presentator</a:t>
            </a:r>
            <a:r>
              <a:rPr lang="en-US" dirty="0"/>
              <a:t>: </a:t>
            </a:r>
            <a:r>
              <a:rPr lang="en-US" dirty="0" smtClean="0"/>
              <a:t>MyHN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Token-Based Authentication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token-based authentication?</a:t>
            </a:r>
          </a:p>
          <a:p>
            <a:r>
              <a:rPr lang="en-US" dirty="0"/>
              <a:t>Pros and cons</a:t>
            </a:r>
          </a:p>
          <a:p>
            <a:r>
              <a:rPr lang="en-US" dirty="0"/>
              <a:t>How Token-Based Authentication </a:t>
            </a:r>
            <a:r>
              <a:rPr lang="en-US" dirty="0" smtClean="0"/>
              <a:t>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2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Token-Based 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 Allow users to enter their username and password in order to obtain a token which allows them to fetch a specific resource - without using their username and password.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Once </a:t>
            </a:r>
            <a:r>
              <a:rPr lang="en-US" sz="2400" dirty="0">
                <a:solidFill>
                  <a:schemeClr val="bg1"/>
                </a:solidFill>
              </a:rPr>
              <a:t>their token has been obtained, the user can offer the token - which offers access to a specific resource for a time period - to the remote site.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What is token-based</a:t>
            </a:r>
            <a:r>
              <a:rPr lang="en-US" sz="9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sz="9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4" y="1044700"/>
            <a:ext cx="565008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Token-Based</a:t>
            </a:r>
            <a:r>
              <a:rPr lang="en-US" sz="128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Cross-domain / CORS: </a:t>
            </a:r>
            <a:r>
              <a:rPr lang="en-US" sz="2000" dirty="0">
                <a:solidFill>
                  <a:schemeClr val="bg1"/>
                </a:solidFill>
              </a:rPr>
              <a:t>its work any server on any domain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Stateless : </a:t>
            </a:r>
            <a:r>
              <a:rPr lang="en-US" sz="2000" dirty="0">
                <a:solidFill>
                  <a:schemeClr val="bg1"/>
                </a:solidFill>
              </a:rPr>
              <a:t>The rest of the state lives in cookies or local storage on the client side.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Decoupling:</a:t>
            </a:r>
            <a:r>
              <a:rPr lang="en-US" sz="2000" dirty="0">
                <a:solidFill>
                  <a:schemeClr val="bg1"/>
                </a:solidFill>
              </a:rPr>
              <a:t> you are not tied to any particular authentication scheme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Performance: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 smtClean="0">
                <a:solidFill>
                  <a:schemeClr val="bg1"/>
                </a:solidFill>
              </a:rPr>
              <a:t>calculating an HMACSHA256 </a:t>
            </a:r>
            <a:r>
              <a:rPr lang="en-US" sz="2000" dirty="0">
                <a:solidFill>
                  <a:schemeClr val="bg1"/>
                </a:solidFill>
              </a:rPr>
              <a:t>to validate a token and parsing its contents.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5" y="1514702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Pros and cons</a:t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8965" y="1755647"/>
            <a:ext cx="2748690" cy="35798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indent="514350" algn="l" defTabSz="114300">
              <a:buFont typeface="Wingdings 3" panose="05040102010807070707" pitchFamily="18" charset="2"/>
              <a:buChar char=""/>
            </a:pPr>
            <a:r>
              <a:rPr lang="en-US" sz="9600" dirty="0">
                <a:solidFill>
                  <a:srgbClr val="6EFB05"/>
                </a:solidFill>
                <a:ea typeface="+mn-ea"/>
                <a:cs typeface="+mn-cs"/>
              </a:rPr>
              <a:t>Pros</a:t>
            </a:r>
            <a:r>
              <a:rPr lang="en-US" sz="80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14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23309" y="1052472"/>
            <a:ext cx="6719021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Token-Based</a:t>
            </a:r>
            <a:r>
              <a:rPr lang="en-US" sz="128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Cannot manage client from the </a:t>
            </a:r>
            <a:r>
              <a:rPr lang="en-US" sz="2400" dirty="0" smtClean="0">
                <a:solidFill>
                  <a:schemeClr val="bg1"/>
                </a:solidFill>
              </a:rPr>
              <a:t>server.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 Identifying each client per user is not possible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Have risk if private key is leaked.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23309" y="1510586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Pros and cons</a:t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8965" y="1755647"/>
            <a:ext cx="2748690" cy="35798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indent="514350" algn="l" defTabSz="114300">
              <a:buFont typeface="Wingdings 3" panose="05040102010807070707" pitchFamily="18" charset="2"/>
              <a:buChar char=""/>
            </a:pPr>
            <a:r>
              <a:rPr lang="en-US" sz="9600" dirty="0" smtClean="0">
                <a:solidFill>
                  <a:srgbClr val="6EFB05"/>
                </a:solidFill>
                <a:ea typeface="+mn-ea"/>
                <a:cs typeface="+mn-cs"/>
              </a:rPr>
              <a:t>Cons</a:t>
            </a:r>
            <a:r>
              <a:rPr lang="en-US" sz="80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848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3310" y="1244579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Token-Based</a:t>
            </a:r>
            <a:r>
              <a:rPr lang="en-US" sz="128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23310" y="1655520"/>
            <a:ext cx="4581150" cy="458114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6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 How Token-Based Authentication Works</a:t>
            </a:r>
          </a:p>
          <a:p>
            <a:pPr algn="l"/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Token based authentication has a simple process but encrypted tokens makes it much more secure than cooki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0" y="1972816"/>
            <a:ext cx="79057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87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76014" y="1044700"/>
            <a:ext cx="565008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II.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Token-Based</a:t>
            </a:r>
            <a:r>
              <a:rPr lang="en-US" sz="11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76015" y="1514702"/>
            <a:ext cx="4581150" cy="458114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6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 How Token-Based Authentication Works</a:t>
            </a:r>
          </a:p>
          <a:p>
            <a:pPr algn="l"/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50" name="Picture 2" descr="https://cdn-images-1.medium.com/max/800/1*PDry-Wb8JRquwnikIbJOJ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0" y="1960930"/>
            <a:ext cx="5497380" cy="30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50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 smtClean="0"/>
              <a:t>JSON </a:t>
            </a:r>
            <a:r>
              <a:rPr lang="en-US" sz="2900" b="1" dirty="0"/>
              <a:t>Web Token (JWT)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JSON Web Token?</a:t>
            </a:r>
            <a:endParaRPr lang="en-US" dirty="0"/>
          </a:p>
          <a:p>
            <a:r>
              <a:rPr lang="en-US" dirty="0"/>
              <a:t>JSON Web Token structure</a:t>
            </a:r>
          </a:p>
          <a:p>
            <a:r>
              <a:rPr lang="en-US" dirty="0"/>
              <a:t>Some JWT attributes</a:t>
            </a:r>
          </a:p>
        </p:txBody>
      </p:sp>
    </p:spTree>
    <p:extLst>
      <p:ext uri="{BB962C8B-B14F-4D97-AF65-F5344CB8AC3E}">
        <p14:creationId xmlns:p14="http://schemas.microsoft.com/office/powerpoint/2010/main" val="41890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4" y="1044700"/>
            <a:ext cx="6108201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III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JSON Web Token (JWT)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JSON </a:t>
            </a:r>
            <a:r>
              <a:rPr lang="en-US" sz="2000" dirty="0">
                <a:solidFill>
                  <a:schemeClr val="bg1"/>
                </a:solidFill>
              </a:rPr>
              <a:t>Web Token (JWT) is an open standard 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b="1" dirty="0" smtClean="0">
                <a:solidFill>
                  <a:schemeClr val="bg1"/>
                </a:solidFill>
              </a:rPr>
              <a:t>RFC 7519</a:t>
            </a:r>
            <a:r>
              <a:rPr lang="en-US" sz="2000" dirty="0" smtClean="0">
                <a:solidFill>
                  <a:schemeClr val="bg1"/>
                </a:solidFill>
              </a:rPr>
              <a:t>) </a:t>
            </a:r>
            <a:r>
              <a:rPr lang="en-US" sz="2000" dirty="0">
                <a:solidFill>
                  <a:schemeClr val="bg1"/>
                </a:solidFill>
              </a:rPr>
              <a:t>that defines a compact and self-contained way for securely transmitting information between parties as a JSON </a:t>
            </a:r>
            <a:r>
              <a:rPr lang="en-US" sz="2000" dirty="0" smtClean="0">
                <a:solidFill>
                  <a:schemeClr val="bg1"/>
                </a:solidFill>
              </a:rPr>
              <a:t>object.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This </a:t>
            </a:r>
            <a:r>
              <a:rPr lang="en-US" sz="2000" dirty="0">
                <a:solidFill>
                  <a:schemeClr val="bg1"/>
                </a:solidFill>
              </a:rPr>
              <a:t>information can be verified and trusted because it is digitally signed. </a:t>
            </a:r>
          </a:p>
          <a:p>
            <a:r>
              <a:rPr lang="en-US" sz="2000" dirty="0">
                <a:solidFill>
                  <a:schemeClr val="bg1"/>
                </a:solidFill>
              </a:rPr>
              <a:t>JWTs can be signed using a secret (with </a:t>
            </a:r>
            <a:r>
              <a:rPr lang="en-US" sz="2000" dirty="0" smtClean="0">
                <a:solidFill>
                  <a:schemeClr val="bg1"/>
                </a:solidFill>
              </a:rPr>
              <a:t>the</a:t>
            </a:r>
            <a:r>
              <a:rPr lang="en-US" sz="2000" dirty="0">
                <a:solidFill>
                  <a:schemeClr val="bg1"/>
                </a:solidFill>
              </a:rPr>
              <a:t> HMAC algorithm) or a public/private key pair using RSA or ECDSA.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34467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JSON Web Token (JWT)</a:t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831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23310" y="1056588"/>
            <a:ext cx="549738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III.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JSON Web Token (JWT)</a:t>
            </a:r>
            <a:b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11200" b="1" dirty="0"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442844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</a:rPr>
              <a:t>Header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Payload</a:t>
            </a:r>
          </a:p>
          <a:p>
            <a:r>
              <a:rPr lang="en-US" sz="3600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23310" y="1508760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JSON Web Token structure</a:t>
            </a: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3074" name="Picture 2" descr="JWT.io Debugg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920" y="1350110"/>
            <a:ext cx="3496410" cy="393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3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43005" y="1197406"/>
            <a:ext cx="565008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III.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JSON Web Token (JWT)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>
                <a:solidFill>
                  <a:schemeClr val="bg1"/>
                </a:solidFill>
              </a:rPr>
              <a:t>Iss</a:t>
            </a:r>
            <a:r>
              <a:rPr lang="en-US" sz="1800" dirty="0" smtClean="0">
                <a:solidFill>
                  <a:schemeClr val="bg1"/>
                </a:solidFill>
              </a:rPr>
              <a:t>: </a:t>
            </a:r>
            <a:r>
              <a:rPr lang="en-US" sz="1800" dirty="0">
                <a:solidFill>
                  <a:schemeClr val="bg1"/>
                </a:solidFill>
              </a:rPr>
              <a:t>The issuer of the token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Sub</a:t>
            </a:r>
            <a:r>
              <a:rPr lang="en-US" sz="1800" dirty="0">
                <a:solidFill>
                  <a:schemeClr val="bg1"/>
                </a:solidFill>
              </a:rPr>
              <a:t>: The subject of the token</a:t>
            </a:r>
          </a:p>
          <a:p>
            <a:r>
              <a:rPr lang="en-US" sz="1800" b="1" dirty="0" err="1">
                <a:solidFill>
                  <a:schemeClr val="bg1"/>
                </a:solidFill>
              </a:rPr>
              <a:t>Aud</a:t>
            </a:r>
            <a:r>
              <a:rPr lang="en-US" sz="1800" dirty="0">
                <a:solidFill>
                  <a:schemeClr val="bg1"/>
                </a:solidFill>
              </a:rPr>
              <a:t>: The audience of the token</a:t>
            </a:r>
          </a:p>
          <a:p>
            <a:r>
              <a:rPr lang="en-US" sz="1800" b="1" dirty="0" err="1">
                <a:solidFill>
                  <a:schemeClr val="bg1"/>
                </a:solidFill>
              </a:rPr>
              <a:t>Exp</a:t>
            </a:r>
            <a:r>
              <a:rPr lang="en-US" sz="1800" dirty="0">
                <a:solidFill>
                  <a:schemeClr val="bg1"/>
                </a:solidFill>
              </a:rPr>
              <a:t>: This will define the expiration </a:t>
            </a:r>
            <a:r>
              <a:rPr lang="en-US" sz="1800" dirty="0" smtClean="0">
                <a:solidFill>
                  <a:schemeClr val="bg1"/>
                </a:solidFill>
              </a:rPr>
              <a:t>date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b="1" dirty="0" err="1">
                <a:solidFill>
                  <a:schemeClr val="bg1"/>
                </a:solidFill>
              </a:rPr>
              <a:t>Nbf</a:t>
            </a:r>
            <a:r>
              <a:rPr lang="en-US" sz="1800" dirty="0">
                <a:solidFill>
                  <a:schemeClr val="bg1"/>
                </a:solidFill>
              </a:rPr>
              <a:t>:  Defines the time before which the JWT MUST NOT be accepted for processing</a:t>
            </a:r>
          </a:p>
          <a:p>
            <a:r>
              <a:rPr lang="en-US" sz="1800" b="1" dirty="0" err="1">
                <a:solidFill>
                  <a:schemeClr val="bg1"/>
                </a:solidFill>
              </a:rPr>
              <a:t>Iat</a:t>
            </a:r>
            <a:r>
              <a:rPr lang="en-US" sz="1800" dirty="0">
                <a:solidFill>
                  <a:schemeClr val="bg1"/>
                </a:solidFill>
              </a:rPr>
              <a:t>: The time the JWT was issued. Can be used to determine the age of the JWT</a:t>
            </a:r>
          </a:p>
          <a:p>
            <a:r>
              <a:rPr lang="en-US" sz="1800" b="1" dirty="0" err="1">
                <a:solidFill>
                  <a:schemeClr val="bg1"/>
                </a:solidFill>
              </a:rPr>
              <a:t>Jti</a:t>
            </a:r>
            <a:r>
              <a:rPr lang="en-US" sz="1800" dirty="0">
                <a:solidFill>
                  <a:schemeClr val="bg1"/>
                </a:solidFill>
              </a:rPr>
              <a:t>: Unique identifier for the JWT. Can be used to prevent the JWT from being replayed. This is helpful for a one time use token.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00940" y="1676510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Some 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important JWT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attributes</a:t>
            </a: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0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71500" algn="l">
              <a:buFont typeface="+mj-lt"/>
              <a:buAutoNum type="romanUcPeriod"/>
            </a:pPr>
            <a:r>
              <a:rPr lang="en-US" dirty="0" smtClean="0"/>
              <a:t>What is Angular Security?</a:t>
            </a:r>
          </a:p>
          <a:p>
            <a:pPr marL="971550" lvl="1" indent="-571500" algn="l">
              <a:buFont typeface="+mj-lt"/>
              <a:buAutoNum type="romanUcPeriod"/>
            </a:pPr>
            <a:r>
              <a:rPr lang="en-US" dirty="0" smtClean="0"/>
              <a:t>Token-Based Authentication</a:t>
            </a:r>
          </a:p>
          <a:p>
            <a:pPr marL="971550" lvl="1" indent="-571500" algn="l">
              <a:buFont typeface="+mj-lt"/>
              <a:buAutoNum type="romanUcPeriod"/>
            </a:pPr>
            <a:r>
              <a:rPr lang="en-US" dirty="0" smtClean="0"/>
              <a:t>JSON Web Token (JWT)</a:t>
            </a:r>
          </a:p>
          <a:p>
            <a:pPr marL="971550" lvl="1" indent="-571500" algn="l">
              <a:buFont typeface="+mj-lt"/>
              <a:buAutoNum type="romanUcPeriod"/>
            </a:pPr>
            <a:r>
              <a:rPr lang="en-US" dirty="0" smtClean="0"/>
              <a:t> Angular Authentication and Authorization</a:t>
            </a:r>
          </a:p>
          <a:p>
            <a:pPr marL="971550" lvl="1" indent="-571500" algn="l">
              <a:buFont typeface="+mj-lt"/>
              <a:buAutoNum type="romanUcPeriod"/>
            </a:pPr>
            <a:r>
              <a:rPr lang="en-US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0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/>
              <a:t>Angular Authentication and Authorization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Interceptors</a:t>
            </a:r>
          </a:p>
          <a:p>
            <a:r>
              <a:rPr lang="en-US" dirty="0"/>
              <a:t>Router </a:t>
            </a:r>
            <a:r>
              <a:rPr lang="en-US" dirty="0" smtClean="0"/>
              <a:t>Guards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5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2490" y="1502815"/>
            <a:ext cx="717713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12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Authentication and Authorization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724455"/>
            <a:ext cx="8093365" cy="21378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Interceptors </a:t>
            </a:r>
            <a:r>
              <a:rPr lang="en-US" sz="2400" dirty="0">
                <a:solidFill>
                  <a:schemeClr val="bg1"/>
                </a:solidFill>
              </a:rPr>
              <a:t>have been used to pre-process and post-process the HTTP request before sending and after getting response from the server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25538" y="2113635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HTTP Interceptors</a:t>
            </a:r>
          </a:p>
          <a:p>
            <a:pPr algn="l"/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1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7080" y="1502817"/>
            <a:ext cx="8093366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III.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Authentication and Authorization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07080" y="1960931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HTTP Interceptors</a:t>
            </a:r>
          </a:p>
          <a:p>
            <a:pPr algn="l"/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1026" name="Picture 2" descr="Káº¿t quáº£ hÃ¬nh áº£nh cho interceptors angu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0" y="2349354"/>
            <a:ext cx="5344675" cy="274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7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2490" y="1502815"/>
            <a:ext cx="717713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VI. Angular Authentication and Authorization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724455"/>
            <a:ext cx="8093365" cy="21378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Protect routes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Prevent users form accessing areas that’s not allowed.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Ask them to confirmation when leaving a certain area.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25538" y="2113635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Router Guards</a:t>
            </a:r>
          </a:p>
          <a:p>
            <a:pPr algn="l"/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2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40" y="0"/>
            <a:ext cx="3278883" cy="51435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434130" y="739290"/>
            <a:ext cx="3817624" cy="152705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VI. Angular Authentication and Authorization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392980" y="2037283"/>
            <a:ext cx="2582937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Router Guards</a:t>
            </a:r>
          </a:p>
          <a:p>
            <a:pPr algn="l"/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3065" y="891994"/>
            <a:ext cx="4123035" cy="2595985"/>
          </a:xfrm>
        </p:spPr>
        <p:txBody>
          <a:bodyPr>
            <a:normAutofit/>
          </a:bodyPr>
          <a:lstStyle/>
          <a:p>
            <a:pPr algn="ctr"/>
            <a:r>
              <a:rPr lang="en-US" sz="2900" b="1" dirty="0" smtClean="0"/>
              <a:t>V. Demo</a:t>
            </a:r>
            <a:endParaRPr 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20537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3065" y="891994"/>
            <a:ext cx="4275740" cy="2595985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THE END.</a:t>
            </a:r>
            <a:r>
              <a:rPr lang="en-US" sz="2900" b="1" dirty="0" smtClean="0"/>
              <a:t/>
            </a:r>
            <a:br>
              <a:rPr lang="en-US" sz="2900" b="1" dirty="0" smtClean="0"/>
            </a:br>
            <a:r>
              <a:rPr lang="en-US" sz="2900" b="1" dirty="0" smtClean="0"/>
              <a:t>THANK YOU, EVERYONE.</a:t>
            </a:r>
            <a:endParaRPr 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295413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00050" lvl="1" algn="l"/>
            <a:r>
              <a:rPr lang="en-US" sz="2900" b="1" kern="12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  <a:ea typeface="+mj-ea"/>
                <a:cs typeface="+mj-cs"/>
              </a:rPr>
              <a:t>Angular Security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r>
              <a:rPr lang="en-US" dirty="0" smtClean="0"/>
              <a:t>authentication</a:t>
            </a:r>
          </a:p>
          <a:p>
            <a:r>
              <a:rPr lang="en-US"/>
              <a:t>Web </a:t>
            </a:r>
            <a:r>
              <a:rPr lang="en-US"/>
              <a:t>development </a:t>
            </a:r>
            <a:r>
              <a:rPr lang="en-US" smtClean="0"/>
              <a:t>tendency</a:t>
            </a:r>
            <a:endParaRPr lang="en-US" dirty="0"/>
          </a:p>
          <a:p>
            <a:r>
              <a:rPr lang="en-US" dirty="0" smtClean="0"/>
              <a:t>Angular </a:t>
            </a:r>
            <a:r>
              <a:rPr lang="en-US" dirty="0" smtClean="0"/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Security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MVC Authentication</a:t>
            </a: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1026" name="Picture 2" descr="Káº¿t quáº£ hÃ¬nh áº£nh cho mvc log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95" y="2266340"/>
            <a:ext cx="59055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40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Security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Angular Operation</a:t>
            </a: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2051" name="Picture 3" descr="https://i0.wp.com/www.dunebook.com/wp-content/uploads/2018/05/Angular-universal.png?resize=810%2C456&amp;ssl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05" y="1808225"/>
            <a:ext cx="5696093" cy="320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25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Security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Angular 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Operations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Can angular manage user roles and permissions?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Can </a:t>
            </a:r>
            <a:r>
              <a:rPr lang="en-US" sz="2400" dirty="0">
                <a:solidFill>
                  <a:schemeClr val="bg1"/>
                </a:solidFill>
              </a:rPr>
              <a:t>angular prevent users </a:t>
            </a:r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smtClean="0">
                <a:solidFill>
                  <a:schemeClr val="bg1"/>
                </a:solidFill>
              </a:rPr>
              <a:t>accessing restricted areas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8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/>
          <p:cNvGrpSpPr/>
          <p:nvPr/>
        </p:nvGrpSpPr>
        <p:grpSpPr>
          <a:xfrm>
            <a:off x="448965" y="128470"/>
            <a:ext cx="8038483" cy="4792170"/>
            <a:chOff x="0" y="0"/>
            <a:chExt cx="8747618" cy="5308979"/>
          </a:xfrm>
        </p:grpSpPr>
        <p:sp>
          <p:nvSpPr>
            <p:cNvPr id="139" name="Flowchart: Alternate Process 138"/>
            <p:cNvSpPr/>
            <p:nvPr/>
          </p:nvSpPr>
          <p:spPr>
            <a:xfrm>
              <a:off x="0" y="81887"/>
              <a:ext cx="8747618" cy="5227092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608959" y="0"/>
              <a:ext cx="7893596" cy="5188051"/>
              <a:chOff x="445186" y="0"/>
              <a:chExt cx="7893596" cy="5188051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445186" y="873457"/>
                <a:ext cx="7893596" cy="4314594"/>
                <a:chOff x="445186" y="68239"/>
                <a:chExt cx="7893596" cy="4314594"/>
              </a:xfrm>
            </p:grpSpPr>
            <p:sp>
              <p:nvSpPr>
                <p:cNvPr id="160" name="Flowchart: Alternate Process 159"/>
                <p:cNvSpPr/>
                <p:nvPr/>
              </p:nvSpPr>
              <p:spPr>
                <a:xfrm>
                  <a:off x="2784144" y="68239"/>
                  <a:ext cx="5554638" cy="4314594"/>
                </a:xfrm>
                <a:prstGeom prst="flowChartAlternateProcess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1" name="Group 160"/>
                <p:cNvGrpSpPr/>
                <p:nvPr/>
              </p:nvGrpSpPr>
              <p:grpSpPr>
                <a:xfrm>
                  <a:off x="445186" y="282486"/>
                  <a:ext cx="2748381" cy="3801353"/>
                  <a:chOff x="445186" y="282486"/>
                  <a:chExt cx="2748381" cy="3801353"/>
                </a:xfrm>
              </p:grpSpPr>
              <p:grpSp>
                <p:nvGrpSpPr>
                  <p:cNvPr id="162" name="Group 161"/>
                  <p:cNvGrpSpPr/>
                  <p:nvPr/>
                </p:nvGrpSpPr>
                <p:grpSpPr>
                  <a:xfrm>
                    <a:off x="445186" y="577708"/>
                    <a:ext cx="1042712" cy="3506131"/>
                    <a:chOff x="445222" y="577739"/>
                    <a:chExt cx="1042796" cy="3506320"/>
                  </a:xfrm>
                </p:grpSpPr>
                <p:sp>
                  <p:nvSpPr>
                    <p:cNvPr id="174" name="Rectangle 173"/>
                    <p:cNvSpPr/>
                    <p:nvPr/>
                  </p:nvSpPr>
                  <p:spPr>
                    <a:xfrm>
                      <a:off x="511144" y="2110530"/>
                      <a:ext cx="932688" cy="30175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</a:t>
                      </a:r>
                      <a:endParaRPr lang="en-US" sz="1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2" name="Rectangle 171"/>
                    <p:cNvSpPr/>
                    <p:nvPr/>
                  </p:nvSpPr>
                  <p:spPr>
                    <a:xfrm>
                      <a:off x="555329" y="577739"/>
                      <a:ext cx="932689" cy="30175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Manager</a:t>
                      </a:r>
                    </a:p>
                  </p:txBody>
                </p:sp>
                <p:sp>
                  <p:nvSpPr>
                    <p:cNvPr id="169" name="Rectangle 168"/>
                    <p:cNvSpPr/>
                    <p:nvPr/>
                  </p:nvSpPr>
                  <p:spPr>
                    <a:xfrm>
                      <a:off x="445222" y="3784136"/>
                      <a:ext cx="933450" cy="29992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100" dirty="0" smtClean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nonymous</a:t>
                      </a:r>
                      <a:endParaRPr lang="en-US" sz="1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163" name="Straight Arrow Connector 162"/>
                  <p:cNvCxnSpPr/>
                  <p:nvPr/>
                </p:nvCxnSpPr>
                <p:spPr>
                  <a:xfrm>
                    <a:off x="1660475" y="282486"/>
                    <a:ext cx="1532836" cy="699641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Arrow Connector 163"/>
                  <p:cNvCxnSpPr/>
                  <p:nvPr/>
                </p:nvCxnSpPr>
                <p:spPr>
                  <a:xfrm>
                    <a:off x="1660475" y="1719617"/>
                    <a:ext cx="1532856" cy="218367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Arrow Connector 164"/>
                  <p:cNvCxnSpPr/>
                  <p:nvPr/>
                </p:nvCxnSpPr>
                <p:spPr>
                  <a:xfrm flipV="1">
                    <a:off x="1540698" y="2947916"/>
                    <a:ext cx="1652869" cy="238835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3166281" y="0"/>
                <a:ext cx="4830056" cy="4860413"/>
                <a:chOff x="0" y="0"/>
                <a:chExt cx="4830056" cy="4860413"/>
              </a:xfrm>
            </p:grpSpPr>
            <p:pic>
              <p:nvPicPr>
                <p:cNvPr id="143" name="Picture 14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87857" y="0"/>
                  <a:ext cx="1191260" cy="1191260"/>
                </a:xfrm>
                <a:prstGeom prst="rect">
                  <a:avLst/>
                </a:prstGeom>
              </p:spPr>
            </p:pic>
            <p:grpSp>
              <p:nvGrpSpPr>
                <p:cNvPr id="144" name="Group 143"/>
                <p:cNvGrpSpPr/>
                <p:nvPr/>
              </p:nvGrpSpPr>
              <p:grpSpPr>
                <a:xfrm>
                  <a:off x="0" y="1132764"/>
                  <a:ext cx="4830056" cy="3727649"/>
                  <a:chOff x="0" y="0"/>
                  <a:chExt cx="4830056" cy="3727649"/>
                </a:xfrm>
              </p:grpSpPr>
              <p:grpSp>
                <p:nvGrpSpPr>
                  <p:cNvPr id="145" name="Group 144"/>
                  <p:cNvGrpSpPr/>
                  <p:nvPr/>
                </p:nvGrpSpPr>
                <p:grpSpPr>
                  <a:xfrm>
                    <a:off x="2033516" y="0"/>
                    <a:ext cx="2796540" cy="2930791"/>
                    <a:chOff x="0" y="0"/>
                    <a:chExt cx="2796540" cy="2930791"/>
                  </a:xfrm>
                </p:grpSpPr>
                <p:sp>
                  <p:nvSpPr>
                    <p:cNvPr id="156" name="Rounded Rectangle 155"/>
                    <p:cNvSpPr/>
                    <p:nvPr/>
                  </p:nvSpPr>
                  <p:spPr>
                    <a:xfrm>
                      <a:off x="0" y="0"/>
                      <a:ext cx="2796540" cy="2930791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Flowchart: Alternate Process 156"/>
                    <p:cNvSpPr/>
                    <p:nvPr/>
                  </p:nvSpPr>
                  <p:spPr>
                    <a:xfrm>
                      <a:off x="354842" y="423081"/>
                      <a:ext cx="2266770" cy="614045"/>
                    </a:xfrm>
                    <a:prstGeom prst="flowChartAlternate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Manager Only</a:t>
                      </a:r>
                    </a:p>
                  </p:txBody>
                </p:sp>
                <p:sp>
                  <p:nvSpPr>
                    <p:cNvPr id="158" name="Flowchart: Alternate Process 157"/>
                    <p:cNvSpPr/>
                    <p:nvPr/>
                  </p:nvSpPr>
                  <p:spPr>
                    <a:xfrm>
                      <a:off x="368490" y="1269242"/>
                      <a:ext cx="2253122" cy="614045"/>
                    </a:xfrm>
                    <a:prstGeom prst="flowChartAlternate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Manager &amp; Employee</a:t>
                      </a:r>
                    </a:p>
                  </p:txBody>
                </p:sp>
                <p:sp>
                  <p:nvSpPr>
                    <p:cNvPr id="159" name="Flowchart: Alternate Process 158"/>
                    <p:cNvSpPr/>
                    <p:nvPr/>
                  </p:nvSpPr>
                  <p:spPr>
                    <a:xfrm>
                      <a:off x="395785" y="2074460"/>
                      <a:ext cx="2239342" cy="614045"/>
                    </a:xfrm>
                    <a:prstGeom prst="flowChartAlternate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 Only</a:t>
                      </a:r>
                    </a:p>
                  </p:txBody>
                </p:sp>
              </p:grpSp>
              <p:sp>
                <p:nvSpPr>
                  <p:cNvPr id="146" name="Rounded Rectangle 145"/>
                  <p:cNvSpPr/>
                  <p:nvPr/>
                </p:nvSpPr>
                <p:spPr>
                  <a:xfrm>
                    <a:off x="54591" y="3084394"/>
                    <a:ext cx="4708478" cy="643255"/>
                  </a:xfrm>
                  <a:prstGeom prst="round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26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Login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0" y="40943"/>
                    <a:ext cx="2429301" cy="3029803"/>
                    <a:chOff x="0" y="0"/>
                    <a:chExt cx="2429301" cy="3029803"/>
                  </a:xfrm>
                </p:grpSpPr>
                <p:sp>
                  <p:nvSpPr>
                    <p:cNvPr id="148" name="Flowchart: Alternate Process 147"/>
                    <p:cNvSpPr/>
                    <p:nvPr/>
                  </p:nvSpPr>
                  <p:spPr>
                    <a:xfrm>
                      <a:off x="27296" y="0"/>
                      <a:ext cx="1569085" cy="2825087"/>
                    </a:xfrm>
                    <a:prstGeom prst="flowChartAlternateProcess">
                      <a:avLst/>
                    </a:prstGeom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Authentication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49" name="Straight Arrow Connector 148"/>
                    <p:cNvCxnSpPr/>
                    <p:nvPr/>
                  </p:nvCxnSpPr>
                  <p:spPr>
                    <a:xfrm>
                      <a:off x="27296" y="614150"/>
                      <a:ext cx="2373961" cy="5491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0" name="Straight Arrow Connector 149"/>
                    <p:cNvCxnSpPr/>
                    <p:nvPr/>
                  </p:nvCxnSpPr>
                  <p:spPr>
                    <a:xfrm>
                      <a:off x="27296" y="614150"/>
                      <a:ext cx="2374710" cy="90075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" name="Straight Arrow Connector 150"/>
                    <p:cNvCxnSpPr/>
                    <p:nvPr/>
                  </p:nvCxnSpPr>
                  <p:spPr>
                    <a:xfrm>
                      <a:off x="0" y="1569493"/>
                      <a:ext cx="2429301" cy="2963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Straight Arrow Connector 151"/>
                    <p:cNvCxnSpPr/>
                    <p:nvPr/>
                  </p:nvCxnSpPr>
                  <p:spPr>
                    <a:xfrm>
                      <a:off x="27296" y="614150"/>
                      <a:ext cx="2402005" cy="165137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Arrow Connector 152"/>
                    <p:cNvCxnSpPr/>
                    <p:nvPr/>
                  </p:nvCxnSpPr>
                  <p:spPr>
                    <a:xfrm>
                      <a:off x="27296" y="1583141"/>
                      <a:ext cx="2401570" cy="8461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" name="Straight Arrow Connector 153"/>
                    <p:cNvCxnSpPr/>
                    <p:nvPr/>
                  </p:nvCxnSpPr>
                  <p:spPr>
                    <a:xfrm>
                      <a:off x="27296" y="2606723"/>
                      <a:ext cx="942113" cy="42308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5" name="Multiply 154"/>
                    <p:cNvSpPr/>
                    <p:nvPr/>
                  </p:nvSpPr>
                  <p:spPr>
                    <a:xfrm>
                      <a:off x="764275" y="1037230"/>
                      <a:ext cx="286603" cy="382137"/>
                    </a:xfrm>
                    <a:prstGeom prst="mathMultiply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</p:grpSp>
      <p:pic>
        <p:nvPicPr>
          <p:cNvPr id="175" name="Picture 1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52" y="373977"/>
            <a:ext cx="802968" cy="878460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13" y="1737678"/>
            <a:ext cx="898715" cy="898715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10" y="3139322"/>
            <a:ext cx="1023231" cy="1023231"/>
          </a:xfrm>
          <a:prstGeom prst="rect">
            <a:avLst/>
          </a:prstGeom>
        </p:spPr>
      </p:pic>
      <p:sp>
        <p:nvSpPr>
          <p:cNvPr id="185" name="Rectangle 184"/>
          <p:cNvSpPr/>
          <p:nvPr/>
        </p:nvSpPr>
        <p:spPr>
          <a:xfrm>
            <a:off x="6022379" y="1041808"/>
            <a:ext cx="1374345" cy="2503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Security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 Web development tendency</a:t>
            </a: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Multi-platform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Microservice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 descr="Graph-031-e14319923378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10" y="128470"/>
            <a:ext cx="4813122" cy="49135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8443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Security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 Web development tendency</a:t>
            </a: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Multi-platform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Microservice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=&gt; Cookie-Based Authentication don’t work well because they cant be use on many domain.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55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On-screen Show (16:9)</PresentationFormat>
  <Paragraphs>132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Dubai</vt:lpstr>
      <vt:lpstr>Times New Roman</vt:lpstr>
      <vt:lpstr>Wingdings 3</vt:lpstr>
      <vt:lpstr>Office Theme</vt:lpstr>
      <vt:lpstr>ANGULAR SECURITY</vt:lpstr>
      <vt:lpstr>Agent</vt:lpstr>
      <vt:lpstr>Angular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Token-Based Authentication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JSON Web Token (JWT)</vt:lpstr>
      <vt:lpstr>PowerPoint Presentation</vt:lpstr>
      <vt:lpstr>PowerPoint Presentation</vt:lpstr>
      <vt:lpstr>PowerPoint Presentation</vt:lpstr>
      <vt:lpstr>Angular Authentication and Authorization</vt:lpstr>
      <vt:lpstr>PowerPoint Presentation</vt:lpstr>
      <vt:lpstr>PowerPoint Presentation</vt:lpstr>
      <vt:lpstr>PowerPoint Presentation</vt:lpstr>
      <vt:lpstr>PowerPoint Presentation</vt:lpstr>
      <vt:lpstr>V. Demo</vt:lpstr>
      <vt:lpstr>THE END. THANK YOU, EVERYONE.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2019-03-19T07:03:37Z</dcterms:created>
  <dcterms:modified xsi:type="dcterms:W3CDTF">2019-03-29T08:46:29Z</dcterms:modified>
</cp:coreProperties>
</file>