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B05"/>
    <a:srgbClr val="1D0DF3"/>
    <a:srgbClr val="5EEC3C"/>
    <a:srgbClr val="FFDC47"/>
    <a:srgbClr val="990099"/>
    <a:srgbClr val="FF4370"/>
    <a:srgbClr val="FE9202"/>
    <a:srgbClr val="FFF3E7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138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04" y="72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3A749-B69A-43C0-97E5-57D410257150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7A6CA-CFEE-454B-BA94-8DFFC2A6B6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0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68590B17-2423-4E19-8A7C-17586BF463C2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ubai" panose="020B0503030403030204" pitchFamily="34" charset="-78"/>
              </a:defRPr>
            </a:lvl1pPr>
          </a:lstStyle>
          <a:p>
            <a:fld id="{87F7A750-CE8C-4F23-A28C-0A8413F49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ubai" panose="020B0503030403030204" pitchFamily="34" charset="-7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2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182570"/>
            <a:ext cx="824607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676" y="3946096"/>
            <a:ext cx="825842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C000"/>
                </a:solidFill>
                <a:latin typeface="Dubai" panose="020B0503030403030204" pitchFamily="34" charset="-7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Dubai" panose="020B0503030403030204" pitchFamily="34" charset="-7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Dubai" panose="020B0503030403030204" pitchFamily="34" charset="-78"/>
              </a:defRPr>
            </a:lvl1pPr>
            <a:lvl2pPr>
              <a:defRPr>
                <a:latin typeface="Dubai" panose="020B0503030403030204" pitchFamily="34" charset="-78"/>
              </a:defRPr>
            </a:lvl2pPr>
            <a:lvl3pPr>
              <a:defRPr>
                <a:latin typeface="Dubai" panose="020B0503030403030204" pitchFamily="34" charset="-78"/>
              </a:defRPr>
            </a:lvl3pPr>
            <a:lvl4pPr>
              <a:defRPr>
                <a:latin typeface="Dubai" panose="020B0503030403030204" pitchFamily="34" charset="-78"/>
              </a:defRPr>
            </a:lvl4pPr>
            <a:lvl5pPr>
              <a:defRPr>
                <a:latin typeface="Dubai" panose="020B0503030403030204" pitchFamily="34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D4DB3588-85A9-418E-BC89-D869453938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697"/>
            <a:ext cx="8246070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69" cy="3054094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>
              <a:defRPr>
                <a:solidFill>
                  <a:schemeClr val="bg1"/>
                </a:solidFill>
                <a:latin typeface="Dubai" panose="020B0503030403030204" pitchFamily="34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Dubai" panose="020B0503030403030204" pitchFamily="34" charset="-78"/>
              </a:defRPr>
            </a:lvl1pPr>
            <a:lvl2pPr>
              <a:defRPr sz="2400">
                <a:latin typeface="Dubai" panose="020B0503030403030204" pitchFamily="34" charset="-78"/>
              </a:defRPr>
            </a:lvl2pPr>
            <a:lvl3pPr>
              <a:defRPr sz="2000">
                <a:latin typeface="Dubai" panose="020B0503030403030204" pitchFamily="34" charset="-78"/>
              </a:defRPr>
            </a:lvl3pPr>
            <a:lvl4pPr>
              <a:defRPr sz="1800">
                <a:latin typeface="Dubai" panose="020B0503030403030204" pitchFamily="34" charset="-78"/>
              </a:defRPr>
            </a:lvl4pPr>
            <a:lvl5pPr>
              <a:defRPr sz="1800">
                <a:latin typeface="Dubai" panose="020B0503030403030204" pitchFamily="34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044700"/>
            <a:ext cx="8246071" cy="61082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ubai" panose="020B0503030403030204" pitchFamily="34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Dubai" panose="020B0503030403030204" pitchFamily="34" charset="-78"/>
              </a:defRPr>
            </a:lvl1pPr>
            <a:lvl2pPr algn="ctr">
              <a:defRPr sz="2000">
                <a:solidFill>
                  <a:schemeClr val="bg1"/>
                </a:solidFill>
                <a:latin typeface="Dubai" panose="020B0503030403030204" pitchFamily="34" charset="-78"/>
              </a:defRPr>
            </a:lvl2pPr>
            <a:lvl3pPr algn="ctr">
              <a:defRPr sz="1800">
                <a:solidFill>
                  <a:schemeClr val="bg1"/>
                </a:solidFill>
                <a:latin typeface="Dubai" panose="020B0503030403030204" pitchFamily="34" charset="-78"/>
              </a:defRPr>
            </a:lvl3pPr>
            <a:lvl4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4pPr>
            <a:lvl5pPr algn="ctr">
              <a:defRPr sz="1600">
                <a:solidFill>
                  <a:schemeClr val="bg1"/>
                </a:solidFill>
                <a:latin typeface="Dubai" panose="020B0503030403030204" pitchFamily="34" charset="-7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Dubai" panose="020B050303040303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Dubai" panose="020B0503030403030204" pitchFamily="34" charset="-78"/>
              </a:defRPr>
            </a:lvl1pPr>
            <a:lvl2pPr>
              <a:defRPr sz="2800">
                <a:latin typeface="Dubai" panose="020B0503030403030204" pitchFamily="34" charset="-78"/>
              </a:defRPr>
            </a:lvl2pPr>
            <a:lvl3pPr>
              <a:defRPr sz="2400">
                <a:latin typeface="Dubai" panose="020B0503030403030204" pitchFamily="34" charset="-78"/>
              </a:defRPr>
            </a:lvl3pPr>
            <a:lvl4pPr>
              <a:defRPr sz="2000">
                <a:latin typeface="Dubai" panose="020B0503030403030204" pitchFamily="34" charset="-78"/>
              </a:defRPr>
            </a:lvl4pPr>
            <a:lvl5pPr>
              <a:defRPr sz="2000">
                <a:latin typeface="Dubai" panose="020B0503030403030204" pitchFamily="34" charset="-7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Dubai" panose="020B0503030403030204" pitchFamily="34" charset="-7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53074F12-AA26-4AC8-9962-C36BB8F32554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ubai" panose="020B0503030403030204" pitchFamily="34" charset="-78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A5C643-EEBD-402F-BC34-A7927CA82180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Dubai" panose="020B0503030403030204" pitchFamily="34" charset="-7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ubai" panose="020B0503030403030204" pitchFamily="34" charset="-7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ANGULAR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AUTHENTICATION AND AUTHORIZATION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Presentator</a:t>
            </a:r>
            <a:r>
              <a:rPr lang="en-US" dirty="0"/>
              <a:t>: </a:t>
            </a:r>
            <a:r>
              <a:rPr lang="en-US" dirty="0" smtClean="0"/>
              <a:t>MyHN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JSON </a:t>
            </a:r>
            <a:r>
              <a:rPr lang="en-US" sz="2400" dirty="0">
                <a:solidFill>
                  <a:schemeClr val="bg1"/>
                </a:solidFill>
              </a:rPr>
              <a:t>Web Token (JWT) is an open standard </a:t>
            </a:r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</a:rPr>
              <a:t>RFC 7519</a:t>
            </a:r>
            <a:r>
              <a:rPr lang="en-US" sz="2400" dirty="0" smtClean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that defines a compact and self-contained way for securely transmitting information between parties as a JSON </a:t>
            </a:r>
            <a:r>
              <a:rPr lang="en-US" sz="2400" dirty="0" smtClean="0">
                <a:solidFill>
                  <a:schemeClr val="bg1"/>
                </a:solidFill>
              </a:rPr>
              <a:t>object.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This </a:t>
            </a:r>
            <a:r>
              <a:rPr lang="en-US" sz="2400" dirty="0">
                <a:solidFill>
                  <a:schemeClr val="bg1"/>
                </a:solidFill>
              </a:rPr>
              <a:t>information can be verified and trusted because it is digitally signed. 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JWTs can be signed using a secret (with the HMAC algorithm) or a public/private key pair using RSA or ECDSA.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authentication?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1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charRg st="17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charRg st="17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charRg st="170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charRg st="170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442844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bg1"/>
                </a:solidFill>
              </a:rPr>
              <a:t>Header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Payload</a:t>
            </a:r>
          </a:p>
          <a:p>
            <a:r>
              <a:rPr lang="en-US" sz="3600" dirty="0">
                <a:solidFill>
                  <a:schemeClr val="bg1"/>
                </a:solidFill>
              </a:rPr>
              <a:t>Signature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JSON Web Token structure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3074" name="Picture 2" descr="JWT.io Debug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20" y="1350110"/>
            <a:ext cx="3496410" cy="39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bg1"/>
                </a:solidFill>
              </a:rPr>
              <a:t>Iss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The issuer of the token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Sub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The subject of the token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Aud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The audience of the token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Exp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This will define the expiration </a:t>
            </a:r>
            <a:r>
              <a:rPr lang="en-US" sz="2000" dirty="0" smtClean="0">
                <a:solidFill>
                  <a:schemeClr val="bg1"/>
                </a:solidFill>
              </a:rPr>
              <a:t>date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Nbf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 Defines the time before which the JWT MUST NOT be accepted for processing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Iat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The time the JWT was issued. Can be used to determine the age of the JWT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 err="1">
                <a:solidFill>
                  <a:schemeClr val="bg1"/>
                </a:solidFill>
              </a:rPr>
              <a:t>Jti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Unique identifier for the JWT. Can be used to prevent the JWT from being replayed. This is helpful for a one time use token.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Some JWT attributes</a:t>
            </a: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/>
              <a:t>Angular Authentication and Authorization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Interceptors</a:t>
            </a:r>
          </a:p>
          <a:p>
            <a:r>
              <a:rPr lang="en-US" dirty="0"/>
              <a:t>Router </a:t>
            </a:r>
            <a:r>
              <a:rPr lang="en-US" dirty="0" smtClean="0"/>
              <a:t>Guards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195" y="1215236"/>
            <a:ext cx="6871726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Interceptors </a:t>
            </a:r>
            <a:r>
              <a:rPr lang="en-US" sz="2400" dirty="0">
                <a:solidFill>
                  <a:schemeClr val="bg1"/>
                </a:solidFill>
              </a:rPr>
              <a:t>have been used to pre-process and post-process the HTTP request before sending and after getting response from the server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Interceptors can be used in two different phases in a life cycle of an HTTP request to a server, which are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-  </a:t>
            </a:r>
            <a:r>
              <a:rPr lang="en-US" sz="2400" dirty="0">
                <a:solidFill>
                  <a:schemeClr val="bg1"/>
                </a:solidFill>
              </a:rPr>
              <a:t>Before making the request server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After Getting the response from server: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65195" y="167335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65195" y="1215236"/>
            <a:ext cx="6871726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III.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Angular Authentication and Authorization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65195" y="167335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 Interceptors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6" y="2131464"/>
            <a:ext cx="75342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4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Token-Based Authentication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JSON Web Token (JWT)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 Angular Authentication and Authorization</a:t>
            </a:r>
          </a:p>
          <a:p>
            <a:pPr marL="971550" lvl="1" indent="-571500" algn="l">
              <a:buFont typeface="+mj-lt"/>
              <a:buAutoNum type="romanUcPeriod"/>
            </a:pPr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Token-Based Authentication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token-based authentication?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How Token-Based Authentication </a:t>
            </a:r>
            <a:r>
              <a:rPr lang="en-US" dirty="0" smtClean="0"/>
              <a:t>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 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 Allow users to enter their username and password in order to obtain a token which allows them to fetch a specific resource - without using their username and password.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Once </a:t>
            </a:r>
            <a:r>
              <a:rPr lang="en-US" sz="2400" dirty="0">
                <a:solidFill>
                  <a:schemeClr val="bg1"/>
                </a:solidFill>
              </a:rPr>
              <a:t>their token has been obtained, the user can offer the token - which offers access to a specific resource for a time period - to the remote site.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What is token-based</a:t>
            </a:r>
            <a:r>
              <a:rPr lang="en-US" sz="96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authentication?</a:t>
            </a:r>
            <a:endParaRPr lang="en-US" sz="9600" dirty="0">
              <a:solidFill>
                <a:schemeClr val="bg1"/>
              </a:solidFill>
            </a:endParaRPr>
          </a:p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Cross-domain / CORS: </a:t>
            </a:r>
            <a:r>
              <a:rPr lang="en-US" sz="2400" dirty="0">
                <a:solidFill>
                  <a:schemeClr val="bg1"/>
                </a:solidFill>
              </a:rPr>
              <a:t>its work any server on any domain</a:t>
            </a:r>
          </a:p>
          <a:p>
            <a:pPr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Stateless : </a:t>
            </a:r>
            <a:r>
              <a:rPr lang="en-US" sz="2400" dirty="0">
                <a:solidFill>
                  <a:schemeClr val="bg1"/>
                </a:solidFill>
              </a:rPr>
              <a:t>The rest of the state lives in cookies or local storage on the client side.</a:t>
            </a:r>
          </a:p>
          <a:p>
            <a:pPr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Decoupling:</a:t>
            </a:r>
            <a:r>
              <a:rPr lang="en-US" sz="2400" dirty="0">
                <a:solidFill>
                  <a:schemeClr val="bg1"/>
                </a:solidFill>
              </a:rPr>
              <a:t> you are not tied to any particular authentication scheme</a:t>
            </a:r>
          </a:p>
          <a:p>
            <a:pPr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Performance:</a:t>
            </a:r>
            <a:r>
              <a:rPr lang="en-US" sz="2400" dirty="0">
                <a:solidFill>
                  <a:schemeClr val="bg1"/>
                </a:solidFill>
              </a:rPr>
              <a:t> Finding a session on </a:t>
            </a:r>
            <a:r>
              <a:rPr lang="en-US" sz="2400" dirty="0" smtClean="0">
                <a:solidFill>
                  <a:schemeClr val="bg1"/>
                </a:solidFill>
              </a:rPr>
              <a:t>database </a:t>
            </a:r>
            <a:r>
              <a:rPr lang="en-US" sz="2400" dirty="0">
                <a:solidFill>
                  <a:schemeClr val="bg1"/>
                </a:solidFill>
              </a:rPr>
              <a:t>is likely to take more time than calculating an HMACSHA256 to validate a token and parsing its contents.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>
                <a:solidFill>
                  <a:srgbClr val="6EFB05"/>
                </a:solidFill>
                <a:ea typeface="+mn-ea"/>
                <a:cs typeface="+mn-cs"/>
              </a:rPr>
              <a:t>Pros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4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6015" y="104470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965" y="2113635"/>
            <a:ext cx="8093365" cy="27486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Dubai" panose="020B0503030403030204" pitchFamily="34" charset="-78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Cannot manage client from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smtClean="0">
                <a:solidFill>
                  <a:schemeClr val="bg1"/>
                </a:solidFill>
              </a:rPr>
              <a:t>server.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 I</a:t>
            </a:r>
            <a:r>
              <a:rPr lang="en-US" sz="2400" dirty="0">
                <a:solidFill>
                  <a:schemeClr val="bg1"/>
                </a:solidFill>
              </a:rPr>
              <a:t>dentifying </a:t>
            </a:r>
            <a:r>
              <a:rPr lang="en-US" sz="2400" dirty="0">
                <a:solidFill>
                  <a:schemeClr val="bg1"/>
                </a:solidFill>
              </a:rPr>
              <a:t>each client per user is not possible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Have risk if private key is leaked.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8000" b="1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</a:t>
            </a: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Pros and cons</a:t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8965" y="1755647"/>
            <a:ext cx="2748690" cy="3579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indent="514350" algn="l" defTabSz="114300">
              <a:buFont typeface="Wingdings 3" panose="05040102010807070707" pitchFamily="18" charset="2"/>
              <a:buChar char=""/>
            </a:pPr>
            <a:r>
              <a:rPr lang="en-US" sz="9600" dirty="0" smtClean="0">
                <a:solidFill>
                  <a:srgbClr val="6EFB05"/>
                </a:solidFill>
                <a:ea typeface="+mn-ea"/>
                <a:cs typeface="+mn-cs"/>
              </a:rPr>
              <a:t>Cons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80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charRg st="3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charRg st="3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charRg st="3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charRg st="38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015" y="104470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Token based authentication has a simple process but encrypted tokens makes it much more secure than cook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972816"/>
            <a:ext cx="79057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7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76015" y="1044700"/>
            <a:ext cx="4581150" cy="458114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 Token-Based</a:t>
            </a:r>
            <a:r>
              <a:rPr lang="en-US" sz="128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+mn-ea"/>
                <a:cs typeface="+mn-cs"/>
              </a:rPr>
              <a:t> </a:t>
            </a:r>
            <a:r>
              <a:rPr lang="en-US" sz="12800" b="1" dirty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Authentication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6015" y="1514702"/>
            <a:ext cx="4581150" cy="45811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Dubai" panose="020B0503030403030204" pitchFamily="34" charset="-78"/>
                <a:ea typeface="+mj-ea"/>
                <a:cs typeface="+mj-cs"/>
              </a:defRPr>
            </a:lvl1pPr>
          </a:lstStyle>
          <a:p>
            <a:pPr algn="l"/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. </a:t>
            </a:r>
            <a:r>
              <a:rPr lang="en-US" sz="62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Token-Based Authentication Works</a:t>
            </a:r>
          </a:p>
          <a:p>
            <a:pPr algn="l"/>
            <a:endParaRPr lang="en-US" sz="8000" b="1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050" name="Picture 2" descr="https://cdn-images-1.medium.com/max/800/1*PDry-Wb8JRquwnikIbJOJ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60930"/>
            <a:ext cx="5497380" cy="309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5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JSON </a:t>
            </a:r>
            <a:r>
              <a:rPr lang="en-US" sz="2900" b="1" dirty="0"/>
              <a:t>Web Token (JWT)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JSON Web Token?</a:t>
            </a:r>
            <a:endParaRPr lang="en-US" dirty="0"/>
          </a:p>
          <a:p>
            <a:r>
              <a:rPr lang="en-US" dirty="0"/>
              <a:t>JSON Web Token structure</a:t>
            </a:r>
          </a:p>
          <a:p>
            <a:r>
              <a:rPr lang="en-US" dirty="0"/>
              <a:t>Some JWT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82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Dubai</vt:lpstr>
      <vt:lpstr>Wingdings 3</vt:lpstr>
      <vt:lpstr>Office Theme</vt:lpstr>
      <vt:lpstr>ANGULAR  AUTHENTICATION AND AUTHORIZATION</vt:lpstr>
      <vt:lpstr>Agent</vt:lpstr>
      <vt:lpstr>Token-Based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 Web Token (JWT)</vt:lpstr>
      <vt:lpstr>PowerPoint Presentation</vt:lpstr>
      <vt:lpstr>PowerPoint Presentation</vt:lpstr>
      <vt:lpstr>PowerPoint Presentation</vt:lpstr>
      <vt:lpstr>Angular Authentication and Authorization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2019-03-19T07:03:37Z</dcterms:created>
  <dcterms:modified xsi:type="dcterms:W3CDTF">2019-03-19T10:11:12Z</dcterms:modified>
</cp:coreProperties>
</file>