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97" r:id="rId5"/>
    <p:sldId id="261" r:id="rId6"/>
    <p:sldId id="282" r:id="rId7"/>
    <p:sldId id="296" r:id="rId8"/>
    <p:sldId id="279" r:id="rId9"/>
  </p:sldIdLst>
  <p:sldSz cx="9144000" cy="5143500" type="screen16x9"/>
  <p:notesSz cx="6858000" cy="9144000"/>
  <p:embeddedFontLst>
    <p:embeddedFont>
      <p:font typeface="Karla" pitchFamily="2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oang Nam" initials="NHN" lastIdx="1" clrIdx="0">
    <p:extLst>
      <p:ext uri="{19B8F6BF-5375-455C-9EA6-DF929625EA0E}">
        <p15:presenceInfo xmlns:p15="http://schemas.microsoft.com/office/powerpoint/2012/main" userId="371c39b0e6ba8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9F"/>
    <a:srgbClr val="00766B"/>
    <a:srgbClr val="009688"/>
    <a:srgbClr val="FFFFFF"/>
    <a:srgbClr val="3F51B5"/>
    <a:srgbClr val="9C27B0"/>
    <a:srgbClr val="FF9800"/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29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c97b11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c97b11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▸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▹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▹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●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○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■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●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○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 panose="020B0004030503030003"/>
              <a:buChar char="■"/>
              <a:defRPr sz="2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JOURNEY TO YOUR BEST PROGRAM</a:t>
            </a: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rgbClr val="FFEB3B"/>
                </a:solidFill>
              </a:rPr>
              <a:t>Challenge 0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4F514-6210-447A-8EC0-E31C759F2779}"/>
              </a:ext>
            </a:extLst>
          </p:cNvPr>
          <p:cNvSpPr txBox="1"/>
          <p:nvPr/>
        </p:nvSpPr>
        <p:spPr>
          <a:xfrm>
            <a:off x="665550" y="2852596"/>
            <a:ext cx="6244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GB" sz="3000" b="1">
                <a:solidFill>
                  <a:schemeClr val="dk2"/>
                </a:solidFill>
                <a:latin typeface="Montserrat"/>
                <a:sym typeface="Montserrat"/>
              </a:rPr>
              <a:t>What is </a:t>
            </a:r>
            <a:r>
              <a:rPr lang="en-US" altLang="en-GB" sz="3000" b="1" dirty="0">
                <a:solidFill>
                  <a:schemeClr val="dk2"/>
                </a:solidFill>
                <a:latin typeface="Montserrat"/>
                <a:sym typeface="Montserrat"/>
              </a:rPr>
              <a:t>top-down approach and how to apply it?</a:t>
            </a:r>
            <a:endParaRPr lang="en-US" sz="3000" b="1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42000" t="-7000" b="-25000"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35" y="1354455"/>
            <a:ext cx="4366260" cy="2989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What is </a:t>
            </a:r>
            <a:br>
              <a:rPr lang="en-US" altLang="en-GB" dirty="0"/>
            </a:br>
            <a:r>
              <a:rPr lang="en-US" altLang="en-GB" dirty="0"/>
              <a:t>Top-down approach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4728732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ym typeface="+mn-ea"/>
              </a:rPr>
              <a:t>What is </a:t>
            </a:r>
            <a:r>
              <a:rPr lang="en-GB" dirty="0">
                <a:solidFill>
                  <a:srgbClr val="FF5722"/>
                </a:solidFill>
                <a:sym typeface="+mn-ea"/>
              </a:rPr>
              <a:t>Top-down approach</a:t>
            </a:r>
            <a:endParaRPr lang="en-GB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8791A8-711D-4CB1-BE98-F26F88DE8568}"/>
              </a:ext>
            </a:extLst>
          </p:cNvPr>
          <p:cNvSpPr txBox="1"/>
          <p:nvPr/>
        </p:nvSpPr>
        <p:spPr>
          <a:xfrm>
            <a:off x="695459" y="1490433"/>
            <a:ext cx="66988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Karla" panose="020B0004030503030003"/>
              </a:rPr>
              <a:t>Top-down approach: Starts with a high-level overview of the problem and then breaks it down into smaller, more manageable pieces</a:t>
            </a:r>
            <a:endParaRPr lang="en-US" sz="2000" dirty="0">
              <a:solidFill>
                <a:schemeClr val="dk1"/>
              </a:solidFill>
              <a:latin typeface="Karla" panose="020B0004030503030003"/>
              <a:sym typeface="Karla" panose="020B0004030503030003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376CD7-A62E-41E0-9869-138C61CBF7DC}"/>
              </a:ext>
            </a:extLst>
          </p:cNvPr>
          <p:cNvGrpSpPr/>
          <p:nvPr/>
        </p:nvGrpSpPr>
        <p:grpSpPr>
          <a:xfrm>
            <a:off x="518169" y="2832021"/>
            <a:ext cx="6825120" cy="2048150"/>
            <a:chOff x="518169" y="2832021"/>
            <a:chExt cx="6825120" cy="20481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F86C63-EB6D-404D-960B-7854921D5C15}"/>
                </a:ext>
              </a:extLst>
            </p:cNvPr>
            <p:cNvGrpSpPr/>
            <p:nvPr/>
          </p:nvGrpSpPr>
          <p:grpSpPr>
            <a:xfrm>
              <a:off x="518169" y="2832021"/>
              <a:ext cx="6825120" cy="2048150"/>
              <a:chOff x="518169" y="2832021"/>
              <a:chExt cx="6825120" cy="204815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05B7E6E-02AC-4DA1-BA44-B455575B9F48}"/>
                  </a:ext>
                </a:extLst>
              </p:cNvPr>
              <p:cNvSpPr/>
              <p:nvPr/>
            </p:nvSpPr>
            <p:spPr>
              <a:xfrm>
                <a:off x="3234021" y="3490081"/>
                <a:ext cx="1385047" cy="76984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Problem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1FD743B-A569-4A04-8A22-63C50EA31F43}"/>
                  </a:ext>
                </a:extLst>
              </p:cNvPr>
              <p:cNvSpPr/>
              <p:nvPr/>
            </p:nvSpPr>
            <p:spPr>
              <a:xfrm>
                <a:off x="1727951" y="3088228"/>
                <a:ext cx="1028700" cy="3429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Problem 1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AC29771-99D9-4186-83FB-88D733B941C0}"/>
                  </a:ext>
                </a:extLst>
              </p:cNvPr>
              <p:cNvSpPr/>
              <p:nvPr/>
            </p:nvSpPr>
            <p:spPr>
              <a:xfrm>
                <a:off x="1727951" y="4280779"/>
                <a:ext cx="1028700" cy="3429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Problem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A2D3E2B-4722-43BB-99C7-20E5AEEE1074}"/>
                  </a:ext>
                </a:extLst>
              </p:cNvPr>
              <p:cNvSpPr/>
              <p:nvPr/>
            </p:nvSpPr>
            <p:spPr>
              <a:xfrm>
                <a:off x="5096440" y="4280779"/>
                <a:ext cx="1028700" cy="3429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Problem 3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A9E9D47-F1BA-4A2F-82F8-E1B5EEFAD1AE}"/>
                  </a:ext>
                </a:extLst>
              </p:cNvPr>
              <p:cNvSpPr/>
              <p:nvPr/>
            </p:nvSpPr>
            <p:spPr>
              <a:xfrm>
                <a:off x="5096440" y="3088228"/>
                <a:ext cx="1028700" cy="3429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Problem 4</a:t>
                </a:r>
              </a:p>
            </p:txBody>
          </p:sp>
          <p:cxnSp>
            <p:nvCxnSpPr>
              <p:cNvPr id="9" name="Connector: Curved 8">
                <a:extLst>
                  <a:ext uri="{FF2B5EF4-FFF2-40B4-BE49-F238E27FC236}">
                    <a16:creationId xmlns:a16="http://schemas.microsoft.com/office/drawing/2014/main" id="{9A14E5DF-6385-43BA-9368-A2B76A174B6D}"/>
                  </a:ext>
                </a:extLst>
              </p:cNvPr>
              <p:cNvCxnSpPr>
                <a:cxnSpLocks/>
                <a:stCxn id="4" idx="1"/>
                <a:endCxn id="5" idx="3"/>
              </p:cNvCxnSpPr>
              <p:nvPr/>
            </p:nvCxnSpPr>
            <p:spPr>
              <a:xfrm rot="16200000" flipV="1">
                <a:off x="2925182" y="3091147"/>
                <a:ext cx="343144" cy="680205"/>
              </a:xfrm>
              <a:prstGeom prst="curvedConnector2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6620652C-03E7-4FA8-A937-1BF8D1BE0637}"/>
                  </a:ext>
                </a:extLst>
              </p:cNvPr>
              <p:cNvCxnSpPr>
                <a:cxnSpLocks/>
                <a:stCxn id="4" idx="3"/>
                <a:endCxn id="17" idx="3"/>
              </p:cNvCxnSpPr>
              <p:nvPr/>
            </p:nvCxnSpPr>
            <p:spPr>
              <a:xfrm rot="5400000">
                <a:off x="2944232" y="3959604"/>
                <a:ext cx="305045" cy="680205"/>
              </a:xfrm>
              <a:prstGeom prst="curvedConnector2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Curved 14">
                <a:extLst>
                  <a:ext uri="{FF2B5EF4-FFF2-40B4-BE49-F238E27FC236}">
                    <a16:creationId xmlns:a16="http://schemas.microsoft.com/office/drawing/2014/main" id="{7847B716-7013-493F-A55A-6352C84B6A5B}"/>
                  </a:ext>
                </a:extLst>
              </p:cNvPr>
              <p:cNvCxnSpPr>
                <a:cxnSpLocks/>
                <a:stCxn id="4" idx="7"/>
                <a:endCxn id="20" idx="1"/>
              </p:cNvCxnSpPr>
              <p:nvPr/>
            </p:nvCxnSpPr>
            <p:spPr>
              <a:xfrm rot="5400000" flipH="1" flipV="1">
                <a:off x="4584764" y="3091147"/>
                <a:ext cx="343144" cy="680207"/>
              </a:xfrm>
              <a:prstGeom prst="curvedConnector2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7B6A3603-9E28-492A-8DDD-6BED528E386F}"/>
                  </a:ext>
                </a:extLst>
              </p:cNvPr>
              <p:cNvCxnSpPr>
                <a:cxnSpLocks/>
                <a:stCxn id="4" idx="5"/>
                <a:endCxn id="19" idx="1"/>
              </p:cNvCxnSpPr>
              <p:nvPr/>
            </p:nvCxnSpPr>
            <p:spPr>
              <a:xfrm rot="16200000" flipH="1">
                <a:off x="4603814" y="3959602"/>
                <a:ext cx="305045" cy="680207"/>
              </a:xfrm>
              <a:prstGeom prst="curvedConnector2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894539-C9C9-40D5-96B3-A669AF763559}"/>
                  </a:ext>
                </a:extLst>
              </p:cNvPr>
              <p:cNvSpPr/>
              <p:nvPr/>
            </p:nvSpPr>
            <p:spPr>
              <a:xfrm>
                <a:off x="518169" y="2836089"/>
                <a:ext cx="693561" cy="2554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Detail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16A4A34-5D31-4E4E-8CA5-550B3D9B9EC6}"/>
                  </a:ext>
                </a:extLst>
              </p:cNvPr>
              <p:cNvSpPr/>
              <p:nvPr/>
            </p:nvSpPr>
            <p:spPr>
              <a:xfrm>
                <a:off x="518169" y="3433186"/>
                <a:ext cx="693561" cy="2554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Detail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FEB6A3F-555E-4655-956E-11E8E2741882}"/>
                  </a:ext>
                </a:extLst>
              </p:cNvPr>
              <p:cNvSpPr/>
              <p:nvPr/>
            </p:nvSpPr>
            <p:spPr>
              <a:xfrm>
                <a:off x="522350" y="4624677"/>
                <a:ext cx="693561" cy="2554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Detail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153232C-8872-4E6A-9C72-C865CF7E53AC}"/>
                  </a:ext>
                </a:extLst>
              </p:cNvPr>
              <p:cNvSpPr/>
              <p:nvPr/>
            </p:nvSpPr>
            <p:spPr>
              <a:xfrm>
                <a:off x="531068" y="4004431"/>
                <a:ext cx="693561" cy="2554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Detail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8C89192-0D82-45EA-A93E-9FAB4685834D}"/>
                  </a:ext>
                </a:extLst>
              </p:cNvPr>
              <p:cNvSpPr/>
              <p:nvPr/>
            </p:nvSpPr>
            <p:spPr>
              <a:xfrm>
                <a:off x="6649725" y="4623679"/>
                <a:ext cx="693561" cy="2554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Detail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9952182-6327-4E92-A5E0-24DECA8A92EA}"/>
                  </a:ext>
                </a:extLst>
              </p:cNvPr>
              <p:cNvSpPr/>
              <p:nvPr/>
            </p:nvSpPr>
            <p:spPr>
              <a:xfrm>
                <a:off x="6649727" y="4004431"/>
                <a:ext cx="693561" cy="2554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Detail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70BF4FF-7C2E-4BAF-8962-E9D593BDADE2}"/>
                  </a:ext>
                </a:extLst>
              </p:cNvPr>
              <p:cNvSpPr/>
              <p:nvPr/>
            </p:nvSpPr>
            <p:spPr>
              <a:xfrm>
                <a:off x="6649728" y="3441621"/>
                <a:ext cx="693561" cy="2554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Detail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EC90AAC-66C4-4BF5-8D5E-62D383067E7A}"/>
                  </a:ext>
                </a:extLst>
              </p:cNvPr>
              <p:cNvSpPr/>
              <p:nvPr/>
            </p:nvSpPr>
            <p:spPr>
              <a:xfrm>
                <a:off x="6649726" y="2832021"/>
                <a:ext cx="693561" cy="25549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Detail</a:t>
                </a:r>
              </a:p>
            </p:txBody>
          </p: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30A30491-F720-4AFD-BA3E-564990078608}"/>
                  </a:ext>
                </a:extLst>
              </p:cNvPr>
              <p:cNvCxnSpPr>
                <a:cxnSpLocks/>
                <a:stCxn id="5" idx="1"/>
                <a:endCxn id="23" idx="3"/>
              </p:cNvCxnSpPr>
              <p:nvPr/>
            </p:nvCxnSpPr>
            <p:spPr>
              <a:xfrm rot="10800000">
                <a:off x="1211731" y="2963836"/>
                <a:ext cx="516221" cy="295842"/>
              </a:xfrm>
              <a:prstGeom prst="bentConnector3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DE8F161B-E77A-4C08-BE25-6AD6ABCBAE50}"/>
                  </a:ext>
                </a:extLst>
              </p:cNvPr>
              <p:cNvCxnSpPr>
                <a:cxnSpLocks/>
                <a:stCxn id="5" idx="1"/>
                <a:endCxn id="35" idx="3"/>
              </p:cNvCxnSpPr>
              <p:nvPr/>
            </p:nvCxnSpPr>
            <p:spPr>
              <a:xfrm rot="10800000" flipV="1">
                <a:off x="1211731" y="3259677"/>
                <a:ext cx="516221" cy="301255"/>
              </a:xfrm>
              <a:prstGeom prst="bentConnector3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CF81E2D0-EDDF-4457-A488-FF5DDEA92EF8}"/>
                  </a:ext>
                </a:extLst>
              </p:cNvPr>
              <p:cNvCxnSpPr>
                <a:cxnSpLocks/>
                <a:stCxn id="17" idx="1"/>
                <a:endCxn id="37" idx="3"/>
              </p:cNvCxnSpPr>
              <p:nvPr/>
            </p:nvCxnSpPr>
            <p:spPr>
              <a:xfrm rot="10800000">
                <a:off x="1224629" y="4132179"/>
                <a:ext cx="503322" cy="320051"/>
              </a:xfrm>
              <a:prstGeom prst="bentConnector3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B179DF99-DBEC-496A-AF85-512992AAB54C}"/>
                  </a:ext>
                </a:extLst>
              </p:cNvPr>
              <p:cNvCxnSpPr>
                <a:cxnSpLocks/>
                <a:stCxn id="17" idx="1"/>
                <a:endCxn id="36" idx="3"/>
              </p:cNvCxnSpPr>
              <p:nvPr/>
            </p:nvCxnSpPr>
            <p:spPr>
              <a:xfrm rot="10800000" flipV="1">
                <a:off x="1215911" y="4452228"/>
                <a:ext cx="512040" cy="300195"/>
              </a:xfrm>
              <a:prstGeom prst="bentConnector3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BC17E43D-B27D-4F88-9275-6F32C18C7610}"/>
                  </a:ext>
                </a:extLst>
              </p:cNvPr>
              <p:cNvCxnSpPr>
                <a:cxnSpLocks/>
                <a:stCxn id="20" idx="3"/>
                <a:endCxn id="41" idx="1"/>
              </p:cNvCxnSpPr>
              <p:nvPr/>
            </p:nvCxnSpPr>
            <p:spPr>
              <a:xfrm flipV="1">
                <a:off x="6125140" y="2959768"/>
                <a:ext cx="524586" cy="299910"/>
              </a:xfrm>
              <a:prstGeom prst="bentConnector3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E57E2B9C-3DBF-4E17-B8BE-336FD80D3B5F}"/>
                  </a:ext>
                </a:extLst>
              </p:cNvPr>
              <p:cNvCxnSpPr>
                <a:cxnSpLocks/>
                <a:stCxn id="20" idx="3"/>
                <a:endCxn id="40" idx="1"/>
              </p:cNvCxnSpPr>
              <p:nvPr/>
            </p:nvCxnSpPr>
            <p:spPr>
              <a:xfrm>
                <a:off x="6125140" y="3259678"/>
                <a:ext cx="524588" cy="309690"/>
              </a:xfrm>
              <a:prstGeom prst="bentConnector3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ABB8D0F-5CA8-463E-8403-BF6EFDDEE972}"/>
                </a:ext>
              </a:extLst>
            </p:cNvPr>
            <p:cNvGrpSpPr/>
            <p:nvPr/>
          </p:nvGrpSpPr>
          <p:grpSpPr>
            <a:xfrm>
              <a:off x="6125140" y="4132178"/>
              <a:ext cx="524587" cy="619248"/>
              <a:chOff x="6125140" y="4132178"/>
              <a:chExt cx="524587" cy="619248"/>
            </a:xfrm>
          </p:grpSpPr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1F04C390-8A69-4C95-97A2-A5709273CD7A}"/>
                  </a:ext>
                </a:extLst>
              </p:cNvPr>
              <p:cNvCxnSpPr>
                <a:stCxn id="19" idx="3"/>
                <a:endCxn id="39" idx="1"/>
              </p:cNvCxnSpPr>
              <p:nvPr/>
            </p:nvCxnSpPr>
            <p:spPr>
              <a:xfrm flipV="1">
                <a:off x="6125140" y="4132178"/>
                <a:ext cx="524587" cy="320051"/>
              </a:xfrm>
              <a:prstGeom prst="bentConnector3">
                <a:avLst/>
              </a:prstGeom>
              <a:ln>
                <a:solidFill>
                  <a:srgbClr val="008D9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0EDD011A-984B-4CA6-A696-EB1E3BCE9F11}"/>
                  </a:ext>
                </a:extLst>
              </p:cNvPr>
              <p:cNvCxnSpPr>
                <a:stCxn id="19" idx="3"/>
                <a:endCxn id="38" idx="1"/>
              </p:cNvCxnSpPr>
              <p:nvPr/>
            </p:nvCxnSpPr>
            <p:spPr>
              <a:xfrm>
                <a:off x="6125140" y="4452229"/>
                <a:ext cx="524585" cy="299197"/>
              </a:xfrm>
              <a:prstGeom prst="bentConnector3">
                <a:avLst/>
              </a:prstGeom>
              <a:ln>
                <a:solidFill>
                  <a:srgbClr val="008D9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347149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ym typeface="+mn-ea"/>
              </a:rPr>
              <a:t>What is </a:t>
            </a:r>
            <a:r>
              <a:rPr lang="en-GB" dirty="0">
                <a:solidFill>
                  <a:srgbClr val="FF5722"/>
                </a:solidFill>
                <a:sym typeface="+mn-ea"/>
              </a:rPr>
              <a:t>Top-down approach</a:t>
            </a:r>
            <a:endParaRPr lang="en-GB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30608" y="1268249"/>
            <a:ext cx="6674533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Advantages :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b="1" dirty="0"/>
              <a:t>Identifying tasks</a:t>
            </a:r>
            <a:r>
              <a:rPr lang="en-US" dirty="0"/>
              <a:t>: Breakdown reveals what needs doing.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b="1" dirty="0"/>
              <a:t>Easier solutions</a:t>
            </a:r>
            <a:r>
              <a:rPr lang="en-US" dirty="0"/>
              <a:t>: Each step simplifies the problem.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b="1" dirty="0"/>
              <a:t>Reusability</a:t>
            </a:r>
            <a:r>
              <a:rPr lang="en-US" dirty="0"/>
              <a:t>: Parts can be used in other projects.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b="1" dirty="0"/>
              <a:t>Teamwork</a:t>
            </a:r>
            <a:r>
              <a:rPr lang="en-US" dirty="0"/>
              <a:t>: Multiple people can tackle different parts.</a:t>
            </a:r>
            <a:endParaRPr lang="en-GB"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6000" t="-12000" b="-35000"/>
          </a:stretch>
        </a:blip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>
            <a:spLocks noGrp="1"/>
          </p:cNvSpPr>
          <p:nvPr>
            <p:ph type="ctrTitle"/>
          </p:nvPr>
        </p:nvSpPr>
        <p:spPr>
          <a:xfrm>
            <a:off x="648299" y="1354750"/>
            <a:ext cx="4257529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9C27B0"/>
                </a:solidFill>
              </a:rPr>
              <a:t>2.</a:t>
            </a:r>
            <a:br>
              <a:rPr lang="en-GB" dirty="0"/>
            </a:br>
            <a:r>
              <a:rPr lang="en-GB" dirty="0"/>
              <a:t>How to apply </a:t>
            </a:r>
            <a:br>
              <a:rPr lang="en-GB" dirty="0"/>
            </a:br>
            <a:r>
              <a:rPr lang="en-GB" dirty="0"/>
              <a:t>Top-down approach</a:t>
            </a:r>
          </a:p>
        </p:txBody>
      </p:sp>
      <p:sp>
        <p:nvSpPr>
          <p:cNvPr id="8" name="Google Shape;113;p17">
            <a:extLst>
              <a:ext uri="{FF2B5EF4-FFF2-40B4-BE49-F238E27FC236}">
                <a16:creationId xmlns:a16="http://schemas.microsoft.com/office/drawing/2014/main" id="{89D4AA24-0562-4077-99B4-E86249702C85}"/>
              </a:ext>
            </a:extLst>
          </p:cNvPr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GB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49" y="893500"/>
            <a:ext cx="5642279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to apply</a:t>
            </a:r>
            <a:r>
              <a:rPr lang="en-US" altLang="en-GB" dirty="0">
                <a:sym typeface="+mn-ea"/>
              </a:rPr>
              <a:t> </a:t>
            </a:r>
            <a:r>
              <a:rPr lang="en-GB" dirty="0">
                <a:solidFill>
                  <a:srgbClr val="FF5722"/>
                </a:solidFill>
                <a:sym typeface="+mn-ea"/>
              </a:rPr>
              <a:t>Top-down approach</a:t>
            </a:r>
            <a:endParaRPr lang="en-GB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676974" y="1504950"/>
            <a:ext cx="6728168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Define the main goal or problem clearly and precisely.</a:t>
            </a:r>
          </a:p>
          <a:p>
            <a:r>
              <a:rPr lang="en-US" dirty="0"/>
              <a:t>Break it down into manageable sub-tasks.</a:t>
            </a:r>
          </a:p>
          <a:p>
            <a:r>
              <a:rPr lang="en-US" dirty="0"/>
              <a:t>Assign roles based on skills and expertise</a:t>
            </a:r>
          </a:p>
          <a:p>
            <a:r>
              <a:rPr lang="en-US" dirty="0"/>
              <a:t>Communicate the plan and expectations to the team members or groups clearly and consistently.</a:t>
            </a:r>
          </a:p>
          <a:p>
            <a:r>
              <a:rPr lang="en-US" dirty="0"/>
              <a:t>Track progress, offer feedback, and guide adjustments.</a:t>
            </a: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grpSp>
        <p:nvGrpSpPr>
          <p:cNvPr id="401" name="Google Shape;401;p37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02" name="Google Shape;402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182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Karla</vt:lpstr>
      <vt:lpstr>Montserrat</vt:lpstr>
      <vt:lpstr>Arial</vt:lpstr>
      <vt:lpstr>Arviragus template</vt:lpstr>
      <vt:lpstr>JOURNEY TO YOUR BEST PROGRAM</vt:lpstr>
      <vt:lpstr>Challenge 0</vt:lpstr>
      <vt:lpstr>1. What is  Top-down approach</vt:lpstr>
      <vt:lpstr>What is Top-down approach</vt:lpstr>
      <vt:lpstr>What is Top-down approach</vt:lpstr>
      <vt:lpstr>2. How to apply  Top-down approach</vt:lpstr>
      <vt:lpstr>How to apply Top-down approach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Nguyen Hoang Nam</cp:lastModifiedBy>
  <cp:revision>25</cp:revision>
  <dcterms:created xsi:type="dcterms:W3CDTF">2024-01-09T01:21:00Z</dcterms:created>
  <dcterms:modified xsi:type="dcterms:W3CDTF">2024-01-09T06:49:50Z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CA967262521848DC922B9323991B1D99_13</vt:lpwstr>
  </property>
  <property fmtid="{D5CDD505-2E9C-101B-9397-08002B2CF9AE}" pid="3" name="KSOProductBuildVer">
    <vt:lpwstr>1033-12.2.0.13412</vt:lpwstr>
  </property>
</Properties>
</file>