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98" r:id="rId4"/>
    <p:sldId id="313" r:id="rId5"/>
    <p:sldId id="314" r:id="rId6"/>
    <p:sldId id="310" r:id="rId7"/>
    <p:sldId id="309" r:id="rId8"/>
    <p:sldId id="316" r:id="rId9"/>
    <p:sldId id="317" r:id="rId10"/>
    <p:sldId id="311" r:id="rId11"/>
    <p:sldId id="279" r:id="rId12"/>
  </p:sldIdLst>
  <p:sldSz cx="9144000" cy="5143500" type="screen16x9"/>
  <p:notesSz cx="6858000" cy="9144000"/>
  <p:embeddedFontLst>
    <p:embeddedFont>
      <p:font typeface="Karla" pitchFamily="2" charset="0"/>
      <p:regular r:id="rId14"/>
      <p:bold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Hoang Nam" initials="NHN" lastIdx="1" clrIdx="0">
    <p:extLst>
      <p:ext uri="{19B8F6BF-5375-455C-9EA6-DF929625EA0E}">
        <p15:presenceInfo xmlns:p15="http://schemas.microsoft.com/office/powerpoint/2012/main" userId="371c39b0e6ba8d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CD4"/>
    <a:srgbClr val="FF5722"/>
    <a:srgbClr val="E23D3B"/>
    <a:srgbClr val="FFEB3B"/>
    <a:srgbClr val="FFC107"/>
    <a:srgbClr val="008D9F"/>
    <a:srgbClr val="00766B"/>
    <a:srgbClr val="009688"/>
    <a:srgbClr val="FFFFFF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472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448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707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1413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853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34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71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139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pty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+ 1 column + image">
  <p:cSld name="TITLE_1_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+ big image">
  <p:cSld name="TITLE_1_2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 panose="020B0004030503030003"/>
              <a:buChar char="▸"/>
              <a:defRPr sz="20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 panose="020B0004030503030003"/>
              <a:buChar char="▹"/>
              <a:defRPr sz="20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 panose="020B0004030503030003"/>
              <a:buChar char="▹"/>
              <a:defRPr sz="20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 panose="020B0004030503030003"/>
              <a:buChar char="●"/>
              <a:defRPr sz="20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 panose="020B0004030503030003"/>
              <a:buChar char="○"/>
              <a:defRPr sz="20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 panose="020B0004030503030003"/>
              <a:buChar char="■"/>
              <a:defRPr sz="20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 panose="020B0004030503030003"/>
              <a:buChar char="●"/>
              <a:defRPr sz="20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 panose="020B0004030503030003"/>
              <a:buChar char="○"/>
              <a:defRPr sz="20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 panose="020B0004030503030003"/>
              <a:buChar char="■"/>
              <a:defRPr sz="20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GB" dirty="0"/>
              <a:t>JOURNEY TO YOUR </a:t>
            </a:r>
            <a:r>
              <a:rPr lang="en-US" altLang="en-GB" dirty="0">
                <a:solidFill>
                  <a:srgbClr val="00BCD4"/>
                </a:solidFill>
              </a:rPr>
              <a:t>BEST</a:t>
            </a:r>
            <a:r>
              <a:rPr lang="en-US" altLang="en-GB" dirty="0"/>
              <a:t> PROGRAM</a:t>
            </a:r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20721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49" y="893500"/>
            <a:ext cx="5642279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5722"/>
                </a:solidFill>
              </a:rPr>
              <a:t>Example</a:t>
            </a:r>
            <a:endParaRPr lang="en-GB" dirty="0"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028CA45-3F22-4698-8752-7EFE71B55B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7" t="8270" r="4483" b="7972"/>
          <a:stretch/>
        </p:blipFill>
        <p:spPr>
          <a:xfrm>
            <a:off x="1254750" y="1326362"/>
            <a:ext cx="6634499" cy="37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85129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5722"/>
                </a:solidFill>
              </a:rPr>
              <a:t>THANKS!</a:t>
            </a:r>
            <a:endParaRPr sz="3600">
              <a:solidFill>
                <a:srgbClr val="FF5722"/>
              </a:solidFill>
            </a:endParaRPr>
          </a:p>
        </p:txBody>
      </p:sp>
      <p:grpSp>
        <p:nvGrpSpPr>
          <p:cNvPr id="401" name="Google Shape;401;p37"/>
          <p:cNvGrpSpPr/>
          <p:nvPr/>
        </p:nvGrpSpPr>
        <p:grpSpPr>
          <a:xfrm>
            <a:off x="785305" y="1555467"/>
            <a:ext cx="462632" cy="462632"/>
            <a:chOff x="1278900" y="2333250"/>
            <a:chExt cx="381175" cy="381175"/>
          </a:xfrm>
        </p:grpSpPr>
        <p:sp>
          <p:nvSpPr>
            <p:cNvPr id="402" name="Google Shape;402;p37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221525" y="224884"/>
            <a:ext cx="4482374" cy="18661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FFC107"/>
                </a:solidFill>
              </a:rPr>
              <a:t>Topic 1.</a:t>
            </a:r>
            <a:endParaRPr sz="2800" dirty="0">
              <a:solidFill>
                <a:srgbClr val="FFC10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 dirty="0"/>
              <a:t>What’s </a:t>
            </a:r>
            <a:br>
              <a:rPr lang="en-US" altLang="en-GB" sz="2800" dirty="0"/>
            </a:br>
            <a:r>
              <a:rPr lang="en-US" altLang="en-GB" sz="2800" dirty="0"/>
              <a:t>Top-Down approach and how to apply it?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41541A-0FBE-4CD8-8B20-9FEA69F9E83D}"/>
              </a:ext>
            </a:extLst>
          </p:cNvPr>
          <p:cNvSpPr/>
          <p:nvPr/>
        </p:nvSpPr>
        <p:spPr>
          <a:xfrm>
            <a:off x="4777740" y="0"/>
            <a:ext cx="4366260" cy="5143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E65AB9-5298-4C1B-8C83-FC0D9C6AEFFD}"/>
              </a:ext>
            </a:extLst>
          </p:cNvPr>
          <p:cNvSpPr txBox="1"/>
          <p:nvPr/>
        </p:nvSpPr>
        <p:spPr>
          <a:xfrm>
            <a:off x="89474" y="2571750"/>
            <a:ext cx="47464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1600">
              <a:spcBef>
                <a:spcPts val="600"/>
              </a:spcBef>
              <a:buClr>
                <a:schemeClr val="dk1"/>
              </a:buClr>
              <a:buSzPts val="2000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Agenda</a:t>
            </a:r>
          </a:p>
          <a:p>
            <a:pPr marL="457200" indent="-355600">
              <a:spcBef>
                <a:spcPts val="600"/>
              </a:spcBef>
              <a:buClr>
                <a:schemeClr val="dk1"/>
              </a:buClr>
              <a:buSzPts val="2000"/>
              <a:buFont typeface="Karla" panose="020B0004030503030003"/>
              <a:buChar char="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What’s Top-Down approach</a:t>
            </a:r>
          </a:p>
          <a:p>
            <a:pPr marL="457200" indent="-355600">
              <a:spcBef>
                <a:spcPts val="600"/>
              </a:spcBef>
              <a:buClr>
                <a:schemeClr val="dk1"/>
              </a:buClr>
              <a:buSzPts val="2000"/>
              <a:buFont typeface="Karla" panose="020B0004030503030003"/>
              <a:buChar char="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When to use Top-Down approach</a:t>
            </a:r>
          </a:p>
          <a:p>
            <a:pPr marL="457200" indent="-355600">
              <a:spcBef>
                <a:spcPts val="600"/>
              </a:spcBef>
              <a:buClr>
                <a:schemeClr val="dk1"/>
              </a:buClr>
              <a:buSzPts val="2000"/>
              <a:buFont typeface="Karla" panose="020B0004030503030003"/>
              <a:buChar char="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How to apply Top-Down approach</a:t>
            </a:r>
          </a:p>
          <a:p>
            <a:pPr marL="457200" indent="-355600">
              <a:spcBef>
                <a:spcPts val="600"/>
              </a:spcBef>
              <a:buClr>
                <a:schemeClr val="dk1"/>
              </a:buClr>
              <a:buSzPts val="2000"/>
              <a:buFont typeface="Karla" panose="020B0004030503030003"/>
              <a:buChar char="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Advantages and Disadvantages</a:t>
            </a:r>
          </a:p>
          <a:p>
            <a:pPr marL="457200" indent="-355600">
              <a:spcBef>
                <a:spcPts val="600"/>
              </a:spcBef>
              <a:buClr>
                <a:schemeClr val="dk1"/>
              </a:buClr>
              <a:buSzPts val="2000"/>
              <a:buFont typeface="Karla" panose="020B0004030503030003"/>
              <a:buChar char="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Top-Down approach or Bottom-Up approach</a:t>
            </a:r>
          </a:p>
          <a:p>
            <a:pPr marL="457200" indent="-355600">
              <a:spcBef>
                <a:spcPts val="600"/>
              </a:spcBef>
              <a:buClr>
                <a:schemeClr val="dk1"/>
              </a:buClr>
              <a:buSzPts val="2000"/>
              <a:buFont typeface="Karla" panose="020B0004030503030003"/>
              <a:buChar char="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Example</a:t>
            </a: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4728732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rgbClr val="FF5722"/>
                </a:solidFill>
                <a:sym typeface="+mn-ea"/>
              </a:rPr>
              <a:t>What’s </a:t>
            </a:r>
            <a:r>
              <a:rPr lang="en-GB" dirty="0">
                <a:solidFill>
                  <a:srgbClr val="FF5722"/>
                </a:solidFill>
                <a:sym typeface="+mn-ea"/>
              </a:rPr>
              <a:t>Top-Down approach</a:t>
            </a:r>
            <a:endParaRPr lang="en-GB" dirty="0"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8A8791A8-711D-4CB1-BE98-F26F88DE8568}"/>
              </a:ext>
            </a:extLst>
          </p:cNvPr>
          <p:cNvSpPr txBox="1"/>
          <p:nvPr/>
        </p:nvSpPr>
        <p:spPr>
          <a:xfrm>
            <a:off x="708902" y="1429004"/>
            <a:ext cx="8396468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55600">
              <a:spcBef>
                <a:spcPts val="600"/>
              </a:spcBef>
              <a:buClr>
                <a:schemeClr val="dk1"/>
              </a:buClr>
              <a:buSzPts val="2000"/>
              <a:buFont typeface="Karla" panose="020B0004030503030003"/>
              <a:buChar char="▸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+mn-lt"/>
                <a:sym typeface="Karla" panose="020B0004030503030003"/>
              </a:rPr>
              <a:t>Top-down approach: Starts with a high-level overview of the problem and then breaks it down into smaller, more manageable pieces</a:t>
            </a:r>
          </a:p>
          <a:p>
            <a:pPr marL="457200" indent="-355600">
              <a:spcBef>
                <a:spcPts val="600"/>
              </a:spcBef>
              <a:buClr>
                <a:schemeClr val="dk1"/>
              </a:buClr>
              <a:buSzPts val="2000"/>
              <a:buFont typeface="Karla" panose="020B0004030503030003"/>
              <a:buChar char="▸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+mn-lt"/>
                <a:sym typeface="Karla" panose="020B0004030503030003"/>
              </a:rPr>
              <a:t>The goal is to create an organizational structure that is easy to manage and deploy.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ABA8C1-70AD-432B-AD68-67F90F1E2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788" y="2571750"/>
            <a:ext cx="6500423" cy="22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69550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4728732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rgbClr val="FF5722"/>
                </a:solidFill>
                <a:sym typeface="+mn-ea"/>
              </a:rPr>
              <a:t>What’s </a:t>
            </a:r>
            <a:r>
              <a:rPr lang="en-GB" dirty="0">
                <a:solidFill>
                  <a:srgbClr val="FF5722"/>
                </a:solidFill>
                <a:sym typeface="+mn-ea"/>
              </a:rPr>
              <a:t>Top-Down approach</a:t>
            </a:r>
            <a:endParaRPr lang="en-GB" dirty="0"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E680998-A2F0-4266-A1B9-9ADEE33E84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79"/>
          <a:stretch/>
        </p:blipFill>
        <p:spPr>
          <a:xfrm>
            <a:off x="0" y="1520467"/>
            <a:ext cx="9144000" cy="267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45061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6154121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rgbClr val="FF5722"/>
                </a:solidFill>
                <a:sym typeface="+mn-ea"/>
              </a:rPr>
              <a:t>When to use </a:t>
            </a:r>
            <a:r>
              <a:rPr lang="en-GB" dirty="0">
                <a:solidFill>
                  <a:srgbClr val="FF5722"/>
                </a:solidFill>
                <a:sym typeface="+mn-ea"/>
              </a:rPr>
              <a:t>Top-Down approach</a:t>
            </a:r>
            <a:endParaRPr lang="en-GB" dirty="0"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B7B2F8D-C60D-401D-B22F-6AD3CD7FD1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786"/>
          <a:stretch/>
        </p:blipFill>
        <p:spPr>
          <a:xfrm>
            <a:off x="0" y="1583638"/>
            <a:ext cx="9144000" cy="275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38695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49" y="893500"/>
            <a:ext cx="6491365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5722"/>
                </a:solidFill>
              </a:rPr>
              <a:t>How to apply</a:t>
            </a:r>
            <a:r>
              <a:rPr lang="en-US" altLang="en-GB" dirty="0">
                <a:solidFill>
                  <a:srgbClr val="FF5722"/>
                </a:solidFill>
                <a:sym typeface="+mn-ea"/>
              </a:rPr>
              <a:t> </a:t>
            </a:r>
            <a:r>
              <a:rPr lang="en-GB" dirty="0">
                <a:solidFill>
                  <a:srgbClr val="FF5722"/>
                </a:solidFill>
                <a:sym typeface="+mn-ea"/>
              </a:rPr>
              <a:t>Top-Down approach</a:t>
            </a:r>
            <a:endParaRPr lang="en-GB" dirty="0"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EA54CA7-F28B-43E2-837E-EC26F331F7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09"/>
          <a:stretch/>
        </p:blipFill>
        <p:spPr>
          <a:xfrm>
            <a:off x="0" y="1583638"/>
            <a:ext cx="9144000" cy="257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07127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49" y="893500"/>
            <a:ext cx="586501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solidFill>
                  <a:srgbClr val="FF5722"/>
                </a:solidFill>
              </a:rPr>
              <a:t>Advantages and Disadvantages</a:t>
            </a:r>
            <a:endParaRPr lang="en-GB" dirty="0"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AA1DFE4-16E8-48CF-8766-BC2F01BF82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73"/>
          <a:stretch/>
        </p:blipFill>
        <p:spPr>
          <a:xfrm>
            <a:off x="0" y="1583638"/>
            <a:ext cx="9144000" cy="283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96963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49" y="893500"/>
            <a:ext cx="586501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solidFill>
                  <a:srgbClr val="FF5722"/>
                </a:solidFill>
              </a:rPr>
              <a:t>Advantages and Disadvantages</a:t>
            </a:r>
            <a:endParaRPr lang="en-GB" dirty="0"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52DCE29-287F-4E7A-AEC8-CB481804BA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34"/>
          <a:stretch/>
        </p:blipFill>
        <p:spPr>
          <a:xfrm>
            <a:off x="0" y="1520467"/>
            <a:ext cx="9144000" cy="282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63156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48" y="893500"/>
            <a:ext cx="7801651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solidFill>
                  <a:srgbClr val="FF5722"/>
                </a:solidFill>
              </a:rPr>
              <a:t>Top-Down approach or Bottom-Up approach</a:t>
            </a:r>
            <a:endParaRPr lang="en-GB" dirty="0"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D544CA2-F4B1-4D51-8510-F2F99E5911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87" b="5974"/>
          <a:stretch/>
        </p:blipFill>
        <p:spPr>
          <a:xfrm>
            <a:off x="0" y="1583638"/>
            <a:ext cx="9144000" cy="302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97067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DCE2E7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109</Words>
  <Application>Microsoft Office PowerPoint</Application>
  <PresentationFormat>On-screen Show (16:9)</PresentationFormat>
  <Paragraphs>21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Karla</vt:lpstr>
      <vt:lpstr>Montserrat</vt:lpstr>
      <vt:lpstr>Arial</vt:lpstr>
      <vt:lpstr>Arviragus template</vt:lpstr>
      <vt:lpstr>JOURNEY TO YOUR BEST PROGRAM</vt:lpstr>
      <vt:lpstr>Topic 1. What’s  Top-Down approach and how to apply it?</vt:lpstr>
      <vt:lpstr>What’s Top-Down approach</vt:lpstr>
      <vt:lpstr>What’s Top-Down approach</vt:lpstr>
      <vt:lpstr>When to use Top-Down approach</vt:lpstr>
      <vt:lpstr>How to apply Top-Down approach</vt:lpstr>
      <vt:lpstr>Advantages and Disadvantages</vt:lpstr>
      <vt:lpstr>Advantages and Disadvantages</vt:lpstr>
      <vt:lpstr>Top-Down approach or Bottom-Up approach</vt:lpstr>
      <vt:lpstr>Example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/>
  <cp:lastModifiedBy>Nguyen Hoang Nam</cp:lastModifiedBy>
  <cp:revision>108</cp:revision>
  <dcterms:created xsi:type="dcterms:W3CDTF">2024-01-09T01:21:00Z</dcterms:created>
  <dcterms:modified xsi:type="dcterms:W3CDTF">2024-01-25T01:40:09Z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CA967262521848DC922B9323991B1D99_13</vt:lpwstr>
  </property>
  <property fmtid="{D5CDD505-2E9C-101B-9397-08002B2CF9AE}" pid="3" name="KSOProductBuildVer">
    <vt:lpwstr>1033-12.2.0.13412</vt:lpwstr>
  </property>
</Properties>
</file>