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4b3ec8d2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4b3ec8d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4b3ec8d2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b3ec8d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4b3ec8d20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4b3ec8d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4b3ec8d20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4b3ec8d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74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 architecture (Docker)</a:t>
            </a:r>
            <a:endParaRPr/>
          </a:p>
        </p:txBody>
      </p:sp>
      <p:sp>
        <p:nvSpPr>
          <p:cNvPr id="60" name="Google Shape;60;p13"/>
          <p:cNvSpPr txBox="1"/>
          <p:nvPr>
            <p:ph idx="1" type="subTitle"/>
          </p:nvPr>
        </p:nvSpPr>
        <p:spPr>
          <a:xfrm>
            <a:off x="512700" y="2969022"/>
            <a:ext cx="8118600" cy="203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t>Phạm Hà H</a:t>
            </a:r>
            <a:r>
              <a:rPr lang="en"/>
              <a:t>oàng Nam</a:t>
            </a:r>
            <a:endParaRPr/>
          </a:p>
          <a:p>
            <a:pPr indent="0" lvl="0" marL="0" rtl="0" algn="l">
              <a:spcBef>
                <a:spcPts val="0"/>
              </a:spcBef>
              <a:spcAft>
                <a:spcPts val="0"/>
              </a:spcAft>
              <a:buNone/>
            </a:pPr>
            <a:r>
              <a:rPr lang="en"/>
              <a:t>Nguyễn Anh Quân</a:t>
            </a:r>
            <a:endParaRPr/>
          </a:p>
          <a:p>
            <a:pPr indent="0" lvl="0" marL="0" rtl="0" algn="l">
              <a:spcBef>
                <a:spcPts val="0"/>
              </a:spcBef>
              <a:spcAft>
                <a:spcPts val="0"/>
              </a:spcAft>
              <a:buNone/>
            </a:pPr>
            <a:r>
              <a:rPr lang="en"/>
              <a:t>Nguyễn Song Toàn</a:t>
            </a:r>
            <a:endParaRPr/>
          </a:p>
          <a:p>
            <a:pPr indent="0" lvl="0" marL="0" rtl="0" algn="l">
              <a:spcBef>
                <a:spcPts val="0"/>
              </a:spcBef>
              <a:spcAft>
                <a:spcPts val="0"/>
              </a:spcAft>
              <a:buNone/>
            </a:pPr>
            <a:r>
              <a:rPr lang="en"/>
              <a:t>Tạ Việt Hùng</a:t>
            </a:r>
            <a:endParaRPr/>
          </a:p>
          <a:p>
            <a:pPr indent="0" lvl="0" marL="0" rtl="0" algn="l">
              <a:spcBef>
                <a:spcPts val="0"/>
              </a:spcBef>
              <a:spcAft>
                <a:spcPts val="0"/>
              </a:spcAft>
              <a:buNone/>
            </a:pPr>
            <a:r>
              <a:rPr lang="en"/>
              <a:t>Bùi Anh Huy</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512700" y="2433575"/>
            <a:ext cx="8118600" cy="74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Docker?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713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1" name="Google Shape;71;p15"/>
          <p:cNvSpPr txBox="1"/>
          <p:nvPr>
            <p:ph idx="1" type="body"/>
          </p:nvPr>
        </p:nvSpPr>
        <p:spPr>
          <a:xfrm>
            <a:off x="311700" y="739450"/>
            <a:ext cx="3999900" cy="437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Docker is an open platform for developing, shipping, and running applications.</a:t>
            </a:r>
            <a:endParaRPr sz="1600"/>
          </a:p>
          <a:p>
            <a:pPr indent="-330200" lvl="0" marL="457200" rtl="0" algn="l">
              <a:spcBef>
                <a:spcPts val="1600"/>
              </a:spcBef>
              <a:spcAft>
                <a:spcPts val="0"/>
              </a:spcAft>
              <a:buSzPts val="1600"/>
              <a:buAutoNum type="arabicPeriod"/>
            </a:pPr>
            <a:r>
              <a:rPr lang="en" sz="1600"/>
              <a:t>Docker enables you to separate your applications from your infrastructure so you can deliver software quickly.</a:t>
            </a:r>
            <a:endParaRPr sz="1600"/>
          </a:p>
          <a:p>
            <a:pPr indent="-330200" lvl="0" marL="457200" rtl="0" algn="l">
              <a:spcBef>
                <a:spcPts val="1600"/>
              </a:spcBef>
              <a:spcAft>
                <a:spcPts val="0"/>
              </a:spcAft>
              <a:buSzPts val="1600"/>
              <a:buAutoNum type="arabicPeriod"/>
            </a:pPr>
            <a:r>
              <a:rPr lang="en" sz="1600"/>
              <a:t>Y</a:t>
            </a:r>
            <a:r>
              <a:rPr lang="en" sz="1600"/>
              <a:t>ou can manage your infrastructure in the same ways you manage your applications.</a:t>
            </a:r>
            <a:endParaRPr sz="1600"/>
          </a:p>
          <a:p>
            <a:pPr indent="-330200" lvl="0" marL="457200" rtl="0" algn="l">
              <a:spcBef>
                <a:spcPts val="1600"/>
              </a:spcBef>
              <a:spcAft>
                <a:spcPts val="1600"/>
              </a:spcAft>
              <a:buSzPts val="1600"/>
              <a:buAutoNum type="arabicPeriod"/>
            </a:pPr>
            <a:r>
              <a:rPr lang="en" sz="1600"/>
              <a:t>Y</a:t>
            </a:r>
            <a:r>
              <a:rPr lang="en" sz="1600"/>
              <a:t>ou can significantly reduce the delay between writing code and running it in production.</a:t>
            </a:r>
            <a:endParaRPr sz="1600"/>
          </a:p>
        </p:txBody>
      </p:sp>
      <p:pic>
        <p:nvPicPr>
          <p:cNvPr id="72" name="Google Shape;72;p15"/>
          <p:cNvPicPr preferRelativeResize="0"/>
          <p:nvPr/>
        </p:nvPicPr>
        <p:blipFill>
          <a:blip r:embed="rId3">
            <a:alphaModFix/>
          </a:blip>
          <a:stretch>
            <a:fillRect/>
          </a:stretch>
        </p:blipFill>
        <p:spPr>
          <a:xfrm>
            <a:off x="4435825" y="290625"/>
            <a:ext cx="4643349" cy="305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Containers vs. Virtual Machines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713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vs. Virtual Machines</a:t>
            </a:r>
            <a:endParaRPr/>
          </a:p>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2308200" y="850450"/>
            <a:ext cx="4527602" cy="2173665"/>
          </a:xfrm>
          <a:prstGeom prst="rect">
            <a:avLst/>
          </a:prstGeom>
          <a:noFill/>
          <a:ln>
            <a:noFill/>
          </a:ln>
        </p:spPr>
      </p:pic>
      <p:sp>
        <p:nvSpPr>
          <p:cNvPr id="84" name="Google Shape;84;p17"/>
          <p:cNvSpPr txBox="1"/>
          <p:nvPr>
            <p:ph idx="1" type="body"/>
          </p:nvPr>
        </p:nvSpPr>
        <p:spPr>
          <a:xfrm>
            <a:off x="891550" y="3370775"/>
            <a:ext cx="7837800" cy="13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Containers provide a way to virtualize an OS so that multiple workloads can run on a single OS instance. With VMs, the hardware is being virtualized to run multiple OS instances. Containers’ speed, agility, and portability make them yet another tool to help streamline software development.</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Architecture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Docker uses a client-server architecture.</a:t>
            </a:r>
            <a:endParaRPr b="1" sz="1800"/>
          </a:p>
          <a:p>
            <a:pPr indent="0" lvl="0" marL="0" rtl="0" algn="l">
              <a:spcBef>
                <a:spcPts val="1600"/>
              </a:spcBef>
              <a:spcAft>
                <a:spcPts val="1600"/>
              </a:spcAft>
              <a:buNone/>
            </a:pPr>
            <a:r>
              <a:rPr lang="en" sz="1600"/>
              <a:t>The Docker client talks to the Docker daemon, which does the heavy lifting of building, running, and distributing your Docker containers. The Docker client and daemon can run on the same system, or you can connect a Docker client to a remote Docker daemon.</a:t>
            </a:r>
            <a:endParaRPr sz="1600"/>
          </a:p>
        </p:txBody>
      </p:sp>
      <p:sp>
        <p:nvSpPr>
          <p:cNvPr id="95" name="Google Shape;95;p19"/>
          <p:cNvSpPr txBox="1"/>
          <p:nvPr>
            <p:ph type="title"/>
          </p:nvPr>
        </p:nvSpPr>
        <p:spPr>
          <a:xfrm>
            <a:off x="311700" y="300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Architecture</a:t>
            </a:r>
            <a:endParaRPr/>
          </a:p>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4492825" y="1389375"/>
            <a:ext cx="4527600" cy="2364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677900"/>
            <a:ext cx="3999900" cy="17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Docker client and daemon communicate using a REST API, over UNIX sockets or a network interface. Another Docker client is Docker Compose, that lets you work with applications consisting of a set of containers.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02" name="Google Shape;102;p20"/>
          <p:cNvSpPr txBox="1"/>
          <p:nvPr>
            <p:ph type="title"/>
          </p:nvPr>
        </p:nvSpPr>
        <p:spPr>
          <a:xfrm>
            <a:off x="311700" y="300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Architecture</a:t>
            </a:r>
            <a:endParaRPr/>
          </a:p>
          <a:p>
            <a:pPr indent="0" lvl="0" marL="0" rtl="0" algn="l">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4492825" y="1389375"/>
            <a:ext cx="4527600" cy="23647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182050" y="2000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Docker?</a:t>
            </a:r>
            <a:endParaRPr/>
          </a:p>
        </p:txBody>
      </p:sp>
      <p:sp>
        <p:nvSpPr>
          <p:cNvPr id="109" name="Google Shape;109;p21"/>
          <p:cNvSpPr txBox="1"/>
          <p:nvPr>
            <p:ph idx="1" type="body"/>
          </p:nvPr>
        </p:nvSpPr>
        <p:spPr>
          <a:xfrm>
            <a:off x="326100" y="1426350"/>
            <a:ext cx="5449500" cy="229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Fast, consistent delivery of your applications</a:t>
            </a:r>
            <a:endParaRPr sz="1600"/>
          </a:p>
          <a:p>
            <a:pPr indent="-330200" lvl="0" marL="457200" rtl="0" algn="l">
              <a:spcBef>
                <a:spcPts val="1600"/>
              </a:spcBef>
              <a:spcAft>
                <a:spcPts val="0"/>
              </a:spcAft>
              <a:buSzPts val="1600"/>
              <a:buChar char="●"/>
            </a:pPr>
            <a:r>
              <a:rPr lang="en" sz="1600"/>
              <a:t>Responsive deployment and scaling</a:t>
            </a:r>
            <a:endParaRPr sz="1600"/>
          </a:p>
          <a:p>
            <a:pPr indent="-330200" lvl="0" marL="457200" rtl="0" algn="l">
              <a:spcBef>
                <a:spcPts val="1600"/>
              </a:spcBef>
              <a:spcAft>
                <a:spcPts val="1600"/>
              </a:spcAft>
              <a:buSzPts val="1600"/>
              <a:buChar char="●"/>
            </a:pPr>
            <a:r>
              <a:rPr lang="en" sz="1600"/>
              <a:t>Running more workloads on the same hardware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