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3" r:id="rId10"/>
    <p:sldId id="262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>
            <a:extLst>
              <a:ext uri="{FF2B5EF4-FFF2-40B4-BE49-F238E27FC236}">
                <a16:creationId xmlns:a16="http://schemas.microsoft.com/office/drawing/2014/main" id="{F4E10A5B-7356-0C43-C1D3-DE6C5BCCA0A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>
            <a:extLst>
              <a:ext uri="{FF2B5EF4-FFF2-40B4-BE49-F238E27FC236}">
                <a16:creationId xmlns:a16="http://schemas.microsoft.com/office/drawing/2014/main" id="{E6555AF6-20A1-1C63-B098-C4827DFAD3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D1574-DB44-473B-B6D5-5C7E37568441}" type="datetimeFigureOut">
              <a:rPr lang="vi-VN" smtClean="0"/>
              <a:t>15/10/2025</a:t>
            </a:fld>
            <a:endParaRPr lang="vi-VN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3D9B174-0AA0-D09D-367B-72903CA6649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64E1EF8E-8C7B-F0E0-BF9F-02661021BF2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946A2-1C41-439E-B427-BE1DA0E5BEA2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57171307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Đầu trang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Chỗ dành sẵn cho Ngày tháng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DB29A8-6466-453C-88FE-D3CF5E59ACF6}" type="datetimeFigureOut">
              <a:rPr lang="vi-VN" smtClean="0"/>
              <a:t>15/10/2025</a:t>
            </a:fld>
            <a:endParaRPr lang="vi-VN"/>
          </a:p>
        </p:txBody>
      </p:sp>
      <p:sp>
        <p:nvSpPr>
          <p:cNvPr id="4" name="Chỗ dành sẵn cho Hình ảnh của Bản chiế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Chỗ dành sẵn cho Ghi chú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</a:p>
        </p:txBody>
      </p:sp>
      <p:sp>
        <p:nvSpPr>
          <p:cNvPr id="6" name="Chỗ dành sẵn cho Chân trang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Chỗ dành sẵn cho Số hiệu Bản chiế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2E8555-A882-4895-83BF-E8534BA4B108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42962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êu đề Bản chiế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vi-VN"/>
              <a:t>Bấm để chỉnh sửa kiểu tiêu đề phụ của Bản cái</a:t>
            </a:r>
            <a:endParaRPr lang="en-US" dirty="0"/>
          </a:p>
        </p:txBody>
      </p:sp>
      <p:sp>
        <p:nvSpPr>
          <p:cNvPr id="8" name="Chỗ dành sẵn cho Ngày tháng 7">
            <a:extLst>
              <a:ext uri="{FF2B5EF4-FFF2-40B4-BE49-F238E27FC236}">
                <a16:creationId xmlns:a16="http://schemas.microsoft.com/office/drawing/2014/main" id="{1D74D25E-04E2-A9A1-6180-E460FF2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09FE6D-EB5A-4B2B-985E-C49B5A5D3C2B}" type="datetime1">
              <a:rPr lang="vi-VN" smtClean="0"/>
              <a:t>15/10/2025</a:t>
            </a:fld>
            <a:endParaRPr lang="vi-VN"/>
          </a:p>
        </p:txBody>
      </p:sp>
      <p:sp>
        <p:nvSpPr>
          <p:cNvPr id="9" name="Chỗ dành sẵn cho Chân trang 8">
            <a:extLst>
              <a:ext uri="{FF2B5EF4-FFF2-40B4-BE49-F238E27FC236}">
                <a16:creationId xmlns:a16="http://schemas.microsoft.com/office/drawing/2014/main" id="{DDFEE6A8-5221-7EC7-861E-D29249067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vi-VN" dirty="0"/>
          </a:p>
        </p:txBody>
      </p:sp>
      <p:sp>
        <p:nvSpPr>
          <p:cNvPr id="10" name="Chỗ dành sẵn cho Số hiệu Bản chiếu 9">
            <a:extLst>
              <a:ext uri="{FF2B5EF4-FFF2-40B4-BE49-F238E27FC236}">
                <a16:creationId xmlns:a16="http://schemas.microsoft.com/office/drawing/2014/main" id="{E66F0E08-E62A-A255-F6D1-7AD3DAB2F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03006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Ảnh Toàn cảnh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3AB42-370B-4557-BB43-13B0A8B2E4FD}" type="datetime1">
              <a:rPr lang="vi-VN" smtClean="0"/>
              <a:t>15/10/2025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43565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êu đề và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1B5C86-3D10-49F2-BC27-50F14626C63B}" type="datetime1">
              <a:rPr lang="vi-VN" smtClean="0"/>
              <a:t>15/10/2025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690958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ích dẫn cùng vớ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6AD5F-F3A7-47E5-A03D-73BEFF1303BF}" type="datetime1">
              <a:rPr lang="vi-VN" smtClean="0"/>
              <a:t>15/10/2025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89569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nh Thiế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81124D-5CBF-49BE-80CE-00BE9CB1D2E4}" type="datetime1">
              <a:rPr lang="vi-VN" smtClean="0"/>
              <a:t>15/10/2025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577426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87EB2-598E-4F7E-893D-B27313030E74}" type="datetime1">
              <a:rPr lang="vi-VN" smtClean="0"/>
              <a:t>15/10/2025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693576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ột Hình ả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92D38-1B41-43EB-9A3D-CCB20A95C24E}" type="datetime1">
              <a:rPr lang="vi-VN" smtClean="0"/>
              <a:t>15/10/2025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60640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êu đề và Văn bản Dọ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90535-DE45-4A7E-A853-15FA4F5B8B23}" type="datetime1">
              <a:rPr lang="vi-VN" smtClean="0"/>
              <a:t>15/10/2025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3588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êu đề Dọc và Văn bả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A2FD-A742-458B-B62C-221399F68783}" type="datetime1">
              <a:rPr lang="vi-VN" smtClean="0"/>
              <a:t>15/10/2025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9138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70A4D-0F3E-41B2-B3B1-B7BAACA22C71}" type="datetime1">
              <a:rPr lang="vi-VN" smtClean="0"/>
              <a:t>15/10/2025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1424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Đầu trang của Phầ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D88DF-7CE4-40B2-8318-B800CA1576AB}" type="datetime1">
              <a:rPr lang="vi-VN" smtClean="0"/>
              <a:t>15/10/2025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34490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Hai Nội d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1BE0D-E387-4F75-A2E5-346F4EBBB002}" type="datetime1">
              <a:rPr lang="vi-VN" smtClean="0"/>
              <a:t>15/10/2025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6864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hép so sán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DF5A1-9463-440D-86F7-6B0A5152680C}" type="datetime1">
              <a:rPr lang="vi-VN" smtClean="0"/>
              <a:t>15/10/2025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58543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hỉ Tiêu đê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0B016-02CC-471A-AA14-3263D651729B}" type="datetime1">
              <a:rPr lang="vi-VN" smtClean="0"/>
              <a:t>15/10/2025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51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rố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768C2-5E2A-4982-AC1F-EAE9D8BE5F83}" type="datetime1">
              <a:rPr lang="vi-VN" smtClean="0"/>
              <a:t>15/10/2025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86860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Nội dung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vi-VN"/>
              <a:t>Bấm để chỉnh sửa kiểu văn bản của Bản cái</a:t>
            </a:r>
          </a:p>
          <a:p>
            <a:pPr lvl="1"/>
            <a:r>
              <a:rPr lang="vi-VN"/>
              <a:t>Mức hai</a:t>
            </a:r>
          </a:p>
          <a:p>
            <a:pPr lvl="2"/>
            <a:r>
              <a:rPr lang="vi-VN"/>
              <a:t>Mức ba</a:t>
            </a:r>
          </a:p>
          <a:p>
            <a:pPr lvl="3"/>
            <a:r>
              <a:rPr lang="vi-VN"/>
              <a:t>Mức bốn</a:t>
            </a:r>
          </a:p>
          <a:p>
            <a:pPr lvl="4"/>
            <a:r>
              <a:rPr lang="vi-VN"/>
              <a:t>Mức năm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F078D-3ABA-4D3A-B33B-9459228AD2ED}" type="datetime1">
              <a:rPr lang="vi-VN" smtClean="0"/>
              <a:t>15/10/2025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6821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̉nh với Chú thí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vi-VN"/>
              <a:t>Bấm để sửa kiểu tiêu đề Bản cái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vi-VN"/>
              <a:t>Bấm biểu tượng để thêm hình ảnh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vi-VN"/>
              <a:t>Bấm để chỉnh sửa kiểu văn bản của Bản cái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DFF6-9FC6-4969-B8BE-98C9D2272AEB}" type="datetime1">
              <a:rPr lang="vi-VN" smtClean="0"/>
              <a:t>15/10/2025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8615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Hình ảnh 7" descr="Ảnh có chứa văn bản, biểu tượng, Nhãn hiệu, Phông chữ&#10;&#10;Nội dung do AI tạo ra có thể không chính xác.">
            <a:extLst>
              <a:ext uri="{FF2B5EF4-FFF2-40B4-BE49-F238E27FC236}">
                <a16:creationId xmlns:a16="http://schemas.microsoft.com/office/drawing/2014/main" id="{01184DB1-DE27-43E5-9B1B-B0126E31584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8216" y="618517"/>
            <a:ext cx="2540009" cy="2540671"/>
          </a:xfrm>
          <a:prstGeom prst="rect">
            <a:avLst/>
          </a:prstGeom>
        </p:spPr>
      </p:pic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121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vi-VN" dirty="0"/>
              <a:t>Bấm để sửa kiểu tiêu đề Bản cái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vi-VN" dirty="0"/>
              <a:t>Bấm để chỉnh sửa kiểu văn bản của Bản cái</a:t>
            </a:r>
          </a:p>
          <a:p>
            <a:pPr lvl="1"/>
            <a:r>
              <a:rPr lang="vi-VN" dirty="0"/>
              <a:t>Mức hai</a:t>
            </a:r>
          </a:p>
          <a:p>
            <a:pPr lvl="2"/>
            <a:r>
              <a:rPr lang="vi-VN" dirty="0"/>
              <a:t>Mức ba</a:t>
            </a:r>
          </a:p>
          <a:p>
            <a:pPr lvl="3"/>
            <a:r>
              <a:rPr lang="vi-VN" dirty="0"/>
              <a:t>Mức bốn</a:t>
            </a:r>
          </a:p>
          <a:p>
            <a:pPr lvl="4"/>
            <a:r>
              <a:rPr lang="vi-VN" dirty="0"/>
              <a:t>Mức năm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3F705DA-D6F1-4445-8513-4BF48EAF0192}" type="datetime1">
              <a:rPr lang="vi-VN" smtClean="0"/>
              <a:t>15/10/2025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1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2E1E59-425C-40F2-93D6-A80B0F29058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16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–"/>
        <a:defRPr sz="2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+"/>
        <a:defRPr sz="2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61E905-2D19-2852-902D-58B2D63AC8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vi-VN" dirty="0"/>
              <a:t>ĐẠI HỌC CẦN THƠ – QUÁ TRÌNH HÌNH THÀNH VÀ PHÁT TRIỂN</a:t>
            </a:r>
          </a:p>
        </p:txBody>
      </p:sp>
      <p:sp>
        <p:nvSpPr>
          <p:cNvPr id="3" name="Tiêu đề phụ 2">
            <a:extLst>
              <a:ext uri="{FF2B5EF4-FFF2-40B4-BE49-F238E27FC236}">
                <a16:creationId xmlns:a16="http://schemas.microsoft.com/office/drawing/2014/main" id="{C66E764A-770B-6603-B60D-116C86099C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vi-VN" b="1" dirty="0">
                <a:latin typeface="+mj-lt"/>
              </a:rPr>
              <a:t>TS. Nguyễn văn a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CBE4326-B57B-66AF-ADF5-1F5ADF68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13774" y="5883275"/>
            <a:ext cx="6672887" cy="365125"/>
          </a:xfrm>
        </p:spPr>
        <p:txBody>
          <a:bodyPr/>
          <a:lstStyle/>
          <a:p>
            <a:r>
              <a:rPr lang="vi-VN" sz="2000" b="1" dirty="0">
                <a:latin typeface="+mj-lt"/>
              </a:rPr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17E0463-11F7-6319-16B5-AC9AB997F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vi-VN" sz="2000" b="1" dirty="0"/>
          </a:p>
          <a:p>
            <a:fld id="{482E1E59-425C-40F2-93D6-A80B0F29058B}" type="slidenum">
              <a:rPr lang="vi-VN" sz="2000" b="1" smtClean="0"/>
              <a:t>1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649457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739F162A-2870-4F59-AD33-8BBE66F76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DABE1DD-E84B-3C99-9BE6-B29124D94E7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vi-VN" b="1" dirty="0">
                <a:hlinkClick r:id="rId2"/>
              </a:rPr>
              <a:t>Khoa </a:t>
            </a:r>
            <a:r>
              <a:rPr lang="vi-VN" b="1" dirty="0" err="1">
                <a:hlinkClick r:id="rId2"/>
              </a:rPr>
              <a:t>cntt</a:t>
            </a:r>
            <a:r>
              <a:rPr lang="vi-VN" b="1" dirty="0">
                <a:hlinkClick r:id="rId2"/>
              </a:rPr>
              <a:t> &amp; </a:t>
            </a:r>
            <a:r>
              <a:rPr lang="vi-VN" b="1" dirty="0" err="1">
                <a:hlinkClick r:id="rId2"/>
              </a:rPr>
              <a:t>tt</a:t>
            </a:r>
            <a:endParaRPr lang="vi-VN" b="1" dirty="0"/>
          </a:p>
          <a:p>
            <a:pPr lvl="1"/>
            <a:r>
              <a:rPr lang="vi-VN" dirty="0"/>
              <a:t> được thành lập năm 1994 trên cơ sở trung tâm điện tử và tin học</a:t>
            </a:r>
          </a:p>
          <a:p>
            <a:pPr lvl="1"/>
            <a:r>
              <a:rPr lang="vi-VN" dirty="0"/>
              <a:t>Nhiệm vụ của khoa là đào tạo</a:t>
            </a:r>
          </a:p>
          <a:p>
            <a:pPr lvl="2"/>
            <a:r>
              <a:rPr lang="vi-VN" dirty="0"/>
              <a:t> đại học và sau đại học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nckh</a:t>
            </a:r>
            <a:r>
              <a:rPr lang="vi-VN" dirty="0"/>
              <a:t> và chuyển giao công nghệ trong lĩnh vực </a:t>
            </a:r>
            <a:r>
              <a:rPr lang="vi-VN" dirty="0" err="1"/>
              <a:t>cntt&amp;tt</a:t>
            </a:r>
            <a:endParaRPr lang="vi-VN" dirty="0"/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ACA4B893-4808-5A08-6138-5BD772F9C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473AE83-7B37-AA88-2107-81EE487ED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10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985081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79C32A4-D5DA-2879-3FB2-2808ADA4D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04F60ACA-3A80-09A7-D9B0-A8183F3919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0033CC"/>
                </a:solidFill>
              </a:rPr>
              <a:t>Khoa </a:t>
            </a:r>
            <a:r>
              <a:rPr lang="vi-VN" b="1" dirty="0" err="1">
                <a:solidFill>
                  <a:srgbClr val="0033CC"/>
                </a:solidFill>
              </a:rPr>
              <a:t>cntt</a:t>
            </a:r>
            <a:r>
              <a:rPr lang="vi-VN" b="1" dirty="0">
                <a:solidFill>
                  <a:srgbClr val="0033CC"/>
                </a:solidFill>
              </a:rPr>
              <a:t> &amp; </a:t>
            </a:r>
            <a:r>
              <a:rPr lang="vi-VN" b="1" dirty="0" err="1">
                <a:solidFill>
                  <a:srgbClr val="0033CC"/>
                </a:solidFill>
              </a:rPr>
              <a:t>tt</a:t>
            </a:r>
            <a:endParaRPr lang="vi-VN" b="1" dirty="0">
              <a:solidFill>
                <a:srgbClr val="0033CC"/>
              </a:solidFill>
            </a:endParaRPr>
          </a:p>
          <a:p>
            <a:pPr lvl="1"/>
            <a:r>
              <a:rPr lang="vi-VN" dirty="0"/>
              <a:t> tầm nhìn đến năm 2020</a:t>
            </a:r>
          </a:p>
          <a:p>
            <a:pPr lvl="2"/>
            <a:r>
              <a:rPr lang="vi-VN" dirty="0"/>
              <a:t> đơn vị đào tạo và</a:t>
            </a:r>
          </a:p>
          <a:p>
            <a:pPr lvl="2"/>
            <a:r>
              <a:rPr lang="vi-VN" dirty="0"/>
              <a:t> nghiên cứu khoa học về </a:t>
            </a:r>
            <a:r>
              <a:rPr lang="vi-VN" dirty="0" err="1"/>
              <a:t>cntt&amp;tt</a:t>
            </a:r>
            <a:r>
              <a:rPr lang="vi-VN" dirty="0"/>
              <a:t> mạnh của cả nước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B9338DD-A24A-B43D-154B-4755C220C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1A51CC1F-A4C1-982D-6FF8-016C2040F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11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10670407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4A0D98EB-DB3E-3FB2-6227-F867901D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540ED81B-8CFE-E35D-EB73-60D9A571AD8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0033CC"/>
                </a:solidFill>
              </a:rPr>
              <a:t>Khoa </a:t>
            </a:r>
            <a:r>
              <a:rPr lang="vi-VN" b="1" dirty="0" err="1">
                <a:solidFill>
                  <a:srgbClr val="0033CC"/>
                </a:solidFill>
              </a:rPr>
              <a:t>cntt</a:t>
            </a:r>
            <a:r>
              <a:rPr lang="vi-VN" b="1" dirty="0">
                <a:solidFill>
                  <a:srgbClr val="0033CC"/>
                </a:solidFill>
              </a:rPr>
              <a:t> &amp; </a:t>
            </a:r>
            <a:r>
              <a:rPr lang="vi-VN" b="1" dirty="0" err="1">
                <a:solidFill>
                  <a:srgbClr val="0033CC"/>
                </a:solidFill>
              </a:rPr>
              <a:t>tt</a:t>
            </a:r>
            <a:endParaRPr lang="vi-VN" b="1" dirty="0">
              <a:solidFill>
                <a:srgbClr val="0033CC"/>
              </a:solidFill>
            </a:endParaRPr>
          </a:p>
          <a:p>
            <a:pPr lvl="1"/>
            <a:r>
              <a:rPr lang="vi-VN" dirty="0"/>
              <a:t> các bộ môn và trung tâm</a:t>
            </a:r>
          </a:p>
          <a:p>
            <a:pPr lvl="2"/>
            <a:r>
              <a:rPr lang="vi-VN" dirty="0"/>
              <a:t> BỘ MÔN HỆ THỐNG THÔNG TIN</a:t>
            </a:r>
          </a:p>
          <a:p>
            <a:pPr lvl="2"/>
            <a:r>
              <a:rPr lang="vi-VN" dirty="0"/>
              <a:t> BỘ MÔN MẠNG MÁY TÍNH &amp; TRUYỀN THÔNG</a:t>
            </a:r>
          </a:p>
          <a:p>
            <a:pPr lvl="2"/>
            <a:r>
              <a:rPr lang="vi-VN" dirty="0"/>
              <a:t> BỘ MÔN CÔNG NGHỆ PHẦN MỀM</a:t>
            </a:r>
          </a:p>
          <a:p>
            <a:pPr lvl="2"/>
            <a:r>
              <a:rPr lang="vi-VN" dirty="0"/>
              <a:t> BỘ MÔN KHOA HỌC MÁY TÍNH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BB3A32F-28BF-FCD7-CEC6-A23E3A44F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811265AB-BA57-39E4-B3E7-CF47387AD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12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1905670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B067C1EB-61FC-5BC8-ACCD-4AC4EFFD1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27E23FCC-DF5E-D92F-FA09-1242E83E1C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0033CC"/>
                </a:solidFill>
              </a:rPr>
              <a:t>KHOA CNTT &amp; TT</a:t>
            </a:r>
          </a:p>
          <a:p>
            <a:pPr lvl="1"/>
            <a:r>
              <a:rPr lang="vi-VN" dirty="0"/>
              <a:t> CÁC BỘ MÔN VÀ TRUNG TÂM</a:t>
            </a:r>
          </a:p>
          <a:p>
            <a:pPr lvl="2"/>
            <a:r>
              <a:rPr lang="vi-VN" dirty="0"/>
              <a:t> BỘ CÔNG NGHỆ THÔNG TIN</a:t>
            </a:r>
          </a:p>
          <a:p>
            <a:pPr lvl="2"/>
            <a:r>
              <a:rPr lang="vi-VN" dirty="0"/>
              <a:t> BỘ MÔN TIN HỌC ỨNG DỤNG</a:t>
            </a:r>
          </a:p>
          <a:p>
            <a:pPr lvl="2"/>
            <a:r>
              <a:rPr lang="vi-VN" dirty="0"/>
              <a:t> TỔ VĂN PHÒNG</a:t>
            </a:r>
          </a:p>
          <a:p>
            <a:pPr lvl="2"/>
            <a:r>
              <a:rPr lang="vi-VN" dirty="0"/>
              <a:t> TRUNG TÂM ĐIỆN TỬ VÀ TIN học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5F03C0CE-2736-8856-BF61-A6C12D561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9319E656-1B77-1997-7812-ADEF30002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13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840189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9A3E806F-EC5E-0CC8-B8FC-A75EF464CE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2367092"/>
            <a:ext cx="10364451" cy="1596177"/>
          </a:xfrm>
        </p:spPr>
        <p:txBody>
          <a:bodyPr/>
          <a:lstStyle/>
          <a:p>
            <a:r>
              <a:rPr lang="vi-VN" dirty="0"/>
              <a:t>Cảm ơn sự chú ý của quý vị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B4D2444A-8E88-AE5F-3ECF-EC4906429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BA9B1D3-9EBD-2FEC-D1F3-61B8B13D4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14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5137313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3E70A946-D12D-C858-801B-7A6C61091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Nội dung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77E961D-DF07-E707-900A-307F266C43F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Thời kỳ viện đại học cần thơ (1966 – 1975)</a:t>
            </a:r>
          </a:p>
          <a:p>
            <a:r>
              <a:rPr lang="vi-VN" b="1" dirty="0" err="1">
                <a:latin typeface="Arial" panose="020B0604020202020204" pitchFamily="34" charset="0"/>
                <a:cs typeface="Arial" panose="020B0604020202020204" pitchFamily="34" charset="0"/>
              </a:rPr>
              <a:t>Đhct</a:t>
            </a:r>
            <a:r>
              <a:rPr lang="vi-VN" b="1" dirty="0">
                <a:latin typeface="Arial" panose="020B0604020202020204" pitchFamily="34" charset="0"/>
                <a:cs typeface="Arial" panose="020B0604020202020204" pitchFamily="34" charset="0"/>
              </a:rPr>
              <a:t> giai đoạn sau năm 1975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69B73931-1628-24F0-3D0A-E8378E85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D9157DF1-3301-F9A4-DC3B-B7BD1945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2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1549697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F5E15E68-3A59-65A5-2DE6-85EE57F12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(1966 -1975)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102891A1-2079-740B-1630-8E232A36C91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Được thành lập ngày 31 tháng 03 năm 1966</a:t>
            </a:r>
          </a:p>
          <a:p>
            <a:r>
              <a:rPr lang="vi-VN" dirty="0"/>
              <a:t>Viện đại học cần thơ có bốn khoa:	</a:t>
            </a:r>
          </a:p>
          <a:p>
            <a:pPr lvl="1"/>
            <a:r>
              <a:rPr lang="vi-VN" dirty="0"/>
              <a:t> khoa học</a:t>
            </a:r>
          </a:p>
          <a:p>
            <a:pPr lvl="1"/>
            <a:r>
              <a:rPr lang="vi-VN" dirty="0"/>
              <a:t> luật khoa</a:t>
            </a:r>
          </a:p>
          <a:p>
            <a:pPr lvl="1"/>
            <a:r>
              <a:rPr lang="vi-VN" dirty="0"/>
              <a:t> khoa học xã hội, văn khoa, sư phạm</a:t>
            </a:r>
          </a:p>
          <a:p>
            <a:pPr lvl="1"/>
            <a:r>
              <a:rPr lang="vi-VN" dirty="0"/>
              <a:t> cao đẳng nông nghiệp và trung tâm sinh ngữ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3E8B769-A787-B990-3004-803FBC0FA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09E73F4B-07D4-A5C2-4ED4-0768F361B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3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394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5976EF8-0600-03FE-2040-EF4D7BD46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Thời kỳ viện đại học cần thơ (1996 -1975)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4D7CAACA-6739-3F89-E2F1-FF3639F3DF6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Cơ sở vật chất của viện đại học cần thơ tọa lạc trên 4 địa điểm</a:t>
            </a:r>
          </a:p>
          <a:p>
            <a:pPr lvl="1"/>
            <a:r>
              <a:rPr lang="vi-VN" dirty="0"/>
              <a:t>Tòa viện trưởng (số 5, đại lộ hòa bình)</a:t>
            </a:r>
          </a:p>
          <a:p>
            <a:pPr lvl="1"/>
            <a:r>
              <a:rPr lang="vi-VN" dirty="0"/>
              <a:t> khu i (đường 30/4)</a:t>
            </a:r>
          </a:p>
          <a:p>
            <a:pPr lvl="1"/>
            <a:r>
              <a:rPr lang="vi-VN" dirty="0"/>
              <a:t> khu </a:t>
            </a:r>
            <a:r>
              <a:rPr lang="vi-VN" dirty="0" err="1"/>
              <a:t>ii</a:t>
            </a:r>
            <a:r>
              <a:rPr lang="vi-VN" dirty="0"/>
              <a:t> (dường 3/2)</a:t>
            </a:r>
          </a:p>
          <a:p>
            <a:pPr lvl="1"/>
            <a:r>
              <a:rPr lang="vi-VN" dirty="0"/>
              <a:t> khu </a:t>
            </a:r>
            <a:r>
              <a:rPr lang="vi-VN" dirty="0" err="1"/>
              <a:t>iii</a:t>
            </a:r>
            <a:r>
              <a:rPr lang="vi-VN" dirty="0"/>
              <a:t> (số 1, lý tự trọng)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D7D065ED-B335-D009-091A-5650D88DD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EE711883-9280-8CD2-DE8F-680AB4CE5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4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952411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4704FE2-80B1-FB04-624A-466980426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89975592-AB02-BA32-B4C3-E71FB837C8F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vi-VN" dirty="0"/>
              <a:t>Viện đại học cần thơ được đổi thành </a:t>
            </a:r>
            <a:r>
              <a:rPr lang="vi-VN" dirty="0" err="1"/>
              <a:t>đhct</a:t>
            </a:r>
            <a:endParaRPr lang="vi-VN" dirty="0"/>
          </a:p>
          <a:p>
            <a:r>
              <a:rPr lang="vi-VN" dirty="0"/>
              <a:t>Cơ cấu </a:t>
            </a:r>
            <a:r>
              <a:rPr lang="vi-VN" dirty="0" err="1"/>
              <a:t>đhct</a:t>
            </a:r>
            <a:r>
              <a:rPr lang="vi-VN" dirty="0"/>
              <a:t> hiện nay</a:t>
            </a:r>
          </a:p>
          <a:p>
            <a:pPr lvl="1"/>
            <a:r>
              <a:rPr lang="vi-VN" dirty="0"/>
              <a:t> khoa – viện</a:t>
            </a:r>
          </a:p>
          <a:p>
            <a:pPr lvl="1"/>
            <a:r>
              <a:rPr lang="vi-VN" dirty="0"/>
              <a:t>Trung tâm – trung tâm đào tạo</a:t>
            </a:r>
          </a:p>
          <a:p>
            <a:pPr lvl="1"/>
            <a:r>
              <a:rPr lang="vi-VN" dirty="0"/>
              <a:t>Phòng ban chức năng</a:t>
            </a:r>
          </a:p>
          <a:p>
            <a:pPr lvl="1"/>
            <a:r>
              <a:rPr lang="vi-VN" dirty="0"/>
              <a:t>Đoàn thể &amp; hội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3807718-75BD-837A-F650-67FF82162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217E719E-357D-B80D-4379-C641FBB61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5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3503571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0F0E7E3A-03ED-D289-3E72-2CFBD49CD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F0044714-A5E4-1B07-4FF0-6281848F1F8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Khoa </a:t>
            </a:r>
            <a:r>
              <a:rPr lang="vi-VN" b="1" dirty="0" err="1">
                <a:solidFill>
                  <a:srgbClr val="FF0000"/>
                </a:solidFill>
              </a:rPr>
              <a:t>khoa</a:t>
            </a:r>
            <a:r>
              <a:rPr lang="vi-VN" b="1" dirty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vi-VN" dirty="0"/>
              <a:t> ngày 14/1/1998, trường </a:t>
            </a:r>
            <a:r>
              <a:rPr lang="vi-VN" dirty="0" err="1"/>
              <a:t>đhct</a:t>
            </a:r>
            <a:r>
              <a:rPr lang="vi-VN" dirty="0"/>
              <a:t> khánh thành </a:t>
            </a:r>
            <a:r>
              <a:rPr lang="vi-VN" dirty="0" err="1"/>
              <a:t>kkhoa</a:t>
            </a:r>
            <a:r>
              <a:rPr lang="vi-VN" dirty="0"/>
              <a:t> khoa học</a:t>
            </a:r>
          </a:p>
          <a:p>
            <a:pPr lvl="1"/>
            <a:r>
              <a:rPr lang="vi-VN" dirty="0"/>
              <a:t> cơ sở vật chất</a:t>
            </a:r>
          </a:p>
          <a:p>
            <a:pPr lvl="2"/>
            <a:r>
              <a:rPr lang="vi-VN" dirty="0"/>
              <a:t> 12 phòng thí nghiệm (</a:t>
            </a:r>
            <a:r>
              <a:rPr lang="vi-VN" dirty="0" err="1"/>
              <a:t>ptn</a:t>
            </a:r>
            <a:r>
              <a:rPr lang="vi-VN" dirty="0"/>
              <a:t>) cho sinh, hóa, vật lý</a:t>
            </a:r>
          </a:p>
          <a:p>
            <a:pPr lvl="2"/>
            <a:r>
              <a:rPr lang="vi-VN" dirty="0"/>
              <a:t> 06 phòng máy tính được nối mạng với nhau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F79A6388-462E-25EA-F36D-4596FA17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74B61128-4F5F-329D-6874-6549E8DE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6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1510401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0C71AD4-B832-769C-2C27-766C3F62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907A270C-6F7D-CB44-BAF0-7D899785F31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vi-VN" b="1" dirty="0">
                <a:solidFill>
                  <a:srgbClr val="FF0000"/>
                </a:solidFill>
              </a:rPr>
              <a:t>Khoa </a:t>
            </a:r>
            <a:r>
              <a:rPr lang="vi-VN" b="1" dirty="0" err="1">
                <a:solidFill>
                  <a:srgbClr val="FF0000"/>
                </a:solidFill>
              </a:rPr>
              <a:t>khoa</a:t>
            </a:r>
            <a:r>
              <a:rPr lang="vi-VN" b="1" dirty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vi-VN" dirty="0"/>
              <a:t> cơ sở vật chất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vp</a:t>
            </a:r>
            <a:r>
              <a:rPr lang="vi-VN" dirty="0"/>
              <a:t> khoa và xưởng sửa chữa</a:t>
            </a:r>
          </a:p>
          <a:p>
            <a:pPr lvl="2"/>
            <a:r>
              <a:rPr lang="vi-VN" dirty="0"/>
              <a:t> năm 2010, trường đã đầu tư mở rộng khu </a:t>
            </a:r>
            <a:r>
              <a:rPr lang="vi-VN" dirty="0" err="1"/>
              <a:t>ptn</a:t>
            </a:r>
            <a:r>
              <a:rPr lang="vi-VN" dirty="0"/>
              <a:t> của khoa</a:t>
            </a:r>
          </a:p>
          <a:p>
            <a:pPr lvl="2"/>
            <a:r>
              <a:rPr lang="vi-VN" dirty="0"/>
              <a:t> xây mới khu nhà 3 tầng với 22 phòng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73FB9B35-4EF6-5FDF-E064-1150B4F3A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3BEB8AB3-201C-B8AA-29E5-CA8D5BCF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7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723654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17DCECE7-1478-7D40-BC12-47CAE129E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B59B3AEA-C7F1-C9FD-528D-35A5BC1B9937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Khoa </a:t>
            </a:r>
            <a:r>
              <a:rPr lang="vi-VN" b="1" dirty="0" err="1">
                <a:solidFill>
                  <a:srgbClr val="FF0000"/>
                </a:solidFill>
              </a:rPr>
              <a:t>khoa</a:t>
            </a:r>
            <a:r>
              <a:rPr lang="vi-VN" b="1" dirty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vi-VN" dirty="0"/>
              <a:t> khoa </a:t>
            </a:r>
            <a:r>
              <a:rPr lang="vi-VN" dirty="0" err="1"/>
              <a:t>khtn</a:t>
            </a:r>
            <a:r>
              <a:rPr lang="vi-VN" dirty="0"/>
              <a:t> hiện nay gồm 04 bộ môn</a:t>
            </a:r>
          </a:p>
          <a:p>
            <a:pPr lvl="2"/>
            <a:r>
              <a:rPr lang="vi-VN" dirty="0"/>
              <a:t> bộ môn sinh học</a:t>
            </a:r>
          </a:p>
          <a:p>
            <a:pPr lvl="2"/>
            <a:r>
              <a:rPr lang="vi-VN" dirty="0"/>
              <a:t> bộ môn hóa học</a:t>
            </a:r>
          </a:p>
          <a:p>
            <a:pPr lvl="2"/>
            <a:r>
              <a:rPr lang="vi-VN" dirty="0"/>
              <a:t> bộ môn toán học </a:t>
            </a:r>
          </a:p>
          <a:p>
            <a:pPr lvl="2"/>
            <a:r>
              <a:rPr lang="vi-VN" dirty="0"/>
              <a:t> bộ môn vật lý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926EA47E-C3AF-336D-FCC2-3FC8C111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B3815FAD-8356-CC56-902B-4CB76EF7A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8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2045372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177EB8A-B48D-E5A4-25E3-375C63DE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 err="1"/>
              <a:t>Đhct</a:t>
            </a:r>
            <a:r>
              <a:rPr lang="vi-VN" dirty="0"/>
              <a:t> giai đoạn sau năm 1975</a:t>
            </a:r>
          </a:p>
        </p:txBody>
      </p:sp>
      <p:sp>
        <p:nvSpPr>
          <p:cNvPr id="3" name="Chỗ dành sẵn cho Nội dung 2">
            <a:extLst>
              <a:ext uri="{FF2B5EF4-FFF2-40B4-BE49-F238E27FC236}">
                <a16:creationId xmlns:a16="http://schemas.microsoft.com/office/drawing/2014/main" id="{74630656-0D3D-A11A-3E21-0AD4964F6C7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vi-VN" b="1" dirty="0">
                <a:solidFill>
                  <a:srgbClr val="FF0000"/>
                </a:solidFill>
              </a:rPr>
              <a:t>Khoa </a:t>
            </a:r>
            <a:r>
              <a:rPr lang="vi-VN" b="1" dirty="0" err="1">
                <a:solidFill>
                  <a:srgbClr val="FF0000"/>
                </a:solidFill>
              </a:rPr>
              <a:t>khoa</a:t>
            </a:r>
            <a:r>
              <a:rPr lang="vi-VN" b="1" dirty="0">
                <a:solidFill>
                  <a:srgbClr val="FF0000"/>
                </a:solidFill>
              </a:rPr>
              <a:t> học tự nhiên</a:t>
            </a:r>
          </a:p>
          <a:p>
            <a:pPr lvl="1"/>
            <a:r>
              <a:rPr lang="vi-VN" dirty="0"/>
              <a:t> công tác đào tạo</a:t>
            </a:r>
          </a:p>
          <a:p>
            <a:pPr lvl="2"/>
            <a:r>
              <a:rPr lang="vi-VN" dirty="0"/>
              <a:t> đại học: …..</a:t>
            </a:r>
          </a:p>
          <a:p>
            <a:pPr lvl="2"/>
            <a:r>
              <a:rPr lang="vi-VN" dirty="0"/>
              <a:t> </a:t>
            </a:r>
            <a:r>
              <a:rPr lang="vi-VN" dirty="0" err="1"/>
              <a:t>sđh</a:t>
            </a:r>
            <a:r>
              <a:rPr lang="vi-VN" dirty="0"/>
              <a:t>: …	</a:t>
            </a:r>
          </a:p>
          <a:p>
            <a:pPr lvl="1"/>
            <a:r>
              <a:rPr lang="vi-VN" dirty="0"/>
              <a:t> công tác </a:t>
            </a:r>
            <a:r>
              <a:rPr lang="vi-VN" dirty="0" err="1"/>
              <a:t>nckh</a:t>
            </a:r>
            <a:r>
              <a:rPr lang="vi-VN" dirty="0"/>
              <a:t>, báo cáo chuyên đề: …..</a:t>
            </a:r>
          </a:p>
          <a:p>
            <a:pPr lvl="1"/>
            <a:r>
              <a:rPr lang="vi-VN" dirty="0"/>
              <a:t> công tác đào tạo và bồi dưỡng cán bộ: …..</a:t>
            </a:r>
          </a:p>
        </p:txBody>
      </p:sp>
      <p:sp>
        <p:nvSpPr>
          <p:cNvPr id="4" name="Chỗ dành sẵn cho Chân trang 3">
            <a:extLst>
              <a:ext uri="{FF2B5EF4-FFF2-40B4-BE49-F238E27FC236}">
                <a16:creationId xmlns:a16="http://schemas.microsoft.com/office/drawing/2014/main" id="{2D5F5B7F-FAD4-1F2D-54EE-9DABD64B4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Chỗ dành sẵn cho Số hiệu Bản chiếu 4">
            <a:extLst>
              <a:ext uri="{FF2B5EF4-FFF2-40B4-BE49-F238E27FC236}">
                <a16:creationId xmlns:a16="http://schemas.microsoft.com/office/drawing/2014/main" id="{A69EB041-5226-F5D5-53C0-3A7E44D68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E1E59-425C-40F2-93D6-A80B0F29058B}" type="slidenum">
              <a:rPr lang="vi-VN" sz="2000" b="1" smtClean="0"/>
              <a:t>9</a:t>
            </a:fld>
            <a:endParaRPr lang="vi-VN" sz="2000" b="1" dirty="0"/>
          </a:p>
        </p:txBody>
      </p:sp>
    </p:spTree>
    <p:extLst>
      <p:ext uri="{BB962C8B-B14F-4D97-AF65-F5344CB8AC3E}">
        <p14:creationId xmlns:p14="http://schemas.microsoft.com/office/powerpoint/2010/main" val="3222111610"/>
      </p:ext>
    </p:extLst>
  </p:cSld>
  <p:clrMapOvr>
    <a:masterClrMapping/>
  </p:clrMapOvr>
</p:sld>
</file>

<file path=ppt/theme/theme1.xml><?xml version="1.0" encoding="utf-8"?>
<a:theme xmlns:a="http://schemas.openxmlformats.org/drawingml/2006/main" name="Giọt nước">
  <a:themeElements>
    <a:clrScheme name="Giọt nước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1 Tùy chỉnh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Giọt nước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hủ đề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Giọt nhỏ</Template>
  <TotalTime>81</TotalTime>
  <Words>670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0" baseType="lpstr">
      <vt:lpstr>Arial</vt:lpstr>
      <vt:lpstr>Times New Roman</vt:lpstr>
      <vt:lpstr>Wingdings</vt:lpstr>
      <vt:lpstr>Giọt nước</vt:lpstr>
      <vt:lpstr>ĐẠI HỌC CẦN THƠ – QUÁ TRÌNH HÌNH THÀNH VÀ PHÁT TRIỂN</vt:lpstr>
      <vt:lpstr>Nội dung</vt:lpstr>
      <vt:lpstr>Thời kỳ viện đại học cần thơ (1966 -1975)</vt:lpstr>
      <vt:lpstr>Thời kỳ viện đại học cần thơ (1996 -1975)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Thi Anh Thu - B2510445</dc:creator>
  <cp:lastModifiedBy>Nam Đoàn</cp:lastModifiedBy>
  <cp:revision>1</cp:revision>
  <dcterms:created xsi:type="dcterms:W3CDTF">2025-10-14T13:53:28Z</dcterms:created>
  <dcterms:modified xsi:type="dcterms:W3CDTF">2025-10-15T06:37:40Z</dcterms:modified>
</cp:coreProperties>
</file>