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305" r:id="rId6"/>
    <p:sldId id="301" r:id="rId7"/>
    <p:sldId id="299" r:id="rId8"/>
    <p:sldId id="286" r:id="rId9"/>
    <p:sldId id="300" r:id="rId10"/>
    <p:sldId id="302" r:id="rId11"/>
    <p:sldId id="303" r:id="rId12"/>
    <p:sldId id="304" r:id="rId13"/>
    <p:sldId id="306" r:id="rId14"/>
    <p:sldId id="307" r:id="rId15"/>
    <p:sldId id="308" r:id="rId16"/>
    <p:sldId id="309" r:id="rId17"/>
    <p:sldId id="310" r:id="rId18"/>
    <p:sldId id="29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5" autoAdjust="0"/>
    <p:restoredTop sz="95646" autoAdjust="0"/>
  </p:normalViewPr>
  <p:slideViewPr>
    <p:cSldViewPr snapToGrid="0">
      <p:cViewPr varScale="1">
        <p:scale>
          <a:sx n="83" d="100"/>
          <a:sy n="83" d="100"/>
        </p:scale>
        <p:origin x="595" y="77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7/13/2025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7/13/2025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347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48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393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553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71600"/>
            <a:ext cx="5486400" cy="4114800"/>
          </a:xfrm>
        </p:spPr>
        <p:txBody>
          <a:bodyPr anchor="ctr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124234B-E1C4-2616-9993-A23142AA6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83438" y="1168400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1" r:id="rId4"/>
    <p:sldLayoutId id="2147483659" r:id="rId5"/>
    <p:sldLayoutId id="2147483668" r:id="rId6"/>
    <p:sldLayoutId id="2147483669" r:id="rId7"/>
    <p:sldLayoutId id="2147483661" r:id="rId8"/>
    <p:sldLayoutId id="2147483666" r:id="rId9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4221" y="232913"/>
            <a:ext cx="7096933" cy="1595887"/>
          </a:xfrm>
        </p:spPr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744FFC-FE44-717E-8065-63C4F850575E}"/>
              </a:ext>
            </a:extLst>
          </p:cNvPr>
          <p:cNvSpPr txBox="1"/>
          <p:nvPr/>
        </p:nvSpPr>
        <p:spPr>
          <a:xfrm>
            <a:off x="406401" y="1930400"/>
            <a:ext cx="8063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điển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Nấu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endParaRPr lang="en-US" sz="28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05AC1-8BB9-74A5-AA9F-EE76ADE7B591}"/>
              </a:ext>
            </a:extLst>
          </p:cNvPr>
          <p:cNvSpPr txBox="1"/>
          <p:nvPr/>
        </p:nvSpPr>
        <p:spPr>
          <a:xfrm>
            <a:off x="406401" y="2798618"/>
            <a:ext cx="48013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Sinh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	Hoàng Văn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:	K66CNPMB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MSV	: 	6661211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GVHD	: 	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Ths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Trần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Vũ Hà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3D46C-7BB7-F742-8E41-502260807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164" y="111938"/>
            <a:ext cx="9779183" cy="728571"/>
          </a:xfrm>
        </p:spPr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0D9A27-1F89-87AB-98A0-349FA0E4E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164" y="840508"/>
            <a:ext cx="10132291" cy="590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440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CA6350-DF87-C347-0256-65430EB56DA6}"/>
              </a:ext>
            </a:extLst>
          </p:cNvPr>
          <p:cNvSpPr txBox="1"/>
          <p:nvPr/>
        </p:nvSpPr>
        <p:spPr>
          <a:xfrm>
            <a:off x="1062182" y="369455"/>
            <a:ext cx="4458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Biểu</a:t>
            </a:r>
            <a:r>
              <a:rPr lang="en-US" sz="2800" b="1" dirty="0"/>
              <a:t> </a:t>
            </a:r>
            <a:r>
              <a:rPr lang="en-US" sz="2800" b="1" dirty="0" err="1"/>
              <a:t>đồ</a:t>
            </a:r>
            <a:r>
              <a:rPr lang="en-US" sz="2800" b="1" dirty="0"/>
              <a:t> </a:t>
            </a:r>
            <a:r>
              <a:rPr lang="en-US" sz="2800" b="1" dirty="0" err="1"/>
              <a:t>usecase</a:t>
            </a:r>
            <a:r>
              <a:rPr lang="en-US" sz="2800" b="1" dirty="0"/>
              <a:t> </a:t>
            </a:r>
            <a:r>
              <a:rPr lang="en-US" sz="2800" b="1" dirty="0" err="1"/>
              <a:t>tổng</a:t>
            </a:r>
            <a:r>
              <a:rPr lang="en-US" sz="2800" b="1" dirty="0"/>
              <a:t> </a:t>
            </a:r>
            <a:r>
              <a:rPr lang="en-US" sz="2800" b="1" dirty="0" err="1"/>
              <a:t>quát</a:t>
            </a:r>
            <a:r>
              <a:rPr lang="en-US" sz="2800" b="1" dirty="0"/>
              <a:t>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810815-7625-8D10-4399-0CEB9A3FD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863" y="892675"/>
            <a:ext cx="10419155" cy="559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938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4C1649-9F61-2DA9-DAC8-1D263905C01B}"/>
              </a:ext>
            </a:extLst>
          </p:cNvPr>
          <p:cNvSpPr txBox="1"/>
          <p:nvPr/>
        </p:nvSpPr>
        <p:spPr>
          <a:xfrm>
            <a:off x="1200727" y="526474"/>
            <a:ext cx="4798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+mj-lt"/>
              </a:rPr>
              <a:t>Các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chức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năng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của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hệ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thống</a:t>
            </a:r>
            <a:r>
              <a:rPr lang="en-US" sz="2800" b="1" dirty="0">
                <a:latin typeface="+mj-lt"/>
              </a:rPr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3BF4BB-6D18-FF89-9597-2E1831F8430D}"/>
              </a:ext>
            </a:extLst>
          </p:cNvPr>
          <p:cNvSpPr txBox="1"/>
          <p:nvPr/>
        </p:nvSpPr>
        <p:spPr>
          <a:xfrm>
            <a:off x="662276" y="1273214"/>
            <a:ext cx="4560864" cy="35240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20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Đối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dùng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Đăng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ký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làm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dùng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Đăng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nhập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vào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Xem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thức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nấu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ăn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Xem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chi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tiết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thức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nấu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ăn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vi-V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Tìm kiếm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thức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nấu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ăn</a:t>
            </a:r>
            <a:r>
              <a:rPr lang="vi-V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B0CB65-5D25-5BE3-BAC7-4C5B415BDECF}"/>
              </a:ext>
            </a:extLst>
          </p:cNvPr>
          <p:cNvSpPr txBox="1"/>
          <p:nvPr/>
        </p:nvSpPr>
        <p:spPr>
          <a:xfrm>
            <a:off x="4938240" y="1686560"/>
            <a:ext cx="4918334" cy="35240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Lọc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thức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nấu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ăn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theo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ý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muốn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Thêm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thức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nấu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ăn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vào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yêu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thích</a:t>
            </a:r>
            <a:r>
              <a:rPr lang="vi-V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Bình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luận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đánh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giá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món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ăn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Lên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hoạch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nấu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ăn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riêng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mình</a:t>
            </a:r>
            <a:r>
              <a:rPr lang="vi-V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Đóng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góp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thức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nấu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ăn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vi-V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 lý thông tin cá nhân.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08595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1830A693-A670-4C65-792D-B349D9A1923D}"/>
              </a:ext>
            </a:extLst>
          </p:cNvPr>
          <p:cNvSpPr txBox="1">
            <a:spLocks/>
          </p:cNvSpPr>
          <p:nvPr/>
        </p:nvSpPr>
        <p:spPr>
          <a:xfrm>
            <a:off x="2146234" y="983592"/>
            <a:ext cx="6205286" cy="43504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20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Đối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Admin:</a:t>
            </a:r>
            <a:endParaRPr lang="en-US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vi-V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lý danh mục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thức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nấu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ăn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vi-V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 lý người dùng.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bình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luận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vi-V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Xem danh sách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thức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nấu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ăn</a:t>
            </a:r>
            <a:r>
              <a:rPr lang="vi-V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thức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nấu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ăn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danh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mục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liên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thức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như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dinh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dưỡng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loại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món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ăn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cách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chế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biến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</p:txBody>
      </p:sp>
      <p:sp>
        <p:nvSpPr>
          <p:cNvPr id="10" name="AutoShape 2" descr="How to Make a Simple Server in Express.js | by Douglas Rocha | Medium">
            <a:extLst>
              <a:ext uri="{FF2B5EF4-FFF2-40B4-BE49-F238E27FC236}">
                <a16:creationId xmlns:a16="http://schemas.microsoft.com/office/drawing/2014/main" id="{88C7EC5F-4F35-86C1-7060-3401C5831E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290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0868B6D-3755-17B9-E50C-488878658692}"/>
              </a:ext>
            </a:extLst>
          </p:cNvPr>
          <p:cNvSpPr txBox="1">
            <a:spLocks/>
          </p:cNvSpPr>
          <p:nvPr/>
        </p:nvSpPr>
        <p:spPr>
          <a:xfrm>
            <a:off x="2732588" y="2074010"/>
            <a:ext cx="7539623" cy="48446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Demo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0992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52549"/>
            <a:ext cx="6220278" cy="326281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2E1BA-0D32-4A14-4C6B-6B18C8CF1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192" y="922020"/>
            <a:ext cx="5486400" cy="466436"/>
          </a:xfrm>
        </p:spPr>
        <p:txBody>
          <a:bodyPr/>
          <a:lstStyle/>
          <a:p>
            <a:r>
              <a:rPr lang="en-US" sz="4000" dirty="0"/>
              <a:t>1. </a:t>
            </a:r>
            <a:r>
              <a:rPr lang="en-US" sz="4000" dirty="0" err="1"/>
              <a:t>Đặt</a:t>
            </a:r>
            <a:r>
              <a:rPr lang="en-US" sz="4000" dirty="0"/>
              <a:t> </a:t>
            </a:r>
            <a:r>
              <a:rPr lang="en-US" sz="4000" dirty="0" err="1"/>
              <a:t>vấn</a:t>
            </a:r>
            <a:r>
              <a:rPr lang="en-US" sz="4000" dirty="0"/>
              <a:t> </a:t>
            </a:r>
            <a:r>
              <a:rPr lang="en-US" sz="4000" dirty="0" err="1"/>
              <a:t>đề</a:t>
            </a:r>
            <a:endParaRPr lang="en-US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552921-4C28-5A16-5643-5A8DA912B0D2}"/>
              </a:ext>
            </a:extLst>
          </p:cNvPr>
          <p:cNvSpPr txBox="1"/>
          <p:nvPr/>
        </p:nvSpPr>
        <p:spPr>
          <a:xfrm>
            <a:off x="942109" y="1634296"/>
            <a:ext cx="9993746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	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Bước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vào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năm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2025,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Việt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Nam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chứng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kiến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sự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bùng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nổ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của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kỷ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nguyên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số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và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xu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hướng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cơm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nhà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"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lên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ngôi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khi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người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dân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ngày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càng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quan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tâm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đến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ẩm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thực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đa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dạng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từ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món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truyền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thống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đến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quốc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tế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và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chú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trọng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sức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khỏe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.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Tuy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nhiên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việc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tìm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kiếm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công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thức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nấu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ăn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trực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tuyến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vẫn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còn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nhiều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bất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cập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thông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tin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phân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tán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thiếu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tính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xác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thực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khó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khăn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trong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việc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tra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cứu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theo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nguyên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liệu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hoặc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chế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độ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ăn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đặc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biệt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và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thiếu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một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không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gian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tương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tác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cộng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đồng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để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chia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sẻ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kinh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nghiệm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.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Điều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này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đặt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ra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nhu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cầu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cấp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thiết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về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một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website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từ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điển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công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thức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nấu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ăn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tích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hợp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công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nghệ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hiện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đại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cung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cấp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nguồn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công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thức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đáng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tin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cậy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dễ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sử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dụng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và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xây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dựng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cộng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đồng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đam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mê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ẩm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thực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vững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mạnh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đáp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ứng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xu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thế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và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giải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quyết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thách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thức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của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người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dùng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Việt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trong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bối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cảnh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mới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just"/>
            <a:endParaRPr lang="en-US" sz="200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FDA1C8B-9F2D-8515-79B1-D6794B196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50784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30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8DD4-4828-CE87-0C5C-42BE175E8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/>
              <a:t>2. </a:t>
            </a:r>
            <a:r>
              <a:rPr lang="en-US" sz="4200" dirty="0" err="1"/>
              <a:t>Ưu</a:t>
            </a:r>
            <a:r>
              <a:rPr lang="en-US" sz="4200" dirty="0"/>
              <a:t> </a:t>
            </a:r>
            <a:r>
              <a:rPr lang="en-US" sz="4200" dirty="0" err="1"/>
              <a:t>điểm</a:t>
            </a:r>
            <a:r>
              <a:rPr lang="en-US" sz="4200" dirty="0"/>
              <a:t>, </a:t>
            </a:r>
            <a:r>
              <a:rPr lang="en-US" sz="4200" dirty="0" err="1"/>
              <a:t>nhược</a:t>
            </a:r>
            <a:r>
              <a:rPr lang="en-US" sz="4200" dirty="0"/>
              <a:t> </a:t>
            </a:r>
            <a:r>
              <a:rPr lang="en-US" sz="4200" dirty="0" err="1"/>
              <a:t>điểm</a:t>
            </a:r>
            <a:r>
              <a:rPr lang="en-US" sz="4200" dirty="0"/>
              <a:t> </a:t>
            </a:r>
            <a:r>
              <a:rPr lang="en-US" sz="4200" dirty="0" err="1"/>
              <a:t>của</a:t>
            </a:r>
            <a:r>
              <a:rPr lang="en-US" sz="4200" dirty="0"/>
              <a:t> website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32B1B0-7A27-A1B8-7C82-18261932E83A}"/>
              </a:ext>
            </a:extLst>
          </p:cNvPr>
          <p:cNvSpPr txBox="1"/>
          <p:nvPr/>
        </p:nvSpPr>
        <p:spPr>
          <a:xfrm>
            <a:off x="1403928" y="2022764"/>
            <a:ext cx="9855199" cy="2809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- </a:t>
            </a:r>
            <a:r>
              <a:rPr lang="vi-VN" sz="2000" b="1" dirty="0"/>
              <a:t>Ưu điểm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dirty="0"/>
              <a:t>Giao diện thân thiện, dễ sử dụng cho mọi đối tượng.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dirty="0"/>
              <a:t>Hỗ trợ tìm kiếm linh hoạt theo nguyên liệu, món, chế độ ăn.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dirty="0"/>
              <a:t>Tăng tính cá nhân hóa: lưu công thức yêu thích, chia sẻ</a:t>
            </a:r>
            <a:r>
              <a:rPr lang="en-US" sz="2000" dirty="0"/>
              <a:t>, </a:t>
            </a:r>
            <a:r>
              <a:rPr lang="en-US" sz="2000" dirty="0" err="1"/>
              <a:t>lên</a:t>
            </a:r>
            <a:r>
              <a:rPr lang="en-US" sz="2000" dirty="0"/>
              <a:t> </a:t>
            </a:r>
            <a:r>
              <a:rPr lang="en-US" sz="2000" dirty="0" err="1"/>
              <a:t>kế</a:t>
            </a:r>
            <a:r>
              <a:rPr lang="en-US" sz="2000" dirty="0"/>
              <a:t> </a:t>
            </a:r>
            <a:r>
              <a:rPr lang="en-US" sz="2000" dirty="0" err="1"/>
              <a:t>hoạch</a:t>
            </a:r>
            <a:r>
              <a:rPr lang="en-US" sz="2000" dirty="0"/>
              <a:t>.</a:t>
            </a:r>
            <a:endParaRPr lang="vi-V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dirty="0"/>
              <a:t>Có tính ứng dụng thực tế cao, phù hợp xu hướng nấu ăn tại nhà.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dirty="0"/>
              <a:t>Giúp sinh viên rèn kỹ năng lập trình frontend + backend.</a:t>
            </a:r>
          </a:p>
        </p:txBody>
      </p:sp>
    </p:spTree>
    <p:extLst>
      <p:ext uri="{BB962C8B-B14F-4D97-AF65-F5344CB8AC3E}">
        <p14:creationId xmlns:p14="http://schemas.microsoft.com/office/powerpoint/2010/main" val="13118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C38E422-126F-CBC6-5A3B-0DE2FC939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182" y="3654449"/>
            <a:ext cx="9377102" cy="2584714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dirty="0"/>
              <a:t>Thiếu hệ thống gợi ý món ăn thông minh.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dirty="0"/>
              <a:t>Chưa có mobile app riêng, chỉ hoạt động trên trình duyệt.</a:t>
            </a: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dirty="0"/>
              <a:t>Tích hợp chatbot tư vấn món ăn</a:t>
            </a:r>
            <a:r>
              <a:rPr lang="en-US" sz="20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Xây</a:t>
            </a:r>
            <a:r>
              <a:rPr lang="en-US" sz="2000" dirty="0"/>
              <a:t> </a:t>
            </a:r>
            <a:r>
              <a:rPr lang="en-US" sz="2000" dirty="0" err="1"/>
              <a:t>dựng</a:t>
            </a:r>
            <a:r>
              <a:rPr lang="en-US" sz="2000" dirty="0"/>
              <a:t> </a:t>
            </a:r>
            <a:r>
              <a:rPr lang="en-US" sz="2000" dirty="0" err="1"/>
              <a:t>ứng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mobile.</a:t>
            </a:r>
            <a:endParaRPr lang="vi-VN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026DCE-3C82-6D1C-FC90-BDD1C7BB33B9}"/>
              </a:ext>
            </a:extLst>
          </p:cNvPr>
          <p:cNvSpPr txBox="1"/>
          <p:nvPr/>
        </p:nvSpPr>
        <p:spPr>
          <a:xfrm>
            <a:off x="1237672" y="618837"/>
            <a:ext cx="22858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+mj-lt"/>
              </a:rPr>
              <a:t>Nhược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điểm</a:t>
            </a:r>
            <a:r>
              <a:rPr lang="en-US" sz="2800" b="1" dirty="0">
                <a:latin typeface="+mj-lt"/>
              </a:rPr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727C51-FB37-B27D-29EB-1433CC96844E}"/>
              </a:ext>
            </a:extLst>
          </p:cNvPr>
          <p:cNvSpPr txBox="1"/>
          <p:nvPr/>
        </p:nvSpPr>
        <p:spPr>
          <a:xfrm>
            <a:off x="1006763" y="1274617"/>
            <a:ext cx="61664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dirty="0"/>
              <a:t>Dữ liệu công thức còn hạn chế, chủ yếu nhập tay.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dirty="0"/>
              <a:t>Chưa có tính năng đánh giá</a:t>
            </a:r>
            <a:r>
              <a:rPr lang="en-US" sz="2000" dirty="0"/>
              <a:t> </a:t>
            </a:r>
            <a:r>
              <a:rPr lang="en-US" sz="2000" dirty="0" err="1"/>
              <a:t>bằng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điểm</a:t>
            </a:r>
            <a:r>
              <a:rPr lang="en-US" sz="2000" dirty="0"/>
              <a:t> </a:t>
            </a:r>
            <a:r>
              <a:rPr lang="en-US" sz="2000" dirty="0" err="1"/>
              <a:t>hoặc</a:t>
            </a:r>
            <a:r>
              <a:rPr lang="en-US" sz="2000" dirty="0"/>
              <a:t> </a:t>
            </a:r>
            <a:r>
              <a:rPr lang="en-US" sz="2000" dirty="0" err="1"/>
              <a:t>sao</a:t>
            </a:r>
            <a:r>
              <a:rPr lang="en-US" sz="2000" dirty="0"/>
              <a:t>.</a:t>
            </a:r>
            <a:endParaRPr lang="vi-VN" sz="2000" dirty="0"/>
          </a:p>
          <a:p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CF2135-B4DA-D337-8880-6230BD4AFA70}"/>
              </a:ext>
            </a:extLst>
          </p:cNvPr>
          <p:cNvSpPr txBox="1"/>
          <p:nvPr/>
        </p:nvSpPr>
        <p:spPr>
          <a:xfrm>
            <a:off x="889182" y="2967965"/>
            <a:ext cx="6384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+mj-lt"/>
              </a:rPr>
              <a:t>Chức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năng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nên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cải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tiến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trong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tương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lai</a:t>
            </a:r>
            <a:r>
              <a:rPr lang="en-US" sz="2800" b="1" dirty="0">
                <a:latin typeface="+mj-lt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166530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8DD4-4828-CE87-0C5C-42BE175E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1" y="960582"/>
            <a:ext cx="6073817" cy="738909"/>
          </a:xfrm>
        </p:spPr>
        <p:txBody>
          <a:bodyPr/>
          <a:lstStyle/>
          <a:p>
            <a:r>
              <a:rPr lang="en-US" sz="4200" dirty="0"/>
              <a:t>3. </a:t>
            </a:r>
            <a:r>
              <a:rPr lang="en-US" sz="4200" dirty="0" err="1"/>
              <a:t>Mục</a:t>
            </a:r>
            <a:r>
              <a:rPr lang="en-US" sz="4200" dirty="0"/>
              <a:t> </a:t>
            </a:r>
            <a:r>
              <a:rPr lang="en-US" sz="4200" dirty="0" err="1"/>
              <a:t>tiêu</a:t>
            </a:r>
            <a:r>
              <a:rPr lang="en-US" sz="4200" dirty="0"/>
              <a:t> </a:t>
            </a:r>
            <a:r>
              <a:rPr lang="en-US" sz="4200" dirty="0" err="1"/>
              <a:t>đề</a:t>
            </a:r>
            <a:r>
              <a:rPr lang="en-US" sz="4200" dirty="0"/>
              <a:t> </a:t>
            </a:r>
            <a:r>
              <a:rPr lang="en-US" sz="4200" dirty="0" err="1"/>
              <a:t>tài</a:t>
            </a:r>
            <a:endParaRPr lang="en-US" sz="4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32B1B0-7A27-A1B8-7C82-18261932E83A}"/>
              </a:ext>
            </a:extLst>
          </p:cNvPr>
          <p:cNvSpPr txBox="1"/>
          <p:nvPr/>
        </p:nvSpPr>
        <p:spPr>
          <a:xfrm>
            <a:off x="1311564" y="1699491"/>
            <a:ext cx="10039927" cy="2439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err="1"/>
              <a:t>Mục</a:t>
            </a:r>
            <a:r>
              <a:rPr lang="en-US" sz="2400" b="1" dirty="0"/>
              <a:t> </a:t>
            </a:r>
            <a:r>
              <a:rPr lang="en-US" sz="2400" b="1" dirty="0" err="1"/>
              <a:t>tiêu</a:t>
            </a:r>
            <a:endParaRPr lang="en-US" sz="2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dirty="0"/>
              <a:t>Xây dựng một website tra cứu công thức nấu ă</a:t>
            </a:r>
            <a:r>
              <a:rPr lang="en-US" sz="2000" dirty="0"/>
              <a:t>n</a:t>
            </a:r>
            <a:endParaRPr lang="vi-V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dirty="0"/>
              <a:t>Hỗ trợ tìm kiếm theo nguyên liệu, món, chế độ ăn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dirty="0"/>
              <a:t>Cho phép người dùng xem, lưu và chia sẻ công thức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dirty="0"/>
              <a:t>Hướng đến UI/UX thân thiện và dễ sử dụng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62677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A9DBC85-8952-12F4-F706-4A00D0BD1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5121" y="1462548"/>
            <a:ext cx="5315826" cy="336681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/>
              <a:t>React: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dirty="0"/>
              <a:t>Dùng để xây dựng giao diện người dùng</a:t>
            </a:r>
            <a:r>
              <a:rPr lang="en-US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000" dirty="0"/>
              <a:t>Tái sử dụng component → giúp dễ bảo trì và mở rộng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000" dirty="0"/>
              <a:t>Hỗ trợ tương tác mượt mà trên giao diện người dùng</a:t>
            </a:r>
            <a:endParaRPr lang="en-US" sz="20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EDA17E2-8961-4ABB-6E99-61D8B81A2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6" y="406400"/>
            <a:ext cx="6073817" cy="738909"/>
          </a:xfrm>
        </p:spPr>
        <p:txBody>
          <a:bodyPr/>
          <a:lstStyle/>
          <a:p>
            <a:r>
              <a:rPr lang="en-US" dirty="0"/>
              <a:t>4</a:t>
            </a:r>
            <a:r>
              <a:rPr lang="en-US" sz="4200" dirty="0"/>
              <a:t>. </a:t>
            </a:r>
            <a:r>
              <a:rPr lang="en-US" sz="4200" dirty="0" err="1"/>
              <a:t>Công</a:t>
            </a:r>
            <a:r>
              <a:rPr lang="en-US" sz="4200" dirty="0"/>
              <a:t> </a:t>
            </a:r>
            <a:r>
              <a:rPr lang="en-US" sz="4200" dirty="0" err="1"/>
              <a:t>nghệ</a:t>
            </a:r>
            <a:r>
              <a:rPr lang="en-US" sz="4200" dirty="0"/>
              <a:t> </a:t>
            </a:r>
            <a:r>
              <a:rPr lang="en-US" sz="4200" dirty="0" err="1"/>
              <a:t>sử</a:t>
            </a:r>
            <a:r>
              <a:rPr lang="en-US" sz="4200" dirty="0"/>
              <a:t> </a:t>
            </a:r>
            <a:r>
              <a:rPr lang="en-US" sz="4200" dirty="0" err="1"/>
              <a:t>dụng</a:t>
            </a:r>
            <a:endParaRPr lang="en-US" sz="4200" dirty="0"/>
          </a:p>
        </p:txBody>
      </p:sp>
      <p:pic>
        <p:nvPicPr>
          <p:cNvPr id="1029" name="Picture 5" descr="Những điểm khác biệt giữa ReactJS và React Native">
            <a:extLst>
              <a:ext uri="{FF2B5EF4-FFF2-40B4-BE49-F238E27FC236}">
                <a16:creationId xmlns:a16="http://schemas.microsoft.com/office/drawing/2014/main" id="{03A60873-CD09-0387-9BA8-4CCB6BA92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994" y="1462548"/>
            <a:ext cx="4581235" cy="2811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6729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1830A693-A670-4C65-792D-B349D9A1923D}"/>
              </a:ext>
            </a:extLst>
          </p:cNvPr>
          <p:cNvSpPr txBox="1">
            <a:spLocks/>
          </p:cNvSpPr>
          <p:nvPr/>
        </p:nvSpPr>
        <p:spPr>
          <a:xfrm>
            <a:off x="2054794" y="1745592"/>
            <a:ext cx="5315826" cy="336681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3200" b="1" dirty="0"/>
              <a:t>Express:</a:t>
            </a:r>
          </a:p>
          <a:p>
            <a:pPr marL="285750" indent="-285750">
              <a:lnSpc>
                <a:spcPct val="150000"/>
              </a:lnSpc>
            </a:pPr>
            <a:r>
              <a:rPr lang="vi-VN" sz="2000" dirty="0"/>
              <a:t>Sử dụng để xây dựng backend</a:t>
            </a:r>
            <a:r>
              <a:rPr lang="en-US" sz="2000" dirty="0"/>
              <a:t>. </a:t>
            </a:r>
            <a:endParaRPr lang="vi-VN" sz="2000" dirty="0"/>
          </a:p>
          <a:p>
            <a:pPr marL="285750" indent="-285750"/>
            <a:r>
              <a:rPr lang="vi-VN" sz="2000" dirty="0"/>
              <a:t>Xử lý request/response giữa client và server</a:t>
            </a:r>
          </a:p>
          <a:p>
            <a:pPr marL="285750" indent="-285750"/>
            <a:r>
              <a:rPr lang="vi-VN" sz="2000" dirty="0"/>
              <a:t>Dễ cấu hình, mở rộng và tích hợp middleware</a:t>
            </a:r>
          </a:p>
          <a:p>
            <a:pPr marL="285750" indent="-285750"/>
            <a:r>
              <a:rPr lang="vi-VN" sz="2000" dirty="0"/>
              <a:t>Là nền tảng để triển khai RESTful API</a:t>
            </a:r>
            <a:endParaRPr lang="en-US" sz="2000" dirty="0"/>
          </a:p>
        </p:txBody>
      </p:sp>
      <p:sp>
        <p:nvSpPr>
          <p:cNvPr id="10" name="AutoShape 2" descr="How to Make a Simple Server in Express.js | by Douglas Rocha | Medium">
            <a:extLst>
              <a:ext uri="{FF2B5EF4-FFF2-40B4-BE49-F238E27FC236}">
                <a16:creationId xmlns:a16="http://schemas.microsoft.com/office/drawing/2014/main" id="{88C7EC5F-4F35-86C1-7060-3401C5831E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84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29A64E-BF92-B407-9A10-03C0E310D273}"/>
              </a:ext>
            </a:extLst>
          </p:cNvPr>
          <p:cNvSpPr txBox="1"/>
          <p:nvPr/>
        </p:nvSpPr>
        <p:spPr>
          <a:xfrm>
            <a:off x="563418" y="800783"/>
            <a:ext cx="2088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0" dirty="0">
                <a:solidFill>
                  <a:srgbClr val="1B1B1B"/>
                </a:solidFill>
                <a:effectLst/>
                <a:latin typeface="+mj-lt"/>
              </a:rPr>
              <a:t>RESTful API: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0A9A8D-3F15-367D-2E57-EDB1AA05A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418" y="1619567"/>
            <a:ext cx="3916218" cy="3366814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B1B1B"/>
                </a:solidFill>
                <a:effectLst/>
              </a:rPr>
              <a:t>RESTful API </a:t>
            </a:r>
            <a:r>
              <a:rPr lang="en-US" sz="2000" b="0" i="0" dirty="0" err="1">
                <a:solidFill>
                  <a:srgbClr val="1B1B1B"/>
                </a:solidFill>
                <a:effectLst/>
              </a:rPr>
              <a:t>là</a:t>
            </a:r>
            <a:r>
              <a:rPr lang="en-US" sz="2000" b="0" i="0" dirty="0">
                <a:solidFill>
                  <a:srgbClr val="1B1B1B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1B1B1B"/>
                </a:solidFill>
                <a:effectLst/>
              </a:rPr>
              <a:t>một</a:t>
            </a:r>
            <a:r>
              <a:rPr lang="en-US" sz="2000" b="0" i="0" dirty="0">
                <a:solidFill>
                  <a:srgbClr val="1B1B1B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1B1B1B"/>
                </a:solidFill>
                <a:effectLst/>
              </a:rPr>
              <a:t>tiêu</a:t>
            </a:r>
            <a:r>
              <a:rPr lang="en-US" sz="2000" b="0" i="0" dirty="0">
                <a:solidFill>
                  <a:srgbClr val="1B1B1B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1B1B1B"/>
                </a:solidFill>
                <a:effectLst/>
              </a:rPr>
              <a:t>chuẩn</a:t>
            </a:r>
            <a:r>
              <a:rPr lang="en-US" sz="2000" b="0" i="0" dirty="0">
                <a:solidFill>
                  <a:srgbClr val="1B1B1B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1B1B1B"/>
                </a:solidFill>
                <a:effectLst/>
              </a:rPr>
              <a:t>dùng</a:t>
            </a:r>
            <a:r>
              <a:rPr lang="en-US" sz="2000" b="0" i="0" dirty="0">
                <a:solidFill>
                  <a:srgbClr val="1B1B1B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1B1B1B"/>
                </a:solidFill>
                <a:effectLst/>
              </a:rPr>
              <a:t>trong</a:t>
            </a:r>
            <a:r>
              <a:rPr lang="en-US" sz="2000" b="0" i="0" dirty="0">
                <a:solidFill>
                  <a:srgbClr val="1B1B1B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1B1B1B"/>
                </a:solidFill>
                <a:effectLst/>
              </a:rPr>
              <a:t>việc</a:t>
            </a:r>
            <a:r>
              <a:rPr lang="en-US" sz="2000" b="0" i="0" dirty="0">
                <a:solidFill>
                  <a:srgbClr val="1B1B1B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1B1B1B"/>
                </a:solidFill>
                <a:effectLst/>
              </a:rPr>
              <a:t>thiết</a:t>
            </a:r>
            <a:r>
              <a:rPr lang="en-US" sz="2000" b="0" i="0" dirty="0">
                <a:solidFill>
                  <a:srgbClr val="1B1B1B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1B1B1B"/>
                </a:solidFill>
                <a:effectLst/>
              </a:rPr>
              <a:t>kế</a:t>
            </a:r>
            <a:r>
              <a:rPr lang="en-US" sz="2000" b="0" i="0" dirty="0">
                <a:solidFill>
                  <a:srgbClr val="1B1B1B"/>
                </a:solidFill>
                <a:effectLst/>
              </a:rPr>
              <a:t> API </a:t>
            </a:r>
            <a:r>
              <a:rPr lang="en-US" sz="2000" b="0" i="0" dirty="0" err="1">
                <a:solidFill>
                  <a:srgbClr val="1B1B1B"/>
                </a:solidFill>
                <a:effectLst/>
              </a:rPr>
              <a:t>cho</a:t>
            </a:r>
            <a:r>
              <a:rPr lang="en-US" sz="2000" b="0" i="0" dirty="0">
                <a:solidFill>
                  <a:srgbClr val="1B1B1B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1B1B1B"/>
                </a:solidFill>
                <a:effectLst/>
              </a:rPr>
              <a:t>các</a:t>
            </a:r>
            <a:r>
              <a:rPr lang="en-US" sz="2000" b="0" i="0" dirty="0">
                <a:solidFill>
                  <a:srgbClr val="1B1B1B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1B1B1B"/>
                </a:solidFill>
                <a:effectLst/>
              </a:rPr>
              <a:t>ứng</a:t>
            </a:r>
            <a:r>
              <a:rPr lang="en-US" sz="2000" b="0" i="0" dirty="0">
                <a:solidFill>
                  <a:srgbClr val="1B1B1B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1B1B1B"/>
                </a:solidFill>
                <a:effectLst/>
              </a:rPr>
              <a:t>dụng</a:t>
            </a:r>
            <a:r>
              <a:rPr lang="en-US" sz="2000" b="0" i="0" dirty="0">
                <a:solidFill>
                  <a:srgbClr val="1B1B1B"/>
                </a:solidFill>
                <a:effectLst/>
              </a:rPr>
              <a:t> web (</a:t>
            </a:r>
            <a:r>
              <a:rPr lang="en-US" sz="2000" b="0" i="0" dirty="0" err="1">
                <a:solidFill>
                  <a:srgbClr val="1B1B1B"/>
                </a:solidFill>
                <a:effectLst/>
              </a:rPr>
              <a:t>thiết</a:t>
            </a:r>
            <a:r>
              <a:rPr lang="en-US" sz="2000" b="0" i="0" dirty="0">
                <a:solidFill>
                  <a:srgbClr val="1B1B1B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1B1B1B"/>
                </a:solidFill>
                <a:effectLst/>
              </a:rPr>
              <a:t>kế</a:t>
            </a:r>
            <a:r>
              <a:rPr lang="en-US" sz="2000" b="0" i="0" dirty="0">
                <a:solidFill>
                  <a:srgbClr val="1B1B1B"/>
                </a:solidFill>
                <a:effectLst/>
              </a:rPr>
              <a:t> Web services) </a:t>
            </a:r>
            <a:r>
              <a:rPr lang="en-US" sz="2000" b="0" i="0" dirty="0" err="1">
                <a:solidFill>
                  <a:srgbClr val="1B1B1B"/>
                </a:solidFill>
                <a:effectLst/>
              </a:rPr>
              <a:t>để</a:t>
            </a:r>
            <a:r>
              <a:rPr lang="en-US" sz="2000" b="0" i="0" dirty="0">
                <a:solidFill>
                  <a:srgbClr val="1B1B1B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1B1B1B"/>
                </a:solidFill>
                <a:effectLst/>
              </a:rPr>
              <a:t>tiện</a:t>
            </a:r>
            <a:r>
              <a:rPr lang="en-US" sz="2000" b="0" i="0" dirty="0">
                <a:solidFill>
                  <a:srgbClr val="1B1B1B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1B1B1B"/>
                </a:solidFill>
                <a:effectLst/>
              </a:rPr>
              <a:t>cho</a:t>
            </a:r>
            <a:r>
              <a:rPr lang="en-US" sz="2000" b="0" i="0" dirty="0">
                <a:solidFill>
                  <a:srgbClr val="1B1B1B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1B1B1B"/>
                </a:solidFill>
                <a:effectLst/>
              </a:rPr>
              <a:t>việc</a:t>
            </a:r>
            <a:r>
              <a:rPr lang="en-US" sz="2000" b="0" i="0" dirty="0">
                <a:solidFill>
                  <a:srgbClr val="1B1B1B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1B1B1B"/>
                </a:solidFill>
                <a:effectLst/>
              </a:rPr>
              <a:t>quản</a:t>
            </a:r>
            <a:r>
              <a:rPr lang="en-US" sz="2000" b="0" i="0" dirty="0">
                <a:solidFill>
                  <a:srgbClr val="1B1B1B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1B1B1B"/>
                </a:solidFill>
                <a:effectLst/>
              </a:rPr>
              <a:t>lý</a:t>
            </a:r>
            <a:r>
              <a:rPr lang="en-US" sz="2000" b="0" i="0" dirty="0">
                <a:solidFill>
                  <a:srgbClr val="1B1B1B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1B1B1B"/>
                </a:solidFill>
                <a:effectLst/>
              </a:rPr>
              <a:t>các</a:t>
            </a:r>
            <a:r>
              <a:rPr lang="en-US" sz="2000" b="0" i="0" dirty="0">
                <a:solidFill>
                  <a:srgbClr val="1B1B1B"/>
                </a:solidFill>
                <a:effectLst/>
              </a:rPr>
              <a:t> resource</a:t>
            </a:r>
            <a:endParaRPr lang="en-US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CF8E0A-420A-4572-E242-2C9968609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892" y="1619567"/>
            <a:ext cx="7055293" cy="336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574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2BD8-576A-CEC6-00CB-8760F0235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8074" y="1325417"/>
            <a:ext cx="5486400" cy="586509"/>
          </a:xfrm>
        </p:spPr>
        <p:txBody>
          <a:bodyPr/>
          <a:lstStyle/>
          <a:p>
            <a:r>
              <a:rPr lang="en-US" sz="3600" dirty="0"/>
              <a:t>MySQL: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41611-019D-428E-2F0A-EEE715C1191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828800" y="2165495"/>
            <a:ext cx="9779000" cy="336708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000" dirty="0"/>
              <a:t>Dùng làm hệ quản trị cơ sở dữ liệu, lưu trữ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 </a:t>
            </a:r>
            <a:r>
              <a:rPr lang="en-US" sz="2000" dirty="0" err="1"/>
              <a:t>trang</a:t>
            </a:r>
            <a:r>
              <a:rPr lang="en-US" sz="2000" dirty="0"/>
              <a:t> web</a:t>
            </a:r>
            <a:endParaRPr lang="vi-V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000" dirty="0"/>
              <a:t>Lưu trữ có cấu trúc, dễ truy vấn với 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000" dirty="0"/>
              <a:t>Quản lý dữ liệu quan hệ hiệu quả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000" dirty="0"/>
              <a:t>Tích hợp dễ dàng với backend (qua thư viện như mysql2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0379947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798</TotalTime>
  <Words>782</Words>
  <Application>Microsoft Office PowerPoint</Application>
  <PresentationFormat>Widescreen</PresentationFormat>
  <Paragraphs>76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Symbol</vt:lpstr>
      <vt:lpstr>Tenorite</vt:lpstr>
      <vt:lpstr>Times New Roman</vt:lpstr>
      <vt:lpstr>Custom</vt:lpstr>
      <vt:lpstr>Báo cáo khóa luận tốt nghiệp</vt:lpstr>
      <vt:lpstr>1. Đặt vấn đề</vt:lpstr>
      <vt:lpstr>2. Ưu điểm, nhược điểm của website </vt:lpstr>
      <vt:lpstr>PowerPoint Presentation</vt:lpstr>
      <vt:lpstr>3. Mục tiêu đề tài</vt:lpstr>
      <vt:lpstr>4. Công nghệ sử dụng</vt:lpstr>
      <vt:lpstr>PowerPoint Presentation</vt:lpstr>
      <vt:lpstr>PowerPoint Presentation</vt:lpstr>
      <vt:lpstr>MySQL:</vt:lpstr>
      <vt:lpstr>5. Đặc tả yêu cầu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Hoang Nghiep</dc:creator>
  <cp:lastModifiedBy>Hoang Nghiep</cp:lastModifiedBy>
  <cp:revision>21</cp:revision>
  <dcterms:created xsi:type="dcterms:W3CDTF">2025-06-25T09:20:19Z</dcterms:created>
  <dcterms:modified xsi:type="dcterms:W3CDTF">2025-07-13T10:07:01Z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