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5" r:id="rId6"/>
    <p:sldId id="301" r:id="rId7"/>
    <p:sldId id="299" r:id="rId8"/>
    <p:sldId id="286" r:id="rId9"/>
    <p:sldId id="300" r:id="rId10"/>
    <p:sldId id="302" r:id="rId11"/>
    <p:sldId id="303" r:id="rId12"/>
    <p:sldId id="304" r:id="rId13"/>
    <p:sldId id="306" r:id="rId14"/>
    <p:sldId id="307" r:id="rId15"/>
    <p:sldId id="308" r:id="rId16"/>
    <p:sldId id="309" r:id="rId17"/>
    <p:sldId id="310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5" autoAdjust="0"/>
    <p:restoredTop sz="95646" autoAdjust="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47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93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5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221" y="232913"/>
            <a:ext cx="7096933" cy="159588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44FFC-FE44-717E-8065-63C4F850575E}"/>
              </a:ext>
            </a:extLst>
          </p:cNvPr>
          <p:cNvSpPr txBox="1"/>
          <p:nvPr/>
        </p:nvSpPr>
        <p:spPr>
          <a:xfrm>
            <a:off x="406401" y="1930400"/>
            <a:ext cx="806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Nấu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05AC1-8BB9-74A5-AA9F-EE76ADE7B591}"/>
              </a:ext>
            </a:extLst>
          </p:cNvPr>
          <p:cNvSpPr txBox="1"/>
          <p:nvPr/>
        </p:nvSpPr>
        <p:spPr>
          <a:xfrm>
            <a:off x="406401" y="2798618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	Hoàng Văn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:	K66CNPMB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MSV	: 	6661211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GVHD	: 	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Ths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Trần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Vũ Hà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D46C-7BB7-F742-8E41-50226080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64" y="111938"/>
            <a:ext cx="9779183" cy="728571"/>
          </a:xfrm>
        </p:spPr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D9A27-1F89-87AB-98A0-349FA0E4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64" y="840508"/>
            <a:ext cx="10132291" cy="590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4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CA6350-DF87-C347-0256-65430EB56DA6}"/>
              </a:ext>
            </a:extLst>
          </p:cNvPr>
          <p:cNvSpPr txBox="1"/>
          <p:nvPr/>
        </p:nvSpPr>
        <p:spPr>
          <a:xfrm>
            <a:off x="1062182" y="369455"/>
            <a:ext cx="4458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đồ</a:t>
            </a:r>
            <a:r>
              <a:rPr lang="en-US" sz="2800" b="1" dirty="0"/>
              <a:t> </a:t>
            </a:r>
            <a:r>
              <a:rPr lang="en-US" sz="2800" b="1" dirty="0" err="1"/>
              <a:t>usecase</a:t>
            </a:r>
            <a:r>
              <a:rPr lang="en-US" sz="2800" b="1" dirty="0"/>
              <a:t> </a:t>
            </a:r>
            <a:r>
              <a:rPr lang="en-US" sz="2800" b="1" dirty="0" err="1"/>
              <a:t>tổng</a:t>
            </a:r>
            <a:r>
              <a:rPr lang="en-US" sz="2800" b="1" dirty="0"/>
              <a:t> </a:t>
            </a:r>
            <a:r>
              <a:rPr lang="en-US" sz="2800" b="1" dirty="0" err="1"/>
              <a:t>quát</a:t>
            </a:r>
            <a:r>
              <a:rPr lang="en-US" sz="2800" b="1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10815-7625-8D10-4399-0CEB9A3FD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63" y="892675"/>
            <a:ext cx="10419155" cy="55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3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4C1649-9F61-2DA9-DAC8-1D263905C01B}"/>
              </a:ext>
            </a:extLst>
          </p:cNvPr>
          <p:cNvSpPr txBox="1"/>
          <p:nvPr/>
        </p:nvSpPr>
        <p:spPr>
          <a:xfrm>
            <a:off x="1200727" y="526474"/>
            <a:ext cx="4798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+mj-lt"/>
              </a:rPr>
              <a:t>Các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năng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của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hệ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thống</a:t>
            </a:r>
            <a:r>
              <a:rPr lang="en-US" sz="2800" b="1" dirty="0">
                <a:latin typeface="+mj-lt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BF4BB-6D18-FF89-9597-2E1831F8430D}"/>
              </a:ext>
            </a:extLst>
          </p:cNvPr>
          <p:cNvSpPr txBox="1"/>
          <p:nvPr/>
        </p:nvSpPr>
        <p:spPr>
          <a:xfrm>
            <a:off x="662276" y="1273214"/>
            <a:ext cx="4560864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 kiếm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0CB65-5D25-5BE3-BAC7-4C5B415BDECF}"/>
              </a:ext>
            </a:extLst>
          </p:cNvPr>
          <p:cNvSpPr txBox="1"/>
          <p:nvPr/>
        </p:nvSpPr>
        <p:spPr>
          <a:xfrm>
            <a:off x="4938240" y="1686560"/>
            <a:ext cx="4918334" cy="35240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Lọc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muốn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thích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hoạch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riêng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 lý thông tin cá nhân.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595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830A693-A670-4C65-792D-B349D9A1923D}"/>
              </a:ext>
            </a:extLst>
          </p:cNvPr>
          <p:cNvSpPr txBox="1">
            <a:spLocks/>
          </p:cNvSpPr>
          <p:nvPr/>
        </p:nvSpPr>
        <p:spPr>
          <a:xfrm>
            <a:off x="2146234" y="983592"/>
            <a:ext cx="6205286" cy="43504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Admin: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lý danh mục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 lý người dùng.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bình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 danh sách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vi-V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nấu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liên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dinh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dưỡng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món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ăn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0" name="AutoShape 2" descr="How to Make a Simple Server in Express.js | by Douglas Rocha | Medium">
            <a:extLst>
              <a:ext uri="{FF2B5EF4-FFF2-40B4-BE49-F238E27FC236}">
                <a16:creationId xmlns:a16="http://schemas.microsoft.com/office/drawing/2014/main" id="{88C7EC5F-4F35-86C1-7060-3401C5831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0868B6D-3755-17B9-E50C-488878658692}"/>
              </a:ext>
            </a:extLst>
          </p:cNvPr>
          <p:cNvSpPr txBox="1">
            <a:spLocks/>
          </p:cNvSpPr>
          <p:nvPr/>
        </p:nvSpPr>
        <p:spPr>
          <a:xfrm>
            <a:off x="2732588" y="2074010"/>
            <a:ext cx="7539623" cy="48446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99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E1BA-0D32-4A14-4C6B-6B18C8CF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92" y="922020"/>
            <a:ext cx="5486400" cy="466436"/>
          </a:xfrm>
        </p:spPr>
        <p:txBody>
          <a:bodyPr/>
          <a:lstStyle/>
          <a:p>
            <a:r>
              <a:rPr lang="en-US" sz="4000" dirty="0"/>
              <a:t>1. </a:t>
            </a:r>
            <a:r>
              <a:rPr lang="en-US" sz="4000" dirty="0" err="1"/>
              <a:t>Đặt</a:t>
            </a:r>
            <a:r>
              <a:rPr lang="en-US" sz="4000" dirty="0"/>
              <a:t> </a:t>
            </a:r>
            <a:r>
              <a:rPr lang="en-US" sz="4000" dirty="0" err="1"/>
              <a:t>vấn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52921-4C28-5A16-5643-5A8DA912B0D2}"/>
              </a:ext>
            </a:extLst>
          </p:cNvPr>
          <p:cNvSpPr txBox="1"/>
          <p:nvPr/>
        </p:nvSpPr>
        <p:spPr>
          <a:xfrm>
            <a:off x="942109" y="1634296"/>
            <a:ext cx="999374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năm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2025,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Nam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chứng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bùng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nổ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kỷ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nguyên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số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xu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hướng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cơm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lên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ngôi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ngày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càng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quan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tâm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ẩm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từ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truyền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quốc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chú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trọng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khỏe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tìm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kiếm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nấu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tuyến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vẫn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còn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phân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thiếu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tính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xác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cứu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nguyên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liệu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hoặc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chế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biệt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thiếu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gian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tương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chia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sẻ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kinh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nghiệm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Điều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này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đặt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nhu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cầu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website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từ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điển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nấu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nguồn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cậy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dễ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xây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cộng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ẩm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vững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mạnh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đáp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ứng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xu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thế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giải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quyết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thách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thức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người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dùng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Việt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bối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</a:rPr>
              <a:t>mới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/>
            <a:endParaRPr lang="en-US" sz="2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DA1C8B-9F2D-8515-79B1-D6794B19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2. </a:t>
            </a:r>
            <a:r>
              <a:rPr lang="en-US" sz="4200" dirty="0" err="1"/>
              <a:t>Ưu</a:t>
            </a:r>
            <a:r>
              <a:rPr lang="en-US" sz="4200" dirty="0"/>
              <a:t> </a:t>
            </a:r>
            <a:r>
              <a:rPr lang="en-US" sz="4200" dirty="0" err="1"/>
              <a:t>điểm</a:t>
            </a:r>
            <a:r>
              <a:rPr lang="en-US" sz="4200" dirty="0"/>
              <a:t>, </a:t>
            </a:r>
            <a:r>
              <a:rPr lang="en-US" sz="4200" dirty="0" err="1"/>
              <a:t>nhược</a:t>
            </a:r>
            <a:r>
              <a:rPr lang="en-US" sz="4200" dirty="0"/>
              <a:t> </a:t>
            </a:r>
            <a:r>
              <a:rPr lang="en-US" sz="4200" dirty="0" err="1"/>
              <a:t>điểm</a:t>
            </a:r>
            <a:r>
              <a:rPr lang="en-US" sz="4200" dirty="0"/>
              <a:t> </a:t>
            </a:r>
            <a:r>
              <a:rPr lang="en-US" sz="4200" dirty="0" err="1"/>
              <a:t>của</a:t>
            </a:r>
            <a:r>
              <a:rPr lang="en-US" sz="4200" dirty="0"/>
              <a:t> website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32B1B0-7A27-A1B8-7C82-18261932E83A}"/>
              </a:ext>
            </a:extLst>
          </p:cNvPr>
          <p:cNvSpPr txBox="1"/>
          <p:nvPr/>
        </p:nvSpPr>
        <p:spPr>
          <a:xfrm>
            <a:off x="1403928" y="2022764"/>
            <a:ext cx="9855199" cy="2809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- </a:t>
            </a:r>
            <a:r>
              <a:rPr lang="vi-VN" sz="2000" b="1" dirty="0"/>
              <a:t>Ưu điểm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Giao diện thân thiện, dễ sử dụng cho mọi đối tượng.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Hỗ trợ tìm kiếm linh hoạt theo nguyên liệu, món, chế độ ăn.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Tăng tính cá nhân hóa: lưu công thức yêu thích, chia sẻ</a:t>
            </a:r>
            <a:r>
              <a:rPr lang="en-US" sz="2000" dirty="0"/>
              <a:t>,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.</a:t>
            </a:r>
            <a:endParaRPr lang="vi-V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Có tính ứng dụng thực tế cao, phù hợp xu hướng nấu ăn tại nhà.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Giúp sinh viên rèn kỹ năng lập trình frontend + backend.</a:t>
            </a:r>
          </a:p>
        </p:txBody>
      </p:sp>
    </p:spTree>
    <p:extLst>
      <p:ext uri="{BB962C8B-B14F-4D97-AF65-F5344CB8AC3E}">
        <p14:creationId xmlns:p14="http://schemas.microsoft.com/office/powerpoint/2010/main" val="1311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38E422-126F-CBC6-5A3B-0DE2FC93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82" y="3654449"/>
            <a:ext cx="9377102" cy="25847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Thiếu hệ thống gợi ý món ăn thông minh.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Chưa có mobile app riêng, chỉ hoạt động trên trình duyệt.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Tích hợp chatbot tư vấn món ăn</a:t>
            </a:r>
            <a:r>
              <a:rPr lang="en-US" sz="20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Xây</a:t>
            </a:r>
            <a:r>
              <a:rPr lang="en-US" sz="2000" dirty="0"/>
              <a:t> </a:t>
            </a:r>
            <a:r>
              <a:rPr lang="en-US" sz="2000" dirty="0" err="1"/>
              <a:t>dựng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mobile.</a:t>
            </a:r>
            <a:endParaRPr lang="vi-V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26DCE-3C82-6D1C-FC90-BDD1C7BB33B9}"/>
              </a:ext>
            </a:extLst>
          </p:cNvPr>
          <p:cNvSpPr txBox="1"/>
          <p:nvPr/>
        </p:nvSpPr>
        <p:spPr>
          <a:xfrm>
            <a:off x="1237672" y="618837"/>
            <a:ext cx="2285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+mj-lt"/>
              </a:rPr>
              <a:t>Nhược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điểm</a:t>
            </a:r>
            <a:r>
              <a:rPr lang="en-US" sz="2800" b="1" dirty="0">
                <a:latin typeface="+mj-lt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27C51-FB37-B27D-29EB-1433CC96844E}"/>
              </a:ext>
            </a:extLst>
          </p:cNvPr>
          <p:cNvSpPr txBox="1"/>
          <p:nvPr/>
        </p:nvSpPr>
        <p:spPr>
          <a:xfrm>
            <a:off x="1006763" y="1274617"/>
            <a:ext cx="61664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Dữ liệu công thức còn hạn chế, chủ yếu nhập tay.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Chưa có tính năng đánh giá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sao</a:t>
            </a:r>
            <a:r>
              <a:rPr lang="en-US" sz="2000" dirty="0"/>
              <a:t>.</a:t>
            </a:r>
            <a:endParaRPr lang="vi-VN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F2135-B4DA-D337-8880-6230BD4AFA70}"/>
              </a:ext>
            </a:extLst>
          </p:cNvPr>
          <p:cNvSpPr txBox="1"/>
          <p:nvPr/>
        </p:nvSpPr>
        <p:spPr>
          <a:xfrm>
            <a:off x="889182" y="2967965"/>
            <a:ext cx="6384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+mj-lt"/>
              </a:rPr>
              <a:t>Chức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năng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nên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cải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tiến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trong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tương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lai</a:t>
            </a:r>
            <a:r>
              <a:rPr lang="en-US" sz="2800" b="1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665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960582"/>
            <a:ext cx="6073817" cy="738909"/>
          </a:xfrm>
        </p:spPr>
        <p:txBody>
          <a:bodyPr/>
          <a:lstStyle/>
          <a:p>
            <a:r>
              <a:rPr lang="en-US" sz="4200" dirty="0"/>
              <a:t>3. </a:t>
            </a:r>
            <a:r>
              <a:rPr lang="en-US" sz="4200" dirty="0" err="1"/>
              <a:t>Mục</a:t>
            </a:r>
            <a:r>
              <a:rPr lang="en-US" sz="4200" dirty="0"/>
              <a:t> </a:t>
            </a:r>
            <a:r>
              <a:rPr lang="en-US" sz="4200" dirty="0" err="1"/>
              <a:t>tiêu</a:t>
            </a:r>
            <a:r>
              <a:rPr lang="en-US" sz="4200" dirty="0"/>
              <a:t> </a:t>
            </a:r>
            <a:r>
              <a:rPr lang="en-US" sz="4200" dirty="0" err="1"/>
              <a:t>đề</a:t>
            </a:r>
            <a:r>
              <a:rPr lang="en-US" sz="4200" dirty="0"/>
              <a:t> </a:t>
            </a:r>
            <a:r>
              <a:rPr lang="en-US" sz="4200" dirty="0" err="1"/>
              <a:t>tài</a:t>
            </a:r>
            <a:endParaRPr lang="en-US" sz="4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32B1B0-7A27-A1B8-7C82-18261932E83A}"/>
              </a:ext>
            </a:extLst>
          </p:cNvPr>
          <p:cNvSpPr txBox="1"/>
          <p:nvPr/>
        </p:nvSpPr>
        <p:spPr>
          <a:xfrm>
            <a:off x="1403928" y="2022764"/>
            <a:ext cx="10039927" cy="188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Xây dựng một website tra cứu công thức nấu ă</a:t>
            </a:r>
            <a:r>
              <a:rPr lang="en-US" sz="2000" dirty="0"/>
              <a:t>n</a:t>
            </a:r>
            <a:endParaRPr lang="vi-V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Hỗ trợ tìm kiếm theo nguyên liệu, món, chế độ ăn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Cho phép người dùng xem, lưu và chia sẻ công thức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Hướng đến UI/UX thân thiện và dễ sử dụng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DBC85-8952-12F4-F706-4A00D0BD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121" y="1462548"/>
            <a:ext cx="5315826" cy="3366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/>
              <a:t>React: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/>
              <a:t>Dùng để xây dựng giao diện người dùng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Tái sử dụng component → giúp dễ bảo trì và mở rộng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Hỗ trợ tương tác mượt mà trên giao diện người dùng</a:t>
            </a:r>
            <a:endParaRPr 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DA17E2-8961-4ABB-6E99-61D8B81A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6" y="406400"/>
            <a:ext cx="6073817" cy="738909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sz="4200" dirty="0"/>
              <a:t>. </a:t>
            </a:r>
            <a:r>
              <a:rPr lang="en-US" sz="4200" dirty="0" err="1"/>
              <a:t>Công</a:t>
            </a:r>
            <a:r>
              <a:rPr lang="en-US" sz="4200" dirty="0"/>
              <a:t> </a:t>
            </a:r>
            <a:r>
              <a:rPr lang="en-US" sz="4200" dirty="0" err="1"/>
              <a:t>nghệ</a:t>
            </a:r>
            <a:r>
              <a:rPr lang="en-US" sz="4200" dirty="0"/>
              <a:t> </a:t>
            </a:r>
            <a:r>
              <a:rPr lang="en-US" sz="4200" dirty="0" err="1"/>
              <a:t>sử</a:t>
            </a:r>
            <a:r>
              <a:rPr lang="en-US" sz="4200" dirty="0"/>
              <a:t> </a:t>
            </a:r>
            <a:r>
              <a:rPr lang="en-US" sz="4200" dirty="0" err="1"/>
              <a:t>dụng</a:t>
            </a:r>
            <a:endParaRPr lang="en-US" sz="4200" dirty="0"/>
          </a:p>
        </p:txBody>
      </p:sp>
      <p:pic>
        <p:nvPicPr>
          <p:cNvPr id="1029" name="Picture 5" descr="Những điểm khác biệt giữa ReactJS và React Native">
            <a:extLst>
              <a:ext uri="{FF2B5EF4-FFF2-40B4-BE49-F238E27FC236}">
                <a16:creationId xmlns:a16="http://schemas.microsoft.com/office/drawing/2014/main" id="{03A60873-CD09-0387-9BA8-4CCB6BA9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994" y="1462548"/>
            <a:ext cx="4581235" cy="28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2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1830A693-A670-4C65-792D-B349D9A1923D}"/>
              </a:ext>
            </a:extLst>
          </p:cNvPr>
          <p:cNvSpPr txBox="1">
            <a:spLocks/>
          </p:cNvSpPr>
          <p:nvPr/>
        </p:nvSpPr>
        <p:spPr>
          <a:xfrm>
            <a:off x="2054794" y="1745592"/>
            <a:ext cx="5315826" cy="33668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Express:</a:t>
            </a:r>
          </a:p>
          <a:p>
            <a:pPr marL="285750" indent="-285750">
              <a:lnSpc>
                <a:spcPct val="150000"/>
              </a:lnSpc>
            </a:pPr>
            <a:r>
              <a:rPr lang="vi-VN" sz="2000" dirty="0"/>
              <a:t>Sử dụng để xây dựng backend</a:t>
            </a:r>
            <a:r>
              <a:rPr lang="en-US" sz="2000" dirty="0"/>
              <a:t>. </a:t>
            </a:r>
            <a:endParaRPr lang="vi-VN" sz="2000" dirty="0"/>
          </a:p>
          <a:p>
            <a:pPr marL="285750" indent="-285750"/>
            <a:r>
              <a:rPr lang="vi-VN" sz="2000" dirty="0"/>
              <a:t>Xử lý request/response giữa client và server</a:t>
            </a:r>
          </a:p>
          <a:p>
            <a:pPr marL="285750" indent="-285750"/>
            <a:r>
              <a:rPr lang="vi-VN" sz="2000" dirty="0"/>
              <a:t>Dễ cấu hình, mở rộng và tích hợp middleware</a:t>
            </a:r>
          </a:p>
          <a:p>
            <a:pPr marL="285750" indent="-285750"/>
            <a:r>
              <a:rPr lang="vi-VN" sz="2000" dirty="0"/>
              <a:t>Là nền tảng để triển khai RESTful API</a:t>
            </a:r>
            <a:endParaRPr lang="en-US" sz="2000" dirty="0"/>
          </a:p>
        </p:txBody>
      </p:sp>
      <p:sp>
        <p:nvSpPr>
          <p:cNvPr id="10" name="AutoShape 2" descr="How to Make a Simple Server in Express.js | by Douglas Rocha | Medium">
            <a:extLst>
              <a:ext uri="{FF2B5EF4-FFF2-40B4-BE49-F238E27FC236}">
                <a16:creationId xmlns:a16="http://schemas.microsoft.com/office/drawing/2014/main" id="{88C7EC5F-4F35-86C1-7060-3401C5831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8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29A64E-BF92-B407-9A10-03C0E310D273}"/>
              </a:ext>
            </a:extLst>
          </p:cNvPr>
          <p:cNvSpPr txBox="1"/>
          <p:nvPr/>
        </p:nvSpPr>
        <p:spPr>
          <a:xfrm>
            <a:off x="563418" y="800783"/>
            <a:ext cx="2088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rgbClr val="1B1B1B"/>
                </a:solidFill>
                <a:effectLst/>
                <a:latin typeface="+mj-lt"/>
              </a:rPr>
              <a:t>RESTful API: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0A9A8D-3F15-367D-2E57-EDB1AA05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8" y="1619567"/>
            <a:ext cx="3916218" cy="336681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B1B1B"/>
                </a:solidFill>
                <a:effectLst/>
              </a:rPr>
              <a:t>RESTful API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là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một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tiêu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chuẩn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dùng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trong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việc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thiết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kế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API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cho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các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ứng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dụng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web (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thiết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kế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Web services)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để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tiện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cho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việc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quản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lý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1B1B1B"/>
                </a:solidFill>
                <a:effectLst/>
              </a:rPr>
              <a:t>các</a:t>
            </a:r>
            <a:r>
              <a:rPr lang="en-US" sz="2000" b="0" i="0" dirty="0">
                <a:solidFill>
                  <a:srgbClr val="1B1B1B"/>
                </a:solidFill>
                <a:effectLst/>
              </a:rPr>
              <a:t> resource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CF8E0A-420A-4572-E242-2C9968609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892" y="1619567"/>
            <a:ext cx="7055293" cy="33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57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2BD8-576A-CEC6-00CB-8760F023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8074" y="1325417"/>
            <a:ext cx="5486400" cy="586509"/>
          </a:xfrm>
        </p:spPr>
        <p:txBody>
          <a:bodyPr/>
          <a:lstStyle/>
          <a:p>
            <a:r>
              <a:rPr lang="en-US" sz="3600" dirty="0"/>
              <a:t>MySQL: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1611-019D-428E-2F0A-EEE715C119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0" y="2165495"/>
            <a:ext cx="9779000" cy="33670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Dùng làm hệ quản trị cơ sở dữ liệu, lưu trữ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trang</a:t>
            </a:r>
            <a:r>
              <a:rPr lang="en-US" sz="2000" dirty="0"/>
              <a:t> web</a:t>
            </a:r>
            <a:endParaRPr lang="vi-V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Lưu trữ có cấu trúc, dễ truy vấn với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Quản lý dữ liệu quan hệ hiệu quả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/>
              <a:t>Tích hợp dễ dàng với backend (qua thư viện như mysql2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37994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653</TotalTime>
  <Words>780</Words>
  <Application>Microsoft Office PowerPoint</Application>
  <PresentationFormat>Widescreen</PresentationFormat>
  <Paragraphs>75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Tenorite</vt:lpstr>
      <vt:lpstr>Times New Roman</vt:lpstr>
      <vt:lpstr>Custom</vt:lpstr>
      <vt:lpstr>Báo cáo khóa luận tốt nghiệp</vt:lpstr>
      <vt:lpstr>1. Đặt vấn đề</vt:lpstr>
      <vt:lpstr>2. Ưu điểm, nhược điểm của website </vt:lpstr>
      <vt:lpstr>PowerPoint Presentation</vt:lpstr>
      <vt:lpstr>3. Mục tiêu đề tài</vt:lpstr>
      <vt:lpstr>4. Công nghệ sử dụng</vt:lpstr>
      <vt:lpstr>PowerPoint Presentation</vt:lpstr>
      <vt:lpstr>PowerPoint Presentation</vt:lpstr>
      <vt:lpstr>MySQL:</vt:lpstr>
      <vt:lpstr>5. Đặc tả yêu cầu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Nghiep</dc:creator>
  <cp:lastModifiedBy>Hoang Nghiep</cp:lastModifiedBy>
  <cp:revision>20</cp:revision>
  <dcterms:created xsi:type="dcterms:W3CDTF">2025-06-25T09:20:19Z</dcterms:created>
  <dcterms:modified xsi:type="dcterms:W3CDTF">2025-07-01T03:34:24Z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