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304" r:id="rId8"/>
    <p:sldId id="264" r:id="rId9"/>
    <p:sldId id="265" r:id="rId10"/>
    <p:sldId id="305" r:id="rId11"/>
    <p:sldId id="306" r:id="rId12"/>
    <p:sldId id="266" r:id="rId13"/>
    <p:sldId id="267" r:id="rId14"/>
    <p:sldId id="307" r:id="rId15"/>
    <p:sldId id="308" r:id="rId16"/>
    <p:sldId id="269" r:id="rId17"/>
    <p:sldId id="270" r:id="rId18"/>
    <p:sldId id="309" r:id="rId19"/>
    <p:sldId id="310" r:id="rId20"/>
    <p:sldId id="311" r:id="rId21"/>
    <p:sldId id="271" r:id="rId22"/>
    <p:sldId id="272" r:id="rId23"/>
    <p:sldId id="273" r:id="rId24"/>
    <p:sldId id="274" r:id="rId25"/>
    <p:sldId id="275" r:id="rId26"/>
    <p:sldId id="312" r:id="rId27"/>
    <p:sldId id="313" r:id="rId28"/>
    <p:sldId id="314" r:id="rId29"/>
    <p:sldId id="284" r:id="rId30"/>
  </p:sldIdLst>
  <p:sldSz cx="9144000" cy="5143500" type="screen16x9"/>
  <p:notesSz cx="6858000" cy="9144000"/>
  <p:embeddedFontLst>
    <p:embeddedFont>
      <p:font typeface="Fjalla One" panose="020B0604020202020204" charset="0"/>
      <p:regular r:id="rId32"/>
    </p:embeddedFont>
    <p:embeddedFont>
      <p:font typeface="Barlow Semi Condensed Medium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Barlow Semi Condensed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01B0E6-F8D4-44B0-8CE1-E1C9C9FF747D}">
  <a:tblStyle styleId="{4401B0E6-F8D4-44B0-8CE1-E1C9C9FF74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066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669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166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44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79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3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703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52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42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219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66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7" r:id="rId15"/>
    <p:sldLayoutId id="2147483668" r:id="rId16"/>
    <p:sldLayoutId id="2147483670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107110" y="1399040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dk2"/>
                </a:solidFill>
              </a:rPr>
              <a:t>Báo cáo</a:t>
            </a:r>
            <a:br>
              <a:rPr lang="en" sz="5000" dirty="0" smtClean="0">
                <a:solidFill>
                  <a:schemeClr val="dk2"/>
                </a:solidFill>
              </a:rPr>
            </a:br>
            <a:r>
              <a:rPr lang="en" sz="5000" dirty="0" smtClean="0"/>
              <a:t>Project II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68470" y="3207172"/>
            <a:ext cx="3386504" cy="1382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u="sng" dirty="0" err="1">
                <a:solidFill>
                  <a:srgbClr val="FF0000"/>
                </a:solidFill>
              </a:rPr>
              <a:t>Đề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tài</a:t>
            </a:r>
            <a:r>
              <a:rPr lang="en-US" u="sng" dirty="0">
                <a:solidFill>
                  <a:srgbClr val="FF0000"/>
                </a:solidFill>
              </a:rPr>
              <a:t>: </a:t>
            </a:r>
            <a:r>
              <a:rPr lang="en-US" u="sng" dirty="0" err="1">
                <a:solidFill>
                  <a:srgbClr val="FF0000"/>
                </a:solidFill>
              </a:rPr>
              <a:t>Chuẩn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đoán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bệnh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nhân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Covid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từ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hình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ảnh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chụp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CT</a:t>
            </a:r>
            <a:endParaRPr sz="23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351" y="278176"/>
            <a:ext cx="5365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HÀ NỘI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7633454" cy="39226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87600" y="4483100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CT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COVID-19.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8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594874" y="338328"/>
            <a:ext cx="6415651" cy="1197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i="1" dirty="0">
                <a:latin typeface="Barlow Semi Condensed Medium" panose="020B0604020202020204" charset="0"/>
              </a:rPr>
              <a:t>(</a:t>
            </a:r>
            <a:r>
              <a:rPr lang="en-US" i="1" dirty="0" err="1">
                <a:latin typeface="Barlow Semi Condensed Medium" panose="020B0604020202020204" charset="0"/>
              </a:rPr>
              <a:t>Trái</a:t>
            </a:r>
            <a:r>
              <a:rPr lang="en-US" i="1" dirty="0">
                <a:latin typeface="Barlow Semi Condensed Medium" panose="020B0604020202020204" charset="0"/>
              </a:rPr>
              <a:t>) </a:t>
            </a:r>
            <a:r>
              <a:rPr lang="en-US" i="1" dirty="0" err="1">
                <a:latin typeface="Barlow Semi Condensed Medium" panose="020B0604020202020204" charset="0"/>
              </a:rPr>
              <a:t>Phân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bố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tuổi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của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bệnh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nhân</a:t>
            </a:r>
            <a:r>
              <a:rPr lang="en-US" i="1" dirty="0">
                <a:latin typeface="Barlow Semi Condensed Medium" panose="020B0604020202020204" charset="0"/>
              </a:rPr>
              <a:t> COVID-19. (</a:t>
            </a:r>
            <a:r>
              <a:rPr lang="en-US" i="1" dirty="0" err="1">
                <a:latin typeface="Barlow Semi Condensed Medium" panose="020B0604020202020204" charset="0"/>
              </a:rPr>
              <a:t>Phải</a:t>
            </a:r>
            <a:r>
              <a:rPr lang="en-US" i="1" dirty="0">
                <a:latin typeface="Barlow Semi Condensed Medium" panose="020B0604020202020204" charset="0"/>
              </a:rPr>
              <a:t>) </a:t>
            </a:r>
            <a:r>
              <a:rPr lang="en-US" i="1" dirty="0" err="1">
                <a:latin typeface="Barlow Semi Condensed Medium" panose="020B0604020202020204" charset="0"/>
              </a:rPr>
              <a:t>Tỷ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lệ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giới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tính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của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bệnh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nhân</a:t>
            </a:r>
            <a:r>
              <a:rPr lang="en-US" i="1" dirty="0">
                <a:latin typeface="Barlow Semi Condensed Medium" panose="020B0604020202020204" charset="0"/>
              </a:rPr>
              <a:t> COVID-19.</a:t>
            </a:r>
            <a:endParaRPr lang="en-US" dirty="0">
              <a:latin typeface="Barlow Semi Condensed Medium" panose="020B06040202020202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62942" y="1536064"/>
            <a:ext cx="7841295" cy="30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6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433828" y="581025"/>
            <a:ext cx="4652772" cy="3608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br>
              <a:rPr lang="en" dirty="0" smtClean="0"/>
            </a:br>
            <a:r>
              <a:rPr lang="en" dirty="0" smtClean="0"/>
              <a:t>Đánh giá các mô hình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45408"/>
              </p:ext>
            </p:extLst>
          </p:nvPr>
        </p:nvGraphicFramePr>
        <p:xfrm>
          <a:off x="1123951" y="1493456"/>
          <a:ext cx="7534273" cy="2928137"/>
        </p:xfrm>
        <a:graphic>
          <a:graphicData uri="http://schemas.openxmlformats.org/drawingml/2006/table">
            <a:tbl>
              <a:tblPr firstRow="1" firstCol="1" bandRow="1"/>
              <a:tblGrid>
                <a:gridCol w="1380215">
                  <a:extLst>
                    <a:ext uri="{9D8B030D-6E8A-4147-A177-3AD203B41FA5}">
                      <a16:colId xmlns:a16="http://schemas.microsoft.com/office/drawing/2014/main" val="764487678"/>
                    </a:ext>
                  </a:extLst>
                </a:gridCol>
                <a:gridCol w="1515384">
                  <a:extLst>
                    <a:ext uri="{9D8B030D-6E8A-4147-A177-3AD203B41FA5}">
                      <a16:colId xmlns:a16="http://schemas.microsoft.com/office/drawing/2014/main" val="621315548"/>
                    </a:ext>
                  </a:extLst>
                </a:gridCol>
                <a:gridCol w="1549885">
                  <a:extLst>
                    <a:ext uri="{9D8B030D-6E8A-4147-A177-3AD203B41FA5}">
                      <a16:colId xmlns:a16="http://schemas.microsoft.com/office/drawing/2014/main" val="2506586091"/>
                    </a:ext>
                  </a:extLst>
                </a:gridCol>
                <a:gridCol w="1608999">
                  <a:extLst>
                    <a:ext uri="{9D8B030D-6E8A-4147-A177-3AD203B41FA5}">
                      <a16:colId xmlns:a16="http://schemas.microsoft.com/office/drawing/2014/main" val="126522806"/>
                    </a:ext>
                  </a:extLst>
                </a:gridCol>
                <a:gridCol w="1479790">
                  <a:extLst>
                    <a:ext uri="{9D8B030D-6E8A-4147-A177-3AD203B41FA5}">
                      <a16:colId xmlns:a16="http://schemas.microsoft.com/office/drawing/2014/main" val="3071522214"/>
                    </a:ext>
                  </a:extLst>
                </a:gridCol>
              </a:tblGrid>
              <a:tr h="453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NonCOVID-19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COVID-19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97639"/>
                  </a:ext>
                </a:extLst>
              </a:tr>
              <a:tr h="412078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Images distribution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418895"/>
                  </a:ext>
                </a:extLst>
              </a:tr>
              <a:tr h="412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6107"/>
                  </a:ext>
                </a:extLst>
              </a:tr>
              <a:tr h="412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092096"/>
                  </a:ext>
                </a:extLst>
              </a:tr>
              <a:tr h="412078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Patients distribution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108725"/>
                  </a:ext>
                </a:extLst>
              </a:tr>
              <a:tr h="412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599019"/>
                  </a:ext>
                </a:extLst>
              </a:tr>
              <a:tr h="412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086" marR="81086" marT="81086" marB="810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4967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0374" y="402035"/>
            <a:ext cx="75660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COVID-19 CT Scan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 CT scans per patient in COVID: 16.0 (patient 2)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4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CT scans per patient in COVID: 1.6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4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 CT scans per patient in COVID: 1.0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77374"/>
              </p:ext>
            </p:extLst>
          </p:nvPr>
        </p:nvGraphicFramePr>
        <p:xfrm>
          <a:off x="990600" y="1420812"/>
          <a:ext cx="7143750" cy="2738246"/>
        </p:xfrm>
        <a:graphic>
          <a:graphicData uri="http://schemas.openxmlformats.org/drawingml/2006/table">
            <a:tbl>
              <a:tblPr firstRow="1" firstCol="1" bandRow="1">
                <a:tableStyleId>{4401B0E6-F8D4-44B0-8CE1-E1C9C9FF747D}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95167897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026092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9117279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546481058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27933028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605043987"/>
                    </a:ext>
                  </a:extLst>
                </a:gridCol>
              </a:tblGrid>
              <a:tr h="278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avg</a:t>
                      </a:r>
                      <a:r>
                        <a:rPr lang="en-US" sz="1200" dirty="0">
                          <a:effectLst/>
                        </a:rPr>
                        <a:t> recall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avg precision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avg F1 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avg accuracy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avg AUC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91732849"/>
                  </a:ext>
                </a:extLst>
              </a:tr>
              <a:tr h="278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Dense121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0.7931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0.7931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0.7931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0.7966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0.8922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38306052"/>
                  </a:ext>
                </a:extLst>
              </a:tr>
              <a:tr h="278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Dense169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0.7586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96109310"/>
                  </a:ext>
                </a:extLst>
              </a:tr>
              <a:tr h="354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ResNet18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0.7586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0.7458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0.8739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773805"/>
                  </a:ext>
                </a:extLst>
              </a:tr>
              <a:tr h="278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ResNet50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0.7586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0.8051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0.9040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18453479"/>
                  </a:ext>
                </a:extLst>
              </a:tr>
              <a:tr h="278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SimpleCNN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0.7069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0.6508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0.6777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35834561"/>
                  </a:ext>
                </a:extLst>
              </a:tr>
              <a:tr h="278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effecientNet-b0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0.7241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0.8077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0.7797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0.8868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477265"/>
                  </a:ext>
                </a:extLst>
              </a:tr>
              <a:tr h="4477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effecientNet</a:t>
                      </a:r>
                      <a:r>
                        <a:rPr lang="en-US" sz="1200" dirty="0">
                          <a:effectLst/>
                        </a:rPr>
                        <a:t>-random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0.6154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0.6504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0.6356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0.6980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2698599"/>
                  </a:ext>
                </a:extLst>
              </a:tr>
            </a:tbl>
          </a:graphicData>
        </a:graphic>
      </p:graphicFrame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884865" y="679420"/>
            <a:ext cx="36776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result 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epoch):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6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884865" y="374973"/>
            <a:ext cx="1890261" cy="39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result: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273580"/>
              </p:ext>
            </p:extLst>
          </p:nvPr>
        </p:nvGraphicFramePr>
        <p:xfrm>
          <a:off x="884865" y="847725"/>
          <a:ext cx="7393517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5965227" imgH="2858532" progId="Word.Document.12">
                  <p:embed/>
                </p:oleObj>
              </mc:Choice>
              <mc:Fallback>
                <p:oleObj name="Document" r:id="rId4" imgW="5965227" imgH="28585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865" y="847725"/>
                        <a:ext cx="7393517" cy="354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076324" y="4189591"/>
            <a:ext cx="6943725" cy="66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ResNet50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DenseNet169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4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800" y="307850"/>
            <a:ext cx="7696500" cy="57270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ResNet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71655" y="911177"/>
            <a:ext cx="6533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Vanishing Gradient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 smtClean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Residual Block,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6" name="Picture 55" descr="https://lh5.googleusercontent.com/7tvMCHT62il40Uop_ila_MEOVps_0kkyCZuGfnxOwHb-Ru0DisIISX0bK6QabsCO2IdgY1u4tch74S3uLwQwj-JzgcSLCq6QoJ8gdv0pnOPYFM0ssChhNzlkZ5tmnW2Na2t49LXGZvmg0e2KZJYvL-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169429"/>
            <a:ext cx="4238625" cy="246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 err="1">
                <a:solidFill>
                  <a:srgbClr val="1B1B1B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altLang="en-US" b="1" i="1" dirty="0">
                <a:solidFill>
                  <a:srgbClr val="1B1B1B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>
                <a:solidFill>
                  <a:srgbClr val="1B1B1B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altLang="en-US" b="1" i="1" dirty="0">
                <a:solidFill>
                  <a:srgbClr val="1B1B1B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>
                <a:solidFill>
                  <a:srgbClr val="1B1B1B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altLang="en-US" b="1" i="1" dirty="0">
                <a:solidFill>
                  <a:srgbClr val="1B1B1B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ResNet-50</a:t>
            </a:r>
            <a:r>
              <a:rPr lang="en-US" altLang="en-US" sz="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47775" y="1163608"/>
            <a:ext cx="62921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5" descr="https://lh4.googleusercontent.com/29dR18jB4yGmNbT6jU0KXX5L6II14cGacTZW6JR7A3dK_gVg7PI28CufGkxjO2GNeaGatG68ju2JPrW615j2qaBAR80C5VGdnk9EpYIs2wuMtfo0_jrREX7EEyXs5rxTYf0LHeYWHZ15bhcOd_Zfo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75524"/>
            <a:ext cx="7480319" cy="15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 rot="10800000" flipV="1">
            <a:off x="1143000" y="3478915"/>
            <a:ext cx="68580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 BLOCK"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Identity block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 BLOCK x3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Identity block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800" y="307850"/>
            <a:ext cx="7696500" cy="572700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2800" y="1165693"/>
            <a:ext cx="6972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vi-VN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DenseNet cũng gần </a:t>
            </a:r>
            <a:r>
              <a:rPr lang="vi-V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 Resnet nhưng có một vài điểm khác biệt. Densenet có cấu trúc gồm các dense block và các transition layers. </a:t>
            </a:r>
            <a:r>
              <a:rPr lang="vi-VN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 </a:t>
            </a:r>
            <a:r>
              <a:rPr lang="vi-V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 truyền thống nếu chúng ta có L layer thì sẽ có L connection, còn trong densenet sẽ có L(L+1)/2 connection.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nn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205163"/>
            <a:ext cx="8810625" cy="1273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24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Barlow Semi Condensed Medium" panose="020B0604020202020204" charset="0"/>
              </a:rPr>
              <a:t>Kiến</a:t>
            </a:r>
            <a:r>
              <a:rPr lang="en-US" sz="3200" b="1" dirty="0">
                <a:latin typeface="Barlow Semi Condensed Medium" panose="020B0604020202020204" charset="0"/>
              </a:rPr>
              <a:t> </a:t>
            </a:r>
            <a:r>
              <a:rPr lang="en-US" sz="3200" b="1" dirty="0" err="1">
                <a:latin typeface="Barlow Semi Condensed Medium" panose="020B0604020202020204" charset="0"/>
              </a:rPr>
              <a:t>trúc</a:t>
            </a:r>
            <a:r>
              <a:rPr lang="en-US" sz="3200" b="1" dirty="0">
                <a:latin typeface="Barlow Semi Condensed Medium" panose="020B0604020202020204" charset="0"/>
              </a:rPr>
              <a:t> </a:t>
            </a:r>
            <a:r>
              <a:rPr lang="en-US" sz="3200" b="1" dirty="0" err="1" smtClean="0">
                <a:latin typeface="Barlow Semi Condensed Medium" panose="020B0604020202020204" charset="0"/>
              </a:rPr>
              <a:t>DenseNet</a:t>
            </a:r>
            <a:endParaRPr lang="en-US" sz="3200" b="1" dirty="0">
              <a:latin typeface="Barlow Semi Condensed Medium" panose="020B0604020202020204" charset="0"/>
            </a:endParaRPr>
          </a:p>
        </p:txBody>
      </p:sp>
      <p:pic>
        <p:nvPicPr>
          <p:cNvPr id="7" name="Picture 6" descr="cnn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94" y="1130103"/>
            <a:ext cx="7331612" cy="3556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1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1141618" y="371594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1143585" y="123971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1141315" y="2198380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1141315" y="315334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210426" y="37159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2060691" y="444746"/>
            <a:ext cx="1947009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2060646" y="1330783"/>
            <a:ext cx="1947009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Tập dữ liệu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2053360" y="2282171"/>
            <a:ext cx="193354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Đánh giá mô hình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2066897" y="3277009"/>
            <a:ext cx="2011305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Cải thiện mô hình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1223787" y="52039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1225754" y="139061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1223484" y="235046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1223484" y="330601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0" name="Google Shape;2130;p37"/>
          <p:cNvGrpSpPr/>
          <p:nvPr/>
        </p:nvGrpSpPr>
        <p:grpSpPr>
          <a:xfrm>
            <a:off x="1143829" y="4061921"/>
            <a:ext cx="635100" cy="734704"/>
            <a:chOff x="731647" y="3806675"/>
            <a:chExt cx="635100" cy="734704"/>
          </a:xfrm>
        </p:grpSpPr>
        <p:grpSp>
          <p:nvGrpSpPr>
            <p:cNvPr id="27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76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73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4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5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8" name="Google Shape;2150;p37"/>
          <p:cNvSpPr txBox="1">
            <a:spLocks/>
          </p:cNvSpPr>
          <p:nvPr/>
        </p:nvSpPr>
        <p:spPr>
          <a:xfrm>
            <a:off x="1225998" y="421459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279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2060113" y="4165064"/>
            <a:ext cx="185393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Tổng kết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75" y="595503"/>
            <a:ext cx="5496900" cy="572700"/>
          </a:xfrm>
        </p:spPr>
        <p:txBody>
          <a:bodyPr/>
          <a:lstStyle/>
          <a:p>
            <a:r>
              <a:rPr lang="en-US" sz="3200" dirty="0" err="1">
                <a:latin typeface="Barlow Semi Condensed Medium" panose="020B0604020202020204" charset="0"/>
              </a:rPr>
              <a:t>Một</a:t>
            </a:r>
            <a:r>
              <a:rPr lang="en-US" sz="3200" dirty="0">
                <a:latin typeface="Barlow Semi Condensed Medium" panose="020B0604020202020204" charset="0"/>
              </a:rPr>
              <a:t> </a:t>
            </a:r>
            <a:r>
              <a:rPr lang="en-US" sz="3200" dirty="0" err="1">
                <a:latin typeface="Barlow Semi Condensed Medium" panose="020B0604020202020204" charset="0"/>
              </a:rPr>
              <a:t>số</a:t>
            </a:r>
            <a:r>
              <a:rPr lang="en-US" sz="3200" dirty="0">
                <a:latin typeface="Barlow Semi Condensed Medium" panose="020B0604020202020204" charset="0"/>
              </a:rPr>
              <a:t> </a:t>
            </a:r>
            <a:r>
              <a:rPr lang="en-US" sz="3200" dirty="0" err="1">
                <a:latin typeface="Barlow Semi Condensed Medium" panose="020B0604020202020204" charset="0"/>
              </a:rPr>
              <a:t>ưu</a:t>
            </a:r>
            <a:r>
              <a:rPr lang="en-US" sz="3200" dirty="0">
                <a:latin typeface="Barlow Semi Condensed Medium" panose="020B0604020202020204" charset="0"/>
              </a:rPr>
              <a:t> </a:t>
            </a:r>
            <a:r>
              <a:rPr lang="en-US" sz="3200" dirty="0" err="1">
                <a:latin typeface="Barlow Semi Condensed Medium" panose="020B0604020202020204" charset="0"/>
              </a:rPr>
              <a:t>điểm</a:t>
            </a:r>
            <a:r>
              <a:rPr lang="en-US" sz="3200" dirty="0">
                <a:latin typeface="Barlow Semi Condensed Medium" panose="020B0604020202020204" charset="0"/>
              </a:rPr>
              <a:t> </a:t>
            </a:r>
            <a:r>
              <a:rPr lang="en-US" sz="3200" dirty="0" err="1">
                <a:latin typeface="Barlow Semi Condensed Medium" panose="020B0604020202020204" charset="0"/>
              </a:rPr>
              <a:t>của</a:t>
            </a:r>
            <a:r>
              <a:rPr lang="en-US" sz="3200" dirty="0">
                <a:latin typeface="Barlow Semi Condensed Medium" panose="020B0604020202020204" charset="0"/>
              </a:rPr>
              <a:t> </a:t>
            </a:r>
            <a:r>
              <a:rPr lang="en-US" sz="3200" dirty="0" err="1">
                <a:latin typeface="Barlow Semi Condensed Medium" panose="020B0604020202020204" charset="0"/>
              </a:rPr>
              <a:t>Densenet</a:t>
            </a:r>
            <a:endParaRPr lang="en-US" sz="3200" dirty="0">
              <a:latin typeface="Barlow Semi Condensed Medium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3150" y="1991743"/>
            <a:ext cx="655755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: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same accuracy so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ImageNet classification dataset.</a:t>
            </a:r>
            <a:endParaRPr lang="en-US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Overfitting :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resistance overfitting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vanishing gradient.</a:t>
            </a:r>
            <a:endParaRPr lang="en-US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7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3629043" y="673870"/>
            <a:ext cx="2109597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600" dirty="0" smtClean="0"/>
              <a:t>04</a:t>
            </a:r>
            <a:endParaRPr sz="9600" dirty="0"/>
          </a:p>
        </p:txBody>
      </p:sp>
      <p:sp>
        <p:nvSpPr>
          <p:cNvPr id="3" name="Rectangle 2"/>
          <p:cNvSpPr/>
          <p:nvPr/>
        </p:nvSpPr>
        <p:spPr>
          <a:xfrm>
            <a:off x="1938183" y="2404420"/>
            <a:ext cx="5491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latin typeface="Barlow Semi Condensed Medium" panose="020B0604020202020204" charset="0"/>
                <a:ea typeface="Times New Roman" panose="02020603050405020304" pitchFamily="18" charset="0"/>
              </a:rPr>
              <a:t>Cải</a:t>
            </a:r>
            <a:r>
              <a:rPr lang="en-US" sz="6000" dirty="0">
                <a:latin typeface="Barlow Semi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latin typeface="Barlow Semi Condensed Medium" panose="020B0604020202020204" charset="0"/>
                <a:ea typeface="Times New Roman" panose="02020603050405020304" pitchFamily="18" charset="0"/>
              </a:rPr>
              <a:t>thiện</a:t>
            </a:r>
            <a:r>
              <a:rPr lang="en-US" sz="6000" dirty="0">
                <a:latin typeface="Barlow Semi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latin typeface="Barlow Semi Condensed Medium" panose="020B0604020202020204" charset="0"/>
                <a:ea typeface="Calibri" panose="020F0502020204030204" pitchFamily="34" charset="0"/>
              </a:rPr>
              <a:t>mô</a:t>
            </a:r>
            <a:r>
              <a:rPr lang="en-US" sz="6000" dirty="0">
                <a:latin typeface="Barlow Semi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6000" dirty="0" err="1">
                <a:latin typeface="Barlow Semi Condensed Medium" panose="020B0604020202020204" charset="0"/>
                <a:ea typeface="Times New Roman" panose="02020603050405020304" pitchFamily="18" charset="0"/>
              </a:rPr>
              <a:t>hình</a:t>
            </a:r>
            <a:endParaRPr lang="en-US" sz="6000" dirty="0">
              <a:latin typeface="Barlow Semi Condensed Medium" panose="020B0604020202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400" y="276099"/>
            <a:ext cx="4727700" cy="857375"/>
          </a:xfrm>
        </p:spPr>
        <p:txBody>
          <a:bodyPr/>
          <a:lstStyle/>
          <a:p>
            <a:r>
              <a:rPr lang="en-US" sz="3200" b="1" dirty="0" err="1">
                <a:latin typeface="Barlow Semi Condensed Medium" panose="020B0604020202020204" charset="0"/>
              </a:rPr>
              <a:t>Phương</a:t>
            </a:r>
            <a:r>
              <a:rPr lang="en-US" sz="3200" b="1" dirty="0">
                <a:latin typeface="Barlow Semi Condensed Medium" panose="020B0604020202020204" charset="0"/>
              </a:rPr>
              <a:t> </a:t>
            </a:r>
            <a:r>
              <a:rPr lang="en-US" sz="3200" b="1" dirty="0" err="1">
                <a:latin typeface="Barlow Semi Condensed Medium" panose="020B0604020202020204" charset="0"/>
              </a:rPr>
              <a:t>pháp</a:t>
            </a:r>
            <a:r>
              <a:rPr lang="en-US" sz="3200" b="1" dirty="0">
                <a:latin typeface="Barlow Semi Condensed Medium" panose="020B0604020202020204" charset="0"/>
              </a:rPr>
              <a:t> </a:t>
            </a:r>
            <a:endParaRPr lang="en-US" sz="3200" b="1" dirty="0">
              <a:latin typeface="Barlow Semi Condensed Medium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2499" y="1323975"/>
            <a:ext cx="7229475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COVID-CT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COVID-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467.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overfitting.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33500" y="657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2" descr="https://lh3.googleusercontent.com/YATG6VB8OKo2tk9oulubvGI4hQXVjzXh5X0H7sQBL1faVPGF5d935Sx9KaWXgn2PTBGl751ABq1i5oM9iAX54MiJyEo6QdXefSIilzfYg9mWRkfgEKwnrxynthsd4uQ5b7eswbWTT2E4RBVIhYcMC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02592"/>
            <a:ext cx="6867525" cy="370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 rot="10800000" flipV="1">
            <a:off x="4381497" y="4332554"/>
            <a:ext cx="44672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CT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COVID-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kumimoji="0" lang="en-US" alt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287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 descr="https://lh4.googleusercontent.com/oWi70NJ2vQf0ZQPQcJix0yroX4KVih4Rusr_zy2aVrP7iL7a8E2oQrI3QrdMN47T0laX1tac-CDEeWNz_jLq--6itIzkvC1PLYLo8M0G-hPif5FODymgg2XmQVUafX1WGfanKvzHYdVjJqwrUos4A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28600"/>
            <a:ext cx="6438900" cy="35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 rot="10800000" flipV="1">
            <a:off x="1276350" y="3997525"/>
            <a:ext cx="6781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Both"/>
              <a:tabLst/>
            </a:pP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Both"/>
              <a:tabLst/>
            </a:pP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Both"/>
              <a:tabLst/>
            </a:pP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085975" y="338323"/>
            <a:ext cx="4849900" cy="811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 err="1">
                <a:latin typeface="Barlow Semi Condensed Medium" panose="020B0604020202020204" charset="0"/>
              </a:rPr>
              <a:t>Thử</a:t>
            </a:r>
            <a:r>
              <a:rPr lang="en-US" sz="3600" b="1" dirty="0">
                <a:latin typeface="Barlow Semi Condensed Medium" panose="020B0604020202020204" charset="0"/>
              </a:rPr>
              <a:t> </a:t>
            </a:r>
            <a:r>
              <a:rPr lang="en-US" sz="3600" b="1" dirty="0" err="1">
                <a:latin typeface="Barlow Semi Condensed Medium" panose="020B0604020202020204" charset="0"/>
              </a:rPr>
              <a:t>nghiệm</a:t>
            </a:r>
            <a:r>
              <a:rPr lang="en-US" sz="3600" b="1" dirty="0">
                <a:latin typeface="Barlow Semi Condensed Medium" panose="020B0604020202020204" charset="0"/>
              </a:rPr>
              <a:t> </a:t>
            </a:r>
            <a:endParaRPr sz="3600" b="1" dirty="0">
              <a:latin typeface="Barlow Semi Condensed Medium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0824" y="1378220"/>
            <a:ext cx="7599275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0,2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0,4,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0,4,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bão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0,4,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0,1, Gaussian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thang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512.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inibatch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128,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0,0001, momentum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0,9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0,015.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349" y="195453"/>
            <a:ext cx="7815825" cy="572700"/>
          </a:xfrm>
        </p:spPr>
        <p:txBody>
          <a:bodyPr/>
          <a:lstStyle/>
          <a:p>
            <a:r>
              <a:rPr lang="en-US" sz="3200" b="1" dirty="0" err="1" smtClean="0">
                <a:latin typeface="Barlow Semi Condensed Medium" panose="020B0604020202020204" charset="0"/>
              </a:rPr>
              <a:t>Hiệu</a:t>
            </a:r>
            <a:r>
              <a:rPr lang="en-US" sz="3200" b="1" dirty="0" smtClean="0">
                <a:latin typeface="Barlow Semi Condensed Medium" panose="020B0604020202020204" charset="0"/>
              </a:rPr>
              <a:t> </a:t>
            </a:r>
            <a:r>
              <a:rPr lang="en-US" sz="3200" b="1" dirty="0" err="1">
                <a:latin typeface="Barlow Semi Condensed Medium" panose="020B0604020202020204" charset="0"/>
              </a:rPr>
              <a:t>suất</a:t>
            </a:r>
            <a:r>
              <a:rPr lang="en-US" sz="3200" b="1" dirty="0">
                <a:latin typeface="Barlow Semi Condensed Medium" panose="020B0604020202020204" charset="0"/>
              </a:rPr>
              <a:t> </a:t>
            </a:r>
            <a:r>
              <a:rPr lang="en-US" sz="3200" b="1" dirty="0" err="1">
                <a:latin typeface="Barlow Semi Condensed Medium" panose="020B0604020202020204" charset="0"/>
              </a:rPr>
              <a:t>của</a:t>
            </a:r>
            <a:r>
              <a:rPr lang="en-US" sz="3200" b="1" dirty="0">
                <a:latin typeface="Barlow Semi Condensed Medium" panose="020B0604020202020204" charset="0"/>
              </a:rPr>
              <a:t> DenseNet-169 </a:t>
            </a:r>
            <a:r>
              <a:rPr lang="en-US" sz="3200" b="1" dirty="0" err="1">
                <a:latin typeface="Barlow Semi Condensed Medium" panose="020B0604020202020204" charset="0"/>
              </a:rPr>
              <a:t>trên</a:t>
            </a:r>
            <a:r>
              <a:rPr lang="en-US" sz="3200" b="1" dirty="0">
                <a:latin typeface="Barlow Semi Condensed Medium" panose="020B0604020202020204" charset="0"/>
              </a:rPr>
              <a:t> </a:t>
            </a:r>
            <a:r>
              <a:rPr lang="en-US" sz="3200" b="1" dirty="0" err="1">
                <a:latin typeface="Barlow Semi Condensed Medium" panose="020B0604020202020204" charset="0"/>
              </a:rPr>
              <a:t>bộ</a:t>
            </a:r>
            <a:r>
              <a:rPr lang="en-US" sz="3200" b="1" dirty="0">
                <a:latin typeface="Barlow Semi Condensed Medium" panose="020B0604020202020204" charset="0"/>
              </a:rPr>
              <a:t> </a:t>
            </a:r>
            <a:r>
              <a:rPr lang="en-US" sz="3200" b="1" dirty="0" err="1">
                <a:latin typeface="Barlow Semi Condensed Medium" panose="020B0604020202020204" charset="0"/>
              </a:rPr>
              <a:t>kiểm</a:t>
            </a:r>
            <a:r>
              <a:rPr lang="en-US" sz="3200" b="1" dirty="0">
                <a:latin typeface="Barlow Semi Condensed Medium" panose="020B0604020202020204" charset="0"/>
              </a:rPr>
              <a:t> </a:t>
            </a:r>
            <a:r>
              <a:rPr lang="en-US" sz="3200" b="1" dirty="0" err="1" smtClean="0">
                <a:latin typeface="Barlow Semi Condensed Medium" panose="020B0604020202020204" charset="0"/>
              </a:rPr>
              <a:t>tra</a:t>
            </a:r>
            <a:endParaRPr lang="en-US" sz="3200" b="1" dirty="0">
              <a:latin typeface="Barlow Semi Condensed Medium" panose="020B0604020202020204" charset="0"/>
            </a:endParaRPr>
          </a:p>
        </p:txBody>
      </p:sp>
      <p:pic>
        <p:nvPicPr>
          <p:cNvPr id="4" name="Picture 3" descr="https://lh3.googleusercontent.com/3lCJ3quCCedYt6epybzJy4ZyVM2QO-yNUIj9yeOnZj2WkvvRbiJOr1Zr-BGOEuAWIVzcPg-8Y0rbVb4uJ2Sap1Whh0EQBVSmTT5iyG3HdDqnOcvY4YkwL_0K_12fbilXFfC-u8635m8qYc3V-L-bx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022349"/>
            <a:ext cx="7239000" cy="373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94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085975" y="338323"/>
            <a:ext cx="4849900" cy="811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 err="1" smtClean="0">
                <a:latin typeface="Barlow Semi Condensed Medium" panose="020B0604020202020204" charset="0"/>
              </a:rPr>
              <a:t>Tổng</a:t>
            </a:r>
            <a:r>
              <a:rPr lang="en-US" sz="4000" b="1" dirty="0" smtClean="0">
                <a:latin typeface="Barlow Semi Condensed Medium" panose="020B0604020202020204" charset="0"/>
              </a:rPr>
              <a:t> </a:t>
            </a:r>
            <a:r>
              <a:rPr lang="en-US" sz="4000" b="1" dirty="0" err="1" smtClean="0">
                <a:latin typeface="Barlow Semi Condensed Medium" panose="020B0604020202020204" charset="0"/>
              </a:rPr>
              <a:t>Kết</a:t>
            </a:r>
            <a:endParaRPr lang="en-US" sz="4000" b="1" dirty="0">
              <a:latin typeface="Barlow Semi Condensed Medium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2825" y="1638878"/>
            <a:ext cx="7696200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CT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COVID-19,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đẩy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CT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COVID-19.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349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CT COVID-19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216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463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CT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COVID-19 (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63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085975" y="338323"/>
            <a:ext cx="4849900" cy="811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 dirty="0" err="1" smtClean="0">
                <a:latin typeface="Barlow Semi Condensed Medium" panose="020B0604020202020204" charset="0"/>
              </a:rPr>
              <a:t>Tổng</a:t>
            </a:r>
            <a:r>
              <a:rPr lang="en-US" sz="4000" b="1" dirty="0" smtClean="0">
                <a:latin typeface="Barlow Semi Condensed Medium" panose="020B0604020202020204" charset="0"/>
              </a:rPr>
              <a:t> </a:t>
            </a:r>
            <a:r>
              <a:rPr lang="en-US" sz="4000" b="1" dirty="0" err="1" smtClean="0">
                <a:latin typeface="Barlow Semi Condensed Medium" panose="020B0604020202020204" charset="0"/>
              </a:rPr>
              <a:t>Kết</a:t>
            </a:r>
            <a:endParaRPr lang="en-US" sz="4000" b="1" dirty="0">
              <a:latin typeface="Barlow Semi Condensed Medium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6650" y="1635396"/>
            <a:ext cx="7696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F1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0,80, AUC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0,87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0,78,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CT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tặng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34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89839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2237900" y="2367153"/>
            <a:ext cx="4805225" cy="64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</a:t>
            </a:r>
            <a:r>
              <a:rPr lang="en" sz="3000" dirty="0" smtClean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 sz="3000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018183" y="1475762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 smtClean="0">
                <a:latin typeface="Barlow Semi Condensed Medium" panose="020B0604020202020204" charset="0"/>
              </a:rPr>
              <a:t>Giới thiệu</a:t>
            </a:r>
            <a:endParaRPr sz="5000" b="1" dirty="0">
              <a:latin typeface="Barlow Semi Condensed Medium" panose="020B0604020202020204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018183" y="28664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030" name="Picture 6" descr="https://www.hanhphuchospital.com/wp-content/uploads/2021/01/Post-Web-5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25" y="2399679"/>
            <a:ext cx="6215270" cy="25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62" y="314607"/>
            <a:ext cx="5990476" cy="4514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43" y="357464"/>
            <a:ext cx="5885714" cy="4428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Barlow Semi Condensed Medium" panose="020B0604020202020204" charset="0"/>
              </a:rPr>
              <a:t>Vấn</a:t>
            </a:r>
            <a:r>
              <a:rPr lang="en-US" sz="3200" dirty="0" smtClean="0">
                <a:latin typeface="Barlow Semi Condensed Medium" panose="020B0604020202020204" charset="0"/>
              </a:rPr>
              <a:t> </a:t>
            </a:r>
            <a:r>
              <a:rPr lang="en-US" sz="3200" dirty="0" err="1" smtClean="0">
                <a:latin typeface="Barlow Semi Condensed Medium" panose="020B0604020202020204" charset="0"/>
              </a:rPr>
              <a:t>đề</a:t>
            </a:r>
            <a:endParaRPr lang="en-US" sz="3200" dirty="0">
              <a:latin typeface="Barlow Semi Condensed Medium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799" y="1298714"/>
            <a:ext cx="7248939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vi-V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Để phục vụ cho việc chuẩn đoán bệnh nhân COVID-19 dựa vào CT phổi, bài báo đã cung cấp tập dữ liệu mã nguồn mở COVID-CT chứa 349 hình ảnh CT dương tính với COVID-19 của 216 bệnh nhân và 397 hình ảnh CT âm tính với COVID-19. Bài báo xác minh tính hữu ích của tập dữ liệu trong việc phát triển các mô hình chuẩn đoán COVID-19 thông qua các nghiên cứu thử nghiệm sử dụng Deeplearning.</a:t>
            </a:r>
            <a:endParaRPr lang="en-US" sz="1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51923" y="2429919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 smtClean="0">
                <a:latin typeface="Barlow Semi Condensed Medium" panose="020B0604020202020204" charset="0"/>
              </a:rPr>
              <a:t>Tập dữ liệu</a:t>
            </a:r>
            <a:endParaRPr sz="5000" b="1" dirty="0">
              <a:latin typeface="Barlow Semi Condensed Medium" panose="020B0604020202020204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51923" y="124080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4" y="338328"/>
            <a:ext cx="58164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i="1" dirty="0">
                <a:latin typeface="Barlow Semi Condensed Medium" panose="020B0604020202020204" charset="0"/>
              </a:rPr>
              <a:t>So </a:t>
            </a:r>
            <a:r>
              <a:rPr lang="en-US" i="1" dirty="0" err="1">
                <a:latin typeface="Barlow Semi Condensed Medium" panose="020B0604020202020204" charset="0"/>
              </a:rPr>
              <a:t>sánh</a:t>
            </a:r>
            <a:r>
              <a:rPr lang="en-US" i="1" dirty="0">
                <a:latin typeface="Barlow Semi Condensed Medium" panose="020B0604020202020204" charset="0"/>
              </a:rPr>
              <a:t> COVID-CT </a:t>
            </a:r>
            <a:r>
              <a:rPr lang="en-US" i="1" dirty="0" err="1">
                <a:latin typeface="Barlow Semi Condensed Medium" panose="020B0604020202020204" charset="0"/>
              </a:rPr>
              <a:t>với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các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bộ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dữ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liệu</a:t>
            </a:r>
            <a:r>
              <a:rPr lang="en-US" i="1" dirty="0">
                <a:latin typeface="Barlow Semi Condensed Medium" panose="020B0604020202020204" charset="0"/>
              </a:rPr>
              <a:t> </a:t>
            </a:r>
            <a:r>
              <a:rPr lang="en-US" i="1" dirty="0" err="1">
                <a:latin typeface="Barlow Semi Condensed Medium" panose="020B0604020202020204" charset="0"/>
              </a:rPr>
              <a:t>khác</a:t>
            </a:r>
            <a:endParaRPr dirty="0">
              <a:latin typeface="Barlow Semi Condensed Medium" panose="020B06040202020202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74915"/>
              </p:ext>
            </p:extLst>
          </p:nvPr>
        </p:nvGraphicFramePr>
        <p:xfrm>
          <a:off x="1252330" y="1497495"/>
          <a:ext cx="6785113" cy="2935356"/>
        </p:xfrm>
        <a:graphic>
          <a:graphicData uri="http://schemas.openxmlformats.org/drawingml/2006/table">
            <a:tbl>
              <a:tblPr firstRow="1" firstCol="1" bandRow="1"/>
              <a:tblGrid>
                <a:gridCol w="4304869">
                  <a:extLst>
                    <a:ext uri="{9D8B030D-6E8A-4147-A177-3AD203B41FA5}">
                      <a16:colId xmlns:a16="http://schemas.microsoft.com/office/drawing/2014/main" val="1230804573"/>
                    </a:ext>
                  </a:extLst>
                </a:gridCol>
                <a:gridCol w="1509747">
                  <a:extLst>
                    <a:ext uri="{9D8B030D-6E8A-4147-A177-3AD203B41FA5}">
                      <a16:colId xmlns:a16="http://schemas.microsoft.com/office/drawing/2014/main" val="2040568928"/>
                    </a:ext>
                  </a:extLst>
                </a:gridCol>
                <a:gridCol w="970497">
                  <a:extLst>
                    <a:ext uri="{9D8B030D-6E8A-4147-A177-3AD203B41FA5}">
                      <a16:colId xmlns:a16="http://schemas.microsoft.com/office/drawing/2014/main" val="4015059407"/>
                    </a:ext>
                  </a:extLst>
                </a:gridCol>
              </a:tblGrid>
              <a:tr h="4892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Hình ảnh COVID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Bệnh nhân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470235"/>
                  </a:ext>
                </a:extLst>
              </a:tr>
              <a:tr h="4892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COVID - CT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805589"/>
                  </a:ext>
                </a:extLst>
              </a:tr>
              <a:tr h="4892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COVID-19 Image Data Collection (Cohen et al., 2020a)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84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84618"/>
                  </a:ext>
                </a:extLst>
              </a:tr>
              <a:tr h="4892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SIRM COVID-19 Database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273886"/>
                  </a:ext>
                </a:extLst>
              </a:tr>
              <a:tr h="4892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COVID-CS (Wu et al., 2020)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68626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400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100686"/>
                  </a:ext>
                </a:extLst>
              </a:tr>
              <a:tr h="4892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COVID-19 CT Segmentation Dataset (Jun et al.)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379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8521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313775"/>
            <a:ext cx="6489783" cy="43112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0377" y="457200"/>
            <a:ext cx="11365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alt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CT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CT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COVID-19.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1191</Words>
  <Application>Microsoft Office PowerPoint</Application>
  <PresentationFormat>On-screen Show (16:9)</PresentationFormat>
  <Paragraphs>161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Fjalla One</vt:lpstr>
      <vt:lpstr>Barlow Semi Condensed Medium</vt:lpstr>
      <vt:lpstr>Calibri</vt:lpstr>
      <vt:lpstr>Barlow Semi Condensed</vt:lpstr>
      <vt:lpstr>Arial</vt:lpstr>
      <vt:lpstr>Wingdings</vt:lpstr>
      <vt:lpstr>Times New Roman</vt:lpstr>
      <vt:lpstr>Courier New</vt:lpstr>
      <vt:lpstr>Technology Consulting by Slidesgo</vt:lpstr>
      <vt:lpstr>Microsoft Word Document</vt:lpstr>
      <vt:lpstr>Báo cáo Project II</vt:lpstr>
      <vt:lpstr>Mục lục</vt:lpstr>
      <vt:lpstr>Giới thiệu</vt:lpstr>
      <vt:lpstr>PowerPoint Presentation</vt:lpstr>
      <vt:lpstr>PowerPoint Presentation</vt:lpstr>
      <vt:lpstr>Vấn đề</vt:lpstr>
      <vt:lpstr>Tập dữ liệu</vt:lpstr>
      <vt:lpstr>So sánh COVID-CT với các bộ dữ liệu khác</vt:lpstr>
      <vt:lpstr>PowerPoint Presentation</vt:lpstr>
      <vt:lpstr>PowerPoint Presentation</vt:lpstr>
      <vt:lpstr>(Trái) Phân bố tuổi của bệnh nhân COVID-19. (Phải) Tỷ lệ giới tính của bệnh nhân COVID-19.</vt:lpstr>
      <vt:lpstr>03 Đánh giá các mô hình</vt:lpstr>
      <vt:lpstr>PowerPoint Presentation</vt:lpstr>
      <vt:lpstr>PowerPoint Presentation</vt:lpstr>
      <vt:lpstr>PowerPoint Presentation</vt:lpstr>
      <vt:lpstr>Mô hình mạng ResNet </vt:lpstr>
      <vt:lpstr>Xây dựng mạng ResNet-50 </vt:lpstr>
      <vt:lpstr>Mô hình mạng DenseNet</vt:lpstr>
      <vt:lpstr>Kiến trúc DenseNet</vt:lpstr>
      <vt:lpstr>Một số ưu điểm của Densenet</vt:lpstr>
      <vt:lpstr>04</vt:lpstr>
      <vt:lpstr>Phương pháp </vt:lpstr>
      <vt:lpstr>PowerPoint Presentation</vt:lpstr>
      <vt:lpstr>PowerPoint Presentation</vt:lpstr>
      <vt:lpstr>Thử nghiệm </vt:lpstr>
      <vt:lpstr>Hiệu suất của DenseNet-169 trên bộ kiểm tra</vt:lpstr>
      <vt:lpstr>Tổng Kết</vt:lpstr>
      <vt:lpstr>Tổng Kết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II</dc:title>
  <dc:creator>STD_DELL</dc:creator>
  <cp:lastModifiedBy>STD_DELL</cp:lastModifiedBy>
  <cp:revision>12</cp:revision>
  <dcterms:modified xsi:type="dcterms:W3CDTF">2022-08-16T07:08:35Z</dcterms:modified>
</cp:coreProperties>
</file>