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1" r:id="rId24"/>
    <p:sldId id="282" r:id="rId25"/>
    <p:sldId id="283" r:id="rId26"/>
    <p:sldId id="284" r:id="rId27"/>
    <p:sldId id="285" r:id="rId28"/>
    <p:sldId id="297" r:id="rId29"/>
    <p:sldId id="286" r:id="rId30"/>
    <p:sldId id="287" r:id="rId31"/>
    <p:sldId id="280" r:id="rId32"/>
    <p:sldId id="288" r:id="rId33"/>
    <p:sldId id="289" r:id="rId34"/>
    <p:sldId id="290" r:id="rId35"/>
    <p:sldId id="291" r:id="rId36"/>
    <p:sldId id="292" r:id="rId37"/>
    <p:sldId id="298" r:id="rId38"/>
    <p:sldId id="293" r:id="rId39"/>
    <p:sldId id="295" r:id="rId40"/>
    <p:sldId id="296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69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2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53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9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3F6F8E-F3B1-4C92-A7CD-7B27732EFFF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1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ltcom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exaltcom.com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Modern Equity Market Structures</a:t>
            </a:r>
          </a:p>
        </p:txBody>
      </p:sp>
    </p:spTree>
    <p:extLst>
      <p:ext uri="{BB962C8B-B14F-4D97-AF65-F5344CB8AC3E}">
        <p14:creationId xmlns:p14="http://schemas.microsoft.com/office/powerpoint/2010/main" val="3652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NYSE - 1978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0491" cy="4023360"/>
          </a:xfrm>
        </p:spPr>
        <p:txBody>
          <a:bodyPr/>
          <a:lstStyle/>
          <a:p>
            <a:r>
              <a:rPr lang="en-US" dirty="0" smtClean="0"/>
              <a:t>Computer screens are installed atop each station</a:t>
            </a:r>
          </a:p>
          <a:p>
            <a:r>
              <a:rPr lang="en-US" dirty="0" smtClean="0"/>
              <a:t>The Intermarket Trading System(ITS) provides an electronic link between the NYSE and other exchanges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83" y="2057756"/>
            <a:ext cx="4603147" cy="3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NYSE - 2011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66063" cy="4023360"/>
          </a:xfrm>
        </p:spPr>
        <p:txBody>
          <a:bodyPr/>
          <a:lstStyle/>
          <a:p>
            <a:r>
              <a:rPr lang="en-US" dirty="0" smtClean="0"/>
              <a:t>Due to increased computer trading, there are fewer people on the exchange floor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85" y="1947386"/>
            <a:ext cx="4691295" cy="38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380"/>
          </a:xfrm>
        </p:spPr>
        <p:txBody>
          <a:bodyPr/>
          <a:lstStyle/>
          <a:p>
            <a:r>
              <a:rPr lang="en-US" dirty="0" smtClean="0"/>
              <a:t>The market is now a geographically dispersed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6" y="2383488"/>
            <a:ext cx="8853678" cy="37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U.S. Stock Market Center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2032000"/>
            <a:ext cx="9966959" cy="4128008"/>
          </a:xfrm>
        </p:spPr>
      </p:pic>
    </p:spTree>
    <p:extLst>
      <p:ext uri="{BB962C8B-B14F-4D97-AF65-F5344CB8AC3E}">
        <p14:creationId xmlns:p14="http://schemas.microsoft.com/office/powerpoint/2010/main" val="28807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forces of technology, speed, and computer-based trading…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Have increasingly shaped the structure and behavior of markets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 evolution of the market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From human involvement to computer control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From operating in time frames of minutes to time scales of microseconds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Exchanges also act strategically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Choosing new pricing models (make-take fees)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Choosing market designs to attract particular volume to their trading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consequence,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0" y="1999342"/>
            <a:ext cx="5216842" cy="3171903"/>
          </a:xfr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38" y="1999342"/>
            <a:ext cx="5449824" cy="31719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66520" y="5416572"/>
            <a:ext cx="5216842" cy="81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Frequency Trading</a:t>
            </a:r>
          </a:p>
          <a:p>
            <a:pPr algn="ctr"/>
            <a:r>
              <a:rPr lang="en-US" dirty="0" smtClean="0"/>
              <a:t>(Speed is Priced, New Pricing Rule)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77138" y="5416572"/>
            <a:ext cx="5449824" cy="81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 Fragmentation</a:t>
            </a:r>
          </a:p>
          <a:p>
            <a:pPr algn="ctr"/>
            <a:r>
              <a:rPr lang="en-US" dirty="0" smtClean="0"/>
              <a:t>(New Competition and Trading Venues)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Mechanism in Stock Markets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0324" y="2078374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0324" y="2758808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0323" y="3439242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0322" y="4103054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0321" y="4764235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099387" y="2078374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99387" y="2758808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099386" y="3439242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99385" y="4103054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9384" y="4764235"/>
            <a:ext cx="1460713" cy="546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5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99316" y="2390451"/>
            <a:ext cx="1784196" cy="736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 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99316" y="3912750"/>
            <a:ext cx="1784196" cy="736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 B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556912" y="2390451"/>
            <a:ext cx="1784196" cy="736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 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556908" y="3912750"/>
            <a:ext cx="1784196" cy="736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 D</a:t>
            </a:r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>
            <a:off x="4947523" y="2559030"/>
            <a:ext cx="2230244" cy="1851102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</a:p>
          <a:p>
            <a:pPr algn="ctr"/>
            <a:r>
              <a:rPr lang="en-US" dirty="0" smtClean="0"/>
              <a:t>(NYSE)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14" idx="1"/>
          </p:cNvCxnSpPr>
          <p:nvPr/>
        </p:nvCxnSpPr>
        <p:spPr>
          <a:xfrm>
            <a:off x="2141037" y="2351579"/>
            <a:ext cx="1019568" cy="146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4" idx="2"/>
          </p:cNvCxnSpPr>
          <p:nvPr/>
        </p:nvCxnSpPr>
        <p:spPr>
          <a:xfrm flipV="1">
            <a:off x="2141037" y="2758808"/>
            <a:ext cx="758279" cy="273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3"/>
          </p:cNvCxnSpPr>
          <p:nvPr/>
        </p:nvCxnSpPr>
        <p:spPr>
          <a:xfrm flipV="1">
            <a:off x="2141034" y="3019276"/>
            <a:ext cx="1019571" cy="74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2"/>
          </p:cNvCxnSpPr>
          <p:nvPr/>
        </p:nvCxnSpPr>
        <p:spPr>
          <a:xfrm flipV="1">
            <a:off x="2141036" y="4281107"/>
            <a:ext cx="758280" cy="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3"/>
          </p:cNvCxnSpPr>
          <p:nvPr/>
        </p:nvCxnSpPr>
        <p:spPr>
          <a:xfrm flipV="1">
            <a:off x="2141034" y="4541575"/>
            <a:ext cx="1019571" cy="498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16" idx="7"/>
          </p:cNvCxnSpPr>
          <p:nvPr/>
        </p:nvCxnSpPr>
        <p:spPr>
          <a:xfrm flipH="1">
            <a:off x="9079819" y="2351579"/>
            <a:ext cx="1019568" cy="146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5"/>
          </p:cNvCxnSpPr>
          <p:nvPr/>
        </p:nvCxnSpPr>
        <p:spPr>
          <a:xfrm flipH="1" flipV="1">
            <a:off x="9079819" y="3019276"/>
            <a:ext cx="1019568" cy="61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7"/>
          </p:cNvCxnSpPr>
          <p:nvPr/>
        </p:nvCxnSpPr>
        <p:spPr>
          <a:xfrm flipH="1">
            <a:off x="9079815" y="3719379"/>
            <a:ext cx="1007972" cy="301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9341104" y="4344339"/>
            <a:ext cx="762205" cy="44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5"/>
          </p:cNvCxnSpPr>
          <p:nvPr/>
        </p:nvCxnSpPr>
        <p:spPr>
          <a:xfrm flipH="1" flipV="1">
            <a:off x="9079815" y="4541575"/>
            <a:ext cx="1019569" cy="495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 rot="1803639">
            <a:off x="4559946" y="2673072"/>
            <a:ext cx="801767" cy="56813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724998">
            <a:off x="4567639" y="3779542"/>
            <a:ext cx="801767" cy="56813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8926947">
            <a:off x="6879258" y="2705324"/>
            <a:ext cx="801767" cy="56813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2231148">
            <a:off x="6879259" y="3777418"/>
            <a:ext cx="801767" cy="56813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1418609" y="5398600"/>
            <a:ext cx="2464420" cy="66907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Commission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8489996" y="5375988"/>
            <a:ext cx="2464420" cy="669073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Commission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088778" y="5370567"/>
            <a:ext cx="1759488" cy="66907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Fee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6289387" y="5398599"/>
            <a:ext cx="1759488" cy="669073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Fee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Trading Procedure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13515" y="1970220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Customers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608375" y="1970220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Broker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608374" y="4610783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Market (Exchange)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90652" y="2121949"/>
            <a:ext cx="2379307" cy="1235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</a:p>
          <a:p>
            <a:pPr algn="ctr"/>
            <a:r>
              <a:rPr lang="en-US" dirty="0" smtClean="0"/>
              <a:t>Internet Portal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743252" y="3592285"/>
            <a:ext cx="1268964" cy="1018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69426" y="3806889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Communicated to the Floor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2" y="3806889"/>
            <a:ext cx="3957002" cy="19500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2652" y="5859624"/>
            <a:ext cx="457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way of doing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Market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228457" y="1959335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Customers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423317" y="1959335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Broker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423316" y="4599898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Market (Exchange)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905594" y="2111064"/>
            <a:ext cx="2379307" cy="1235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</a:p>
          <a:p>
            <a:pPr algn="ctr"/>
            <a:r>
              <a:rPr lang="en-US" dirty="0" smtClean="0"/>
              <a:t>Internet Portal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558194" y="3581400"/>
            <a:ext cx="1268964" cy="1018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4368" y="3796004"/>
            <a:ext cx="388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 automatic execution algorithm interacting with order book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90" y="3781755"/>
            <a:ext cx="3373792" cy="22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execution model with API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228457" y="2013763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Customers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118303" y="2013763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Broker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18302" y="4654326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Market (Exchange)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905594" y="2165492"/>
            <a:ext cx="3944865" cy="1235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Program-generated orders (API)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8253180" y="3635828"/>
            <a:ext cx="1268964" cy="1018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79354" y="3850432"/>
            <a:ext cx="230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 execution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89045" y="3850432"/>
            <a:ext cx="4674637" cy="1968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placeOrder</a:t>
            </a:r>
            <a:r>
              <a:rPr lang="en-US" dirty="0" smtClean="0"/>
              <a:t>(1,APPL,BUY,$100.25,200,…)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placeOrder</a:t>
            </a:r>
            <a:r>
              <a:rPr lang="en-US" dirty="0" smtClean="0"/>
              <a:t>(2,APPL,SELL,$105.25,100,…)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Frequency Market Microstructure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Markets are different now in fundamental ways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High Frequency Trading and Algorithmic Trading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Markets are fragmented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Think about microstructure research issues in the high frequency world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We need to discuss some of the gaps that arise from the high frequency world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Research must also change to reflect new realities of the high frequency world</a:t>
            </a:r>
          </a:p>
          <a:p>
            <a:pPr>
              <a:lnSpc>
                <a:spcPct val="120000"/>
              </a:lnSpc>
            </a:pPr>
            <a:r>
              <a:rPr lang="en-US" dirty="0"/>
              <a:t>To investigate the effects of these changes, we must understand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How to analyze the high frequency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today’s market structures</a:t>
            </a:r>
          </a:p>
        </p:txBody>
      </p:sp>
    </p:spTree>
    <p:extLst>
      <p:ext uri="{BB962C8B-B14F-4D97-AF65-F5344CB8AC3E}">
        <p14:creationId xmlns:p14="http://schemas.microsoft.com/office/powerpoint/2010/main" val="33635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Market Access (DMA)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3823081" y="1826848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Customers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017941" y="1826848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Broker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017940" y="4467411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Market (Exchange)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5500218" y="1978577"/>
            <a:ext cx="2379307" cy="1235261"/>
          </a:xfrm>
          <a:prstGeom prst="leftRightArrow">
            <a:avLst/>
          </a:prstGeom>
          <a:solidFill>
            <a:schemeClr val="accent4">
              <a:alpha val="4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>
            <a:off x="8152818" y="3407241"/>
            <a:ext cx="1268964" cy="1018498"/>
          </a:xfrm>
          <a:prstGeom prst="upDownArrow">
            <a:avLst>
              <a:gd name="adj1" fmla="val 50000"/>
              <a:gd name="adj2" fmla="val 21533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973114">
            <a:off x="5041532" y="3764760"/>
            <a:ext cx="2910468" cy="1101842"/>
          </a:xfrm>
          <a:prstGeom prst="rightArrow">
            <a:avLst>
              <a:gd name="adj1" fmla="val 439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90886" y="4105250"/>
            <a:ext cx="4161339" cy="2096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Client sends orders </a:t>
            </a:r>
            <a:r>
              <a:rPr lang="en-US" u="sng" dirty="0" smtClean="0"/>
              <a:t>directly</a:t>
            </a:r>
            <a:r>
              <a:rPr lang="en-US" dirty="0" smtClean="0"/>
              <a:t> to the market</a:t>
            </a:r>
          </a:p>
          <a:p>
            <a:r>
              <a:rPr lang="en-US" dirty="0" smtClean="0"/>
              <a:t>Client interacts </a:t>
            </a:r>
            <a:r>
              <a:rPr lang="en-US" u="sng" dirty="0" smtClean="0"/>
              <a:t>directly</a:t>
            </a:r>
            <a:r>
              <a:rPr lang="en-US" dirty="0" smtClean="0"/>
              <a:t> with the market order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ECN, Dark Pools, Multiple Execution Venues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829454" y="1805074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Customers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884055" y="1805074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Broker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10165" y="4445638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NYSE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3668752" y="1956805"/>
            <a:ext cx="4210774" cy="1235261"/>
          </a:xfrm>
          <a:prstGeom prst="leftRightArrow">
            <a:avLst/>
          </a:prstGeom>
          <a:solidFill>
            <a:schemeClr val="accent4">
              <a:alpha val="4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973114">
            <a:off x="3851387" y="3768977"/>
            <a:ext cx="3170503" cy="1101842"/>
          </a:xfrm>
          <a:prstGeom prst="rightArrow">
            <a:avLst>
              <a:gd name="adj1" fmla="val 439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2407" y="4166784"/>
            <a:ext cx="4161339" cy="2096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Smart </a:t>
            </a:r>
            <a:r>
              <a:rPr lang="en-US" u="sng" dirty="0" smtClean="0"/>
              <a:t>Routing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: Algorithms look for the best venue to trade, in case more than one venue is available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84055" y="4445637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NASDAQ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510870" y="4445637"/>
            <a:ext cx="1538721" cy="1538721"/>
          </a:xfrm>
          <a:custGeom>
            <a:avLst/>
            <a:gdLst>
              <a:gd name="connsiteX0" fmla="*/ 0 w 1538721"/>
              <a:gd name="connsiteY0" fmla="*/ 769361 h 1538721"/>
              <a:gd name="connsiteX1" fmla="*/ 769361 w 1538721"/>
              <a:gd name="connsiteY1" fmla="*/ 0 h 1538721"/>
              <a:gd name="connsiteX2" fmla="*/ 1538722 w 1538721"/>
              <a:gd name="connsiteY2" fmla="*/ 769361 h 1538721"/>
              <a:gd name="connsiteX3" fmla="*/ 769361 w 1538721"/>
              <a:gd name="connsiteY3" fmla="*/ 1538722 h 1538721"/>
              <a:gd name="connsiteX4" fmla="*/ 0 w 1538721"/>
              <a:gd name="connsiteY4" fmla="*/ 769361 h 153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721" h="1538721">
                <a:moveTo>
                  <a:pt x="0" y="769361"/>
                </a:moveTo>
                <a:cubicBezTo>
                  <a:pt x="0" y="344455"/>
                  <a:pt x="344455" y="0"/>
                  <a:pt x="769361" y="0"/>
                </a:cubicBezTo>
                <a:cubicBezTo>
                  <a:pt x="1194267" y="0"/>
                  <a:pt x="1538722" y="344455"/>
                  <a:pt x="1538722" y="769361"/>
                </a:cubicBezTo>
                <a:cubicBezTo>
                  <a:pt x="1538722" y="1194267"/>
                  <a:pt x="1194267" y="1538722"/>
                  <a:pt x="769361" y="1538722"/>
                </a:cubicBezTo>
                <a:cubicBezTo>
                  <a:pt x="344455" y="1538722"/>
                  <a:pt x="0" y="1194267"/>
                  <a:pt x="0" y="7693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340" tIns="225340" rIns="225340" bIns="22534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1"/>
                </a:solidFill>
              </a:rPr>
              <a:t>BATS</a:t>
            </a:r>
            <a:endParaRPr lang="en-US" sz="1700" kern="1200" dirty="0">
              <a:solidFill>
                <a:schemeClr val="bg1"/>
              </a:solidFill>
            </a:endParaRPr>
          </a:p>
        </p:txBody>
      </p:sp>
      <p:sp>
        <p:nvSpPr>
          <p:cNvPr id="11" name="Up-Down Arrow 10"/>
          <p:cNvSpPr/>
          <p:nvPr/>
        </p:nvSpPr>
        <p:spPr>
          <a:xfrm rot="2803315">
            <a:off x="7687746" y="3073333"/>
            <a:ext cx="1268964" cy="1422225"/>
          </a:xfrm>
          <a:prstGeom prst="upDownArrow">
            <a:avLst>
              <a:gd name="adj1" fmla="val 50000"/>
              <a:gd name="adj2" fmla="val 21533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 rot="7672725">
            <a:off x="10324672" y="3061333"/>
            <a:ext cx="1268964" cy="1422225"/>
          </a:xfrm>
          <a:prstGeom prst="upDownArrow">
            <a:avLst>
              <a:gd name="adj1" fmla="val 50000"/>
              <a:gd name="adj2" fmla="val 21533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-Down Arrow 12"/>
          <p:cNvSpPr/>
          <p:nvPr/>
        </p:nvSpPr>
        <p:spPr>
          <a:xfrm>
            <a:off x="9007120" y="3385467"/>
            <a:ext cx="1268964" cy="1018498"/>
          </a:xfrm>
          <a:prstGeom prst="upDownArrow">
            <a:avLst>
              <a:gd name="adj1" fmla="val 50000"/>
              <a:gd name="adj2" fmla="val 21533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Frequency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Proprietary traders who seek to profit from short-term trading activities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Virtu</a:t>
            </a:r>
            <a:r>
              <a:rPr lang="en-US" dirty="0" smtClean="0"/>
              <a:t> Financial, Jump Trading, Hudson River Trading, Tower Research Capital, Citadel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According to the </a:t>
            </a:r>
            <a:r>
              <a:rPr lang="en-US" dirty="0" err="1" smtClean="0"/>
              <a:t>Aite</a:t>
            </a:r>
            <a:r>
              <a:rPr lang="en-US" dirty="0" smtClean="0"/>
              <a:t> Group, HFT accounted for 73% of all equity trading volume in 2009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Frequency Trading is a large and diverse set of activities and behaviors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HFT is done by computers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HFT relies on extreme technology to achieve speed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HFT is strategy-based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Being the first to hit a bid or lift an offer in response to some news event</a:t>
            </a:r>
          </a:p>
        </p:txBody>
      </p:sp>
    </p:spTree>
    <p:extLst>
      <p:ext uri="{BB962C8B-B14F-4D97-AF65-F5344CB8AC3E}">
        <p14:creationId xmlns:p14="http://schemas.microsoft.com/office/powerpoint/2010/main" val="21860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Colocation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Placing computers in the same room as the Exchange’s computers, so that all communication is at bus speeds (rather than network speeds)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Advanced computer technology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Fast solid-state disks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Fast logic circuits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Parallel computing using the GPU processor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Fast Communication links between </a:t>
            </a:r>
            <a:r>
              <a:rPr lang="en-US" dirty="0" err="1" smtClean="0"/>
              <a:t>citis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Microwave towers (See </a:t>
            </a:r>
            <a:r>
              <a:rPr lang="en-US" dirty="0" smtClean="0">
                <a:hlinkClick r:id="rId2"/>
              </a:rPr>
              <a:t>www.exaltcom.com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Fast transoceanic fiber-optic cables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Microwave vs Fiber-optics (</a:t>
            </a:r>
            <a:r>
              <a:rPr lang="en-US" dirty="0" smtClean="0">
                <a:hlinkClick r:id="rId2"/>
              </a:rPr>
              <a:t>www.exaltcom.com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65" y="1737360"/>
            <a:ext cx="9868829" cy="44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Hibernia Networks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7" y="1917328"/>
            <a:ext cx="10812385" cy="42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China Telecom – Ultra Low Latency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33" y="1898298"/>
            <a:ext cx="8281490" cy="4361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187" y="4355087"/>
            <a:ext cx="452905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 Low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Latency is the time it takes to send data to a required end point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Milliseconds (1/1000), Microseconds (1/1 mill), Nanoseconds (1/1 bill)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Human eye : 400 ~500 milliseconds to respond to visual stimuli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Undersea cable by the Hibernia Express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London &lt;-&gt; New York (64.8 milliseconds -&gt; 59.6 milliseconds)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Perseus Telecom’s new microwave network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London &lt;-&gt; Frankfurt (8.35 milliseconds -&gt; 4.6 milliseconds)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New microchips -&gt; sending trades in 740 nanoseconds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HFT pays huge fees to implement their trading strategies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They are still profitable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Latency Arbitrage</a:t>
            </a:r>
            <a:endParaRPr lang="en-US" dirty="0"/>
          </a:p>
        </p:txBody>
      </p:sp>
      <p:pic>
        <p:nvPicPr>
          <p:cNvPr id="2050" name="Picture 2" descr="securities information processor arbitrage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9" t="18624" r="12552" b="4493"/>
          <a:stretch/>
        </p:blipFill>
        <p:spPr bwMode="auto">
          <a:xfrm>
            <a:off x="1097280" y="1840231"/>
            <a:ext cx="9898380" cy="441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 a fragmented market, trading occurs in multiple places or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“home” for trading a stock is the issue’s primary listing exchange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exchange provides trading facilities/procedures for the stock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listing exchange does not have monopoly trading rights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Trading occurs in many venues, through many mechanisms</a:t>
            </a:r>
          </a:p>
          <a:p>
            <a:pPr>
              <a:lnSpc>
                <a:spcPct val="110000"/>
              </a:lnSpc>
            </a:pPr>
            <a:r>
              <a:rPr lang="en-US" dirty="0"/>
              <a:t>Current US and European markets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Are highly fragmented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 : More than 10 stock exchanges and more than 50 ATS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EU : Many trading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Pricing aims to understand what should be the price of a security</a:t>
            </a:r>
          </a:p>
          <a:p>
            <a:pPr lvl="1"/>
            <a:r>
              <a:rPr lang="en-US" dirty="0" smtClean="0"/>
              <a:t>It assumes the frictionless market</a:t>
            </a:r>
          </a:p>
          <a:p>
            <a:pPr lvl="1"/>
            <a:r>
              <a:rPr lang="en-US" dirty="0" smtClean="0"/>
              <a:t>It does not address how prices adjust to reflect news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6480" y="3134820"/>
            <a:ext cx="9720000" cy="2520000"/>
            <a:chOff x="2054757" y="1230428"/>
            <a:chExt cx="7996406" cy="3586587"/>
          </a:xfrm>
        </p:grpSpPr>
        <p:sp>
          <p:nvSpPr>
            <p:cNvPr id="5" name="Freeform 4"/>
            <p:cNvSpPr/>
            <p:nvPr/>
          </p:nvSpPr>
          <p:spPr>
            <a:xfrm>
              <a:off x="2176880" y="1996385"/>
              <a:ext cx="2149370" cy="708315"/>
            </a:xfrm>
            <a:custGeom>
              <a:avLst/>
              <a:gdLst>
                <a:gd name="connsiteX0" fmla="*/ 0 w 2149370"/>
                <a:gd name="connsiteY0" fmla="*/ 0 h 708315"/>
                <a:gd name="connsiteX1" fmla="*/ 2149370 w 2149370"/>
                <a:gd name="connsiteY1" fmla="*/ 0 h 708315"/>
                <a:gd name="connsiteX2" fmla="*/ 2149370 w 2149370"/>
                <a:gd name="connsiteY2" fmla="*/ 708315 h 708315"/>
                <a:gd name="connsiteX3" fmla="*/ 0 w 2149370"/>
                <a:gd name="connsiteY3" fmla="*/ 708315 h 708315"/>
                <a:gd name="connsiteX4" fmla="*/ 0 w 2149370"/>
                <a:gd name="connsiteY4" fmla="*/ 0 h 7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9370" h="708315">
                  <a:moveTo>
                    <a:pt x="0" y="0"/>
                  </a:moveTo>
                  <a:lnTo>
                    <a:pt x="2149370" y="0"/>
                  </a:lnTo>
                  <a:lnTo>
                    <a:pt x="2149370" y="708315"/>
                  </a:lnTo>
                  <a:lnTo>
                    <a:pt x="0" y="7083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Asset Value</a:t>
              </a:r>
              <a:endParaRPr lang="en-US" sz="3400" kern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174438" y="1780960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2294118" y="1541598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08519"/>
                <a:satOff val="-568"/>
                <a:lumOff val="-218"/>
                <a:alphaOff val="0"/>
              </a:schemeClr>
            </a:fillRef>
            <a:effectRef idx="0">
              <a:schemeClr val="accent5">
                <a:hueOff val="-408519"/>
                <a:satOff val="-568"/>
                <a:lumOff val="-2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2581352" y="1589471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17038"/>
                <a:satOff val="-1136"/>
                <a:lumOff val="-436"/>
                <a:alphaOff val="0"/>
              </a:schemeClr>
            </a:fillRef>
            <a:effectRef idx="0">
              <a:schemeClr val="accent5">
                <a:hueOff val="-817038"/>
                <a:satOff val="-1136"/>
                <a:lumOff val="-4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2820714" y="1326173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25557"/>
                <a:satOff val="-1705"/>
                <a:lumOff val="-654"/>
                <a:alphaOff val="0"/>
              </a:schemeClr>
            </a:fillRef>
            <a:effectRef idx="0">
              <a:schemeClr val="accent5">
                <a:hueOff val="-1225557"/>
                <a:satOff val="-1705"/>
                <a:lumOff val="-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3131884" y="1230428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34077"/>
                <a:satOff val="-2273"/>
                <a:lumOff val="-872"/>
                <a:alphaOff val="0"/>
              </a:schemeClr>
            </a:fillRef>
            <a:effectRef idx="0">
              <a:schemeClr val="accent5">
                <a:hueOff val="-1634077"/>
                <a:satOff val="-2273"/>
                <a:lumOff val="-8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514863" y="1397981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042596"/>
                <a:satOff val="-2841"/>
                <a:lumOff val="-1089"/>
                <a:alphaOff val="0"/>
              </a:schemeClr>
            </a:fillRef>
            <a:effectRef idx="0">
              <a:schemeClr val="accent5">
                <a:hueOff val="-2042596"/>
                <a:satOff val="-2841"/>
                <a:lumOff val="-108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3754225" y="1517662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0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4089331" y="1780960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859634"/>
                <a:satOff val="-3978"/>
                <a:lumOff val="-1525"/>
                <a:alphaOff val="0"/>
              </a:schemeClr>
            </a:fillRef>
            <a:effectRef idx="0">
              <a:schemeClr val="accent5">
                <a:hueOff val="-2859634"/>
                <a:satOff val="-3978"/>
                <a:lumOff val="-152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4232948" y="2044258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268153"/>
                <a:satOff val="-4546"/>
                <a:lumOff val="-1743"/>
                <a:alphaOff val="0"/>
              </a:schemeClr>
            </a:fillRef>
            <a:effectRef idx="0">
              <a:schemeClr val="accent5">
                <a:hueOff val="-3268153"/>
                <a:satOff val="-4546"/>
                <a:lumOff val="-17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2988267" y="1541598"/>
              <a:ext cx="439643" cy="4396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2054757" y="2451173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085191"/>
                <a:satOff val="-5682"/>
                <a:lumOff val="-2179"/>
                <a:alphaOff val="0"/>
              </a:schemeClr>
            </a:fillRef>
            <a:effectRef idx="0">
              <a:schemeClr val="accent5">
                <a:hueOff val="-4085191"/>
                <a:satOff val="-5682"/>
                <a:lumOff val="-21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2198374" y="2666598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93710"/>
                <a:satOff val="-6250"/>
                <a:lumOff val="-2397"/>
                <a:alphaOff val="0"/>
              </a:schemeClr>
            </a:fillRef>
            <a:effectRef idx="0">
              <a:schemeClr val="accent5">
                <a:hueOff val="-4493710"/>
                <a:satOff val="-6250"/>
                <a:lumOff val="-239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2557416" y="2858088"/>
              <a:ext cx="390794" cy="3907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0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3060076" y="3169258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310748"/>
                <a:satOff val="-7387"/>
                <a:lumOff val="-2833"/>
                <a:alphaOff val="0"/>
              </a:schemeClr>
            </a:fillRef>
            <a:effectRef idx="0">
              <a:schemeClr val="accent5">
                <a:hueOff val="-5310748"/>
                <a:satOff val="-7387"/>
                <a:lumOff val="-28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3155821" y="2858088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719268"/>
                <a:satOff val="-7955"/>
                <a:lumOff val="-3050"/>
                <a:alphaOff val="0"/>
              </a:schemeClr>
            </a:fillRef>
            <a:effectRef idx="0">
              <a:schemeClr val="accent5">
                <a:hueOff val="-5719268"/>
                <a:satOff val="-7955"/>
                <a:lumOff val="-30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3395182" y="3193194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127787"/>
                <a:satOff val="-8523"/>
                <a:lumOff val="-3268"/>
                <a:alphaOff val="0"/>
              </a:schemeClr>
            </a:fillRef>
            <a:effectRef idx="0">
              <a:schemeClr val="accent5">
                <a:hueOff val="-6127787"/>
                <a:satOff val="-8523"/>
                <a:lumOff val="-32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3610608" y="2810215"/>
              <a:ext cx="390794" cy="3907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536306"/>
                <a:satOff val="-9092"/>
                <a:lumOff val="-3486"/>
                <a:alphaOff val="0"/>
              </a:schemeClr>
            </a:fillRef>
            <a:effectRef idx="0">
              <a:schemeClr val="accent5">
                <a:hueOff val="-6536306"/>
                <a:satOff val="-9092"/>
                <a:lumOff val="-34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4137203" y="2714471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944825"/>
                <a:satOff val="-9660"/>
                <a:lumOff val="-3704"/>
                <a:alphaOff val="0"/>
              </a:schemeClr>
            </a:fillRef>
            <a:effectRef idx="0">
              <a:schemeClr val="accent5">
                <a:hueOff val="-6944825"/>
                <a:satOff val="-9660"/>
                <a:lumOff val="-37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23"/>
            <p:cNvSpPr/>
            <p:nvPr/>
          </p:nvSpPr>
          <p:spPr>
            <a:xfrm>
              <a:off x="4405875" y="1589072"/>
              <a:ext cx="789049" cy="1506381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5194924" y="1589804"/>
              <a:ext cx="2151952" cy="1506366"/>
            </a:xfrm>
            <a:custGeom>
              <a:avLst/>
              <a:gdLst>
                <a:gd name="connsiteX0" fmla="*/ 0 w 2151952"/>
                <a:gd name="connsiteY0" fmla="*/ 0 h 1506366"/>
                <a:gd name="connsiteX1" fmla="*/ 2151952 w 2151952"/>
                <a:gd name="connsiteY1" fmla="*/ 0 h 1506366"/>
                <a:gd name="connsiteX2" fmla="*/ 2151952 w 2151952"/>
                <a:gd name="connsiteY2" fmla="*/ 1506366 h 1506366"/>
                <a:gd name="connsiteX3" fmla="*/ 0 w 2151952"/>
                <a:gd name="connsiteY3" fmla="*/ 1506366 h 1506366"/>
                <a:gd name="connsiteX4" fmla="*/ 0 w 2151952"/>
                <a:gd name="connsiteY4" fmla="*/ 0 h 150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952" h="1506366">
                  <a:moveTo>
                    <a:pt x="0" y="0"/>
                  </a:moveTo>
                  <a:lnTo>
                    <a:pt x="2151952" y="0"/>
                  </a:lnTo>
                  <a:lnTo>
                    <a:pt x="2151952" y="1506366"/>
                  </a:lnTo>
                  <a:lnTo>
                    <a:pt x="0" y="15063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????</a:t>
              </a:r>
              <a:endParaRPr lang="en-US" sz="34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194924" y="3489978"/>
              <a:ext cx="2151952" cy="1327037"/>
            </a:xfrm>
            <a:custGeom>
              <a:avLst/>
              <a:gdLst>
                <a:gd name="connsiteX0" fmla="*/ 0 w 2151952"/>
                <a:gd name="connsiteY0" fmla="*/ 0 h 1327037"/>
                <a:gd name="connsiteX1" fmla="*/ 2151952 w 2151952"/>
                <a:gd name="connsiteY1" fmla="*/ 0 h 1327037"/>
                <a:gd name="connsiteX2" fmla="*/ 2151952 w 2151952"/>
                <a:gd name="connsiteY2" fmla="*/ 1327037 h 1327037"/>
                <a:gd name="connsiteX3" fmla="*/ 0 w 2151952"/>
                <a:gd name="connsiteY3" fmla="*/ 1327037 h 1327037"/>
                <a:gd name="connsiteX4" fmla="*/ 0 w 2151952"/>
                <a:gd name="connsiteY4" fmla="*/ 0 h 132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952" h="1327037">
                  <a:moveTo>
                    <a:pt x="0" y="0"/>
                  </a:moveTo>
                  <a:lnTo>
                    <a:pt x="2151952" y="0"/>
                  </a:lnTo>
                  <a:lnTo>
                    <a:pt x="2151952" y="1327037"/>
                  </a:lnTo>
                  <a:lnTo>
                    <a:pt x="0" y="13270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Trade without costs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Trade immediately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Trade limitless amount</a:t>
              </a:r>
              <a:endParaRPr lang="en-US" sz="1900" kern="1200" dirty="0"/>
            </a:p>
          </p:txBody>
        </p:sp>
        <p:sp>
          <p:nvSpPr>
            <p:cNvPr id="27" name="Chevron 26"/>
            <p:cNvSpPr/>
            <p:nvPr/>
          </p:nvSpPr>
          <p:spPr>
            <a:xfrm>
              <a:off x="7346877" y="1589072"/>
              <a:ext cx="789049" cy="1506381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8222004" y="1464582"/>
              <a:ext cx="1829159" cy="1829159"/>
            </a:xfrm>
            <a:custGeom>
              <a:avLst/>
              <a:gdLst>
                <a:gd name="connsiteX0" fmla="*/ 0 w 1829159"/>
                <a:gd name="connsiteY0" fmla="*/ 914580 h 1829159"/>
                <a:gd name="connsiteX1" fmla="*/ 914580 w 1829159"/>
                <a:gd name="connsiteY1" fmla="*/ 0 h 1829159"/>
                <a:gd name="connsiteX2" fmla="*/ 1829160 w 1829159"/>
                <a:gd name="connsiteY2" fmla="*/ 914580 h 1829159"/>
                <a:gd name="connsiteX3" fmla="*/ 914580 w 1829159"/>
                <a:gd name="connsiteY3" fmla="*/ 1829160 h 1829159"/>
                <a:gd name="connsiteX4" fmla="*/ 0 w 1829159"/>
                <a:gd name="connsiteY4" fmla="*/ 914580 h 182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159" h="1829159">
                  <a:moveTo>
                    <a:pt x="0" y="914580"/>
                  </a:moveTo>
                  <a:cubicBezTo>
                    <a:pt x="0" y="409471"/>
                    <a:pt x="409471" y="0"/>
                    <a:pt x="914580" y="0"/>
                  </a:cubicBezTo>
                  <a:cubicBezTo>
                    <a:pt x="1419689" y="0"/>
                    <a:pt x="1829160" y="409471"/>
                    <a:pt x="1829160" y="914580"/>
                  </a:cubicBezTo>
                  <a:cubicBezTo>
                    <a:pt x="1829160" y="1419689"/>
                    <a:pt x="1419689" y="1829160"/>
                    <a:pt x="914580" y="1829160"/>
                  </a:cubicBezTo>
                  <a:cubicBezTo>
                    <a:pt x="409471" y="1829160"/>
                    <a:pt x="0" y="1419689"/>
                    <a:pt x="0" y="91458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7874" tIns="267874" rIns="267874" bIns="267874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Asset Price</a:t>
              </a:r>
              <a:endParaRPr lang="en-US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65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and Routing in Fragmented Markets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24923" y="1847315"/>
            <a:ext cx="9859815" cy="4400879"/>
            <a:chOff x="1716833" y="438540"/>
            <a:chExt cx="7882815" cy="4926551"/>
          </a:xfrm>
        </p:grpSpPr>
        <p:sp>
          <p:nvSpPr>
            <p:cNvPr id="4" name="Rounded Rectangle 3"/>
            <p:cNvSpPr/>
            <p:nvPr/>
          </p:nvSpPr>
          <p:spPr>
            <a:xfrm>
              <a:off x="3778899" y="438540"/>
              <a:ext cx="1558212" cy="48519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Customer 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77073" y="2062064"/>
              <a:ext cx="2761861" cy="48519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Brokerage Firm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16833" y="3452322"/>
              <a:ext cx="5812972" cy="970384"/>
              <a:chOff x="1838131" y="3200396"/>
              <a:chExt cx="5812972" cy="970384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1838131" y="3200396"/>
                <a:ext cx="1296955" cy="970384"/>
              </a:xfrm>
              <a:prstGeom prst="hexag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Exchange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3343470" y="3200396"/>
                <a:ext cx="1296955" cy="970384"/>
              </a:xfrm>
              <a:prstGeom prst="hexag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ATS /ECN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4848809" y="3200396"/>
                <a:ext cx="1296955" cy="970384"/>
              </a:xfrm>
              <a:prstGeom prst="hexag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Dark Pool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6354148" y="3200396"/>
                <a:ext cx="1296955" cy="970384"/>
              </a:xfrm>
              <a:prstGeom prst="hexag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Internalized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2365311" y="2547256"/>
              <a:ext cx="2192693" cy="90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flipH="1">
              <a:off x="3870649" y="2547256"/>
              <a:ext cx="687355" cy="90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>
              <a:off x="4558004" y="2547256"/>
              <a:ext cx="772885" cy="90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</p:cNvCxnSpPr>
            <p:nvPr/>
          </p:nvCxnSpPr>
          <p:spPr>
            <a:xfrm>
              <a:off x="4558004" y="2547256"/>
              <a:ext cx="2323323" cy="90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3271936" y="4879899"/>
              <a:ext cx="2761861" cy="4851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Order Executed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endCxn id="11" idx="0"/>
            </p:cNvCxnSpPr>
            <p:nvPr/>
          </p:nvCxnSpPr>
          <p:spPr>
            <a:xfrm flipH="1">
              <a:off x="4652867" y="4436696"/>
              <a:ext cx="2209800" cy="44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 flipH="1">
              <a:off x="4652867" y="4432026"/>
              <a:ext cx="814874" cy="44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1" idx="0"/>
            </p:cNvCxnSpPr>
            <p:nvPr/>
          </p:nvCxnSpPr>
          <p:spPr>
            <a:xfrm>
              <a:off x="2368422" y="4422706"/>
              <a:ext cx="2284445" cy="457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0"/>
            </p:cNvCxnSpPr>
            <p:nvPr/>
          </p:nvCxnSpPr>
          <p:spPr>
            <a:xfrm>
              <a:off x="3938298" y="4422706"/>
              <a:ext cx="714569" cy="457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1" idx="3"/>
              <a:endCxn id="5" idx="3"/>
            </p:cNvCxnSpPr>
            <p:nvPr/>
          </p:nvCxnSpPr>
          <p:spPr>
            <a:xfrm flipH="1" flipV="1">
              <a:off x="5938934" y="2304660"/>
              <a:ext cx="94863" cy="2817835"/>
            </a:xfrm>
            <a:prstGeom prst="bentConnector3">
              <a:avLst>
                <a:gd name="adj1" fmla="val -230651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Diamond 16"/>
            <p:cNvSpPr/>
            <p:nvPr/>
          </p:nvSpPr>
          <p:spPr>
            <a:xfrm>
              <a:off x="6862667" y="2598572"/>
              <a:ext cx="2736981" cy="66247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Confirmation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387011" y="1115002"/>
              <a:ext cx="2332654" cy="755792"/>
              <a:chOff x="3523862" y="1156986"/>
              <a:chExt cx="2332654" cy="755792"/>
            </a:xfrm>
          </p:grpSpPr>
          <p:sp>
            <p:nvSpPr>
              <p:cNvPr id="19" name="Down Arrow 18"/>
              <p:cNvSpPr/>
              <p:nvPr/>
            </p:nvSpPr>
            <p:spPr>
              <a:xfrm>
                <a:off x="3523862" y="1166328"/>
                <a:ext cx="1129005" cy="746450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order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Up Arrow 19"/>
              <p:cNvSpPr/>
              <p:nvPr/>
            </p:nvSpPr>
            <p:spPr>
              <a:xfrm>
                <a:off x="4727511" y="1156986"/>
                <a:ext cx="1129005" cy="746450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</a:rPr>
                  <a:t>confirm</a:t>
                </a:r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7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zerohedge.com/sites/default/files/images/user5/imageroot/2014/03/HFT%20frag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7" y="163286"/>
            <a:ext cx="11714610" cy="595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Fragmented Markets : U.S. Markets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1022"/>
            <a:ext cx="9610979" cy="43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fragmentation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9982199" cy="45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Matters : BZX vs BYX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857144"/>
            <a:ext cx="4495800" cy="4448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1865601"/>
            <a:ext cx="4495800" cy="44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Fragmented Markets result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Increase the price competition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Suppose you want to sell SPY stock : You want to receive better price !!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BATS X : The highest bid price is currently $196.06 with 400 shares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BATS Y : The highest bid price is currently $196.04 with 1,000 shares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You are expecting that your selling orders will be executed at 196.04 from BATS X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Unexpected events may occur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What if your broker sends yours orders to BATS Y -&gt; You will receive worse price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What if your order sizes are greater than 400 shares -&gt; Some of your orders are unexecuted and remained at BATS X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Brokers’ routing matters (Should we regulate them?)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Exchanges want to attract more orders so that they want to have more revenue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New trading venues (ATS, ECNs, Dark Pools)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New pricing schemes (Maker-taker pricing vs. Taker-maker pricing) </a:t>
            </a:r>
          </a:p>
        </p:txBody>
      </p:sp>
    </p:spTree>
    <p:extLst>
      <p:ext uri="{BB962C8B-B14F-4D97-AF65-F5344CB8AC3E}">
        <p14:creationId xmlns:p14="http://schemas.microsoft.com/office/powerpoint/2010/main" val="22250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consolidation in fragmented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fragmented market is difficult to use</a:t>
            </a:r>
          </a:p>
          <a:p>
            <a:pPr lvl="1"/>
            <a:r>
              <a:rPr lang="en-US" dirty="0" smtClean="0"/>
              <a:t>Buyers and sellers must search for the best terms of trade</a:t>
            </a:r>
          </a:p>
          <a:p>
            <a:pPr lvl="1"/>
            <a:r>
              <a:rPr lang="en-US" dirty="0" smtClean="0"/>
              <a:t>Your brokers will do but they still need to have consolidated information from multiple markets</a:t>
            </a:r>
          </a:p>
          <a:p>
            <a:r>
              <a:rPr lang="en-US" dirty="0" smtClean="0"/>
              <a:t>To simplify the process, there are linking systems and procedures that aim to create virtual consolidation</a:t>
            </a:r>
          </a:p>
          <a:p>
            <a:pPr lvl="1"/>
            <a:r>
              <a:rPr lang="en-US" dirty="0" smtClean="0"/>
              <a:t>Additional systems – routing costs </a:t>
            </a:r>
          </a:p>
          <a:p>
            <a:r>
              <a:rPr lang="en-US" dirty="0" smtClean="0"/>
              <a:t>Some systems are mandated by regulation</a:t>
            </a:r>
          </a:p>
          <a:p>
            <a:pPr lvl="1"/>
            <a:r>
              <a:rPr lang="en-US" dirty="0" smtClean="0"/>
              <a:t>U.S. : NMS rule</a:t>
            </a:r>
          </a:p>
          <a:p>
            <a:pPr lvl="1"/>
            <a:r>
              <a:rPr lang="en-US" dirty="0" smtClean="0"/>
              <a:t>EU : MiFID 2007</a:t>
            </a:r>
          </a:p>
          <a:p>
            <a:pPr lvl="1"/>
            <a:r>
              <a:rPr lang="en-US" dirty="0" smtClean="0"/>
              <a:t>Canada : UMIR</a:t>
            </a:r>
          </a:p>
          <a:p>
            <a:pPr lvl="1"/>
            <a:r>
              <a:rPr lang="en-US" dirty="0" smtClean="0"/>
              <a:t>Australia : MIR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1" y="190948"/>
            <a:ext cx="11922789" cy="59583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8" y="5738965"/>
            <a:ext cx="2176744" cy="4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competition beneficial to customers?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10" y="1994466"/>
            <a:ext cx="943154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Korean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Korean markets are currently a monopoly and consolidated (Not fragmented)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KRX (KOSPI + KOSDAQ + Futures)</a:t>
            </a:r>
          </a:p>
          <a:p>
            <a:pPr>
              <a:lnSpc>
                <a:spcPct val="150000"/>
              </a:lnSpc>
            </a:pPr>
            <a:r>
              <a:rPr lang="en-US" dirty="0"/>
              <a:t>No colocation service yet</a:t>
            </a:r>
          </a:p>
          <a:p>
            <a:pPr>
              <a:lnSpc>
                <a:spcPct val="150000"/>
              </a:lnSpc>
            </a:pPr>
            <a:r>
              <a:rPr lang="en-US" dirty="0"/>
              <a:t>But, there is a change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KRX will soon be listed (government institution -&gt; profit –seeking firm)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KOSPI, KOSDAQ, and Futures Exchanges -&gt; competition?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ATSs will be introduced -&gt; more </a:t>
            </a:r>
            <a:r>
              <a:rPr lang="en-US" dirty="0" smtClean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practice, trading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news and investors’ valuations are incorporated into security prices through trading : Price Discovery Process</a:t>
            </a:r>
          </a:p>
          <a:p>
            <a:pPr lvl="1"/>
            <a:r>
              <a:rPr lang="en-US" dirty="0" smtClean="0"/>
              <a:t>Trading rules will affect how asset prices change over time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6480" y="3182156"/>
            <a:ext cx="9720000" cy="2520000"/>
            <a:chOff x="2054757" y="1230428"/>
            <a:chExt cx="7996406" cy="3586587"/>
          </a:xfrm>
        </p:grpSpPr>
        <p:sp>
          <p:nvSpPr>
            <p:cNvPr id="5" name="Freeform 4"/>
            <p:cNvSpPr/>
            <p:nvPr/>
          </p:nvSpPr>
          <p:spPr>
            <a:xfrm>
              <a:off x="2176880" y="1996385"/>
              <a:ext cx="2149370" cy="708315"/>
            </a:xfrm>
            <a:custGeom>
              <a:avLst/>
              <a:gdLst>
                <a:gd name="connsiteX0" fmla="*/ 0 w 2149370"/>
                <a:gd name="connsiteY0" fmla="*/ 0 h 708315"/>
                <a:gd name="connsiteX1" fmla="*/ 2149370 w 2149370"/>
                <a:gd name="connsiteY1" fmla="*/ 0 h 708315"/>
                <a:gd name="connsiteX2" fmla="*/ 2149370 w 2149370"/>
                <a:gd name="connsiteY2" fmla="*/ 708315 h 708315"/>
                <a:gd name="connsiteX3" fmla="*/ 0 w 2149370"/>
                <a:gd name="connsiteY3" fmla="*/ 708315 h 708315"/>
                <a:gd name="connsiteX4" fmla="*/ 0 w 2149370"/>
                <a:gd name="connsiteY4" fmla="*/ 0 h 7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9370" h="708315">
                  <a:moveTo>
                    <a:pt x="0" y="0"/>
                  </a:moveTo>
                  <a:lnTo>
                    <a:pt x="2149370" y="0"/>
                  </a:lnTo>
                  <a:lnTo>
                    <a:pt x="2149370" y="708315"/>
                  </a:lnTo>
                  <a:lnTo>
                    <a:pt x="0" y="7083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Asset Value</a:t>
              </a:r>
              <a:endParaRPr lang="en-US" sz="3400" kern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174438" y="1780960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2294118" y="1541598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08519"/>
                <a:satOff val="-568"/>
                <a:lumOff val="-218"/>
                <a:alphaOff val="0"/>
              </a:schemeClr>
            </a:fillRef>
            <a:effectRef idx="0">
              <a:schemeClr val="accent5">
                <a:hueOff val="-408519"/>
                <a:satOff val="-568"/>
                <a:lumOff val="-2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2581352" y="1589471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17038"/>
                <a:satOff val="-1136"/>
                <a:lumOff val="-436"/>
                <a:alphaOff val="0"/>
              </a:schemeClr>
            </a:fillRef>
            <a:effectRef idx="0">
              <a:schemeClr val="accent5">
                <a:hueOff val="-817038"/>
                <a:satOff val="-1136"/>
                <a:lumOff val="-4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2820714" y="1326173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25557"/>
                <a:satOff val="-1705"/>
                <a:lumOff val="-654"/>
                <a:alphaOff val="0"/>
              </a:schemeClr>
            </a:fillRef>
            <a:effectRef idx="0">
              <a:schemeClr val="accent5">
                <a:hueOff val="-1225557"/>
                <a:satOff val="-1705"/>
                <a:lumOff val="-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3131884" y="1230428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34077"/>
                <a:satOff val="-2273"/>
                <a:lumOff val="-872"/>
                <a:alphaOff val="0"/>
              </a:schemeClr>
            </a:fillRef>
            <a:effectRef idx="0">
              <a:schemeClr val="accent5">
                <a:hueOff val="-1634077"/>
                <a:satOff val="-2273"/>
                <a:lumOff val="-8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514863" y="1397981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042596"/>
                <a:satOff val="-2841"/>
                <a:lumOff val="-1089"/>
                <a:alphaOff val="0"/>
              </a:schemeClr>
            </a:fillRef>
            <a:effectRef idx="0">
              <a:schemeClr val="accent5">
                <a:hueOff val="-2042596"/>
                <a:satOff val="-2841"/>
                <a:lumOff val="-108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3754225" y="1517662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0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4089331" y="1780960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859634"/>
                <a:satOff val="-3978"/>
                <a:lumOff val="-1525"/>
                <a:alphaOff val="0"/>
              </a:schemeClr>
            </a:fillRef>
            <a:effectRef idx="0">
              <a:schemeClr val="accent5">
                <a:hueOff val="-2859634"/>
                <a:satOff val="-3978"/>
                <a:lumOff val="-152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4232948" y="2044258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268153"/>
                <a:satOff val="-4546"/>
                <a:lumOff val="-1743"/>
                <a:alphaOff val="0"/>
              </a:schemeClr>
            </a:fillRef>
            <a:effectRef idx="0">
              <a:schemeClr val="accent5">
                <a:hueOff val="-3268153"/>
                <a:satOff val="-4546"/>
                <a:lumOff val="-17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2988267" y="1541598"/>
              <a:ext cx="439643" cy="4396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2054757" y="2451173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085191"/>
                <a:satOff val="-5682"/>
                <a:lumOff val="-2179"/>
                <a:alphaOff val="0"/>
              </a:schemeClr>
            </a:fillRef>
            <a:effectRef idx="0">
              <a:schemeClr val="accent5">
                <a:hueOff val="-4085191"/>
                <a:satOff val="-5682"/>
                <a:lumOff val="-21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2198374" y="2666598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93710"/>
                <a:satOff val="-6250"/>
                <a:lumOff val="-2397"/>
                <a:alphaOff val="0"/>
              </a:schemeClr>
            </a:fillRef>
            <a:effectRef idx="0">
              <a:schemeClr val="accent5">
                <a:hueOff val="-4493710"/>
                <a:satOff val="-6250"/>
                <a:lumOff val="-239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2557416" y="2858088"/>
              <a:ext cx="390794" cy="3907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0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3060076" y="3169258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310748"/>
                <a:satOff val="-7387"/>
                <a:lumOff val="-2833"/>
                <a:alphaOff val="0"/>
              </a:schemeClr>
            </a:fillRef>
            <a:effectRef idx="0">
              <a:schemeClr val="accent5">
                <a:hueOff val="-5310748"/>
                <a:satOff val="-7387"/>
                <a:lumOff val="-28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3155821" y="2858088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719268"/>
                <a:satOff val="-7955"/>
                <a:lumOff val="-3050"/>
                <a:alphaOff val="0"/>
              </a:schemeClr>
            </a:fillRef>
            <a:effectRef idx="0">
              <a:schemeClr val="accent5">
                <a:hueOff val="-5719268"/>
                <a:satOff val="-7955"/>
                <a:lumOff val="-30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3395182" y="3193194"/>
              <a:ext cx="170972" cy="170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127787"/>
                <a:satOff val="-8523"/>
                <a:lumOff val="-3268"/>
                <a:alphaOff val="0"/>
              </a:schemeClr>
            </a:fillRef>
            <a:effectRef idx="0">
              <a:schemeClr val="accent5">
                <a:hueOff val="-6127787"/>
                <a:satOff val="-8523"/>
                <a:lumOff val="-32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3610608" y="2810215"/>
              <a:ext cx="390794" cy="3907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536306"/>
                <a:satOff val="-9092"/>
                <a:lumOff val="-3486"/>
                <a:alphaOff val="0"/>
              </a:schemeClr>
            </a:fillRef>
            <a:effectRef idx="0">
              <a:schemeClr val="accent5">
                <a:hueOff val="-6536306"/>
                <a:satOff val="-9092"/>
                <a:lumOff val="-34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4137203" y="2714471"/>
              <a:ext cx="268671" cy="2686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944825"/>
                <a:satOff val="-9660"/>
                <a:lumOff val="-3704"/>
                <a:alphaOff val="0"/>
              </a:schemeClr>
            </a:fillRef>
            <a:effectRef idx="0">
              <a:schemeClr val="accent5">
                <a:hueOff val="-6944825"/>
                <a:satOff val="-9660"/>
                <a:lumOff val="-37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23"/>
            <p:cNvSpPr/>
            <p:nvPr/>
          </p:nvSpPr>
          <p:spPr>
            <a:xfrm>
              <a:off x="4405875" y="1589072"/>
              <a:ext cx="789049" cy="1506381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5194924" y="1589804"/>
              <a:ext cx="2151952" cy="1506366"/>
            </a:xfrm>
            <a:custGeom>
              <a:avLst/>
              <a:gdLst>
                <a:gd name="connsiteX0" fmla="*/ 0 w 2151952"/>
                <a:gd name="connsiteY0" fmla="*/ 0 h 1506366"/>
                <a:gd name="connsiteX1" fmla="*/ 2151952 w 2151952"/>
                <a:gd name="connsiteY1" fmla="*/ 0 h 1506366"/>
                <a:gd name="connsiteX2" fmla="*/ 2151952 w 2151952"/>
                <a:gd name="connsiteY2" fmla="*/ 1506366 h 1506366"/>
                <a:gd name="connsiteX3" fmla="*/ 0 w 2151952"/>
                <a:gd name="connsiteY3" fmla="*/ 1506366 h 1506366"/>
                <a:gd name="connsiteX4" fmla="*/ 0 w 2151952"/>
                <a:gd name="connsiteY4" fmla="*/ 0 h 150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952" h="1506366">
                  <a:moveTo>
                    <a:pt x="0" y="0"/>
                  </a:moveTo>
                  <a:lnTo>
                    <a:pt x="2151952" y="0"/>
                  </a:lnTo>
                  <a:lnTo>
                    <a:pt x="2151952" y="1506366"/>
                  </a:lnTo>
                  <a:lnTo>
                    <a:pt x="0" y="15063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Financial Markets</a:t>
              </a:r>
              <a:endParaRPr lang="en-US" sz="34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194924" y="3489978"/>
              <a:ext cx="2151952" cy="1327037"/>
            </a:xfrm>
            <a:custGeom>
              <a:avLst/>
              <a:gdLst>
                <a:gd name="connsiteX0" fmla="*/ 0 w 2151952"/>
                <a:gd name="connsiteY0" fmla="*/ 0 h 1327037"/>
                <a:gd name="connsiteX1" fmla="*/ 2151952 w 2151952"/>
                <a:gd name="connsiteY1" fmla="*/ 0 h 1327037"/>
                <a:gd name="connsiteX2" fmla="*/ 2151952 w 2151952"/>
                <a:gd name="connsiteY2" fmla="*/ 1327037 h 1327037"/>
                <a:gd name="connsiteX3" fmla="*/ 0 w 2151952"/>
                <a:gd name="connsiteY3" fmla="*/ 1327037 h 1327037"/>
                <a:gd name="connsiteX4" fmla="*/ 0 w 2151952"/>
                <a:gd name="connsiteY4" fmla="*/ 0 h 132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952" h="1327037">
                  <a:moveTo>
                    <a:pt x="0" y="0"/>
                  </a:moveTo>
                  <a:lnTo>
                    <a:pt x="2151952" y="0"/>
                  </a:lnTo>
                  <a:lnTo>
                    <a:pt x="2151952" y="1327037"/>
                  </a:lnTo>
                  <a:lnTo>
                    <a:pt x="0" y="13270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Trade with costs</a:t>
              </a: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Wait for trading</a:t>
              </a: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Unable to trade limitless amounts</a:t>
              </a:r>
              <a:endParaRPr lang="en-US" sz="2000" kern="1200" dirty="0"/>
            </a:p>
          </p:txBody>
        </p:sp>
        <p:sp>
          <p:nvSpPr>
            <p:cNvPr id="27" name="Chevron 26"/>
            <p:cNvSpPr/>
            <p:nvPr/>
          </p:nvSpPr>
          <p:spPr>
            <a:xfrm>
              <a:off x="7346877" y="1589072"/>
              <a:ext cx="789049" cy="1506381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8222004" y="1464582"/>
              <a:ext cx="1829159" cy="1829159"/>
            </a:xfrm>
            <a:custGeom>
              <a:avLst/>
              <a:gdLst>
                <a:gd name="connsiteX0" fmla="*/ 0 w 1829159"/>
                <a:gd name="connsiteY0" fmla="*/ 914580 h 1829159"/>
                <a:gd name="connsiteX1" fmla="*/ 914580 w 1829159"/>
                <a:gd name="connsiteY1" fmla="*/ 0 h 1829159"/>
                <a:gd name="connsiteX2" fmla="*/ 1829160 w 1829159"/>
                <a:gd name="connsiteY2" fmla="*/ 914580 h 1829159"/>
                <a:gd name="connsiteX3" fmla="*/ 914580 w 1829159"/>
                <a:gd name="connsiteY3" fmla="*/ 1829160 h 1829159"/>
                <a:gd name="connsiteX4" fmla="*/ 0 w 1829159"/>
                <a:gd name="connsiteY4" fmla="*/ 914580 h 182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159" h="1829159">
                  <a:moveTo>
                    <a:pt x="0" y="914580"/>
                  </a:moveTo>
                  <a:cubicBezTo>
                    <a:pt x="0" y="409471"/>
                    <a:pt x="409471" y="0"/>
                    <a:pt x="914580" y="0"/>
                  </a:cubicBezTo>
                  <a:cubicBezTo>
                    <a:pt x="1419689" y="0"/>
                    <a:pt x="1829160" y="409471"/>
                    <a:pt x="1829160" y="914580"/>
                  </a:cubicBezTo>
                  <a:cubicBezTo>
                    <a:pt x="1829160" y="1419689"/>
                    <a:pt x="1419689" y="1829160"/>
                    <a:pt x="914580" y="1829160"/>
                  </a:cubicBezTo>
                  <a:cubicBezTo>
                    <a:pt x="409471" y="1829160"/>
                    <a:pt x="0" y="1419689"/>
                    <a:pt x="0" y="91458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7874" tIns="267874" rIns="267874" bIns="267874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Asset Price</a:t>
              </a:r>
              <a:endParaRPr lang="en-US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6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5" y="953657"/>
            <a:ext cx="5960095" cy="7104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128" y="186959"/>
            <a:ext cx="5960095" cy="675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6" y="5042153"/>
            <a:ext cx="5537108" cy="987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16" y="3783445"/>
            <a:ext cx="5537108" cy="1077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316" y="1145039"/>
            <a:ext cx="5537108" cy="1209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316" y="212118"/>
            <a:ext cx="5537108" cy="845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316" y="2407128"/>
            <a:ext cx="5537108" cy="1152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0444" y="5152094"/>
            <a:ext cx="5966436" cy="87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/>
          <a:srcRect l="-289" t="-207" r="183" b="32489"/>
          <a:stretch/>
        </p:blipFill>
        <p:spPr>
          <a:xfrm>
            <a:off x="5830444" y="1749962"/>
            <a:ext cx="5966436" cy="2207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3127" y="4043242"/>
            <a:ext cx="5960095" cy="8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Markets are different now transformed by technology and HFT</a:t>
            </a:r>
          </a:p>
          <a:p>
            <a:r>
              <a:rPr lang="en-US" dirty="0"/>
              <a:t>With trading electronic, there is a wealth of trading data, and new data sets are becoming ever more available</a:t>
            </a:r>
          </a:p>
          <a:p>
            <a:pPr lvl="1"/>
            <a:r>
              <a:rPr lang="en-US" dirty="0"/>
              <a:t>Data sets are expensive to purchase, store, and manipulate</a:t>
            </a:r>
          </a:p>
          <a:p>
            <a:r>
              <a:rPr lang="en-US" dirty="0"/>
              <a:t>These changes requires more research</a:t>
            </a:r>
          </a:p>
          <a:p>
            <a:pPr lvl="1"/>
            <a:r>
              <a:rPr lang="en-US" dirty="0"/>
              <a:t>Do HFTs improve market quality?</a:t>
            </a:r>
          </a:p>
          <a:p>
            <a:pPr lvl="1"/>
            <a:r>
              <a:rPr lang="en-US" dirty="0"/>
              <a:t>Is market fragmentation good for investors?</a:t>
            </a:r>
          </a:p>
          <a:p>
            <a:pPr lvl="1"/>
            <a:r>
              <a:rPr lang="en-US" dirty="0"/>
              <a:t>How do specific trading strategies affect market performance?</a:t>
            </a:r>
          </a:p>
          <a:p>
            <a:pPr lvl="1"/>
            <a:r>
              <a:rPr lang="en-US" dirty="0"/>
              <a:t>How should markets be designed?</a:t>
            </a:r>
          </a:p>
          <a:p>
            <a:pPr lvl="1"/>
            <a:r>
              <a:rPr lang="en-US" dirty="0"/>
              <a:t>What activities should regulation allow?</a:t>
            </a:r>
          </a:p>
          <a:p>
            <a:pPr lvl="1"/>
            <a:r>
              <a:rPr lang="en-US" dirty="0"/>
              <a:t>How has market quality fared in this new environment?</a:t>
            </a:r>
          </a:p>
          <a:p>
            <a:pPr lvl="1"/>
            <a:r>
              <a:rPr lang="en-US" dirty="0"/>
              <a:t>Whether society enhanced by such an arms race in technology?</a:t>
            </a:r>
          </a:p>
          <a:p>
            <a:pPr lvl="1"/>
            <a:r>
              <a:rPr lang="en-US" dirty="0"/>
              <a:t>Is there a better way to link markets?</a:t>
            </a:r>
          </a:p>
        </p:txBody>
      </p:sp>
    </p:spTree>
    <p:extLst>
      <p:ext uri="{BB962C8B-B14F-4D97-AF65-F5344CB8AC3E}">
        <p14:creationId xmlns:p14="http://schemas.microsoft.com/office/powerpoint/2010/main" val="9894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market?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97280" y="1849719"/>
            <a:ext cx="10158664" cy="4127749"/>
            <a:chOff x="1950289" y="1646204"/>
            <a:chExt cx="8935232" cy="4127749"/>
          </a:xfrm>
        </p:grpSpPr>
        <p:sp>
          <p:nvSpPr>
            <p:cNvPr id="5" name="Rectangle 4"/>
            <p:cNvSpPr/>
            <p:nvPr/>
          </p:nvSpPr>
          <p:spPr>
            <a:xfrm>
              <a:off x="1950289" y="1646204"/>
              <a:ext cx="3864644" cy="331245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8000" r="-18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950289" y="4978964"/>
              <a:ext cx="3864644" cy="794989"/>
            </a:xfrm>
            <a:custGeom>
              <a:avLst/>
              <a:gdLst>
                <a:gd name="connsiteX0" fmla="*/ 0 w 3864644"/>
                <a:gd name="connsiteY0" fmla="*/ 0 h 794989"/>
                <a:gd name="connsiteX1" fmla="*/ 3864644 w 3864644"/>
                <a:gd name="connsiteY1" fmla="*/ 0 h 794989"/>
                <a:gd name="connsiteX2" fmla="*/ 3864644 w 3864644"/>
                <a:gd name="connsiteY2" fmla="*/ 794989 h 794989"/>
                <a:gd name="connsiteX3" fmla="*/ 0 w 3864644"/>
                <a:gd name="connsiteY3" fmla="*/ 794989 h 794989"/>
                <a:gd name="connsiteX4" fmla="*/ 0 w 3864644"/>
                <a:gd name="connsiteY4" fmla="*/ 0 h 79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644" h="794989">
                  <a:moveTo>
                    <a:pt x="0" y="0"/>
                  </a:moveTo>
                  <a:lnTo>
                    <a:pt x="3864644" y="0"/>
                  </a:lnTo>
                  <a:lnTo>
                    <a:pt x="3864644" y="794989"/>
                  </a:lnTo>
                  <a:lnTo>
                    <a:pt x="0" y="794989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6360" tIns="86360" rIns="86360" bIns="863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>
                  <a:solidFill>
                    <a:schemeClr val="tx1"/>
                  </a:solidFill>
                </a:rPr>
                <a:t> Fish Market Auction</a:t>
              </a:r>
              <a:endParaRPr lang="en-US" sz="3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20877" y="1646204"/>
              <a:ext cx="3864644" cy="331245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8000" r="-18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7020877" y="4978964"/>
              <a:ext cx="3864644" cy="794989"/>
            </a:xfrm>
            <a:custGeom>
              <a:avLst/>
              <a:gdLst>
                <a:gd name="connsiteX0" fmla="*/ 0 w 3864644"/>
                <a:gd name="connsiteY0" fmla="*/ 0 h 794989"/>
                <a:gd name="connsiteX1" fmla="*/ 3864644 w 3864644"/>
                <a:gd name="connsiteY1" fmla="*/ 0 h 794989"/>
                <a:gd name="connsiteX2" fmla="*/ 3864644 w 3864644"/>
                <a:gd name="connsiteY2" fmla="*/ 794989 h 794989"/>
                <a:gd name="connsiteX3" fmla="*/ 0 w 3864644"/>
                <a:gd name="connsiteY3" fmla="*/ 794989 h 794989"/>
                <a:gd name="connsiteX4" fmla="*/ 0 w 3864644"/>
                <a:gd name="connsiteY4" fmla="*/ 0 h 79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644" h="794989">
                  <a:moveTo>
                    <a:pt x="0" y="0"/>
                  </a:moveTo>
                  <a:lnTo>
                    <a:pt x="3864644" y="0"/>
                  </a:lnTo>
                  <a:lnTo>
                    <a:pt x="3864644" y="794989"/>
                  </a:lnTo>
                  <a:lnTo>
                    <a:pt x="0" y="794989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6360" tIns="86360" rIns="86360" bIns="863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>
                  <a:solidFill>
                    <a:schemeClr val="tx1"/>
                  </a:solidFill>
                </a:rPr>
                <a:t>CME Outcry</a:t>
              </a:r>
              <a:endParaRPr lang="en-US" sz="3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936157" y="2988278"/>
              <a:ext cx="963495" cy="794989"/>
            </a:xfrm>
            <a:custGeom>
              <a:avLst/>
              <a:gdLst>
                <a:gd name="connsiteX0" fmla="*/ 0 w 3864644"/>
                <a:gd name="connsiteY0" fmla="*/ 0 h 794989"/>
                <a:gd name="connsiteX1" fmla="*/ 3864644 w 3864644"/>
                <a:gd name="connsiteY1" fmla="*/ 0 h 794989"/>
                <a:gd name="connsiteX2" fmla="*/ 3864644 w 3864644"/>
                <a:gd name="connsiteY2" fmla="*/ 794989 h 794989"/>
                <a:gd name="connsiteX3" fmla="*/ 0 w 3864644"/>
                <a:gd name="connsiteY3" fmla="*/ 794989 h 794989"/>
                <a:gd name="connsiteX4" fmla="*/ 0 w 3864644"/>
                <a:gd name="connsiteY4" fmla="*/ 0 h 79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644" h="794989">
                  <a:moveTo>
                    <a:pt x="0" y="0"/>
                  </a:moveTo>
                  <a:lnTo>
                    <a:pt x="3864644" y="0"/>
                  </a:lnTo>
                  <a:lnTo>
                    <a:pt x="3864644" y="794989"/>
                  </a:lnTo>
                  <a:lnTo>
                    <a:pt x="0" y="794989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6360" tIns="86360" rIns="86360" bIns="863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>
                  <a:solidFill>
                    <a:schemeClr val="tx1"/>
                  </a:solidFill>
                </a:rPr>
                <a:t>VS</a:t>
              </a:r>
              <a:endParaRPr lang="en-US" sz="34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5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 in 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stock market used to have a well-defined </a:t>
            </a:r>
            <a:r>
              <a:rPr lang="en-US" dirty="0" smtClean="0">
                <a:solidFill>
                  <a:srgbClr val="FF0000"/>
                </a:solidFill>
              </a:rPr>
              <a:t>physical</a:t>
            </a:r>
            <a:r>
              <a:rPr lang="en-US" dirty="0" smtClean="0"/>
              <a:t> presence, a trading floor</a:t>
            </a:r>
          </a:p>
          <a:p>
            <a:pPr lvl="1"/>
            <a:r>
              <a:rPr lang="en-US" dirty="0" smtClean="0"/>
              <a:t>The New York Stock Exchange</a:t>
            </a:r>
          </a:p>
          <a:p>
            <a:pPr lvl="1"/>
            <a:r>
              <a:rPr lang="en-US" dirty="0" smtClean="0"/>
              <a:t>The Tokyo Stock Exchange</a:t>
            </a:r>
          </a:p>
          <a:p>
            <a:pPr lvl="1"/>
            <a:r>
              <a:rPr lang="en-US" dirty="0" smtClean="0"/>
              <a:t>The Korea Exchange</a:t>
            </a:r>
          </a:p>
          <a:p>
            <a:pPr lvl="1"/>
            <a:r>
              <a:rPr lang="en-US" dirty="0" smtClean="0"/>
              <a:t>The London Stock Exchange</a:t>
            </a:r>
          </a:p>
          <a:p>
            <a:pPr lvl="1"/>
            <a:r>
              <a:rPr lang="en-US" dirty="0" smtClean="0"/>
              <a:t>Most Futures Exchanges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35" y="2429325"/>
            <a:ext cx="5689445" cy="33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NYSE - 1872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1377" cy="4023360"/>
          </a:xfrm>
        </p:spPr>
        <p:txBody>
          <a:bodyPr/>
          <a:lstStyle/>
          <a:p>
            <a:r>
              <a:rPr lang="en-US" dirty="0" smtClean="0"/>
              <a:t>First Trading posts look like ornate street signs</a:t>
            </a:r>
          </a:p>
          <a:p>
            <a:r>
              <a:rPr lang="en-US" dirty="0" smtClean="0"/>
              <a:t>Transaction records are pegged to the front and back showing the current market price</a:t>
            </a:r>
          </a:p>
          <a:p>
            <a:r>
              <a:rPr lang="en-US" dirty="0" smtClean="0"/>
              <a:t>Most posts are surrounded by four leader chairs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50" y="2164375"/>
            <a:ext cx="5018050" cy="37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NYSE - 1903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68091" cy="4023360"/>
          </a:xfrm>
        </p:spPr>
        <p:txBody>
          <a:bodyPr/>
          <a:lstStyle/>
          <a:p>
            <a:r>
              <a:rPr lang="en-US" dirty="0" smtClean="0"/>
              <a:t>The Exchange moved into its present building</a:t>
            </a:r>
          </a:p>
          <a:p>
            <a:r>
              <a:rPr lang="en-US" dirty="0" smtClean="0"/>
              <a:t>Trading posts are numbered and have 16 price indicators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43" y="2057982"/>
            <a:ext cx="454456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NYSE - 1928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7577" cy="4023360"/>
          </a:xfrm>
        </p:spPr>
        <p:txBody>
          <a:bodyPr/>
          <a:lstStyle/>
          <a:p>
            <a:r>
              <a:rPr lang="en-US" dirty="0" smtClean="0"/>
              <a:t>The trading floor is expanded and telephones added to trading posts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946" y="1979448"/>
            <a:ext cx="4423734" cy="37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1416</Words>
  <Application>Microsoft Office PowerPoint</Application>
  <PresentationFormat>Widescreen</PresentationFormat>
  <Paragraphs>237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Retrospect</vt:lpstr>
      <vt:lpstr>Introduction</vt:lpstr>
      <vt:lpstr>High Frequency Market Microstructure</vt:lpstr>
      <vt:lpstr>Traditional Finance</vt:lpstr>
      <vt:lpstr>In practice, trading matters</vt:lpstr>
      <vt:lpstr>What is a market?</vt:lpstr>
      <vt:lpstr>Stock Market in the past</vt:lpstr>
      <vt:lpstr>NYSE - 1872</vt:lpstr>
      <vt:lpstr>NYSE - 1903</vt:lpstr>
      <vt:lpstr>NYSE - 1928</vt:lpstr>
      <vt:lpstr>NYSE - 1978</vt:lpstr>
      <vt:lpstr>NYSE - 2011</vt:lpstr>
      <vt:lpstr>Stock Markets Today</vt:lpstr>
      <vt:lpstr>The U.S. Stock Market Center</vt:lpstr>
      <vt:lpstr>The forces of technology, speed, and computer-based trading…</vt:lpstr>
      <vt:lpstr>As a consequence,</vt:lpstr>
      <vt:lpstr>Trading Mechanism in Stock Markets</vt:lpstr>
      <vt:lpstr>Traditional Trading Procedure</vt:lpstr>
      <vt:lpstr>Electronic Market</vt:lpstr>
      <vt:lpstr>Electronic execution model with API</vt:lpstr>
      <vt:lpstr>Direct Market Access (DMA)</vt:lpstr>
      <vt:lpstr>ECN, Dark Pools, Multiple Execution Venues</vt:lpstr>
      <vt:lpstr>High Frequency Trading</vt:lpstr>
      <vt:lpstr>HFT Technology</vt:lpstr>
      <vt:lpstr>Microwave vs Fiber-optics (www.exaltcom.com) </vt:lpstr>
      <vt:lpstr>Hibernia Networks</vt:lpstr>
      <vt:lpstr>China Telecom – Ultra Low Latency</vt:lpstr>
      <vt:lpstr>Ultra Low Latency</vt:lpstr>
      <vt:lpstr>Low Latency Arbitrage</vt:lpstr>
      <vt:lpstr>Market Fragmentation</vt:lpstr>
      <vt:lpstr>Ordering and Routing in Fragmented Markets</vt:lpstr>
      <vt:lpstr>PowerPoint Presentation</vt:lpstr>
      <vt:lpstr>Fragmented Markets : U.S. Markets</vt:lpstr>
      <vt:lpstr>Global fragmentation</vt:lpstr>
      <vt:lpstr>Routing Matters : BZX vs BYX </vt:lpstr>
      <vt:lpstr>Fragmented Markets result in</vt:lpstr>
      <vt:lpstr>Virtual consolidation in fragmented markets</vt:lpstr>
      <vt:lpstr>PowerPoint Presentation</vt:lpstr>
      <vt:lpstr>Is a competition beneficial to customers?</vt:lpstr>
      <vt:lpstr>Korean Markets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daejin</dc:creator>
  <cp:lastModifiedBy>daejin</cp:lastModifiedBy>
  <cp:revision>66</cp:revision>
  <dcterms:created xsi:type="dcterms:W3CDTF">2017-02-04T05:14:54Z</dcterms:created>
  <dcterms:modified xsi:type="dcterms:W3CDTF">2017-02-04T11:03:48Z</dcterms:modified>
</cp:coreProperties>
</file>