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4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7" r:id="rId8"/>
    <p:sldId id="268" r:id="rId9"/>
    <p:sldId id="261" r:id="rId10"/>
    <p:sldId id="270" r:id="rId11"/>
    <p:sldId id="271" r:id="rId12"/>
    <p:sldId id="262" r:id="rId13"/>
    <p:sldId id="263" r:id="rId14"/>
    <p:sldId id="264" r:id="rId15"/>
    <p:sldId id="265" r:id="rId16"/>
    <p:sldId id="26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69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2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53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9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F6F8E-F3B1-4C92-A7CD-7B27732EFFF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763DCF-775D-414B-982A-2DA15AF487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NYSE TAQ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NYSE Trade and Quote Data</a:t>
            </a:r>
          </a:p>
          <a:p>
            <a:r>
              <a:rPr lang="en-US" dirty="0" smtClean="0"/>
              <a:t>TAQ data structure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210313"/>
            <a:ext cx="1195120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9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26695"/>
            <a:ext cx="11942064" cy="61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4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Average BBO Depth : (OD + BD)/2</a:t>
                </a:r>
              </a:p>
              <a:p>
                <a:pPr lvl="1"/>
                <a:r>
                  <a:rPr lang="en-US" dirty="0" smtClean="0"/>
                  <a:t>OD : offer depth associated with the best offer price </a:t>
                </a:r>
              </a:p>
              <a:p>
                <a:pPr lvl="1"/>
                <a:r>
                  <a:rPr lang="en-US" dirty="0" smtClean="0"/>
                  <a:t>BD : bid depth associated with the best bid price</a:t>
                </a:r>
              </a:p>
              <a:p>
                <a:r>
                  <a:rPr lang="en-US" dirty="0" smtClean="0"/>
                  <a:t>Average Cumulative Depth : (COD + CBD)/2</a:t>
                </a:r>
              </a:p>
              <a:p>
                <a:pPr lvl="1"/>
                <a:r>
                  <a:rPr lang="en-US" dirty="0" smtClean="0"/>
                  <a:t>COD : the cumulative offer depth up to a cutoff offer price</a:t>
                </a:r>
              </a:p>
              <a:p>
                <a:pPr lvl="1"/>
                <a:r>
                  <a:rPr lang="en-US" dirty="0" smtClean="0"/>
                  <a:t>CBD : the cumulative bid depth up to a cutoff bid price</a:t>
                </a:r>
              </a:p>
              <a:p>
                <a:pPr lvl="1"/>
                <a:r>
                  <a:rPr lang="en-US" dirty="0" err="1" smtClean="0"/>
                  <a:t>Boehmer</a:t>
                </a:r>
                <a:r>
                  <a:rPr lang="en-US" dirty="0" smtClean="0"/>
                  <a:t> et al.(2005) : 0.1666%, 0.8333%, 3.333%, 16.67% above or below the BBO midpoint</a:t>
                </a:r>
              </a:p>
              <a:p>
                <a:pPr lvl="1"/>
                <a:r>
                  <a:rPr lang="en-US" dirty="0" smtClean="0"/>
                  <a:t>$30 stock : 0.05$, 0.25$, 1$, 5$ above or below the BBO midpoint </a:t>
                </a:r>
              </a:p>
              <a:p>
                <a:r>
                  <a:rPr lang="en-US" dirty="0" smtClean="0"/>
                  <a:t>Slope of the price function (Kyle’s Lambda)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 smtClean="0"/>
                  <a:t> is the signed dollar volume of the k trade in the t five minute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the security’s log price change in the t five-minute period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inverse function of market depth or price impact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70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2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Speed of partial execution : </a:t>
            </a:r>
            <a:r>
              <a:rPr lang="en-US" dirty="0" err="1" smtClean="0"/>
              <a:t>pt</a:t>
            </a:r>
            <a:r>
              <a:rPr lang="en-US" dirty="0" smtClean="0"/>
              <a:t> –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</a:t>
            </a:r>
            <a:r>
              <a:rPr lang="en-US" dirty="0" smtClean="0"/>
              <a:t>: the earliest moment that the order partially or completely executes</a:t>
            </a:r>
          </a:p>
          <a:p>
            <a:pPr lvl="1"/>
            <a:r>
              <a:rPr lang="en-US" dirty="0" err="1" smtClean="0"/>
              <a:t>st</a:t>
            </a:r>
            <a:r>
              <a:rPr lang="en-US" dirty="0" smtClean="0"/>
              <a:t>: the submission time of the order</a:t>
            </a:r>
          </a:p>
          <a:p>
            <a:r>
              <a:rPr lang="en-US" dirty="0" smtClean="0"/>
              <a:t>Speed of complete execution : </a:t>
            </a:r>
            <a:r>
              <a:rPr lang="en-US" dirty="0" err="1" smtClean="0"/>
              <a:t>ct</a:t>
            </a:r>
            <a:r>
              <a:rPr lang="en-US" dirty="0" smtClean="0"/>
              <a:t> – </a:t>
            </a:r>
            <a:r>
              <a:rPr lang="en-US" dirty="0" err="1" smtClean="0"/>
              <a:t>st</a:t>
            </a:r>
            <a:endParaRPr lang="en-US" dirty="0" smtClean="0"/>
          </a:p>
          <a:p>
            <a:pPr lvl="1"/>
            <a:r>
              <a:rPr lang="en-US" dirty="0" err="1" smtClean="0"/>
              <a:t>ct</a:t>
            </a:r>
            <a:r>
              <a:rPr lang="en-US" dirty="0" smtClean="0"/>
              <a:t>: the final moment at which the order completes executing</a:t>
            </a:r>
          </a:p>
          <a:p>
            <a:r>
              <a:rPr lang="en-US" dirty="0" smtClean="0"/>
              <a:t>Speed of Cancellation : cant – </a:t>
            </a:r>
            <a:r>
              <a:rPr lang="en-US" dirty="0" err="1" smtClean="0"/>
              <a:t>st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ant: the moment at which the order is cancelled</a:t>
            </a:r>
          </a:p>
          <a:p>
            <a:r>
              <a:rPr lang="en-US" dirty="0" smtClean="0"/>
              <a:t>Partial fill rate : np/ns </a:t>
            </a:r>
          </a:p>
          <a:p>
            <a:pPr lvl="1"/>
            <a:r>
              <a:rPr lang="en-US" dirty="0" smtClean="0"/>
              <a:t>np: the number of orders that partially or </a:t>
            </a:r>
            <a:r>
              <a:rPr lang="en-US" dirty="0" err="1" smtClean="0"/>
              <a:t>completley</a:t>
            </a:r>
            <a:r>
              <a:rPr lang="en-US" dirty="0" smtClean="0"/>
              <a:t> execute</a:t>
            </a:r>
          </a:p>
          <a:p>
            <a:pPr lvl="1"/>
            <a:r>
              <a:rPr lang="en-US" dirty="0" smtClean="0"/>
              <a:t>ns: the number of orders submitted</a:t>
            </a:r>
          </a:p>
          <a:p>
            <a:r>
              <a:rPr lang="en-US" dirty="0" smtClean="0"/>
              <a:t>Complete fill rate : </a:t>
            </a:r>
            <a:r>
              <a:rPr lang="en-US" dirty="0" err="1" smtClean="0"/>
              <a:t>nc</a:t>
            </a:r>
            <a:r>
              <a:rPr lang="en-US" dirty="0" smtClean="0"/>
              <a:t> / ns</a:t>
            </a:r>
          </a:p>
          <a:p>
            <a:pPr lvl="1"/>
            <a:r>
              <a:rPr lang="en-US" dirty="0" err="1" smtClean="0"/>
              <a:t>nc</a:t>
            </a:r>
            <a:r>
              <a:rPr lang="en-US" dirty="0" smtClean="0"/>
              <a:t>: the number of orders that completely execute</a:t>
            </a:r>
          </a:p>
          <a:p>
            <a:r>
              <a:rPr lang="en-US" dirty="0" smtClean="0"/>
              <a:t>Cancellation rate : </a:t>
            </a:r>
            <a:r>
              <a:rPr lang="en-US" dirty="0" err="1" smtClean="0"/>
              <a:t>ncan</a:t>
            </a:r>
            <a:r>
              <a:rPr lang="en-US" dirty="0" smtClean="0"/>
              <a:t>/ns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can</a:t>
            </a:r>
            <a:r>
              <a:rPr lang="en-US" dirty="0" smtClean="0"/>
              <a:t>: the number of orders that are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dimension (estimation)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Kempf et al. (2008) analyze the resiliency of liquidity over time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: Mean reverting process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is the speed of adjustment to the long-run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the long-run mean level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𝜅𝜃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 are lag coefficient,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 smtClean="0"/>
                  <a:t> is the number of lags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b="0" dirty="0" smtClean="0"/>
                  <a:t> is the measur</a:t>
                </a:r>
                <a:r>
                  <a:rPr lang="en-US" dirty="0" smtClean="0"/>
                  <a:t>e of the resiliency of a market</a:t>
                </a:r>
                <a:r>
                  <a:rPr lang="en-US" b="0" dirty="0" smtClean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56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Roll(1984)’s spread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implicit bid-ask spread</a:t>
                </a:r>
              </a:p>
              <a:p>
                <a:r>
                  <a:rPr lang="en-US" dirty="0" smtClean="0"/>
                  <a:t>This is widely used without matching quote data into price data </a:t>
                </a:r>
              </a:p>
              <a:p>
                <a:r>
                  <a:rPr lang="en-US" dirty="0" smtClean="0"/>
                  <a:t>Note that not all markets have quote data </a:t>
                </a:r>
              </a:p>
              <a:p>
                <a:r>
                  <a:rPr lang="en-US" dirty="0" smtClean="0"/>
                  <a:t>The measure is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Hasbrouck(2004) develops a novel </a:t>
                </a:r>
                <a:r>
                  <a:rPr lang="en-US" dirty="0" err="1" smtClean="0"/>
                  <a:t>Baysian</a:t>
                </a:r>
                <a:r>
                  <a:rPr lang="en-US" dirty="0" smtClean="0"/>
                  <a:t> solution 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Using a Gibbs sampler (Bayesian MCMC) ,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ultimately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1667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2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Amihud</a:t>
            </a:r>
            <a:r>
              <a:rPr lang="en-US" dirty="0" smtClean="0"/>
              <a:t>(2002)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Amihud(2002) have used price-impact based measures of liquidity to empirically document the role of liquidity as a determinant of expected returns in equity markets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𝐼𝑙𝑙𝑖𝑞𝑢𝑖𝑑𝑖𝑡𝑦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𝑉𝑜𝑙𝑢𝑚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: the stock return on day 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𝑉𝑜𝑙𝑢𝑚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: Dollar volume on day 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The average is calculated over all positive volume days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51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Shortfall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IS : The difference between the decision price and the final execution price (including commissions, taxes, etc.) for a trade. This is also known as the “slippage”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Prop traders are mainly concerned with minimizing implementation shortfall and finding liquidity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decision price is the price of the stock that prompted the decision to buy or sell.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close price or the arrival price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Brokerage firms specialized in developing algorithmic strategies, and providing them to the institutional investment company, that help to minimize slippage from benchmarks such as implementation shortfall, VWAP, or TWAP.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4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industry uses several alternative benchmarks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Volume-Weighted-Average-Price (VWAP) of all trades over the period when the order was being filled(Abel/</a:t>
            </a:r>
            <a:r>
              <a:rPr lang="en-US" dirty="0" err="1" smtClean="0"/>
              <a:t>Noser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Closing Prices (SEI)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Implementation Shortfall (Plexus Group)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Calculate the value of a paper-portfolio based on having bought (or sold) shares at the prevailing prices when the decision was made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Usually, the benchmark price used is the mid-quote at the time the decision was made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Compare the value of the paper portfolio to the actual value of the portfolio after all orders have been filled (transaction costs)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Multiply the unfilled sized by the difference between the current price and the benchmark price (missed trade opportunity cost)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Average of the daily opening, high, low, and closing prices (Elkins/</a:t>
            </a:r>
            <a:r>
              <a:rPr lang="en-US" dirty="0" err="1" smtClean="0"/>
              <a:t>McSherry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1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" y="73153"/>
            <a:ext cx="11887201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Understanding Liquidity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“The Empirical Analysis of Liquidity”, Holden, Jacobsen, </a:t>
            </a:r>
            <a:r>
              <a:rPr lang="en-US" dirty="0" err="1" smtClean="0"/>
              <a:t>Subrahmanyam</a:t>
            </a:r>
            <a:r>
              <a:rPr lang="en-US" dirty="0" smtClean="0"/>
              <a:t>, Foundations and Trends in Finance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“Theories of Liquidity”, </a:t>
            </a:r>
            <a:r>
              <a:rPr lang="en-US" dirty="0" err="1" smtClean="0"/>
              <a:t>Vayanos</a:t>
            </a:r>
            <a:r>
              <a:rPr lang="en-US" dirty="0" smtClean="0"/>
              <a:t>, Wang, Foundations and Trends in Finance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How Liquidity is measured</a:t>
            </a:r>
          </a:p>
        </p:txBody>
      </p:sp>
    </p:spTree>
    <p:extLst>
      <p:ext uri="{BB962C8B-B14F-4D97-AF65-F5344CB8AC3E}">
        <p14:creationId xmlns:p14="http://schemas.microsoft.com/office/powerpoint/2010/main" val="41851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92609"/>
            <a:ext cx="12015216" cy="59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85"/>
            <a:ext cx="1207008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82296"/>
            <a:ext cx="11932920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costs for institutional-size orders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737360"/>
            <a:ext cx="10698480" cy="4063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40" y="5870700"/>
            <a:ext cx="7769303" cy="6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35941"/>
            <a:ext cx="11997435" cy="61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liquidity?</a:t>
            </a:r>
          </a:p>
          <a:p>
            <a:pPr lvl="1"/>
            <a:r>
              <a:rPr lang="en-US" dirty="0" smtClean="0"/>
              <a:t>The ability to trade a significant quantity of a security at a low cost in a short time</a:t>
            </a:r>
          </a:p>
          <a:p>
            <a:pPr lvl="1"/>
            <a:r>
              <a:rPr lang="en-US" dirty="0" smtClean="0"/>
              <a:t>Liquidity is a multi-dimensional concept</a:t>
            </a:r>
          </a:p>
          <a:p>
            <a:pPr lvl="2"/>
            <a:r>
              <a:rPr lang="en-US" dirty="0" smtClean="0"/>
              <a:t>Quantity</a:t>
            </a:r>
          </a:p>
          <a:p>
            <a:pPr lvl="2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Time </a:t>
            </a:r>
          </a:p>
          <a:p>
            <a:r>
              <a:rPr lang="en-US" dirty="0" smtClean="0"/>
              <a:t>Modern theory of Market microstructure formulates the trading process as an interaction between liquidity suppliers and liquidity demanders</a:t>
            </a:r>
          </a:p>
          <a:p>
            <a:pPr lvl="1"/>
            <a:r>
              <a:rPr lang="en-US" dirty="0" smtClean="0"/>
              <a:t>Liquidity suppliers : Offer to buy a particular security at a bid price or sell it at an offer price</a:t>
            </a:r>
          </a:p>
          <a:p>
            <a:pPr lvl="1"/>
            <a:r>
              <a:rPr lang="en-US" dirty="0" smtClean="0"/>
              <a:t>Liquidity demanders : Agree to buy the security at the offer price or sell it at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448"/>
            <a:ext cx="12108109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measuring 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It is unobservable most time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find some variables which is a proxy for liquidity measurement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limitations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Abundant data in equity markets : various measures have been developed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 specialized measures of liquidity need to be developed to deal with data limitations in specific markets (futures, bonds, and other non-exchange markets)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Depending on data availability, we need to infer some measures from daily level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Liquidity is not an exogenous variable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Some changes in regulations affect the liquidity level (tick size changes, market reforms, and etc.)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measures of 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ost dimension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Quoted spread, Effective spread, Realized spread, Price impact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lower these measures are, the higher the liquidity 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Quantity dimension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Quoted depth, Slope of the limit order book, Slope of the price function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Time dimension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Execution speed, Partial fill rate, Complete fill rate, Cancellation rate, Resilience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High trading costs (commissions, fees, opportunity costs, bid-ask spreads, etc.) are linked to less liquid securities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Related concepts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Depth : the quantity available for sale or purchase away from the current market price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Breadth : the market has many participants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Resilience : Price impacts caused by the trading are small and quickly die out </a:t>
            </a:r>
          </a:p>
        </p:txBody>
      </p:sp>
    </p:spTree>
    <p:extLst>
      <p:ext uri="{BB962C8B-B14F-4D97-AF65-F5344CB8AC3E}">
        <p14:creationId xmlns:p14="http://schemas.microsoft.com/office/powerpoint/2010/main" val="38500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questions about illiquidity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 : Do assets with high spreads and or price impact have high average returns</a:t>
            </a:r>
            <a:r>
              <a:rPr lang="en-US" dirty="0" smtClean="0"/>
              <a:t>?  (Cross-sectional)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 : Positive relationship between expected stock returns and alternative proxies for individual illiquidity levels </a:t>
            </a:r>
          </a:p>
          <a:p>
            <a:r>
              <a:rPr lang="en-US" dirty="0" smtClean="0"/>
              <a:t>Q: Are there any properties in time series of the aggregate liquidity measures? (Time-series)</a:t>
            </a:r>
          </a:p>
          <a:p>
            <a:pPr lvl="1"/>
            <a:r>
              <a:rPr lang="en-US" dirty="0" smtClean="0"/>
              <a:t>A : Existence of predictability and commonality in liquidity </a:t>
            </a:r>
          </a:p>
          <a:p>
            <a:r>
              <a:rPr lang="en-US" dirty="0" smtClean="0"/>
              <a:t>Q : Are the systematic component of liquidity as a source of priced risk?</a:t>
            </a:r>
          </a:p>
          <a:p>
            <a:pPr lvl="1"/>
            <a:r>
              <a:rPr lang="en-US" dirty="0" smtClean="0"/>
              <a:t>A: liquidity risk is a priced source of risk when the model is fitted to US equity data</a:t>
            </a:r>
          </a:p>
          <a:p>
            <a:pPr lvl="1"/>
            <a:r>
              <a:rPr lang="en-US" dirty="0" smtClean="0"/>
              <a:t>Pastor and </a:t>
            </a:r>
            <a:r>
              <a:rPr lang="en-US" dirty="0" err="1" smtClean="0"/>
              <a:t>Stambaugh</a:t>
            </a:r>
            <a:r>
              <a:rPr lang="en-US" dirty="0" smtClean="0"/>
              <a:t>(2003) reports a 7.5% annual premium</a:t>
            </a:r>
          </a:p>
          <a:p>
            <a:pPr lvl="1"/>
            <a:r>
              <a:rPr lang="en-US" dirty="0" smtClean="0"/>
              <a:t>Acharya and Pederson (2002) reports a 1.1% annual premium </a:t>
            </a:r>
          </a:p>
        </p:txBody>
      </p:sp>
    </p:spTree>
    <p:extLst>
      <p:ext uri="{BB962C8B-B14F-4D97-AF65-F5344CB8AC3E}">
        <p14:creationId xmlns:p14="http://schemas.microsoft.com/office/powerpoint/2010/main" val="65376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Quoted Spread : (A- B) /2     </a:t>
            </a:r>
          </a:p>
          <a:p>
            <a:r>
              <a:rPr lang="en-US" dirty="0" smtClean="0"/>
              <a:t>Relative Quoted Spread : (A – B)/(A + B) = 2 (A- B)/ M</a:t>
            </a:r>
          </a:p>
          <a:p>
            <a:r>
              <a:rPr lang="en-US" dirty="0" smtClean="0"/>
              <a:t>Effective Spread :  2|P – M|</a:t>
            </a:r>
          </a:p>
          <a:p>
            <a:r>
              <a:rPr lang="en-US" dirty="0" smtClean="0"/>
              <a:t>Relative Effective Spread : 2 |P – M|/M </a:t>
            </a:r>
          </a:p>
          <a:p>
            <a:r>
              <a:rPr lang="en-US" dirty="0" smtClean="0"/>
              <a:t>Realized Spread : 2 |P – M’| </a:t>
            </a:r>
          </a:p>
          <a:p>
            <a:r>
              <a:rPr lang="en-US" dirty="0" smtClean="0"/>
              <a:t>Effective Spread  = Price Impact + Realized Spread </a:t>
            </a:r>
          </a:p>
          <a:p>
            <a:r>
              <a:rPr lang="en-US" dirty="0" smtClean="0"/>
              <a:t>Price Impact = M’ – M </a:t>
            </a:r>
          </a:p>
          <a:p>
            <a:r>
              <a:rPr lang="en-US" dirty="0" smtClean="0"/>
              <a:t>A : Ask price , B : Bid Price , M = Mid point = (A + B)/2</a:t>
            </a:r>
          </a:p>
          <a:p>
            <a:r>
              <a:rPr lang="en-US" dirty="0" smtClean="0"/>
              <a:t>M’ = Mid Point after some time period </a:t>
            </a:r>
          </a:p>
        </p:txBody>
      </p:sp>
    </p:spTree>
    <p:extLst>
      <p:ext uri="{BB962C8B-B14F-4D97-AF65-F5344CB8AC3E}">
        <p14:creationId xmlns:p14="http://schemas.microsoft.com/office/powerpoint/2010/main" val="2000607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3677</TotalTime>
  <Words>1153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Cambria Math</vt:lpstr>
      <vt:lpstr>Retrospect</vt:lpstr>
      <vt:lpstr>NYSE TAQ Data</vt:lpstr>
      <vt:lpstr>Outline</vt:lpstr>
      <vt:lpstr>Liquidity</vt:lpstr>
      <vt:lpstr>PowerPoint Presentation</vt:lpstr>
      <vt:lpstr>Problems in measuring liquidity</vt:lpstr>
      <vt:lpstr>Standard measures of liquidity</vt:lpstr>
      <vt:lpstr>Some concepts</vt:lpstr>
      <vt:lpstr>Major questions about illiquidity</vt:lpstr>
      <vt:lpstr>The Cost Dimension</vt:lpstr>
      <vt:lpstr>PowerPoint Presentation</vt:lpstr>
      <vt:lpstr>PowerPoint Presentation</vt:lpstr>
      <vt:lpstr>Quantity Dimension</vt:lpstr>
      <vt:lpstr>Time Dimension</vt:lpstr>
      <vt:lpstr>Time dimension (estimation)</vt:lpstr>
      <vt:lpstr>Roll(1984)’s spread</vt:lpstr>
      <vt:lpstr>Amihud(2002) measure</vt:lpstr>
      <vt:lpstr>Implementation Shortfall</vt:lpstr>
      <vt:lpstr>Benchmarks</vt:lpstr>
      <vt:lpstr>PowerPoint Presentation</vt:lpstr>
      <vt:lpstr>PowerPoint Presentation</vt:lpstr>
      <vt:lpstr>PowerPoint Presentation</vt:lpstr>
      <vt:lpstr>PowerPoint Presentation</vt:lpstr>
      <vt:lpstr>Trading costs for institutional-size orders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daejin</dc:creator>
  <cp:lastModifiedBy>daejin</cp:lastModifiedBy>
  <cp:revision>119</cp:revision>
  <dcterms:created xsi:type="dcterms:W3CDTF">2017-02-04T05:14:54Z</dcterms:created>
  <dcterms:modified xsi:type="dcterms:W3CDTF">2017-03-27T09:51:15Z</dcterms:modified>
</cp:coreProperties>
</file>