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6"/>
  </p:notesMasterIdLst>
  <p:handoutMasterIdLst>
    <p:handoutMasterId r:id="rId87"/>
  </p:handoutMasterIdLst>
  <p:sldIdLst>
    <p:sldId id="256" r:id="rId2"/>
    <p:sldId id="257" r:id="rId3"/>
    <p:sldId id="328" r:id="rId4"/>
    <p:sldId id="344" r:id="rId5"/>
    <p:sldId id="301" r:id="rId6"/>
    <p:sldId id="317" r:id="rId7"/>
    <p:sldId id="318" r:id="rId8"/>
    <p:sldId id="355" r:id="rId9"/>
    <p:sldId id="375" r:id="rId10"/>
    <p:sldId id="314" r:id="rId11"/>
    <p:sldId id="353" r:id="rId12"/>
    <p:sldId id="354" r:id="rId13"/>
    <p:sldId id="371" r:id="rId14"/>
    <p:sldId id="264" r:id="rId15"/>
    <p:sldId id="265" r:id="rId16"/>
    <p:sldId id="350" r:id="rId17"/>
    <p:sldId id="352" r:id="rId18"/>
    <p:sldId id="302" r:id="rId19"/>
    <p:sldId id="356" r:id="rId20"/>
    <p:sldId id="303" r:id="rId21"/>
    <p:sldId id="269" r:id="rId22"/>
    <p:sldId id="372" r:id="rId23"/>
    <p:sldId id="271" r:id="rId24"/>
    <p:sldId id="272" r:id="rId25"/>
    <p:sldId id="273" r:id="rId26"/>
    <p:sldId id="362" r:id="rId27"/>
    <p:sldId id="363" r:id="rId28"/>
    <p:sldId id="364" r:id="rId29"/>
    <p:sldId id="274" r:id="rId30"/>
    <p:sldId id="361" r:id="rId31"/>
    <p:sldId id="275" r:id="rId32"/>
    <p:sldId id="351" r:id="rId33"/>
    <p:sldId id="365" r:id="rId34"/>
    <p:sldId id="374" r:id="rId35"/>
    <p:sldId id="366" r:id="rId36"/>
    <p:sldId id="278" r:id="rId37"/>
    <p:sldId id="346" r:id="rId38"/>
    <p:sldId id="319" r:id="rId39"/>
    <p:sldId id="347" r:id="rId40"/>
    <p:sldId id="279" r:id="rId41"/>
    <p:sldId id="281" r:id="rId42"/>
    <p:sldId id="349" r:id="rId43"/>
    <p:sldId id="282" r:id="rId44"/>
    <p:sldId id="367" r:id="rId45"/>
    <p:sldId id="329" r:id="rId46"/>
    <p:sldId id="368" r:id="rId47"/>
    <p:sldId id="287" r:id="rId48"/>
    <p:sldId id="288" r:id="rId49"/>
    <p:sldId id="289" r:id="rId50"/>
    <p:sldId id="304" r:id="rId51"/>
    <p:sldId id="292" r:id="rId52"/>
    <p:sldId id="369" r:id="rId53"/>
    <p:sldId id="357" r:id="rId54"/>
    <p:sldId id="306" r:id="rId55"/>
    <p:sldId id="307" r:id="rId56"/>
    <p:sldId id="358" r:id="rId57"/>
    <p:sldId id="310" r:id="rId58"/>
    <p:sldId id="373" r:id="rId59"/>
    <p:sldId id="293" r:id="rId60"/>
    <p:sldId id="330" r:id="rId61"/>
    <p:sldId id="331" r:id="rId62"/>
    <p:sldId id="370" r:id="rId63"/>
    <p:sldId id="294" r:id="rId64"/>
    <p:sldId id="298" r:id="rId65"/>
    <p:sldId id="299" r:id="rId66"/>
    <p:sldId id="332" r:id="rId67"/>
    <p:sldId id="333" r:id="rId68"/>
    <p:sldId id="340" r:id="rId69"/>
    <p:sldId id="334" r:id="rId70"/>
    <p:sldId id="320" r:id="rId71"/>
    <p:sldId id="321" r:id="rId72"/>
    <p:sldId id="325" r:id="rId73"/>
    <p:sldId id="326" r:id="rId74"/>
    <p:sldId id="327" r:id="rId75"/>
    <p:sldId id="323" r:id="rId76"/>
    <p:sldId id="335" r:id="rId77"/>
    <p:sldId id="337" r:id="rId78"/>
    <p:sldId id="336" r:id="rId79"/>
    <p:sldId id="338" r:id="rId80"/>
    <p:sldId id="341" r:id="rId81"/>
    <p:sldId id="339" r:id="rId82"/>
    <p:sldId id="324" r:id="rId83"/>
    <p:sldId id="342" r:id="rId84"/>
    <p:sldId id="343" r:id="rId8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33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294" autoAdjust="0"/>
    <p:restoredTop sz="94383" autoAdjust="0"/>
  </p:normalViewPr>
  <p:slideViewPr>
    <p:cSldViewPr>
      <p:cViewPr varScale="1">
        <p:scale>
          <a:sx n="160" d="100"/>
          <a:sy n="160" d="100"/>
        </p:scale>
        <p:origin x="162" y="2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67" tIns="46585" rIns="93167" bIns="46585"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67" tIns="46585" rIns="93167" bIns="46585" rtlCol="0"/>
          <a:lstStyle>
            <a:lvl1pPr algn="r">
              <a:defRPr sz="1200">
                <a:latin typeface="Arial" charset="0"/>
              </a:defRPr>
            </a:lvl1pPr>
          </a:lstStyle>
          <a:p>
            <a:pPr>
              <a:defRPr/>
            </a:pPr>
            <a:fld id="{15120FE2-F3C1-4408-B34A-B8567EE91060}" type="datetimeFigureOut">
              <a:rPr lang="en-US"/>
              <a:pPr>
                <a:defRPr/>
              </a:pPr>
              <a:t>4/16/2017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67" tIns="46585" rIns="93167" bIns="46585"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67" tIns="46585" rIns="93167" bIns="46585" numCol="1" anchor="b" anchorCtr="0" compatLnSpc="1">
            <a:prstTxWarp prst="textNoShape">
              <a:avLst/>
            </a:prstTxWarp>
          </a:bodyPr>
          <a:lstStyle>
            <a:lvl1pPr algn="r">
              <a:defRPr sz="1200"/>
            </a:lvl1pPr>
          </a:lstStyle>
          <a:p>
            <a:fld id="{657BAFE8-D978-4420-BD99-F1434D684C4F}" type="slidenum">
              <a:rPr lang="en-US" altLang="en-US"/>
              <a:pPr/>
              <a:t>‹#›</a:t>
            </a:fld>
            <a:endParaRPr lang="en-US" altLang="en-US"/>
          </a:p>
        </p:txBody>
      </p:sp>
    </p:spTree>
    <p:extLst>
      <p:ext uri="{BB962C8B-B14F-4D97-AF65-F5344CB8AC3E}">
        <p14:creationId xmlns:p14="http://schemas.microsoft.com/office/powerpoint/2010/main" val="2863688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67" tIns="46585" rIns="93167" bIns="46585"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67" tIns="46585" rIns="93167" bIns="46585" rtlCol="0"/>
          <a:lstStyle>
            <a:lvl1pPr algn="r">
              <a:defRPr sz="1200">
                <a:latin typeface="Arial" charset="0"/>
              </a:defRPr>
            </a:lvl1pPr>
          </a:lstStyle>
          <a:p>
            <a:pPr>
              <a:defRPr/>
            </a:pPr>
            <a:fld id="{C9A68296-8FE0-4EF4-9166-40E6B3A9C9EC}" type="datetimeFigureOut">
              <a:rPr lang="en-US"/>
              <a:pPr>
                <a:defRPr/>
              </a:pPr>
              <a:t>4/16/2017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7" tIns="46585" rIns="93167" bIns="46585"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67" tIns="46585" rIns="93167" bIns="46585"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67" tIns="46585" rIns="93167" bIns="46585"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67" tIns="46585" rIns="93167" bIns="46585" numCol="1" anchor="b" anchorCtr="0" compatLnSpc="1">
            <a:prstTxWarp prst="textNoShape">
              <a:avLst/>
            </a:prstTxWarp>
          </a:bodyPr>
          <a:lstStyle>
            <a:lvl1pPr algn="r">
              <a:defRPr sz="1200"/>
            </a:lvl1pPr>
          </a:lstStyle>
          <a:p>
            <a:fld id="{E2460ECE-6300-4DA0-80AF-4182263C9497}" type="slidenum">
              <a:rPr lang="en-US" altLang="en-US"/>
              <a:pPr/>
              <a:t>‹#›</a:t>
            </a:fld>
            <a:endParaRPr lang="en-US" altLang="en-US"/>
          </a:p>
        </p:txBody>
      </p:sp>
    </p:spTree>
    <p:extLst>
      <p:ext uri="{BB962C8B-B14F-4D97-AF65-F5344CB8AC3E}">
        <p14:creationId xmlns:p14="http://schemas.microsoft.com/office/powerpoint/2010/main" val="3516652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FC3630-0578-4AFC-989D-30B3472001B5}" type="slidenum">
              <a:rPr lang="en-US" altLang="en-US"/>
              <a:pPr eaLnBrk="1" hangingPunct="1"/>
              <a:t>1</a:t>
            </a:fld>
            <a:endParaRPr lang="en-US" altLang="en-US"/>
          </a:p>
        </p:txBody>
      </p:sp>
    </p:spTree>
    <p:extLst>
      <p:ext uri="{BB962C8B-B14F-4D97-AF65-F5344CB8AC3E}">
        <p14:creationId xmlns:p14="http://schemas.microsoft.com/office/powerpoint/2010/main" val="213612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5E31B0-441A-4612-A221-A5DF7635B752}" type="slidenum">
              <a:rPr lang="en-US" altLang="en-US"/>
              <a:pPr eaLnBrk="1" hangingPunct="1"/>
              <a:t>10</a:t>
            </a:fld>
            <a:endParaRPr lang="en-US" altLang="en-US"/>
          </a:p>
        </p:txBody>
      </p:sp>
    </p:spTree>
    <p:extLst>
      <p:ext uri="{BB962C8B-B14F-4D97-AF65-F5344CB8AC3E}">
        <p14:creationId xmlns:p14="http://schemas.microsoft.com/office/powerpoint/2010/main" val="3542976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5AB5934-D5B5-4ED2-8A37-4DE53CD0B3CE}" type="slidenum">
              <a:rPr lang="en-US" altLang="en-US"/>
              <a:pPr eaLnBrk="1" hangingPunct="1"/>
              <a:t>11</a:t>
            </a:fld>
            <a:endParaRPr lang="en-US" altLang="en-US"/>
          </a:p>
        </p:txBody>
      </p:sp>
    </p:spTree>
    <p:extLst>
      <p:ext uri="{BB962C8B-B14F-4D97-AF65-F5344CB8AC3E}">
        <p14:creationId xmlns:p14="http://schemas.microsoft.com/office/powerpoint/2010/main" val="174112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D32EB7-C6F1-4678-B106-5B4F4BC6D4A2}" type="slidenum">
              <a:rPr lang="en-US" altLang="en-US"/>
              <a:pPr eaLnBrk="1" hangingPunct="1"/>
              <a:t>12</a:t>
            </a:fld>
            <a:endParaRPr lang="en-US" altLang="en-US"/>
          </a:p>
        </p:txBody>
      </p:sp>
    </p:spTree>
    <p:extLst>
      <p:ext uri="{BB962C8B-B14F-4D97-AF65-F5344CB8AC3E}">
        <p14:creationId xmlns:p14="http://schemas.microsoft.com/office/powerpoint/2010/main" val="2046634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10C60D-C1F7-4007-8EF1-854332EB21CC}" type="slidenum">
              <a:rPr lang="en-US" altLang="en-US"/>
              <a:pPr eaLnBrk="1" hangingPunct="1"/>
              <a:t>13</a:t>
            </a:fld>
            <a:endParaRPr lang="en-US" altLang="en-US"/>
          </a:p>
        </p:txBody>
      </p:sp>
    </p:spTree>
    <p:extLst>
      <p:ext uri="{BB962C8B-B14F-4D97-AF65-F5344CB8AC3E}">
        <p14:creationId xmlns:p14="http://schemas.microsoft.com/office/powerpoint/2010/main" val="1327506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99CCBF-D8B9-4134-B438-87FEA6348050}" type="slidenum">
              <a:rPr lang="en-US" altLang="en-US"/>
              <a:pPr eaLnBrk="1" hangingPunct="1"/>
              <a:t>14</a:t>
            </a:fld>
            <a:endParaRPr lang="en-US" altLang="en-US"/>
          </a:p>
        </p:txBody>
      </p:sp>
    </p:spTree>
    <p:extLst>
      <p:ext uri="{BB962C8B-B14F-4D97-AF65-F5344CB8AC3E}">
        <p14:creationId xmlns:p14="http://schemas.microsoft.com/office/powerpoint/2010/main" val="1606346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BB9A0C-C76F-4069-95EE-B7508D307880}" type="slidenum">
              <a:rPr lang="en-US" altLang="en-US"/>
              <a:pPr eaLnBrk="1" hangingPunct="1"/>
              <a:t>15</a:t>
            </a:fld>
            <a:endParaRPr lang="en-US" altLang="en-US"/>
          </a:p>
        </p:txBody>
      </p:sp>
    </p:spTree>
    <p:extLst>
      <p:ext uri="{BB962C8B-B14F-4D97-AF65-F5344CB8AC3E}">
        <p14:creationId xmlns:p14="http://schemas.microsoft.com/office/powerpoint/2010/main" val="2992546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C41ADC-1DE1-4F5C-A5BA-76949FDBE916}" type="slidenum">
              <a:rPr lang="en-US" altLang="en-US"/>
              <a:pPr eaLnBrk="1" hangingPunct="1"/>
              <a:t>16</a:t>
            </a:fld>
            <a:endParaRPr lang="en-US" altLang="en-US"/>
          </a:p>
        </p:txBody>
      </p:sp>
    </p:spTree>
    <p:extLst>
      <p:ext uri="{BB962C8B-B14F-4D97-AF65-F5344CB8AC3E}">
        <p14:creationId xmlns:p14="http://schemas.microsoft.com/office/powerpoint/2010/main" val="3252092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EA7DF67-4156-401B-A25E-425B50891E47}" type="slidenum">
              <a:rPr lang="en-US" altLang="en-US"/>
              <a:pPr eaLnBrk="1" hangingPunct="1"/>
              <a:t>17</a:t>
            </a:fld>
            <a:endParaRPr lang="en-US" altLang="en-US"/>
          </a:p>
        </p:txBody>
      </p:sp>
    </p:spTree>
    <p:extLst>
      <p:ext uri="{BB962C8B-B14F-4D97-AF65-F5344CB8AC3E}">
        <p14:creationId xmlns:p14="http://schemas.microsoft.com/office/powerpoint/2010/main" val="2527319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C494A3-962B-4817-BCDE-EC7C530B1B0D}" type="slidenum">
              <a:rPr lang="en-US" altLang="en-US"/>
              <a:pPr eaLnBrk="1" hangingPunct="1"/>
              <a:t>18</a:t>
            </a:fld>
            <a:endParaRPr lang="en-US" altLang="en-US"/>
          </a:p>
        </p:txBody>
      </p:sp>
    </p:spTree>
    <p:extLst>
      <p:ext uri="{BB962C8B-B14F-4D97-AF65-F5344CB8AC3E}">
        <p14:creationId xmlns:p14="http://schemas.microsoft.com/office/powerpoint/2010/main" val="2518435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FE79F7-1537-43DB-8CDA-FA4DFB7238C1}" type="slidenum">
              <a:rPr lang="en-US" altLang="en-US"/>
              <a:pPr eaLnBrk="1" hangingPunct="1"/>
              <a:t>19</a:t>
            </a:fld>
            <a:endParaRPr lang="en-US" altLang="en-US"/>
          </a:p>
        </p:txBody>
      </p:sp>
    </p:spTree>
    <p:extLst>
      <p:ext uri="{BB962C8B-B14F-4D97-AF65-F5344CB8AC3E}">
        <p14:creationId xmlns:p14="http://schemas.microsoft.com/office/powerpoint/2010/main" val="3544230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C975F8-A1CF-43E8-84D3-4E275E0A25C4}" type="slidenum">
              <a:rPr lang="en-US" altLang="en-US"/>
              <a:pPr eaLnBrk="1" hangingPunct="1"/>
              <a:t>2</a:t>
            </a:fld>
            <a:endParaRPr lang="en-US" altLang="en-US"/>
          </a:p>
        </p:txBody>
      </p:sp>
    </p:spTree>
    <p:extLst>
      <p:ext uri="{BB962C8B-B14F-4D97-AF65-F5344CB8AC3E}">
        <p14:creationId xmlns:p14="http://schemas.microsoft.com/office/powerpoint/2010/main" val="2583866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707821-CFD1-4CBE-8E7D-BFCBC53C3FB4}" type="slidenum">
              <a:rPr lang="en-US" altLang="en-US"/>
              <a:pPr eaLnBrk="1" hangingPunct="1"/>
              <a:t>20</a:t>
            </a:fld>
            <a:endParaRPr lang="en-US" altLang="en-US"/>
          </a:p>
        </p:txBody>
      </p:sp>
    </p:spTree>
    <p:extLst>
      <p:ext uri="{BB962C8B-B14F-4D97-AF65-F5344CB8AC3E}">
        <p14:creationId xmlns:p14="http://schemas.microsoft.com/office/powerpoint/2010/main" val="1236930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3D9061-A732-4A19-BA6D-9D5EA5AB21BA}" type="slidenum">
              <a:rPr lang="en-US" altLang="en-US"/>
              <a:pPr eaLnBrk="1" hangingPunct="1"/>
              <a:t>21</a:t>
            </a:fld>
            <a:endParaRPr lang="en-US" altLang="en-US"/>
          </a:p>
        </p:txBody>
      </p:sp>
    </p:spTree>
    <p:extLst>
      <p:ext uri="{BB962C8B-B14F-4D97-AF65-F5344CB8AC3E}">
        <p14:creationId xmlns:p14="http://schemas.microsoft.com/office/powerpoint/2010/main" val="588623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E88C6D-152E-48D0-B4AA-3D017C76D4B3}" type="slidenum">
              <a:rPr lang="en-US" altLang="en-US"/>
              <a:pPr eaLnBrk="1" hangingPunct="1"/>
              <a:t>22</a:t>
            </a:fld>
            <a:endParaRPr lang="en-US" altLang="en-US"/>
          </a:p>
        </p:txBody>
      </p:sp>
    </p:spTree>
    <p:extLst>
      <p:ext uri="{BB962C8B-B14F-4D97-AF65-F5344CB8AC3E}">
        <p14:creationId xmlns:p14="http://schemas.microsoft.com/office/powerpoint/2010/main" val="319933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B71506-47D8-4729-A1A7-7FBB100EE0AA}" type="slidenum">
              <a:rPr lang="en-US" altLang="en-US"/>
              <a:pPr eaLnBrk="1" hangingPunct="1"/>
              <a:t>23</a:t>
            </a:fld>
            <a:endParaRPr lang="en-US" altLang="en-US"/>
          </a:p>
        </p:txBody>
      </p:sp>
    </p:spTree>
    <p:extLst>
      <p:ext uri="{BB962C8B-B14F-4D97-AF65-F5344CB8AC3E}">
        <p14:creationId xmlns:p14="http://schemas.microsoft.com/office/powerpoint/2010/main" val="1833336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3AAAEA-4960-48E3-A8BF-16F416528F6A}" type="slidenum">
              <a:rPr lang="en-US" altLang="en-US"/>
              <a:pPr eaLnBrk="1" hangingPunct="1"/>
              <a:t>24</a:t>
            </a:fld>
            <a:endParaRPr lang="en-US" altLang="en-US"/>
          </a:p>
        </p:txBody>
      </p:sp>
    </p:spTree>
    <p:extLst>
      <p:ext uri="{BB962C8B-B14F-4D97-AF65-F5344CB8AC3E}">
        <p14:creationId xmlns:p14="http://schemas.microsoft.com/office/powerpoint/2010/main" val="3065806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106A54-BCE1-4E22-8C1E-019991793785}" type="slidenum">
              <a:rPr lang="en-US" altLang="en-US"/>
              <a:pPr eaLnBrk="1" hangingPunct="1"/>
              <a:t>25</a:t>
            </a:fld>
            <a:endParaRPr lang="en-US" altLang="en-US"/>
          </a:p>
        </p:txBody>
      </p:sp>
    </p:spTree>
    <p:extLst>
      <p:ext uri="{BB962C8B-B14F-4D97-AF65-F5344CB8AC3E}">
        <p14:creationId xmlns:p14="http://schemas.microsoft.com/office/powerpoint/2010/main" val="2696339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828F42-C7DD-414B-9DFB-34EB4EFC489D}" type="slidenum">
              <a:rPr lang="en-US" altLang="en-US"/>
              <a:pPr eaLnBrk="1" hangingPunct="1"/>
              <a:t>26</a:t>
            </a:fld>
            <a:endParaRPr lang="en-US" altLang="en-US"/>
          </a:p>
        </p:txBody>
      </p:sp>
    </p:spTree>
    <p:extLst>
      <p:ext uri="{BB962C8B-B14F-4D97-AF65-F5344CB8AC3E}">
        <p14:creationId xmlns:p14="http://schemas.microsoft.com/office/powerpoint/2010/main" val="55654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3299FA-63FF-4F86-AD48-6D73DAC19225}" type="slidenum">
              <a:rPr lang="en-US" altLang="en-US"/>
              <a:pPr eaLnBrk="1" hangingPunct="1"/>
              <a:t>27</a:t>
            </a:fld>
            <a:endParaRPr lang="en-US" altLang="en-US"/>
          </a:p>
        </p:txBody>
      </p:sp>
    </p:spTree>
    <p:extLst>
      <p:ext uri="{BB962C8B-B14F-4D97-AF65-F5344CB8AC3E}">
        <p14:creationId xmlns:p14="http://schemas.microsoft.com/office/powerpoint/2010/main" val="2200883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64754D-C793-4C4D-9324-13C97D32D73B}" type="slidenum">
              <a:rPr lang="en-US" altLang="en-US"/>
              <a:pPr eaLnBrk="1" hangingPunct="1"/>
              <a:t>28</a:t>
            </a:fld>
            <a:endParaRPr lang="en-US" altLang="en-US"/>
          </a:p>
        </p:txBody>
      </p:sp>
    </p:spTree>
    <p:extLst>
      <p:ext uri="{BB962C8B-B14F-4D97-AF65-F5344CB8AC3E}">
        <p14:creationId xmlns:p14="http://schemas.microsoft.com/office/powerpoint/2010/main" val="2198071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C29335-BF78-4653-A10B-839E1F758D9B}" type="slidenum">
              <a:rPr lang="en-US" altLang="en-US"/>
              <a:pPr eaLnBrk="1" hangingPunct="1"/>
              <a:t>29</a:t>
            </a:fld>
            <a:endParaRPr lang="en-US" altLang="en-US"/>
          </a:p>
        </p:txBody>
      </p:sp>
    </p:spTree>
    <p:extLst>
      <p:ext uri="{BB962C8B-B14F-4D97-AF65-F5344CB8AC3E}">
        <p14:creationId xmlns:p14="http://schemas.microsoft.com/office/powerpoint/2010/main" val="288216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F949F0-1490-4135-9627-746115783DF0}" type="slidenum">
              <a:rPr lang="en-US" altLang="en-US"/>
              <a:pPr eaLnBrk="1" hangingPunct="1"/>
              <a:t>3</a:t>
            </a:fld>
            <a:endParaRPr lang="en-US" altLang="en-US"/>
          </a:p>
        </p:txBody>
      </p:sp>
    </p:spTree>
    <p:extLst>
      <p:ext uri="{BB962C8B-B14F-4D97-AF65-F5344CB8AC3E}">
        <p14:creationId xmlns:p14="http://schemas.microsoft.com/office/powerpoint/2010/main" val="3488565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720310-8444-42D0-B201-8373D3B11767}" type="slidenum">
              <a:rPr lang="en-US" altLang="en-US"/>
              <a:pPr eaLnBrk="1" hangingPunct="1"/>
              <a:t>30</a:t>
            </a:fld>
            <a:endParaRPr lang="en-US" altLang="en-US"/>
          </a:p>
        </p:txBody>
      </p:sp>
    </p:spTree>
    <p:extLst>
      <p:ext uri="{BB962C8B-B14F-4D97-AF65-F5344CB8AC3E}">
        <p14:creationId xmlns:p14="http://schemas.microsoft.com/office/powerpoint/2010/main" val="1012050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1AD7F3-E249-4D5B-B2CE-D1E4FDBA4F21}" type="slidenum">
              <a:rPr lang="en-US" altLang="en-US"/>
              <a:pPr eaLnBrk="1" hangingPunct="1"/>
              <a:t>31</a:t>
            </a:fld>
            <a:endParaRPr lang="en-US" altLang="en-US"/>
          </a:p>
        </p:txBody>
      </p:sp>
    </p:spTree>
    <p:extLst>
      <p:ext uri="{BB962C8B-B14F-4D97-AF65-F5344CB8AC3E}">
        <p14:creationId xmlns:p14="http://schemas.microsoft.com/office/powerpoint/2010/main" val="3714611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D9E213-1F68-4E01-9922-F8850D1874B3}" type="slidenum">
              <a:rPr lang="en-US" altLang="en-US"/>
              <a:pPr eaLnBrk="1" hangingPunct="1"/>
              <a:t>32</a:t>
            </a:fld>
            <a:endParaRPr lang="en-US" altLang="en-US"/>
          </a:p>
        </p:txBody>
      </p:sp>
    </p:spTree>
    <p:extLst>
      <p:ext uri="{BB962C8B-B14F-4D97-AF65-F5344CB8AC3E}">
        <p14:creationId xmlns:p14="http://schemas.microsoft.com/office/powerpoint/2010/main" val="475818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C236C3-E6DD-44C3-BB8C-268867929321}" type="slidenum">
              <a:rPr lang="en-US" altLang="en-US"/>
              <a:pPr eaLnBrk="1" hangingPunct="1"/>
              <a:t>33</a:t>
            </a:fld>
            <a:endParaRPr lang="en-US" altLang="en-US"/>
          </a:p>
        </p:txBody>
      </p:sp>
    </p:spTree>
    <p:extLst>
      <p:ext uri="{BB962C8B-B14F-4D97-AF65-F5344CB8AC3E}">
        <p14:creationId xmlns:p14="http://schemas.microsoft.com/office/powerpoint/2010/main" val="1123737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29B405-3207-4B2E-A896-E0A6A866C443}" type="slidenum">
              <a:rPr lang="en-US" altLang="en-US"/>
              <a:pPr eaLnBrk="1" hangingPunct="1"/>
              <a:t>34</a:t>
            </a:fld>
            <a:endParaRPr lang="en-US" altLang="en-US"/>
          </a:p>
        </p:txBody>
      </p:sp>
    </p:spTree>
    <p:extLst>
      <p:ext uri="{BB962C8B-B14F-4D97-AF65-F5344CB8AC3E}">
        <p14:creationId xmlns:p14="http://schemas.microsoft.com/office/powerpoint/2010/main" val="2804176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087DAB-5DED-4447-B08B-E49357E23FFE}" type="slidenum">
              <a:rPr lang="en-US" altLang="en-US"/>
              <a:pPr eaLnBrk="1" hangingPunct="1"/>
              <a:t>35</a:t>
            </a:fld>
            <a:endParaRPr lang="en-US" altLang="en-US"/>
          </a:p>
        </p:txBody>
      </p:sp>
    </p:spTree>
    <p:extLst>
      <p:ext uri="{BB962C8B-B14F-4D97-AF65-F5344CB8AC3E}">
        <p14:creationId xmlns:p14="http://schemas.microsoft.com/office/powerpoint/2010/main" val="881207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D8A4C9-82E5-4FF0-8ECA-1CD8CA37C362}" type="slidenum">
              <a:rPr lang="en-US" altLang="en-US"/>
              <a:pPr eaLnBrk="1" hangingPunct="1"/>
              <a:t>36</a:t>
            </a:fld>
            <a:endParaRPr lang="en-US" altLang="en-US"/>
          </a:p>
        </p:txBody>
      </p:sp>
    </p:spTree>
    <p:extLst>
      <p:ext uri="{BB962C8B-B14F-4D97-AF65-F5344CB8AC3E}">
        <p14:creationId xmlns:p14="http://schemas.microsoft.com/office/powerpoint/2010/main" val="2633270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8ADDF6-D627-4FEB-9B45-CAC5817F520C}" type="slidenum">
              <a:rPr lang="en-US" altLang="en-US"/>
              <a:pPr eaLnBrk="1" hangingPunct="1"/>
              <a:t>37</a:t>
            </a:fld>
            <a:endParaRPr lang="en-US" altLang="en-US"/>
          </a:p>
        </p:txBody>
      </p:sp>
    </p:spTree>
    <p:extLst>
      <p:ext uri="{BB962C8B-B14F-4D97-AF65-F5344CB8AC3E}">
        <p14:creationId xmlns:p14="http://schemas.microsoft.com/office/powerpoint/2010/main" val="21735396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F73C40-3D1D-43B0-B6C9-CAE0FD7B0196}" type="slidenum">
              <a:rPr lang="en-US" altLang="en-US"/>
              <a:pPr eaLnBrk="1" hangingPunct="1"/>
              <a:t>38</a:t>
            </a:fld>
            <a:endParaRPr lang="en-US" altLang="en-US"/>
          </a:p>
        </p:txBody>
      </p:sp>
    </p:spTree>
    <p:extLst>
      <p:ext uri="{BB962C8B-B14F-4D97-AF65-F5344CB8AC3E}">
        <p14:creationId xmlns:p14="http://schemas.microsoft.com/office/powerpoint/2010/main" val="1354095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4F665E-9C95-4F74-9A5D-2BB0DDFCD3C4}" type="slidenum">
              <a:rPr lang="en-US" altLang="en-US"/>
              <a:pPr eaLnBrk="1" hangingPunct="1"/>
              <a:t>39</a:t>
            </a:fld>
            <a:endParaRPr lang="en-US" altLang="en-US"/>
          </a:p>
        </p:txBody>
      </p:sp>
    </p:spTree>
    <p:extLst>
      <p:ext uri="{BB962C8B-B14F-4D97-AF65-F5344CB8AC3E}">
        <p14:creationId xmlns:p14="http://schemas.microsoft.com/office/powerpoint/2010/main" val="217940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4CC647-9CDF-46EF-A945-7AA1EBDA2C38}" type="slidenum">
              <a:rPr lang="en-US" altLang="en-US"/>
              <a:pPr eaLnBrk="1" hangingPunct="1"/>
              <a:t>4</a:t>
            </a:fld>
            <a:endParaRPr lang="en-US" altLang="en-US"/>
          </a:p>
        </p:txBody>
      </p:sp>
    </p:spTree>
    <p:extLst>
      <p:ext uri="{BB962C8B-B14F-4D97-AF65-F5344CB8AC3E}">
        <p14:creationId xmlns:p14="http://schemas.microsoft.com/office/powerpoint/2010/main" val="166407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4D1523-2D42-48FC-875E-6EBF3176DE90}" type="slidenum">
              <a:rPr lang="en-US" altLang="en-US"/>
              <a:pPr eaLnBrk="1" hangingPunct="1"/>
              <a:t>40</a:t>
            </a:fld>
            <a:endParaRPr lang="en-US" altLang="en-US"/>
          </a:p>
        </p:txBody>
      </p:sp>
    </p:spTree>
    <p:extLst>
      <p:ext uri="{BB962C8B-B14F-4D97-AF65-F5344CB8AC3E}">
        <p14:creationId xmlns:p14="http://schemas.microsoft.com/office/powerpoint/2010/main" val="1894099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910B77-A23D-46A2-A371-3257EEC194EA}" type="slidenum">
              <a:rPr lang="en-US" altLang="en-US"/>
              <a:pPr eaLnBrk="1" hangingPunct="1"/>
              <a:t>41</a:t>
            </a:fld>
            <a:endParaRPr lang="en-US" altLang="en-US"/>
          </a:p>
        </p:txBody>
      </p:sp>
    </p:spTree>
    <p:extLst>
      <p:ext uri="{BB962C8B-B14F-4D97-AF65-F5344CB8AC3E}">
        <p14:creationId xmlns:p14="http://schemas.microsoft.com/office/powerpoint/2010/main" val="19141611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A00CCB-4F86-480E-B2A8-118375FE83F8}" type="slidenum">
              <a:rPr lang="en-US" altLang="en-US"/>
              <a:pPr eaLnBrk="1" hangingPunct="1"/>
              <a:t>42</a:t>
            </a:fld>
            <a:endParaRPr lang="en-US" altLang="en-US"/>
          </a:p>
        </p:txBody>
      </p:sp>
    </p:spTree>
    <p:extLst>
      <p:ext uri="{BB962C8B-B14F-4D97-AF65-F5344CB8AC3E}">
        <p14:creationId xmlns:p14="http://schemas.microsoft.com/office/powerpoint/2010/main" val="342544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B01929-5468-4E41-B36F-804CDAEDC79C}" type="slidenum">
              <a:rPr lang="en-US" altLang="en-US"/>
              <a:pPr eaLnBrk="1" hangingPunct="1"/>
              <a:t>43</a:t>
            </a:fld>
            <a:endParaRPr lang="en-US" altLang="en-US"/>
          </a:p>
        </p:txBody>
      </p:sp>
    </p:spTree>
    <p:extLst>
      <p:ext uri="{BB962C8B-B14F-4D97-AF65-F5344CB8AC3E}">
        <p14:creationId xmlns:p14="http://schemas.microsoft.com/office/powerpoint/2010/main" val="24531021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FF933B-806C-48AB-8D73-79A3D84FF1CC}" type="slidenum">
              <a:rPr lang="en-US" altLang="en-US"/>
              <a:pPr eaLnBrk="1" hangingPunct="1"/>
              <a:t>44</a:t>
            </a:fld>
            <a:endParaRPr lang="en-US" altLang="en-US"/>
          </a:p>
        </p:txBody>
      </p:sp>
    </p:spTree>
    <p:extLst>
      <p:ext uri="{BB962C8B-B14F-4D97-AF65-F5344CB8AC3E}">
        <p14:creationId xmlns:p14="http://schemas.microsoft.com/office/powerpoint/2010/main" val="1553067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5AAB8A-2BFA-4DA4-A672-8B0A3049AEA9}" type="slidenum">
              <a:rPr lang="en-US" altLang="en-US"/>
              <a:pPr eaLnBrk="1" hangingPunct="1"/>
              <a:t>45</a:t>
            </a:fld>
            <a:endParaRPr lang="en-US" altLang="en-US"/>
          </a:p>
        </p:txBody>
      </p:sp>
    </p:spTree>
    <p:extLst>
      <p:ext uri="{BB962C8B-B14F-4D97-AF65-F5344CB8AC3E}">
        <p14:creationId xmlns:p14="http://schemas.microsoft.com/office/powerpoint/2010/main" val="30509049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96B63D-DAB0-43AA-B480-6A4EB4503608}" type="slidenum">
              <a:rPr lang="en-US" altLang="en-US"/>
              <a:pPr eaLnBrk="1" hangingPunct="1"/>
              <a:t>46</a:t>
            </a:fld>
            <a:endParaRPr lang="en-US" altLang="en-US"/>
          </a:p>
        </p:txBody>
      </p:sp>
    </p:spTree>
    <p:extLst>
      <p:ext uri="{BB962C8B-B14F-4D97-AF65-F5344CB8AC3E}">
        <p14:creationId xmlns:p14="http://schemas.microsoft.com/office/powerpoint/2010/main" val="12548173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48C636-FCC7-45A2-B6F6-1368410E2646}" type="slidenum">
              <a:rPr lang="en-US" altLang="en-US"/>
              <a:pPr eaLnBrk="1" hangingPunct="1"/>
              <a:t>47</a:t>
            </a:fld>
            <a:endParaRPr lang="en-US" altLang="en-US"/>
          </a:p>
        </p:txBody>
      </p:sp>
    </p:spTree>
    <p:extLst>
      <p:ext uri="{BB962C8B-B14F-4D97-AF65-F5344CB8AC3E}">
        <p14:creationId xmlns:p14="http://schemas.microsoft.com/office/powerpoint/2010/main" val="761624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71BFBB-A951-4D7F-BDAF-915FD1C716C6}" type="slidenum">
              <a:rPr lang="en-US" altLang="en-US"/>
              <a:pPr eaLnBrk="1" hangingPunct="1"/>
              <a:t>48</a:t>
            </a:fld>
            <a:endParaRPr lang="en-US" altLang="en-US"/>
          </a:p>
        </p:txBody>
      </p:sp>
    </p:spTree>
    <p:extLst>
      <p:ext uri="{BB962C8B-B14F-4D97-AF65-F5344CB8AC3E}">
        <p14:creationId xmlns:p14="http://schemas.microsoft.com/office/powerpoint/2010/main" val="3613233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DFC2C6-A347-4B80-908D-B1EBF7BBB092}" type="slidenum">
              <a:rPr lang="en-US" altLang="en-US"/>
              <a:pPr eaLnBrk="1" hangingPunct="1"/>
              <a:t>49</a:t>
            </a:fld>
            <a:endParaRPr lang="en-US" altLang="en-US"/>
          </a:p>
        </p:txBody>
      </p:sp>
    </p:spTree>
    <p:extLst>
      <p:ext uri="{BB962C8B-B14F-4D97-AF65-F5344CB8AC3E}">
        <p14:creationId xmlns:p14="http://schemas.microsoft.com/office/powerpoint/2010/main" val="219309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4DD40B-55A3-4B1D-B18A-3F8CD38305A3}" type="slidenum">
              <a:rPr lang="en-US" altLang="en-US"/>
              <a:pPr eaLnBrk="1" hangingPunct="1"/>
              <a:t>5</a:t>
            </a:fld>
            <a:endParaRPr lang="en-US" altLang="en-US"/>
          </a:p>
        </p:txBody>
      </p:sp>
    </p:spTree>
    <p:extLst>
      <p:ext uri="{BB962C8B-B14F-4D97-AF65-F5344CB8AC3E}">
        <p14:creationId xmlns:p14="http://schemas.microsoft.com/office/powerpoint/2010/main" val="38249223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2366E0-EE36-421A-BB72-05A749D8BBF0}" type="slidenum">
              <a:rPr lang="en-US" altLang="en-US"/>
              <a:pPr eaLnBrk="1" hangingPunct="1"/>
              <a:t>50</a:t>
            </a:fld>
            <a:endParaRPr lang="en-US" altLang="en-US"/>
          </a:p>
        </p:txBody>
      </p:sp>
    </p:spTree>
    <p:extLst>
      <p:ext uri="{BB962C8B-B14F-4D97-AF65-F5344CB8AC3E}">
        <p14:creationId xmlns:p14="http://schemas.microsoft.com/office/powerpoint/2010/main" val="2883542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0B7897-264E-41BF-A533-45A90E71934F}" type="slidenum">
              <a:rPr lang="en-US" altLang="en-US"/>
              <a:pPr eaLnBrk="1" hangingPunct="1"/>
              <a:t>51</a:t>
            </a:fld>
            <a:endParaRPr lang="en-US" altLang="en-US"/>
          </a:p>
        </p:txBody>
      </p:sp>
    </p:spTree>
    <p:extLst>
      <p:ext uri="{BB962C8B-B14F-4D97-AF65-F5344CB8AC3E}">
        <p14:creationId xmlns:p14="http://schemas.microsoft.com/office/powerpoint/2010/main" val="27879726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2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89C18F-C838-4C0E-BE5B-A4DD7979FCC3}" type="slidenum">
              <a:rPr lang="en-US" altLang="en-US"/>
              <a:pPr eaLnBrk="1" hangingPunct="1"/>
              <a:t>52</a:t>
            </a:fld>
            <a:endParaRPr lang="en-US" altLang="en-US"/>
          </a:p>
        </p:txBody>
      </p:sp>
    </p:spTree>
    <p:extLst>
      <p:ext uri="{BB962C8B-B14F-4D97-AF65-F5344CB8AC3E}">
        <p14:creationId xmlns:p14="http://schemas.microsoft.com/office/powerpoint/2010/main" val="11968052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05C885-55F0-4ED0-85C4-887949F321CB}" type="slidenum">
              <a:rPr lang="en-US" altLang="en-US"/>
              <a:pPr eaLnBrk="1" hangingPunct="1"/>
              <a:t>53</a:t>
            </a:fld>
            <a:endParaRPr lang="en-US" altLang="en-US"/>
          </a:p>
        </p:txBody>
      </p:sp>
    </p:spTree>
    <p:extLst>
      <p:ext uri="{BB962C8B-B14F-4D97-AF65-F5344CB8AC3E}">
        <p14:creationId xmlns:p14="http://schemas.microsoft.com/office/powerpoint/2010/main" val="4571607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4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2B0145-E468-4B00-98A6-4F183FE2652D}" type="slidenum">
              <a:rPr lang="en-US" altLang="en-US"/>
              <a:pPr eaLnBrk="1" hangingPunct="1"/>
              <a:t>54</a:t>
            </a:fld>
            <a:endParaRPr lang="en-US" altLang="en-US"/>
          </a:p>
        </p:txBody>
      </p:sp>
    </p:spTree>
    <p:extLst>
      <p:ext uri="{BB962C8B-B14F-4D97-AF65-F5344CB8AC3E}">
        <p14:creationId xmlns:p14="http://schemas.microsoft.com/office/powerpoint/2010/main" val="324392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123396-F6DD-46C7-A87B-7EB596FB693C}" type="slidenum">
              <a:rPr lang="en-US" altLang="en-US"/>
              <a:pPr eaLnBrk="1" hangingPunct="1"/>
              <a:t>55</a:t>
            </a:fld>
            <a:endParaRPr lang="en-US" altLang="en-US"/>
          </a:p>
        </p:txBody>
      </p:sp>
    </p:spTree>
    <p:extLst>
      <p:ext uri="{BB962C8B-B14F-4D97-AF65-F5344CB8AC3E}">
        <p14:creationId xmlns:p14="http://schemas.microsoft.com/office/powerpoint/2010/main" val="38541511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6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75A18C-E128-451E-9C4C-4E547B4AF4A7}" type="slidenum">
              <a:rPr lang="en-US" altLang="en-US"/>
              <a:pPr eaLnBrk="1" hangingPunct="1"/>
              <a:t>56</a:t>
            </a:fld>
            <a:endParaRPr lang="en-US" altLang="en-US"/>
          </a:p>
        </p:txBody>
      </p:sp>
    </p:spTree>
    <p:extLst>
      <p:ext uri="{BB962C8B-B14F-4D97-AF65-F5344CB8AC3E}">
        <p14:creationId xmlns:p14="http://schemas.microsoft.com/office/powerpoint/2010/main" val="7587133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EB0F59-42EB-4026-B227-05C15EF29B16}" type="slidenum">
              <a:rPr lang="en-US" altLang="en-US"/>
              <a:pPr eaLnBrk="1" hangingPunct="1"/>
              <a:t>57</a:t>
            </a:fld>
            <a:endParaRPr lang="en-US" altLang="en-US"/>
          </a:p>
        </p:txBody>
      </p:sp>
    </p:spTree>
    <p:extLst>
      <p:ext uri="{BB962C8B-B14F-4D97-AF65-F5344CB8AC3E}">
        <p14:creationId xmlns:p14="http://schemas.microsoft.com/office/powerpoint/2010/main" val="13692987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8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4E0254-50AE-401B-844A-00C37E93A35A}" type="slidenum">
              <a:rPr lang="en-US" altLang="en-US"/>
              <a:pPr eaLnBrk="1" hangingPunct="1"/>
              <a:t>58</a:t>
            </a:fld>
            <a:endParaRPr lang="en-US" altLang="en-US"/>
          </a:p>
        </p:txBody>
      </p:sp>
    </p:spTree>
    <p:extLst>
      <p:ext uri="{BB962C8B-B14F-4D97-AF65-F5344CB8AC3E}">
        <p14:creationId xmlns:p14="http://schemas.microsoft.com/office/powerpoint/2010/main" val="37648267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AD50E7-9917-4C8A-94BD-4A601677AD18}" type="slidenum">
              <a:rPr lang="en-US" altLang="en-US"/>
              <a:pPr eaLnBrk="1" hangingPunct="1"/>
              <a:t>59</a:t>
            </a:fld>
            <a:endParaRPr lang="en-US" altLang="en-US"/>
          </a:p>
        </p:txBody>
      </p:sp>
    </p:spTree>
    <p:extLst>
      <p:ext uri="{BB962C8B-B14F-4D97-AF65-F5344CB8AC3E}">
        <p14:creationId xmlns:p14="http://schemas.microsoft.com/office/powerpoint/2010/main" val="2556036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E1BB69-553B-48C2-B555-30D6E00C1C01}" type="slidenum">
              <a:rPr lang="en-US" altLang="en-US"/>
              <a:pPr eaLnBrk="1" hangingPunct="1"/>
              <a:t>6</a:t>
            </a:fld>
            <a:endParaRPr lang="en-US" altLang="en-US"/>
          </a:p>
        </p:txBody>
      </p:sp>
    </p:spTree>
    <p:extLst>
      <p:ext uri="{BB962C8B-B14F-4D97-AF65-F5344CB8AC3E}">
        <p14:creationId xmlns:p14="http://schemas.microsoft.com/office/powerpoint/2010/main" val="25900384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0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CE8412-4387-4E3F-A0C7-A748B69C0CE3}" type="slidenum">
              <a:rPr lang="en-US" altLang="en-US"/>
              <a:pPr eaLnBrk="1" hangingPunct="1"/>
              <a:t>60</a:t>
            </a:fld>
            <a:endParaRPr lang="en-US" altLang="en-US"/>
          </a:p>
        </p:txBody>
      </p:sp>
    </p:spTree>
    <p:extLst>
      <p:ext uri="{BB962C8B-B14F-4D97-AF65-F5344CB8AC3E}">
        <p14:creationId xmlns:p14="http://schemas.microsoft.com/office/powerpoint/2010/main" val="36606119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84477C-196F-4256-AC05-F49819759713}" type="slidenum">
              <a:rPr lang="en-US" altLang="en-US"/>
              <a:pPr eaLnBrk="1" hangingPunct="1"/>
              <a:t>61</a:t>
            </a:fld>
            <a:endParaRPr lang="en-US" altLang="en-US"/>
          </a:p>
        </p:txBody>
      </p:sp>
    </p:spTree>
    <p:extLst>
      <p:ext uri="{BB962C8B-B14F-4D97-AF65-F5344CB8AC3E}">
        <p14:creationId xmlns:p14="http://schemas.microsoft.com/office/powerpoint/2010/main" val="2984630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0C5128-24FB-4FEF-8460-A0046291E8F0}" type="slidenum">
              <a:rPr lang="en-US" altLang="en-US"/>
              <a:pPr eaLnBrk="1" hangingPunct="1"/>
              <a:t>62</a:t>
            </a:fld>
            <a:endParaRPr lang="en-US" altLang="en-US"/>
          </a:p>
        </p:txBody>
      </p:sp>
    </p:spTree>
    <p:extLst>
      <p:ext uri="{BB962C8B-B14F-4D97-AF65-F5344CB8AC3E}">
        <p14:creationId xmlns:p14="http://schemas.microsoft.com/office/powerpoint/2010/main" val="29166058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8BB171-1AF9-4421-A96B-25742DBF3CBB}" type="slidenum">
              <a:rPr lang="en-US" altLang="en-US"/>
              <a:pPr eaLnBrk="1" hangingPunct="1"/>
              <a:t>63</a:t>
            </a:fld>
            <a:endParaRPr lang="en-US" altLang="en-US"/>
          </a:p>
        </p:txBody>
      </p:sp>
    </p:spTree>
    <p:extLst>
      <p:ext uri="{BB962C8B-B14F-4D97-AF65-F5344CB8AC3E}">
        <p14:creationId xmlns:p14="http://schemas.microsoft.com/office/powerpoint/2010/main" val="23018897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4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77E5B0-638F-4A46-A344-C6E6DCB7D19C}" type="slidenum">
              <a:rPr lang="en-US" altLang="en-US"/>
              <a:pPr eaLnBrk="1" hangingPunct="1"/>
              <a:t>64</a:t>
            </a:fld>
            <a:endParaRPr lang="en-US" altLang="en-US"/>
          </a:p>
        </p:txBody>
      </p:sp>
    </p:spTree>
    <p:extLst>
      <p:ext uri="{BB962C8B-B14F-4D97-AF65-F5344CB8AC3E}">
        <p14:creationId xmlns:p14="http://schemas.microsoft.com/office/powerpoint/2010/main" val="19312489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5ADC38-B24E-494B-8045-186D70696616}" type="slidenum">
              <a:rPr lang="en-US" altLang="en-US"/>
              <a:pPr eaLnBrk="1" hangingPunct="1"/>
              <a:t>65</a:t>
            </a:fld>
            <a:endParaRPr lang="en-US" altLang="en-US"/>
          </a:p>
        </p:txBody>
      </p:sp>
    </p:spTree>
    <p:extLst>
      <p:ext uri="{BB962C8B-B14F-4D97-AF65-F5344CB8AC3E}">
        <p14:creationId xmlns:p14="http://schemas.microsoft.com/office/powerpoint/2010/main" val="17206377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6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0657F0-5055-4E8B-82B7-4E03C1159DF1}" type="slidenum">
              <a:rPr lang="en-US" altLang="en-US"/>
              <a:pPr eaLnBrk="1" hangingPunct="1"/>
              <a:t>66</a:t>
            </a:fld>
            <a:endParaRPr lang="en-US" altLang="en-US"/>
          </a:p>
        </p:txBody>
      </p:sp>
    </p:spTree>
    <p:extLst>
      <p:ext uri="{BB962C8B-B14F-4D97-AF65-F5344CB8AC3E}">
        <p14:creationId xmlns:p14="http://schemas.microsoft.com/office/powerpoint/2010/main" val="31775550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C32E3F-9085-4726-B6A9-CF059184BD98}" type="slidenum">
              <a:rPr lang="en-US" altLang="en-US"/>
              <a:pPr eaLnBrk="1" hangingPunct="1"/>
              <a:t>67</a:t>
            </a:fld>
            <a:endParaRPr lang="en-US" altLang="en-US"/>
          </a:p>
        </p:txBody>
      </p:sp>
    </p:spTree>
    <p:extLst>
      <p:ext uri="{BB962C8B-B14F-4D97-AF65-F5344CB8AC3E}">
        <p14:creationId xmlns:p14="http://schemas.microsoft.com/office/powerpoint/2010/main" val="17293872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8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72EFB4-00B4-4DFC-86ED-F115E5912EA7}" type="slidenum">
              <a:rPr lang="en-US" altLang="en-US"/>
              <a:pPr eaLnBrk="1" hangingPunct="1"/>
              <a:t>68</a:t>
            </a:fld>
            <a:endParaRPr lang="en-US" altLang="en-US"/>
          </a:p>
        </p:txBody>
      </p:sp>
    </p:spTree>
    <p:extLst>
      <p:ext uri="{BB962C8B-B14F-4D97-AF65-F5344CB8AC3E}">
        <p14:creationId xmlns:p14="http://schemas.microsoft.com/office/powerpoint/2010/main" val="21296090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246538-163C-43B5-BE02-444C1451821A}" type="slidenum">
              <a:rPr lang="en-US" altLang="en-US"/>
              <a:pPr eaLnBrk="1" hangingPunct="1"/>
              <a:t>69</a:t>
            </a:fld>
            <a:endParaRPr lang="en-US" altLang="en-US"/>
          </a:p>
        </p:txBody>
      </p:sp>
    </p:spTree>
    <p:extLst>
      <p:ext uri="{BB962C8B-B14F-4D97-AF65-F5344CB8AC3E}">
        <p14:creationId xmlns:p14="http://schemas.microsoft.com/office/powerpoint/2010/main" val="275859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E5DC57-275D-4B16-B5F8-EA3169B0D51C}" type="slidenum">
              <a:rPr lang="en-US" altLang="en-US"/>
              <a:pPr eaLnBrk="1" hangingPunct="1"/>
              <a:t>7</a:t>
            </a:fld>
            <a:endParaRPr lang="en-US" altLang="en-US"/>
          </a:p>
        </p:txBody>
      </p:sp>
    </p:spTree>
    <p:extLst>
      <p:ext uri="{BB962C8B-B14F-4D97-AF65-F5344CB8AC3E}">
        <p14:creationId xmlns:p14="http://schemas.microsoft.com/office/powerpoint/2010/main" val="22164333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0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8EF3D6-64D0-49D0-B2CA-D5587F7B57E6}" type="slidenum">
              <a:rPr lang="en-US" altLang="en-US"/>
              <a:pPr eaLnBrk="1" hangingPunct="1"/>
              <a:t>70</a:t>
            </a:fld>
            <a:endParaRPr lang="en-US" altLang="en-US"/>
          </a:p>
        </p:txBody>
      </p:sp>
    </p:spTree>
    <p:extLst>
      <p:ext uri="{BB962C8B-B14F-4D97-AF65-F5344CB8AC3E}">
        <p14:creationId xmlns:p14="http://schemas.microsoft.com/office/powerpoint/2010/main" val="40592542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CD855F-5387-4B51-839F-C26BE4BEF149}" type="slidenum">
              <a:rPr lang="en-US" altLang="en-US"/>
              <a:pPr eaLnBrk="1" hangingPunct="1"/>
              <a:t>71</a:t>
            </a:fld>
            <a:endParaRPr lang="en-US" altLang="en-US"/>
          </a:p>
        </p:txBody>
      </p:sp>
    </p:spTree>
    <p:extLst>
      <p:ext uri="{BB962C8B-B14F-4D97-AF65-F5344CB8AC3E}">
        <p14:creationId xmlns:p14="http://schemas.microsoft.com/office/powerpoint/2010/main" val="27763756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2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3FA932-C9A9-4E90-B771-9A4B15D8719D}" type="slidenum">
              <a:rPr lang="en-US" altLang="en-US"/>
              <a:pPr eaLnBrk="1" hangingPunct="1"/>
              <a:t>72</a:t>
            </a:fld>
            <a:endParaRPr lang="en-US" altLang="en-US"/>
          </a:p>
        </p:txBody>
      </p:sp>
    </p:spTree>
    <p:extLst>
      <p:ext uri="{BB962C8B-B14F-4D97-AF65-F5344CB8AC3E}">
        <p14:creationId xmlns:p14="http://schemas.microsoft.com/office/powerpoint/2010/main" val="19781939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5DA4C6-1934-40F8-81DA-64AD36D8061D}" type="slidenum">
              <a:rPr lang="en-US" altLang="en-US"/>
              <a:pPr eaLnBrk="1" hangingPunct="1"/>
              <a:t>73</a:t>
            </a:fld>
            <a:endParaRPr lang="en-US" altLang="en-US"/>
          </a:p>
        </p:txBody>
      </p:sp>
    </p:spTree>
    <p:extLst>
      <p:ext uri="{BB962C8B-B14F-4D97-AF65-F5344CB8AC3E}">
        <p14:creationId xmlns:p14="http://schemas.microsoft.com/office/powerpoint/2010/main" val="37584498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4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5B3D032-07FA-4A9B-8643-2942CD137AB9}" type="slidenum">
              <a:rPr lang="en-US" altLang="en-US"/>
              <a:pPr eaLnBrk="1" hangingPunct="1"/>
              <a:t>74</a:t>
            </a:fld>
            <a:endParaRPr lang="en-US" altLang="en-US"/>
          </a:p>
        </p:txBody>
      </p:sp>
    </p:spTree>
    <p:extLst>
      <p:ext uri="{BB962C8B-B14F-4D97-AF65-F5344CB8AC3E}">
        <p14:creationId xmlns:p14="http://schemas.microsoft.com/office/powerpoint/2010/main" val="40065648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B79B3C-D825-4902-96AF-40B243C9DFC5}" type="slidenum">
              <a:rPr lang="en-US" altLang="en-US"/>
              <a:pPr eaLnBrk="1" hangingPunct="1"/>
              <a:t>75</a:t>
            </a:fld>
            <a:endParaRPr lang="en-US" altLang="en-US"/>
          </a:p>
        </p:txBody>
      </p:sp>
    </p:spTree>
    <p:extLst>
      <p:ext uri="{BB962C8B-B14F-4D97-AF65-F5344CB8AC3E}">
        <p14:creationId xmlns:p14="http://schemas.microsoft.com/office/powerpoint/2010/main" val="8587326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6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17EC65-1015-499C-9B01-388923E7437F}" type="slidenum">
              <a:rPr lang="en-US" altLang="en-US"/>
              <a:pPr eaLnBrk="1" hangingPunct="1"/>
              <a:t>76</a:t>
            </a:fld>
            <a:endParaRPr lang="en-US" altLang="en-US"/>
          </a:p>
        </p:txBody>
      </p:sp>
    </p:spTree>
    <p:extLst>
      <p:ext uri="{BB962C8B-B14F-4D97-AF65-F5344CB8AC3E}">
        <p14:creationId xmlns:p14="http://schemas.microsoft.com/office/powerpoint/2010/main" val="37429095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067FDA-5291-4402-A447-D27BE2420CFA}" type="slidenum">
              <a:rPr lang="en-US" altLang="en-US"/>
              <a:pPr eaLnBrk="1" hangingPunct="1"/>
              <a:t>77</a:t>
            </a:fld>
            <a:endParaRPr lang="en-US" altLang="en-US"/>
          </a:p>
        </p:txBody>
      </p:sp>
    </p:spTree>
    <p:extLst>
      <p:ext uri="{BB962C8B-B14F-4D97-AF65-F5344CB8AC3E}">
        <p14:creationId xmlns:p14="http://schemas.microsoft.com/office/powerpoint/2010/main" val="4442135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8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D8B863-F1EF-49A6-8F71-74DA170552F7}" type="slidenum">
              <a:rPr lang="en-US" altLang="en-US"/>
              <a:pPr eaLnBrk="1" hangingPunct="1"/>
              <a:t>78</a:t>
            </a:fld>
            <a:endParaRPr lang="en-US" altLang="en-US"/>
          </a:p>
        </p:txBody>
      </p:sp>
    </p:spTree>
    <p:extLst>
      <p:ext uri="{BB962C8B-B14F-4D97-AF65-F5344CB8AC3E}">
        <p14:creationId xmlns:p14="http://schemas.microsoft.com/office/powerpoint/2010/main" val="32021046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9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47E8E7-9ECE-487E-A64B-33A695651123}" type="slidenum">
              <a:rPr lang="en-US" altLang="en-US"/>
              <a:pPr eaLnBrk="1" hangingPunct="1"/>
              <a:t>79</a:t>
            </a:fld>
            <a:endParaRPr lang="en-US" altLang="en-US"/>
          </a:p>
        </p:txBody>
      </p:sp>
    </p:spTree>
    <p:extLst>
      <p:ext uri="{BB962C8B-B14F-4D97-AF65-F5344CB8AC3E}">
        <p14:creationId xmlns:p14="http://schemas.microsoft.com/office/powerpoint/2010/main" val="4101796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DDAC25-1C0E-4D5D-9453-95DE4F882B1A}" type="slidenum">
              <a:rPr lang="en-US" altLang="en-US"/>
              <a:pPr eaLnBrk="1" hangingPunct="1"/>
              <a:t>8</a:t>
            </a:fld>
            <a:endParaRPr lang="en-US" altLang="en-US"/>
          </a:p>
        </p:txBody>
      </p:sp>
    </p:spTree>
    <p:extLst>
      <p:ext uri="{BB962C8B-B14F-4D97-AF65-F5344CB8AC3E}">
        <p14:creationId xmlns:p14="http://schemas.microsoft.com/office/powerpoint/2010/main" val="5697470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71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446F36-6D75-464A-91E6-7AF6BE31A577}" type="slidenum">
              <a:rPr lang="en-US" altLang="en-US"/>
              <a:pPr eaLnBrk="1" hangingPunct="1"/>
              <a:t>80</a:t>
            </a:fld>
            <a:endParaRPr lang="en-US" altLang="en-US"/>
          </a:p>
        </p:txBody>
      </p:sp>
    </p:spTree>
    <p:extLst>
      <p:ext uri="{BB962C8B-B14F-4D97-AF65-F5344CB8AC3E}">
        <p14:creationId xmlns:p14="http://schemas.microsoft.com/office/powerpoint/2010/main" val="14574353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F7C85E-3300-4242-8F89-0928A82CB68A}" type="slidenum">
              <a:rPr lang="en-US" altLang="en-US"/>
              <a:pPr eaLnBrk="1" hangingPunct="1"/>
              <a:t>81</a:t>
            </a:fld>
            <a:endParaRPr lang="en-US" altLang="en-US"/>
          </a:p>
        </p:txBody>
      </p:sp>
    </p:spTree>
    <p:extLst>
      <p:ext uri="{BB962C8B-B14F-4D97-AF65-F5344CB8AC3E}">
        <p14:creationId xmlns:p14="http://schemas.microsoft.com/office/powerpoint/2010/main" val="2843580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73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27623D-6A5D-4C6A-81AF-03747DA75200}" type="slidenum">
              <a:rPr lang="en-US" altLang="en-US"/>
              <a:pPr eaLnBrk="1" hangingPunct="1"/>
              <a:t>82</a:t>
            </a:fld>
            <a:endParaRPr lang="en-US" altLang="en-US"/>
          </a:p>
        </p:txBody>
      </p:sp>
    </p:spTree>
    <p:extLst>
      <p:ext uri="{BB962C8B-B14F-4D97-AF65-F5344CB8AC3E}">
        <p14:creationId xmlns:p14="http://schemas.microsoft.com/office/powerpoint/2010/main" val="21353972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7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04070E-3270-4FC8-B05E-B0FD2DF239EE}" type="slidenum">
              <a:rPr lang="en-US" altLang="en-US"/>
              <a:pPr eaLnBrk="1" hangingPunct="1"/>
              <a:t>83</a:t>
            </a:fld>
            <a:endParaRPr lang="en-US" altLang="en-US"/>
          </a:p>
        </p:txBody>
      </p:sp>
    </p:spTree>
    <p:extLst>
      <p:ext uri="{BB962C8B-B14F-4D97-AF65-F5344CB8AC3E}">
        <p14:creationId xmlns:p14="http://schemas.microsoft.com/office/powerpoint/2010/main" val="17069685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75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CA71A2-8437-4B8B-B48C-7C386142F826}" type="slidenum">
              <a:rPr lang="en-US" altLang="en-US"/>
              <a:pPr eaLnBrk="1" hangingPunct="1"/>
              <a:t>84</a:t>
            </a:fld>
            <a:endParaRPr lang="en-US" altLang="en-US"/>
          </a:p>
        </p:txBody>
      </p:sp>
    </p:spTree>
    <p:extLst>
      <p:ext uri="{BB962C8B-B14F-4D97-AF65-F5344CB8AC3E}">
        <p14:creationId xmlns:p14="http://schemas.microsoft.com/office/powerpoint/2010/main" val="3119354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CAF829-654F-4A95-BC7B-E936059546B2}" type="slidenum">
              <a:rPr lang="en-US" altLang="en-US"/>
              <a:pPr eaLnBrk="1" hangingPunct="1"/>
              <a:t>9</a:t>
            </a:fld>
            <a:endParaRPr lang="en-US" altLang="en-US"/>
          </a:p>
        </p:txBody>
      </p:sp>
    </p:spTree>
    <p:extLst>
      <p:ext uri="{BB962C8B-B14F-4D97-AF65-F5344CB8AC3E}">
        <p14:creationId xmlns:p14="http://schemas.microsoft.com/office/powerpoint/2010/main" val="212485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8B53DC-9AED-47C9-A573-FC89971E9FAE}" type="datetime1">
              <a:rPr lang="en-US"/>
              <a:pPr>
                <a:defRPr/>
              </a:pPr>
              <a:t>4/16/2017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6EBB92F-D4F6-4ED8-906A-CF2ED8B14959}" type="slidenum">
              <a:rPr lang="en-US" altLang="en-US"/>
              <a:pPr/>
              <a:t>‹#›</a:t>
            </a:fld>
            <a:endParaRPr lang="en-US" altLang="en-US"/>
          </a:p>
        </p:txBody>
      </p:sp>
    </p:spTree>
    <p:extLst>
      <p:ext uri="{BB962C8B-B14F-4D97-AF65-F5344CB8AC3E}">
        <p14:creationId xmlns:p14="http://schemas.microsoft.com/office/powerpoint/2010/main" val="110994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F8EF91F-3AB9-40FF-94EE-D3DFE3D597E2}" type="datetime1">
              <a:rPr lang="en-US"/>
              <a:pPr>
                <a:defRPr/>
              </a:pPr>
              <a:t>4/16/2017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5549F90-B1E4-4F44-9277-54E6D21BD25F}" type="slidenum">
              <a:rPr lang="en-US" altLang="en-US"/>
              <a:pPr/>
              <a:t>‹#›</a:t>
            </a:fld>
            <a:endParaRPr lang="en-US" altLang="en-US"/>
          </a:p>
        </p:txBody>
      </p:sp>
    </p:spTree>
    <p:extLst>
      <p:ext uri="{BB962C8B-B14F-4D97-AF65-F5344CB8AC3E}">
        <p14:creationId xmlns:p14="http://schemas.microsoft.com/office/powerpoint/2010/main" val="64433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E65CAF-C625-458C-9E99-1C640AB15451}" type="datetime1">
              <a:rPr lang="en-US"/>
              <a:pPr>
                <a:defRPr/>
              </a:pPr>
              <a:t>4/16/2017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40AE1D1-2780-4C45-8174-A07B32500155}" type="slidenum">
              <a:rPr lang="en-US" altLang="en-US"/>
              <a:pPr/>
              <a:t>‹#›</a:t>
            </a:fld>
            <a:endParaRPr lang="en-US" altLang="en-US"/>
          </a:p>
        </p:txBody>
      </p:sp>
    </p:spTree>
    <p:extLst>
      <p:ext uri="{BB962C8B-B14F-4D97-AF65-F5344CB8AC3E}">
        <p14:creationId xmlns:p14="http://schemas.microsoft.com/office/powerpoint/2010/main" val="150133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ohn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DA55139-016D-4756-B94A-669449B5B906}" type="datetime1">
              <a:rPr lang="en-US"/>
              <a:pPr>
                <a:defRPr/>
              </a:pPr>
              <a:t>4/16/2017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z="2000"/>
            </a:lvl1pPr>
          </a:lstStyle>
          <a:p>
            <a:fld id="{46980033-1338-408A-A8D3-EAF499128692}" type="slidenum">
              <a:rPr lang="en-US" altLang="en-US"/>
              <a:pPr/>
              <a:t>‹#›</a:t>
            </a:fld>
            <a:endParaRPr lang="en-US" altLang="en-US"/>
          </a:p>
        </p:txBody>
      </p:sp>
    </p:spTree>
    <p:extLst>
      <p:ext uri="{BB962C8B-B14F-4D97-AF65-F5344CB8AC3E}">
        <p14:creationId xmlns:p14="http://schemas.microsoft.com/office/powerpoint/2010/main" val="91420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6A8FD66-48C5-47D4-AF67-724B5DA441EF}" type="datetime1">
              <a:rPr lang="en-US"/>
              <a:pPr>
                <a:defRPr/>
              </a:pPr>
              <a:t>4/16/2017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F1F05A8-0E37-4751-8377-4A3916AA6D95}" type="slidenum">
              <a:rPr lang="en-US" altLang="en-US"/>
              <a:pPr/>
              <a:t>‹#›</a:t>
            </a:fld>
            <a:endParaRPr lang="en-US" altLang="en-US"/>
          </a:p>
        </p:txBody>
      </p:sp>
    </p:spTree>
    <p:extLst>
      <p:ext uri="{BB962C8B-B14F-4D97-AF65-F5344CB8AC3E}">
        <p14:creationId xmlns:p14="http://schemas.microsoft.com/office/powerpoint/2010/main" val="370028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AA62F29-A429-4FC7-902E-97CEAA0CC6E5}" type="datetime1">
              <a:rPr lang="en-US"/>
              <a:pPr>
                <a:defRPr/>
              </a:pPr>
              <a:t>4/16/2017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E7FF169-F2CA-4381-81E3-0EE04A4DA91F}" type="slidenum">
              <a:rPr lang="en-US" altLang="en-US"/>
              <a:pPr/>
              <a:t>‹#›</a:t>
            </a:fld>
            <a:endParaRPr lang="en-US" altLang="en-US"/>
          </a:p>
        </p:txBody>
      </p:sp>
    </p:spTree>
    <p:extLst>
      <p:ext uri="{BB962C8B-B14F-4D97-AF65-F5344CB8AC3E}">
        <p14:creationId xmlns:p14="http://schemas.microsoft.com/office/powerpoint/2010/main" val="178349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6B46B63-47CC-4F33-82AD-D646CB875F43}" type="datetime1">
              <a:rPr lang="en-US"/>
              <a:pPr>
                <a:defRPr/>
              </a:pPr>
              <a:t>4/16/2017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C2BF3AF-988D-400F-AD9C-A5242840872B}" type="slidenum">
              <a:rPr lang="en-US" altLang="en-US"/>
              <a:pPr/>
              <a:t>‹#›</a:t>
            </a:fld>
            <a:endParaRPr lang="en-US" altLang="en-US"/>
          </a:p>
        </p:txBody>
      </p:sp>
    </p:spTree>
    <p:extLst>
      <p:ext uri="{BB962C8B-B14F-4D97-AF65-F5344CB8AC3E}">
        <p14:creationId xmlns:p14="http://schemas.microsoft.com/office/powerpoint/2010/main" val="331498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318F8AD-7071-4DA2-90FC-00DDDA548209}" type="datetime1">
              <a:rPr lang="en-US"/>
              <a:pPr>
                <a:defRPr/>
              </a:pPr>
              <a:t>4/16/2017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E26C06B7-D5B9-4CC4-9A7E-2E49C3D1F093}" type="slidenum">
              <a:rPr lang="en-US" altLang="en-US"/>
              <a:pPr/>
              <a:t>‹#›</a:t>
            </a:fld>
            <a:endParaRPr lang="en-US" altLang="en-US"/>
          </a:p>
        </p:txBody>
      </p:sp>
    </p:spTree>
    <p:extLst>
      <p:ext uri="{BB962C8B-B14F-4D97-AF65-F5344CB8AC3E}">
        <p14:creationId xmlns:p14="http://schemas.microsoft.com/office/powerpoint/2010/main" val="258703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827DCE2-D34A-4611-9C60-AB9FF375B611}" type="datetime1">
              <a:rPr lang="en-US"/>
              <a:pPr>
                <a:defRPr/>
              </a:pPr>
              <a:t>4/16/2017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43FDF364-6D68-4939-B6E3-CAD31F53BD73}" type="slidenum">
              <a:rPr lang="en-US" altLang="en-US"/>
              <a:pPr/>
              <a:t>‹#›</a:t>
            </a:fld>
            <a:endParaRPr lang="en-US" altLang="en-US"/>
          </a:p>
        </p:txBody>
      </p:sp>
    </p:spTree>
    <p:extLst>
      <p:ext uri="{BB962C8B-B14F-4D97-AF65-F5344CB8AC3E}">
        <p14:creationId xmlns:p14="http://schemas.microsoft.com/office/powerpoint/2010/main" val="222264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A972A1-41ED-4B9D-9C16-D3626461D688}" type="datetime1">
              <a:rPr lang="en-US"/>
              <a:pPr>
                <a:defRPr/>
              </a:pPr>
              <a:t>4/16/2017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DF66583-9E0E-440C-97B0-D6682219AC19}" type="slidenum">
              <a:rPr lang="en-US" altLang="en-US"/>
              <a:pPr/>
              <a:t>‹#›</a:t>
            </a:fld>
            <a:endParaRPr lang="en-US" altLang="en-US"/>
          </a:p>
        </p:txBody>
      </p:sp>
    </p:spTree>
    <p:extLst>
      <p:ext uri="{BB962C8B-B14F-4D97-AF65-F5344CB8AC3E}">
        <p14:creationId xmlns:p14="http://schemas.microsoft.com/office/powerpoint/2010/main" val="268997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10AF7A9-4AF9-43C9-AFBF-E2C2962F4080}" type="datetime1">
              <a:rPr lang="en-US"/>
              <a:pPr>
                <a:defRPr/>
              </a:pPr>
              <a:t>4/16/2017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7960C00-055C-4034-B140-CD4E28251316}" type="slidenum">
              <a:rPr lang="en-US" altLang="en-US"/>
              <a:pPr/>
              <a:t>‹#›</a:t>
            </a:fld>
            <a:endParaRPr lang="en-US" altLang="en-US"/>
          </a:p>
        </p:txBody>
      </p:sp>
    </p:spTree>
    <p:extLst>
      <p:ext uri="{BB962C8B-B14F-4D97-AF65-F5344CB8AC3E}">
        <p14:creationId xmlns:p14="http://schemas.microsoft.com/office/powerpoint/2010/main" val="346461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D5B5"/>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35725F4-801F-4CBF-BA91-91AE8D12FF71}" type="datetime1">
              <a:rPr lang="en-US"/>
              <a:pPr>
                <a:defRPr/>
              </a:pPr>
              <a:t>4/16/2017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E6D8B484-C354-4677-84EB-8AD1915E6DB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73" r:id="rId1"/>
    <p:sldLayoutId id="214748398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mailto:jmatro@vcu.edu"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066800"/>
            <a:ext cx="7772400" cy="1905000"/>
          </a:xfrm>
        </p:spPr>
        <p:txBody>
          <a:bodyPr/>
          <a:lstStyle/>
          <a:p>
            <a:pPr eaLnBrk="1" hangingPunct="1">
              <a:spcBef>
                <a:spcPts val="6600"/>
              </a:spcBef>
            </a:pPr>
            <a:r>
              <a:rPr lang="en-US" altLang="en-US" sz="5400" b="1" smtClean="0"/>
              <a:t>I Do, I Do, I DoW!</a:t>
            </a:r>
            <a:br>
              <a:rPr lang="en-US" altLang="en-US" sz="5400" b="1" smtClean="0"/>
            </a:br>
            <a:r>
              <a:rPr lang="en-US" altLang="en-US" sz="400" b="1" smtClean="0"/>
              <a:t/>
            </a:r>
            <a:br>
              <a:rPr lang="en-US" altLang="en-US" sz="400" b="1" smtClean="0"/>
            </a:br>
            <a:r>
              <a:rPr lang="en-US" altLang="en-US" sz="3600" b="1" smtClean="0"/>
              <a:t>A look at SAS DO and DoW loops</a:t>
            </a:r>
          </a:p>
        </p:txBody>
      </p:sp>
      <p:sp>
        <p:nvSpPr>
          <p:cNvPr id="3075" name="Subtitle 2"/>
          <p:cNvSpPr>
            <a:spLocks noGrp="1"/>
          </p:cNvSpPr>
          <p:nvPr>
            <p:ph type="subTitle" idx="1"/>
          </p:nvPr>
        </p:nvSpPr>
        <p:spPr>
          <a:xfrm>
            <a:off x="1371600" y="4343400"/>
            <a:ext cx="6400800" cy="1295400"/>
          </a:xfrm>
        </p:spPr>
        <p:txBody>
          <a:bodyPr/>
          <a:lstStyle/>
          <a:p>
            <a:pPr eaLnBrk="1" hangingPunct="1"/>
            <a:r>
              <a:rPr lang="en-US" altLang="en-US" smtClean="0">
                <a:solidFill>
                  <a:schemeClr val="tx1"/>
                </a:solidFill>
              </a:rPr>
              <a:t>John Matro</a:t>
            </a:r>
          </a:p>
          <a:p>
            <a:pPr eaLnBrk="1" hangingPunct="1"/>
            <a:r>
              <a:rPr lang="en-US" altLang="en-US" smtClean="0">
                <a:solidFill>
                  <a:schemeClr val="tx1"/>
                </a:solidFill>
              </a:rPr>
              <a:t>Virginia Commonwealth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txBox="1">
            <a:spLocks noChangeArrowheads="1"/>
          </p:cNvSpPr>
          <p:nvPr/>
        </p:nvSpPr>
        <p:spPr bwMode="auto">
          <a:xfrm>
            <a:off x="609600" y="2568575"/>
            <a:ext cx="54102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ourier New" panose="02070309020205020404" pitchFamily="49" charset="0"/>
                <a:cs typeface="Courier New" panose="02070309020205020404" pitchFamily="49" charset="0"/>
              </a:rPr>
              <a:t>DATA _NULL_;</a:t>
            </a:r>
          </a:p>
          <a:p>
            <a:r>
              <a:rPr lang="en-US" altLang="en-US" sz="2600" b="1">
                <a:latin typeface="Courier New" panose="02070309020205020404" pitchFamily="49" charset="0"/>
                <a:cs typeface="Courier New" panose="02070309020205020404" pitchFamily="49" charset="0"/>
              </a:rPr>
              <a:t>SET sashelp.class (OBS=3);</a:t>
            </a:r>
          </a:p>
          <a:p>
            <a:r>
              <a:rPr lang="en-US" altLang="en-US" sz="2600" b="1">
                <a:latin typeface="Courier New" panose="02070309020205020404" pitchFamily="49" charset="0"/>
                <a:cs typeface="Courier New" panose="02070309020205020404" pitchFamily="49" charset="0"/>
              </a:rPr>
              <a:t>if (_N_=1) then a=0;</a:t>
            </a:r>
          </a:p>
          <a:p>
            <a:r>
              <a:rPr lang="en-US" altLang="en-US" sz="2600" b="1">
                <a:solidFill>
                  <a:srgbClr val="FF0000"/>
                </a:solidFill>
                <a:latin typeface="Courier New" panose="02070309020205020404" pitchFamily="49" charset="0"/>
                <a:cs typeface="Courier New" panose="02070309020205020404" pitchFamily="49" charset="0"/>
              </a:rPr>
              <a:t>a = a + age;</a:t>
            </a:r>
          </a:p>
          <a:p>
            <a:r>
              <a:rPr lang="en-US" altLang="en-US" sz="2600" b="1">
                <a:latin typeface="Courier New" panose="02070309020205020404" pitchFamily="49" charset="0"/>
                <a:cs typeface="Courier New" panose="02070309020205020404" pitchFamily="49" charset="0"/>
              </a:rPr>
              <a:t>PUT _N_= age= a=;</a:t>
            </a:r>
          </a:p>
          <a:p>
            <a:r>
              <a:rPr lang="en-US" altLang="en-US" sz="2600" b="1">
                <a:latin typeface="Courier New" panose="02070309020205020404" pitchFamily="49" charset="0"/>
                <a:cs typeface="Courier New" panose="02070309020205020404" pitchFamily="49" charset="0"/>
              </a:rPr>
              <a:t>RUN;</a:t>
            </a:r>
          </a:p>
        </p:txBody>
      </p:sp>
      <p:sp>
        <p:nvSpPr>
          <p:cNvPr id="12291" name="Title 1"/>
          <p:cNvSpPr>
            <a:spLocks noGrp="1"/>
          </p:cNvSpPr>
          <p:nvPr>
            <p:ph type="title"/>
          </p:nvPr>
        </p:nvSpPr>
        <p:spPr>
          <a:xfrm>
            <a:off x="457200" y="101600"/>
            <a:ext cx="8229600" cy="868363"/>
          </a:xfrm>
        </p:spPr>
        <p:txBody>
          <a:bodyPr/>
          <a:lstStyle/>
          <a:p>
            <a:pPr eaLnBrk="1" hangingPunct="1"/>
            <a:r>
              <a:rPr lang="en-US" altLang="en-US" b="1" smtClean="0"/>
              <a:t>Preliminaries</a:t>
            </a:r>
          </a:p>
        </p:txBody>
      </p:sp>
      <p:sp>
        <p:nvSpPr>
          <p:cNvPr id="12292" name="Content Placeholder 2"/>
          <p:cNvSpPr>
            <a:spLocks noGrp="1"/>
          </p:cNvSpPr>
          <p:nvPr>
            <p:ph idx="1"/>
          </p:nvPr>
        </p:nvSpPr>
        <p:spPr>
          <a:xfrm>
            <a:off x="293688" y="1138238"/>
            <a:ext cx="8458200" cy="1138237"/>
          </a:xfrm>
        </p:spPr>
        <p:txBody>
          <a:bodyPr/>
          <a:lstStyle/>
          <a:p>
            <a:pPr marL="0" indent="0" eaLnBrk="1" hangingPunct="1">
              <a:spcAft>
                <a:spcPts val="1800"/>
              </a:spcAft>
              <a:buFont typeface="Arial" panose="020B0604020202020204" pitchFamily="34" charset="0"/>
              <a:buNone/>
            </a:pPr>
            <a:r>
              <a:rPr lang="en-US" altLang="en-US" sz="3600" smtClean="0"/>
              <a:t>Variables </a:t>
            </a:r>
            <a:r>
              <a:rPr lang="en-US" altLang="en-US" sz="3600" u="sng" smtClean="0"/>
              <a:t>created</a:t>
            </a:r>
            <a:r>
              <a:rPr lang="en-US" altLang="en-US" sz="3600" smtClean="0"/>
              <a:t> in a data step are </a:t>
            </a:r>
            <a:r>
              <a:rPr lang="en-US" altLang="en-US" sz="3600" u="sng" smtClean="0"/>
              <a:t>reset to missing</a:t>
            </a:r>
            <a:r>
              <a:rPr lang="en-US" altLang="en-US" sz="3600" smtClean="0"/>
              <a:t> on each data step iteration:</a:t>
            </a:r>
          </a:p>
        </p:txBody>
      </p:sp>
      <p:sp>
        <p:nvSpPr>
          <p:cNvPr id="6" name="Slide Number Placeholder 5"/>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62DED5-677B-40B3-B913-868E8D311BE2}" type="slidenum">
              <a:rPr lang="en-US" altLang="en-US" sz="2400">
                <a:solidFill>
                  <a:srgbClr val="898989"/>
                </a:solidFill>
                <a:latin typeface="Calibri" panose="020F0502020204030204" pitchFamily="34" charset="0"/>
              </a:rPr>
              <a:pPr eaLnBrk="1" hangingPunct="1"/>
              <a:t>10</a:t>
            </a:fld>
            <a:endParaRPr lang="en-US" altLang="en-US" sz="2400">
              <a:solidFill>
                <a:srgbClr val="898989"/>
              </a:solidFill>
              <a:latin typeface="Calibri" panose="020F0502020204030204" pitchFamily="34" charset="0"/>
            </a:endParaRPr>
          </a:p>
        </p:txBody>
      </p:sp>
      <p:sp>
        <p:nvSpPr>
          <p:cNvPr id="12294" name="TextBox 1"/>
          <p:cNvSpPr txBox="1">
            <a:spLocks noChangeArrowheads="1"/>
          </p:cNvSpPr>
          <p:nvPr/>
        </p:nvSpPr>
        <p:spPr bwMode="auto">
          <a:xfrm>
            <a:off x="5180013" y="3606800"/>
            <a:ext cx="3582987" cy="12922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ourier New" panose="02070309020205020404" pitchFamily="49" charset="0"/>
                <a:cs typeface="Courier New" panose="02070309020205020404" pitchFamily="49" charset="0"/>
              </a:rPr>
              <a:t>_N_=1 Age=14 a=14</a:t>
            </a:r>
          </a:p>
          <a:p>
            <a:r>
              <a:rPr lang="en-US" altLang="en-US" sz="2600" b="1">
                <a:latin typeface="Courier New" panose="02070309020205020404" pitchFamily="49" charset="0"/>
                <a:cs typeface="Courier New" panose="02070309020205020404" pitchFamily="49" charset="0"/>
              </a:rPr>
              <a:t>_N_=2 Age=13 a=.</a:t>
            </a:r>
          </a:p>
          <a:p>
            <a:r>
              <a:rPr lang="en-US" altLang="en-US" sz="2600" b="1">
                <a:latin typeface="Courier New" panose="02070309020205020404" pitchFamily="49" charset="0"/>
                <a:cs typeface="Courier New" panose="02070309020205020404" pitchFamily="49" charset="0"/>
              </a:rPr>
              <a:t>_N_=3 Age=13 a=.</a:t>
            </a:r>
          </a:p>
        </p:txBody>
      </p:sp>
      <p:sp>
        <p:nvSpPr>
          <p:cNvPr id="12295" name="TextBox 1"/>
          <p:cNvSpPr txBox="1">
            <a:spLocks noChangeArrowheads="1"/>
          </p:cNvSpPr>
          <p:nvPr/>
        </p:nvSpPr>
        <p:spPr bwMode="auto">
          <a:xfrm>
            <a:off x="300038" y="5181600"/>
            <a:ext cx="83105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a:t>But you can override that reset by ‘</a:t>
            </a:r>
            <a:r>
              <a:rPr lang="en-US" altLang="en-US" sz="3200" u="sng"/>
              <a:t>retaining</a:t>
            </a:r>
            <a:r>
              <a:rPr lang="en-US" altLang="en-US" sz="3200"/>
              <a:t>’ a variable…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4294967295"/>
          </p:nvPr>
        </p:nvSpPr>
        <p:spPr>
          <a:xfrm>
            <a:off x="606425" y="2438400"/>
            <a:ext cx="5494338" cy="2590800"/>
          </a:xfrm>
        </p:spPr>
        <p:txBody>
          <a:bodyPr/>
          <a:lstStyle/>
          <a:p>
            <a:pPr marL="0" indent="0">
              <a:spcBef>
                <a:spcPts val="200"/>
              </a:spcBef>
              <a:buFont typeface="Arial" panose="020B0604020202020204" pitchFamily="34" charset="0"/>
              <a:buNone/>
            </a:pPr>
            <a:r>
              <a:rPr lang="en-US" altLang="en-US" sz="2600" b="1" smtClean="0">
                <a:latin typeface="Courier New" panose="02070309020205020404" pitchFamily="49" charset="0"/>
                <a:cs typeface="Courier New" panose="02070309020205020404" pitchFamily="49" charset="0"/>
              </a:rPr>
              <a:t>DATA _NULL_;</a:t>
            </a:r>
          </a:p>
          <a:p>
            <a:pPr marL="0" indent="0">
              <a:spcBef>
                <a:spcPts val="200"/>
              </a:spcBef>
              <a:buFont typeface="Arial" panose="020B0604020202020204" pitchFamily="34" charset="0"/>
              <a:buNone/>
            </a:pPr>
            <a:r>
              <a:rPr lang="en-US" altLang="en-US" sz="2600" b="1" smtClean="0">
                <a:latin typeface="Courier New" panose="02070309020205020404" pitchFamily="49" charset="0"/>
                <a:cs typeface="Courier New" panose="02070309020205020404" pitchFamily="49" charset="0"/>
              </a:rPr>
              <a:t>SET sashelp.class (OBS=3);</a:t>
            </a:r>
          </a:p>
          <a:p>
            <a:pPr marL="0" indent="0">
              <a:spcBef>
                <a:spcPts val="200"/>
              </a:spcBef>
              <a:buFont typeface="Arial" panose="020B0604020202020204" pitchFamily="34" charset="0"/>
              <a:buNone/>
            </a:pPr>
            <a:r>
              <a:rPr lang="en-US" altLang="en-US" sz="2600" b="1" smtClean="0">
                <a:solidFill>
                  <a:srgbClr val="FF0000"/>
                </a:solidFill>
                <a:latin typeface="Courier New" panose="02070309020205020404" pitchFamily="49" charset="0"/>
                <a:cs typeface="Courier New" panose="02070309020205020404" pitchFamily="49" charset="0"/>
              </a:rPr>
              <a:t>RETAIN a 0;</a:t>
            </a:r>
          </a:p>
          <a:p>
            <a:pPr marL="0" indent="0">
              <a:spcBef>
                <a:spcPts val="200"/>
              </a:spcBef>
              <a:buFont typeface="Arial" panose="020B0604020202020204" pitchFamily="34" charset="0"/>
              <a:buNone/>
            </a:pPr>
            <a:r>
              <a:rPr lang="en-US" altLang="en-US" sz="2600" b="1" smtClean="0">
                <a:solidFill>
                  <a:srgbClr val="FF0000"/>
                </a:solidFill>
                <a:latin typeface="Courier New" panose="02070309020205020404" pitchFamily="49" charset="0"/>
                <a:cs typeface="Courier New" panose="02070309020205020404" pitchFamily="49" charset="0"/>
              </a:rPr>
              <a:t>a = a + age;</a:t>
            </a:r>
          </a:p>
          <a:p>
            <a:pPr marL="0" indent="0">
              <a:spcBef>
                <a:spcPts val="200"/>
              </a:spcBef>
              <a:buFont typeface="Arial" panose="020B0604020202020204" pitchFamily="34" charset="0"/>
              <a:buNone/>
            </a:pPr>
            <a:r>
              <a:rPr lang="en-US" altLang="en-US" sz="2600" b="1" smtClean="0">
                <a:latin typeface="Courier New" panose="02070309020205020404" pitchFamily="49" charset="0"/>
                <a:cs typeface="Courier New" panose="02070309020205020404" pitchFamily="49" charset="0"/>
              </a:rPr>
              <a:t>PUT _N_= age= a=;</a:t>
            </a:r>
          </a:p>
          <a:p>
            <a:pPr marL="0" indent="0">
              <a:spcBef>
                <a:spcPts val="200"/>
              </a:spcBef>
              <a:buFont typeface="Arial" panose="020B0604020202020204" pitchFamily="34" charset="0"/>
              <a:buNone/>
            </a:pPr>
            <a:r>
              <a:rPr lang="en-US" altLang="en-US" sz="2600" b="1" smtClean="0">
                <a:latin typeface="Courier New" panose="02070309020205020404" pitchFamily="49" charset="0"/>
                <a:cs typeface="Courier New" panose="02070309020205020404" pitchFamily="49" charset="0"/>
              </a:rPr>
              <a:t>RUN;</a:t>
            </a:r>
          </a:p>
        </p:txBody>
      </p:sp>
      <p:sp>
        <p:nvSpPr>
          <p:cNvPr id="13315" name="Text Box 4"/>
          <p:cNvSpPr txBox="1">
            <a:spLocks noChangeArrowheads="1"/>
          </p:cNvSpPr>
          <p:nvPr/>
        </p:nvSpPr>
        <p:spPr bwMode="auto">
          <a:xfrm>
            <a:off x="4876800" y="3657600"/>
            <a:ext cx="3657600" cy="12922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ourier New" panose="02070309020205020404" pitchFamily="49" charset="0"/>
                <a:cs typeface="Courier New" panose="02070309020205020404" pitchFamily="49" charset="0"/>
              </a:rPr>
              <a:t>_N_=1 Age=14 a=14</a:t>
            </a:r>
          </a:p>
          <a:p>
            <a:r>
              <a:rPr lang="en-US" altLang="en-US" sz="2600" b="1">
                <a:latin typeface="Courier New" panose="02070309020205020404" pitchFamily="49" charset="0"/>
                <a:cs typeface="Courier New" panose="02070309020205020404" pitchFamily="49" charset="0"/>
              </a:rPr>
              <a:t>_N_=2 Age=13 a=27</a:t>
            </a:r>
          </a:p>
          <a:p>
            <a:r>
              <a:rPr lang="en-US" altLang="en-US" sz="2600" b="1">
                <a:latin typeface="Courier New" panose="02070309020205020404" pitchFamily="49" charset="0"/>
                <a:cs typeface="Courier New" panose="02070309020205020404" pitchFamily="49" charset="0"/>
              </a:rPr>
              <a:t>_N_=3 Age=13 a=40</a:t>
            </a:r>
          </a:p>
        </p:txBody>
      </p:sp>
      <p:sp>
        <p:nvSpPr>
          <p:cNvPr id="5" name="TextBox 4"/>
          <p:cNvSpPr txBox="1"/>
          <p:nvPr/>
        </p:nvSpPr>
        <p:spPr>
          <a:xfrm>
            <a:off x="457200" y="5410200"/>
            <a:ext cx="8153400" cy="954088"/>
          </a:xfrm>
          <a:prstGeom prst="rect">
            <a:avLst/>
          </a:prstGeom>
          <a:noFill/>
        </p:spPr>
        <p:txBody>
          <a:bodyPr>
            <a:spAutoFit/>
          </a:bodyPr>
          <a:lstStyle/>
          <a:p>
            <a:pPr marL="2397125" indent="-2397125">
              <a:tabLst>
                <a:tab pos="2397125" algn="l"/>
              </a:tabLst>
              <a:defRPr/>
            </a:pPr>
            <a:r>
              <a:rPr lang="en-US" sz="2800" b="1">
                <a:solidFill>
                  <a:srgbClr val="0000FF"/>
                </a:solidFill>
                <a:latin typeface="Courier New" pitchFamily="49" charset="0"/>
                <a:cs typeface="Courier New" pitchFamily="49" charset="0"/>
              </a:rPr>
              <a:t>RETAIN</a:t>
            </a:r>
            <a:r>
              <a:rPr lang="en-US" b="1">
                <a:solidFill>
                  <a:srgbClr val="0000FF"/>
                </a:solidFill>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a</a:t>
            </a:r>
            <a:r>
              <a:rPr lang="en-US" b="1">
                <a:solidFill>
                  <a:srgbClr val="0000FF"/>
                </a:solidFill>
                <a:latin typeface="Courier New" pitchFamily="49" charset="0"/>
                <a:cs typeface="Courier New" pitchFamily="49" charset="0"/>
              </a:rPr>
              <a:t> </a:t>
            </a:r>
            <a:r>
              <a:rPr lang="en-US" sz="2800" b="1">
                <a:solidFill>
                  <a:srgbClr val="0000FF"/>
                </a:solidFill>
                <a:latin typeface="Courier New" pitchFamily="49" charset="0"/>
                <a:cs typeface="Courier New" pitchFamily="49" charset="0"/>
              </a:rPr>
              <a:t>0:</a:t>
            </a:r>
            <a:r>
              <a:rPr lang="en-US" sz="2800" b="1">
                <a:latin typeface="+mj-lt"/>
              </a:rPr>
              <a:t> </a:t>
            </a:r>
            <a:r>
              <a:rPr lang="en-US" sz="2800">
                <a:latin typeface="+mn-lt"/>
              </a:rPr>
              <a:t>	SAS will </a:t>
            </a:r>
            <a:r>
              <a:rPr lang="en-US" sz="2800" b="1">
                <a:latin typeface="+mn-lt"/>
              </a:rPr>
              <a:t>not</a:t>
            </a:r>
            <a:r>
              <a:rPr lang="en-US" sz="2800">
                <a:latin typeface="+mn-lt"/>
              </a:rPr>
              <a:t> reset 'a' on each data step iteration.   Also initializes 'a' to 0.</a:t>
            </a:r>
          </a:p>
        </p:txBody>
      </p:sp>
      <p:sp>
        <p:nvSpPr>
          <p:cNvPr id="13317" name="Rectangle 2"/>
          <p:cNvSpPr>
            <a:spLocks noGrp="1"/>
          </p:cNvSpPr>
          <p:nvPr>
            <p:ph type="title"/>
          </p:nvPr>
        </p:nvSpPr>
        <p:spPr/>
        <p:txBody>
          <a:bodyPr/>
          <a:lstStyle/>
          <a:p>
            <a:pPr eaLnBrk="1" hangingPunct="1"/>
            <a:r>
              <a:rPr lang="en-US" altLang="en-US" b="1" smtClean="0"/>
              <a:t>Preliminaries</a:t>
            </a:r>
          </a:p>
        </p:txBody>
      </p:sp>
      <p:sp>
        <p:nvSpPr>
          <p:cNvPr id="3" name="TextBox 2"/>
          <p:cNvSpPr txBox="1"/>
          <p:nvPr/>
        </p:nvSpPr>
        <p:spPr>
          <a:xfrm>
            <a:off x="457200" y="1524000"/>
            <a:ext cx="8305800" cy="646113"/>
          </a:xfrm>
          <a:prstGeom prst="rect">
            <a:avLst/>
          </a:prstGeom>
          <a:noFill/>
        </p:spPr>
        <p:txBody>
          <a:bodyPr>
            <a:spAutoFit/>
          </a:bodyPr>
          <a:lstStyle/>
          <a:p>
            <a:pPr>
              <a:defRPr/>
            </a:pPr>
            <a:r>
              <a:rPr lang="en-US" sz="3600">
                <a:latin typeface="+mn-lt"/>
              </a:rPr>
              <a:t>Retaining with a </a:t>
            </a:r>
            <a:r>
              <a:rPr lang="en-US" sz="3600" b="1">
                <a:solidFill>
                  <a:srgbClr val="0000FF"/>
                </a:solidFill>
                <a:latin typeface="Courier New" pitchFamily="49" charset="0"/>
                <a:cs typeface="Courier New" pitchFamily="49" charset="0"/>
              </a:rPr>
              <a:t>RETAIN</a:t>
            </a:r>
            <a:r>
              <a:rPr lang="en-US" sz="3600">
                <a:latin typeface="+mn-lt"/>
              </a:rPr>
              <a:t> statement:</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2152D6F-E4DE-4343-B930-2E7B693B2BC9}" type="slidenum">
              <a:rPr lang="en-US" altLang="en-US" sz="2400">
                <a:solidFill>
                  <a:srgbClr val="898989"/>
                </a:solidFill>
                <a:latin typeface="Calibri" panose="020F0502020204030204" pitchFamily="34" charset="0"/>
              </a:rPr>
              <a:pPr eaLnBrk="1" hangingPunct="1"/>
              <a:t>11</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455613" y="252413"/>
            <a:ext cx="8229600" cy="804862"/>
          </a:xfrm>
        </p:spPr>
        <p:txBody>
          <a:bodyPr/>
          <a:lstStyle/>
          <a:p>
            <a:r>
              <a:rPr lang="en-US" altLang="en-US" b="1" smtClean="0"/>
              <a:t>Preliminaries</a:t>
            </a:r>
          </a:p>
        </p:txBody>
      </p:sp>
      <p:sp>
        <p:nvSpPr>
          <p:cNvPr id="14339" name="Content Placeholder 2"/>
          <p:cNvSpPr>
            <a:spLocks noGrp="1"/>
          </p:cNvSpPr>
          <p:nvPr>
            <p:ph idx="4294967295"/>
          </p:nvPr>
        </p:nvSpPr>
        <p:spPr>
          <a:xfrm>
            <a:off x="619125" y="1789113"/>
            <a:ext cx="5476875" cy="2895600"/>
          </a:xfrm>
        </p:spPr>
        <p:txBody>
          <a:bodyPr/>
          <a:lstStyle/>
          <a:p>
            <a:pPr marL="0" indent="0">
              <a:spcBef>
                <a:spcPts val="200"/>
              </a:spcBef>
              <a:buFont typeface="Arial" panose="020B0604020202020204" pitchFamily="34" charset="0"/>
              <a:buNone/>
            </a:pPr>
            <a:r>
              <a:rPr lang="en-US" altLang="en-US" sz="2600" b="1" smtClean="0">
                <a:latin typeface="Courier New" panose="02070309020205020404" pitchFamily="49" charset="0"/>
                <a:cs typeface="Courier New" panose="02070309020205020404" pitchFamily="49" charset="0"/>
              </a:rPr>
              <a:t>DATA _NULL_;</a:t>
            </a:r>
          </a:p>
          <a:p>
            <a:pPr marL="0" indent="0">
              <a:spcBef>
                <a:spcPts val="200"/>
              </a:spcBef>
              <a:buFont typeface="Arial" panose="020B0604020202020204" pitchFamily="34" charset="0"/>
              <a:buNone/>
            </a:pPr>
            <a:r>
              <a:rPr lang="en-US" altLang="en-US" sz="2600" b="1" smtClean="0">
                <a:latin typeface="Courier New" panose="02070309020205020404" pitchFamily="49" charset="0"/>
                <a:cs typeface="Courier New" panose="02070309020205020404" pitchFamily="49" charset="0"/>
              </a:rPr>
              <a:t>SET sashelp.class (OBS=3);</a:t>
            </a:r>
          </a:p>
          <a:p>
            <a:pPr marL="0" indent="0">
              <a:spcBef>
                <a:spcPts val="200"/>
              </a:spcBef>
              <a:buFont typeface="Arial" panose="020B0604020202020204" pitchFamily="34" charset="0"/>
              <a:buNone/>
            </a:pPr>
            <a:r>
              <a:rPr lang="en-US" altLang="en-US" sz="2600" b="1" smtClean="0">
                <a:solidFill>
                  <a:srgbClr val="FF0000"/>
                </a:solidFill>
                <a:latin typeface="Courier New" panose="02070309020205020404" pitchFamily="49" charset="0"/>
                <a:cs typeface="Courier New" panose="02070309020205020404" pitchFamily="49" charset="0"/>
              </a:rPr>
              <a:t>a + age;</a:t>
            </a:r>
          </a:p>
          <a:p>
            <a:pPr marL="0" indent="0">
              <a:spcBef>
                <a:spcPts val="200"/>
              </a:spcBef>
              <a:buFont typeface="Arial" panose="020B0604020202020204" pitchFamily="34" charset="0"/>
              <a:buNone/>
            </a:pPr>
            <a:r>
              <a:rPr lang="en-US" altLang="en-US" sz="2600" b="1" smtClean="0">
                <a:solidFill>
                  <a:srgbClr val="FF0000"/>
                </a:solidFill>
                <a:latin typeface="Courier New" panose="02070309020205020404" pitchFamily="49" charset="0"/>
                <a:cs typeface="Courier New" panose="02070309020205020404" pitchFamily="49" charset="0"/>
              </a:rPr>
              <a:t>b + 1;</a:t>
            </a:r>
          </a:p>
          <a:p>
            <a:pPr marL="0" indent="0">
              <a:spcBef>
                <a:spcPts val="200"/>
              </a:spcBef>
              <a:buFont typeface="Arial" panose="020B0604020202020204" pitchFamily="34" charset="0"/>
              <a:buNone/>
            </a:pPr>
            <a:r>
              <a:rPr lang="en-US" altLang="en-US" sz="2600" b="1" smtClean="0">
                <a:latin typeface="Courier New" panose="02070309020205020404" pitchFamily="49" charset="0"/>
                <a:cs typeface="Courier New" panose="02070309020205020404" pitchFamily="49" charset="0"/>
              </a:rPr>
              <a:t>PUT a= b=;</a:t>
            </a:r>
          </a:p>
          <a:p>
            <a:pPr marL="0" indent="0">
              <a:spcBef>
                <a:spcPts val="200"/>
              </a:spcBef>
              <a:buFont typeface="Arial" panose="020B0604020202020204" pitchFamily="34" charset="0"/>
              <a:buNone/>
            </a:pPr>
            <a:r>
              <a:rPr lang="en-US" altLang="en-US" sz="2600" b="1" smtClean="0">
                <a:latin typeface="Courier New" panose="02070309020205020404" pitchFamily="49" charset="0"/>
                <a:cs typeface="Courier New" panose="02070309020205020404" pitchFamily="49" charset="0"/>
              </a:rPr>
              <a:t>RUN;</a:t>
            </a:r>
          </a:p>
        </p:txBody>
      </p:sp>
      <p:sp>
        <p:nvSpPr>
          <p:cNvPr id="2" name="TextBox 1"/>
          <p:cNvSpPr txBox="1"/>
          <p:nvPr/>
        </p:nvSpPr>
        <p:spPr>
          <a:xfrm>
            <a:off x="990600" y="5029200"/>
            <a:ext cx="7570788" cy="1384300"/>
          </a:xfrm>
          <a:prstGeom prst="rect">
            <a:avLst/>
          </a:prstGeom>
          <a:noFill/>
        </p:spPr>
        <p:txBody>
          <a:bodyPr>
            <a:spAutoFit/>
          </a:bodyPr>
          <a:lstStyle/>
          <a:p>
            <a:pPr marL="1828800" indent="-1828800">
              <a:defRPr/>
            </a:pPr>
            <a:r>
              <a:rPr lang="en-US" sz="2600" b="1">
                <a:solidFill>
                  <a:srgbClr val="0000FF"/>
                </a:solidFill>
                <a:latin typeface="Courier New" pitchFamily="49" charset="0"/>
                <a:cs typeface="Courier New" pitchFamily="49" charset="0"/>
              </a:rPr>
              <a:t>x + ___:</a:t>
            </a:r>
            <a:r>
              <a:rPr lang="en-US" sz="2800">
                <a:latin typeface="+mn-lt"/>
              </a:rPr>
              <a:t>	Similar to  </a:t>
            </a:r>
            <a:r>
              <a:rPr lang="en-US" sz="2600" b="1">
                <a:solidFill>
                  <a:srgbClr val="0000FF"/>
                </a:solidFill>
                <a:latin typeface="Courier New" pitchFamily="49" charset="0"/>
                <a:cs typeface="Courier New" pitchFamily="49" charset="0"/>
              </a:rPr>
              <a:t>x = x + ___ </a:t>
            </a:r>
            <a:r>
              <a:rPr lang="en-US" sz="2800">
                <a:latin typeface="+mn-lt"/>
              </a:rPr>
              <a:t> but it also </a:t>
            </a:r>
            <a:r>
              <a:rPr lang="en-US" sz="2800" u="sng">
                <a:latin typeface="+mn-lt"/>
              </a:rPr>
              <a:t>initializes</a:t>
            </a:r>
            <a:r>
              <a:rPr lang="en-US" sz="2800">
                <a:latin typeface="+mn-lt"/>
              </a:rPr>
              <a:t> 'x' to zero and </a:t>
            </a:r>
            <a:r>
              <a:rPr lang="en-US" sz="2800" u="sng">
                <a:latin typeface="+mn-lt"/>
              </a:rPr>
              <a:t>retains</a:t>
            </a:r>
            <a:r>
              <a:rPr lang="en-US" sz="2800">
                <a:latin typeface="+mn-lt"/>
              </a:rPr>
              <a:t> 'x'.</a:t>
            </a:r>
            <a:r>
              <a:rPr lang="en-US" sz="2600" b="1">
                <a:solidFill>
                  <a:srgbClr val="0000FF"/>
                </a:solidFill>
                <a:latin typeface="Courier New" pitchFamily="49" charset="0"/>
                <a:cs typeface="Courier New" pitchFamily="49" charset="0"/>
              </a:rPr>
              <a:t> </a:t>
            </a:r>
            <a:br>
              <a:rPr lang="en-US" sz="2600" b="1">
                <a:solidFill>
                  <a:srgbClr val="0000FF"/>
                </a:solidFill>
                <a:latin typeface="Courier New" pitchFamily="49" charset="0"/>
                <a:cs typeface="Courier New" pitchFamily="49" charset="0"/>
              </a:rPr>
            </a:br>
            <a:r>
              <a:rPr lang="en-US" sz="2800">
                <a:latin typeface="+mn-lt"/>
              </a:rPr>
              <a:t>(In SAS docs, see </a:t>
            </a:r>
            <a:r>
              <a:rPr lang="en-US" sz="2800" i="1">
                <a:latin typeface="+mn-lt"/>
              </a:rPr>
              <a:t>Sum statement</a:t>
            </a:r>
            <a:r>
              <a:rPr lang="en-US" sz="2800">
                <a:latin typeface="+mn-lt"/>
              </a:rPr>
              <a:t>.)</a:t>
            </a:r>
          </a:p>
        </p:txBody>
      </p:sp>
      <p:sp>
        <p:nvSpPr>
          <p:cNvPr id="14341" name="Text Box 4"/>
          <p:cNvSpPr txBox="1">
            <a:spLocks noChangeArrowheads="1"/>
          </p:cNvSpPr>
          <p:nvPr/>
        </p:nvSpPr>
        <p:spPr bwMode="auto">
          <a:xfrm>
            <a:off x="5335588" y="3048000"/>
            <a:ext cx="1828800" cy="12922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ourier New" panose="02070309020205020404" pitchFamily="49" charset="0"/>
                <a:cs typeface="Courier New" panose="02070309020205020404" pitchFamily="49" charset="0"/>
              </a:rPr>
              <a:t>a=14 b=1</a:t>
            </a:r>
          </a:p>
          <a:p>
            <a:r>
              <a:rPr lang="en-US" altLang="en-US" sz="2600" b="1">
                <a:latin typeface="Courier New" panose="02070309020205020404" pitchFamily="49" charset="0"/>
                <a:cs typeface="Courier New" panose="02070309020205020404" pitchFamily="49" charset="0"/>
              </a:rPr>
              <a:t>a=27 b=2</a:t>
            </a:r>
          </a:p>
          <a:p>
            <a:r>
              <a:rPr lang="en-US" altLang="en-US" sz="2600" b="1">
                <a:latin typeface="Courier New" panose="02070309020205020404" pitchFamily="49" charset="0"/>
                <a:cs typeface="Courier New" panose="02070309020205020404" pitchFamily="49" charset="0"/>
              </a:rPr>
              <a:t>a=40 b=3</a:t>
            </a:r>
          </a:p>
        </p:txBody>
      </p:sp>
      <p:sp>
        <p:nvSpPr>
          <p:cNvPr id="7" name="TextBox 6"/>
          <p:cNvSpPr txBox="1"/>
          <p:nvPr/>
        </p:nvSpPr>
        <p:spPr>
          <a:xfrm>
            <a:off x="417513" y="1066800"/>
            <a:ext cx="8305800" cy="646113"/>
          </a:xfrm>
          <a:prstGeom prst="rect">
            <a:avLst/>
          </a:prstGeom>
          <a:noFill/>
        </p:spPr>
        <p:txBody>
          <a:bodyPr>
            <a:spAutoFit/>
          </a:bodyPr>
          <a:lstStyle/>
          <a:p>
            <a:pPr>
              <a:defRPr/>
            </a:pPr>
            <a:r>
              <a:rPr lang="en-US" sz="3600">
                <a:latin typeface="+mn-lt"/>
              </a:rPr>
              <a:t>Retaining with a '</a:t>
            </a:r>
            <a:r>
              <a:rPr lang="en-US" sz="3600" u="sng">
                <a:latin typeface="+mn-lt"/>
              </a:rPr>
              <a:t>sum statement</a:t>
            </a:r>
            <a:r>
              <a:rPr lang="en-US" sz="3600">
                <a:latin typeface="+mn-lt"/>
              </a:rPr>
              <a:t>':</a:t>
            </a:r>
          </a:p>
        </p:txBody>
      </p:sp>
      <p:sp>
        <p:nvSpPr>
          <p:cNvPr id="3" name="Slide Number Placeholder 2"/>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25C55F-2B09-4F79-9D46-96FF15AD2ED2}" type="slidenum">
              <a:rPr lang="en-US" altLang="en-US" sz="2400">
                <a:solidFill>
                  <a:srgbClr val="898989"/>
                </a:solidFill>
                <a:latin typeface="Calibri" panose="020F0502020204030204" pitchFamily="34" charset="0"/>
              </a:rPr>
              <a:pPr eaLnBrk="1" hangingPunct="1"/>
              <a:t>12</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pPr eaLnBrk="1" hangingPunct="1"/>
            <a:r>
              <a:rPr lang="en-US" altLang="en-US" b="1" smtClean="0"/>
              <a:t>DO Loop:  General Forms</a:t>
            </a:r>
          </a:p>
        </p:txBody>
      </p:sp>
      <p:sp>
        <p:nvSpPr>
          <p:cNvPr id="15363" name="Rectangle 3"/>
          <p:cNvSpPr>
            <a:spLocks noGrp="1"/>
          </p:cNvSpPr>
          <p:nvPr>
            <p:ph type="body" idx="1"/>
          </p:nvPr>
        </p:nvSpPr>
        <p:spPr>
          <a:xfrm>
            <a:off x="457200" y="1447800"/>
            <a:ext cx="8305800" cy="4800600"/>
          </a:xfrm>
        </p:spPr>
        <p:txBody>
          <a:bodyPr/>
          <a:lstStyle/>
          <a:p>
            <a:pPr marL="0" indent="0" eaLnBrk="1" hangingPunct="1">
              <a:spcBef>
                <a:spcPct val="0"/>
              </a:spcBef>
              <a:buFont typeface="Arial" panose="020B0604020202020204" pitchFamily="34" charset="0"/>
              <a:buNone/>
              <a:tabLst>
                <a:tab pos="569913" algn="l"/>
              </a:tabLst>
            </a:pPr>
            <a:r>
              <a:rPr lang="en-US" altLang="en-US" sz="2800" b="1" u="sng" smtClean="0"/>
              <a:t>Indexed</a:t>
            </a:r>
            <a:r>
              <a:rPr lang="en-US" altLang="en-US" sz="2800" smtClean="0"/>
              <a:t> DO loop:</a:t>
            </a:r>
          </a:p>
          <a:p>
            <a:pPr marL="0" indent="0" eaLnBrk="1" hangingPunct="1">
              <a:spcBef>
                <a:spcPct val="0"/>
              </a:spcBef>
              <a:buFont typeface="Arial" panose="020B0604020202020204" pitchFamily="34" charset="0"/>
              <a:buNone/>
              <a:tabLst>
                <a:tab pos="569913" algn="l"/>
              </a:tabLst>
            </a:pPr>
            <a:r>
              <a:rPr lang="en-US" altLang="en-US" sz="2800" b="1" smtClean="0"/>
              <a:t>	</a:t>
            </a:r>
            <a:r>
              <a:rPr lang="en-US" altLang="en-US" sz="2800" b="1" smtClean="0">
                <a:latin typeface="Courier New" panose="02070309020205020404" pitchFamily="49" charset="0"/>
                <a:cs typeface="Courier New" panose="02070309020205020404" pitchFamily="49" charset="0"/>
              </a:rPr>
              <a:t>DO </a:t>
            </a:r>
            <a:r>
              <a:rPr lang="en-US" altLang="en-US" sz="2800" i="1" smtClean="0"/>
              <a:t>variable</a:t>
            </a:r>
            <a:r>
              <a:rPr lang="en-US" altLang="en-US" sz="2800" b="1" smtClean="0"/>
              <a:t>  </a:t>
            </a:r>
            <a:r>
              <a:rPr lang="en-US" altLang="en-US" sz="2800" b="1" smtClean="0">
                <a:latin typeface="Courier New" panose="02070309020205020404" pitchFamily="49" charset="0"/>
                <a:cs typeface="Courier New" panose="02070309020205020404" pitchFamily="49" charset="0"/>
              </a:rPr>
              <a:t>= </a:t>
            </a:r>
            <a:r>
              <a:rPr lang="en-US" altLang="en-US" sz="2800" i="1" smtClean="0"/>
              <a:t>spec-1</a:t>
            </a:r>
            <a:r>
              <a:rPr lang="en-US" altLang="en-US" sz="2800" smtClean="0"/>
              <a:t>  </a:t>
            </a:r>
            <a:r>
              <a:rPr lang="en-US" altLang="en-US" sz="2800" i="1" smtClean="0"/>
              <a:t>&lt;, …spec-n&gt;</a:t>
            </a:r>
            <a:endParaRPr lang="en-US" altLang="en-US" sz="2800" b="1" smtClean="0"/>
          </a:p>
          <a:p>
            <a:pPr marL="0" indent="0" eaLnBrk="1" hangingPunct="1">
              <a:spcBef>
                <a:spcPct val="0"/>
              </a:spcBef>
              <a:buFont typeface="Arial" panose="020B0604020202020204" pitchFamily="34" charset="0"/>
              <a:buNone/>
              <a:tabLst>
                <a:tab pos="569913" algn="l"/>
              </a:tabLst>
            </a:pPr>
            <a:r>
              <a:rPr lang="en-US" altLang="en-US" sz="2800" b="1" smtClean="0"/>
              <a:t>		</a:t>
            </a:r>
            <a:r>
              <a:rPr lang="en-US" altLang="en-US" sz="2800" smtClean="0"/>
              <a:t>where </a:t>
            </a:r>
            <a:r>
              <a:rPr lang="en-US" altLang="en-US" sz="2800" i="1" smtClean="0"/>
              <a:t>spec-n</a:t>
            </a:r>
            <a:r>
              <a:rPr lang="en-US" altLang="en-US" sz="2800" smtClean="0"/>
              <a:t> is of the form:</a:t>
            </a:r>
            <a:br>
              <a:rPr lang="en-US" altLang="en-US" sz="2800" smtClean="0"/>
            </a:br>
            <a:r>
              <a:rPr lang="en-US" altLang="en-US" sz="2800" smtClean="0"/>
              <a:t>			</a:t>
            </a:r>
            <a:r>
              <a:rPr lang="en-US" altLang="en-US" sz="2800" i="1" smtClean="0"/>
              <a:t>start</a:t>
            </a:r>
            <a:r>
              <a:rPr lang="en-US" altLang="en-US" sz="2800" smtClean="0"/>
              <a:t>  &lt;</a:t>
            </a:r>
            <a:r>
              <a:rPr lang="en-US" altLang="en-US" sz="2800" b="1" smtClean="0">
                <a:latin typeface="Courier New" panose="02070309020205020404" pitchFamily="49" charset="0"/>
                <a:cs typeface="Courier New" panose="02070309020205020404" pitchFamily="49" charset="0"/>
              </a:rPr>
              <a:t>TO</a:t>
            </a:r>
            <a:r>
              <a:rPr lang="en-US" altLang="en-US" sz="2800" smtClean="0"/>
              <a:t> </a:t>
            </a:r>
            <a:r>
              <a:rPr lang="en-US" altLang="en-US" sz="2800" i="1" smtClean="0"/>
              <a:t>stop</a:t>
            </a:r>
            <a:r>
              <a:rPr lang="en-US" altLang="en-US" sz="2800" smtClean="0"/>
              <a:t>&gt;  &lt;</a:t>
            </a:r>
            <a:r>
              <a:rPr lang="en-US" altLang="en-US" sz="2800" b="1" smtClean="0">
                <a:latin typeface="Courier New" panose="02070309020205020404" pitchFamily="49" charset="0"/>
                <a:cs typeface="Courier New" panose="02070309020205020404" pitchFamily="49" charset="0"/>
              </a:rPr>
              <a:t>BY</a:t>
            </a:r>
            <a:r>
              <a:rPr lang="en-US" altLang="en-US" sz="2800" smtClean="0"/>
              <a:t> </a:t>
            </a:r>
            <a:r>
              <a:rPr lang="en-US" altLang="en-US" sz="2800" i="1" smtClean="0"/>
              <a:t>increment</a:t>
            </a:r>
            <a:r>
              <a:rPr lang="en-US" altLang="en-US" sz="2800" smtClean="0"/>
              <a:t>&gt;</a:t>
            </a:r>
            <a:br>
              <a:rPr lang="en-US" altLang="en-US" sz="2800" smtClean="0"/>
            </a:br>
            <a:r>
              <a:rPr lang="en-US" altLang="en-US" sz="2800" smtClean="0"/>
              <a:t>			&lt;</a:t>
            </a:r>
            <a:r>
              <a:rPr lang="en-US" altLang="en-US" sz="2800" b="1" smtClean="0">
                <a:latin typeface="Courier New" panose="02070309020205020404" pitchFamily="49" charset="0"/>
                <a:cs typeface="Courier New" panose="02070309020205020404" pitchFamily="49" charset="0"/>
              </a:rPr>
              <a:t>WHILE</a:t>
            </a:r>
            <a:r>
              <a:rPr lang="en-US" altLang="en-US" sz="2800" smtClean="0"/>
              <a:t>(</a:t>
            </a:r>
            <a:r>
              <a:rPr lang="en-US" altLang="en-US" sz="2800" i="1" smtClean="0"/>
              <a:t>expression</a:t>
            </a:r>
            <a:r>
              <a:rPr lang="en-US" altLang="en-US" sz="2800" smtClean="0"/>
              <a:t>) | </a:t>
            </a:r>
            <a:r>
              <a:rPr lang="en-US" altLang="en-US" sz="2800" b="1" smtClean="0">
                <a:latin typeface="Courier New" panose="02070309020205020404" pitchFamily="49" charset="0"/>
                <a:cs typeface="Courier New" panose="02070309020205020404" pitchFamily="49" charset="0"/>
              </a:rPr>
              <a:t>UNTIL</a:t>
            </a:r>
            <a:r>
              <a:rPr lang="en-US" altLang="en-US" sz="2800" smtClean="0"/>
              <a:t>(</a:t>
            </a:r>
            <a:r>
              <a:rPr lang="en-US" altLang="en-US" sz="2800" i="1" smtClean="0"/>
              <a:t>expression</a:t>
            </a:r>
            <a:r>
              <a:rPr lang="en-US" altLang="en-US" sz="2800" smtClean="0"/>
              <a:t>)&gt;</a:t>
            </a:r>
            <a:endParaRPr lang="en-US" altLang="en-US" sz="2800" b="1" smtClean="0">
              <a:latin typeface="Courier New" panose="02070309020205020404" pitchFamily="49" charset="0"/>
              <a:cs typeface="Courier New" panose="02070309020205020404" pitchFamily="49" charset="0"/>
            </a:endParaRPr>
          </a:p>
          <a:p>
            <a:pPr marL="0" indent="0" eaLnBrk="1" hangingPunct="1">
              <a:spcBef>
                <a:spcPts val="2000"/>
              </a:spcBef>
              <a:buFont typeface="Arial" panose="020B0604020202020204" pitchFamily="34" charset="0"/>
              <a:buNone/>
              <a:tabLst>
                <a:tab pos="569913" algn="l"/>
              </a:tabLst>
            </a:pPr>
            <a:r>
              <a:rPr lang="en-US" altLang="en-US" sz="2800" b="1" u="sng" smtClean="0"/>
              <a:t>Conditional</a:t>
            </a:r>
            <a:r>
              <a:rPr lang="en-US" altLang="en-US" sz="2800" smtClean="0"/>
              <a:t> DO loops:</a:t>
            </a:r>
          </a:p>
          <a:p>
            <a:pPr marL="0" indent="0" eaLnBrk="1" hangingPunct="1">
              <a:spcBef>
                <a:spcPct val="0"/>
              </a:spcBef>
              <a:buFont typeface="Arial" panose="020B0604020202020204" pitchFamily="34" charset="0"/>
              <a:buNone/>
              <a:tabLst>
                <a:tab pos="569913" algn="l"/>
              </a:tabLst>
            </a:pPr>
            <a:r>
              <a:rPr lang="en-US" altLang="en-US" sz="2800" b="1" smtClean="0"/>
              <a:t>	</a:t>
            </a:r>
            <a:r>
              <a:rPr lang="en-US" altLang="en-US" sz="2800" b="1" smtClean="0">
                <a:latin typeface="Courier New" panose="02070309020205020404" pitchFamily="49" charset="0"/>
                <a:cs typeface="Courier New" panose="02070309020205020404" pitchFamily="49" charset="0"/>
              </a:rPr>
              <a:t>DO WHILE (</a:t>
            </a:r>
            <a:r>
              <a:rPr lang="en-US" altLang="en-US" sz="2800" i="1" smtClean="0"/>
              <a:t>condition</a:t>
            </a:r>
            <a:r>
              <a:rPr lang="en-US" altLang="en-US" sz="2800" b="1" smtClean="0">
                <a:latin typeface="Courier New" panose="02070309020205020404" pitchFamily="49" charset="0"/>
                <a:cs typeface="Courier New" panose="02070309020205020404" pitchFamily="49" charset="0"/>
              </a:rPr>
              <a:t>);</a:t>
            </a:r>
          </a:p>
          <a:p>
            <a:pPr marL="0" indent="0" eaLnBrk="1" hangingPunct="1">
              <a:spcBef>
                <a:spcPct val="0"/>
              </a:spcBef>
              <a:buFont typeface="Arial" panose="020B0604020202020204" pitchFamily="34" charset="0"/>
              <a:buNone/>
              <a:tabLst>
                <a:tab pos="569913" algn="l"/>
              </a:tabLst>
            </a:pPr>
            <a:r>
              <a:rPr lang="en-US" altLang="en-US" sz="2800" b="1" smtClean="0"/>
              <a:t>	</a:t>
            </a:r>
            <a:r>
              <a:rPr lang="en-US" altLang="en-US" sz="2800" b="1" smtClean="0">
                <a:latin typeface="Courier New" panose="02070309020205020404" pitchFamily="49" charset="0"/>
                <a:cs typeface="Courier New" panose="02070309020205020404" pitchFamily="49" charset="0"/>
              </a:rPr>
              <a:t>DO UNTIL (</a:t>
            </a:r>
            <a:r>
              <a:rPr lang="en-US" altLang="en-US" sz="2800" i="1" smtClean="0"/>
              <a:t>condition</a:t>
            </a:r>
            <a:r>
              <a:rPr lang="en-US" altLang="en-US" sz="2800" b="1" smtClean="0">
                <a:latin typeface="Courier New" panose="02070309020205020404" pitchFamily="49" charset="0"/>
                <a:cs typeface="Courier New" panose="02070309020205020404" pitchFamily="49" charset="0"/>
              </a:rPr>
              <a:t>);</a:t>
            </a:r>
          </a:p>
          <a:p>
            <a:pPr marL="0" indent="0" eaLnBrk="1" hangingPunct="1">
              <a:spcBef>
                <a:spcPts val="2000"/>
              </a:spcBef>
              <a:buFont typeface="Arial" panose="020B0604020202020204" pitchFamily="34" charset="0"/>
              <a:buNone/>
              <a:tabLst>
                <a:tab pos="569913" algn="l"/>
              </a:tabLst>
            </a:pPr>
            <a:r>
              <a:rPr lang="en-US" altLang="en-US" sz="2800" b="1" u="sng" smtClean="0"/>
              <a:t>Special</a:t>
            </a:r>
            <a:r>
              <a:rPr lang="en-US" altLang="en-US" sz="2800" smtClean="0"/>
              <a:t>:</a:t>
            </a:r>
          </a:p>
          <a:p>
            <a:pPr marL="0" indent="0" eaLnBrk="1" hangingPunct="1">
              <a:spcBef>
                <a:spcPct val="0"/>
              </a:spcBef>
              <a:buFont typeface="Arial" panose="020B0604020202020204" pitchFamily="34" charset="0"/>
              <a:buNone/>
              <a:tabLst>
                <a:tab pos="569913" algn="l"/>
              </a:tabLst>
            </a:pPr>
            <a:r>
              <a:rPr lang="en-US" altLang="en-US" sz="2800" b="1" smtClean="0"/>
              <a:t>	</a:t>
            </a:r>
            <a:r>
              <a:rPr lang="en-US" altLang="en-US" sz="2800" b="1" smtClean="0">
                <a:latin typeface="Courier New" panose="02070309020205020404" pitchFamily="49" charset="0"/>
                <a:cs typeface="Courier New" panose="02070309020205020404" pitchFamily="49" charset="0"/>
              </a:rPr>
              <a:t>DO OVER </a:t>
            </a:r>
            <a:r>
              <a:rPr lang="en-US" altLang="en-US" sz="2800" i="1" smtClean="0"/>
              <a:t>arrayname</a:t>
            </a:r>
            <a:r>
              <a:rPr lang="en-US" altLang="en-US" sz="2800" b="1" smtClean="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378612-902E-4E69-B8BD-82B842D7960A}" type="slidenum">
              <a:rPr lang="en-US" altLang="en-US" sz="2400">
                <a:solidFill>
                  <a:srgbClr val="898989"/>
                </a:solidFill>
                <a:latin typeface="Calibri" panose="020F0502020204030204" pitchFamily="34" charset="0"/>
              </a:rPr>
              <a:pPr eaLnBrk="1" hangingPunct="1"/>
              <a:t>13</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eaLnBrk="1" hangingPunct="1"/>
            <a:r>
              <a:rPr lang="en-US" altLang="en-US" b="1" smtClean="0"/>
              <a:t>Indexed DO Loop</a:t>
            </a:r>
          </a:p>
        </p:txBody>
      </p:sp>
      <p:sp>
        <p:nvSpPr>
          <p:cNvPr id="16387" name="Rectangle 3"/>
          <p:cNvSpPr>
            <a:spLocks noGrp="1"/>
          </p:cNvSpPr>
          <p:nvPr>
            <p:ph type="body" idx="1"/>
          </p:nvPr>
        </p:nvSpPr>
        <p:spPr>
          <a:xfrm>
            <a:off x="457200" y="1752600"/>
            <a:ext cx="8305800" cy="3657600"/>
          </a:xfrm>
        </p:spPr>
        <p:txBody>
          <a:bodyPr/>
          <a:lstStyle/>
          <a:p>
            <a:pPr marL="0" indent="0" eaLnBrk="1" hangingPunct="1">
              <a:spcBef>
                <a:spcPct val="0"/>
              </a:spcBef>
              <a:spcAft>
                <a:spcPts val="600"/>
              </a:spcAft>
              <a:buFont typeface="Arial" panose="020B0604020202020204" pitchFamily="34" charset="0"/>
              <a:buNone/>
            </a:pPr>
            <a:r>
              <a:rPr lang="en-US" altLang="en-US" b="1" smtClean="0">
                <a:latin typeface="Courier New" panose="02070309020205020404" pitchFamily="49" charset="0"/>
                <a:cs typeface="Courier New" panose="02070309020205020404" pitchFamily="49" charset="0"/>
              </a:rPr>
              <a:t>DO </a:t>
            </a:r>
            <a:r>
              <a:rPr lang="en-US" altLang="en-US" i="1" smtClean="0"/>
              <a:t>variable</a:t>
            </a:r>
            <a:r>
              <a:rPr lang="en-US" altLang="en-US" b="1" smtClean="0"/>
              <a:t>  </a:t>
            </a:r>
            <a:r>
              <a:rPr lang="en-US" altLang="en-US" b="1" smtClean="0">
                <a:latin typeface="Courier New" panose="02070309020205020404" pitchFamily="49" charset="0"/>
                <a:cs typeface="Courier New" panose="02070309020205020404" pitchFamily="49" charset="0"/>
              </a:rPr>
              <a:t>= </a:t>
            </a:r>
            <a:r>
              <a:rPr lang="en-US" altLang="en-US" i="1" smtClean="0"/>
              <a:t>spec-1</a:t>
            </a:r>
            <a:r>
              <a:rPr lang="en-US" altLang="en-US" smtClean="0"/>
              <a:t>  </a:t>
            </a:r>
            <a:r>
              <a:rPr lang="en-US" altLang="en-US" i="1" smtClean="0"/>
              <a:t>&lt;, …spec-n&gt;</a:t>
            </a:r>
            <a:r>
              <a:rPr lang="en-US" altLang="en-US" smtClean="0">
                <a:latin typeface="Courier New" panose="02070309020205020404" pitchFamily="49" charset="0"/>
                <a:cs typeface="Courier New" panose="02070309020205020404" pitchFamily="49" charset="0"/>
              </a:rPr>
              <a:t>;</a:t>
            </a:r>
          </a:p>
          <a:p>
            <a:pPr marL="0" indent="0" eaLnBrk="1" hangingPunct="1">
              <a:spcBef>
                <a:spcPct val="0"/>
              </a:spcBef>
              <a:spcAft>
                <a:spcPts val="600"/>
              </a:spcAft>
              <a:buFont typeface="Arial" panose="020B0604020202020204" pitchFamily="34" charset="0"/>
              <a:buNone/>
            </a:pPr>
            <a:r>
              <a:rPr lang="en-US" altLang="en-US" i="1" smtClean="0"/>
              <a:t>&lt;SAS statements&gt;</a:t>
            </a:r>
          </a:p>
          <a:p>
            <a:pPr marL="0" indent="0" eaLnBrk="1" hangingPunct="1">
              <a:spcBef>
                <a:spcPct val="0"/>
              </a:spcBef>
              <a:spcAft>
                <a:spcPts val="600"/>
              </a:spcAft>
              <a:buFont typeface="Arial" panose="020B0604020202020204" pitchFamily="34" charset="0"/>
              <a:buNone/>
            </a:pPr>
            <a:r>
              <a:rPr lang="en-US" altLang="en-US" b="1" smtClean="0">
                <a:latin typeface="Courier New" panose="02070309020205020404" pitchFamily="49" charset="0"/>
                <a:cs typeface="Courier New" panose="02070309020205020404" pitchFamily="49" charset="0"/>
              </a:rPr>
              <a:t>END;</a:t>
            </a:r>
          </a:p>
          <a:p>
            <a:pPr marL="0" indent="0" eaLnBrk="1" hangingPunct="1">
              <a:spcBef>
                <a:spcPts val="3600"/>
              </a:spcBef>
              <a:spcAft>
                <a:spcPts val="600"/>
              </a:spcAft>
              <a:buFont typeface="Arial" panose="020B0604020202020204" pitchFamily="34" charset="0"/>
              <a:buNone/>
            </a:pPr>
            <a:r>
              <a:rPr lang="en-US" altLang="en-US" smtClean="0"/>
              <a:t>Where each </a:t>
            </a:r>
            <a:r>
              <a:rPr lang="en-US" altLang="en-US" i="1" smtClean="0"/>
              <a:t>spec-n</a:t>
            </a:r>
            <a:r>
              <a:rPr lang="en-US" altLang="en-US" smtClean="0"/>
              <a:t> is of the form:</a:t>
            </a:r>
          </a:p>
          <a:p>
            <a:pPr marL="0" indent="0" eaLnBrk="1" hangingPunct="1">
              <a:spcBef>
                <a:spcPct val="0"/>
              </a:spcBef>
              <a:spcAft>
                <a:spcPts val="600"/>
              </a:spcAft>
              <a:buFont typeface="Arial" panose="020B0604020202020204" pitchFamily="34" charset="0"/>
              <a:buNone/>
            </a:pPr>
            <a:r>
              <a:rPr lang="en-US" altLang="en-US" smtClean="0"/>
              <a:t>	</a:t>
            </a:r>
            <a:r>
              <a:rPr lang="en-US" altLang="en-US" i="1" smtClean="0"/>
              <a:t>start</a:t>
            </a:r>
            <a:r>
              <a:rPr lang="en-US" altLang="en-US" smtClean="0"/>
              <a:t>  &lt;</a:t>
            </a:r>
            <a:r>
              <a:rPr lang="en-US" altLang="en-US" b="1" smtClean="0">
                <a:latin typeface="Courier New" panose="02070309020205020404" pitchFamily="49" charset="0"/>
                <a:cs typeface="Courier New" panose="02070309020205020404" pitchFamily="49" charset="0"/>
              </a:rPr>
              <a:t>TO</a:t>
            </a:r>
            <a:r>
              <a:rPr lang="en-US" altLang="en-US" smtClean="0"/>
              <a:t> </a:t>
            </a:r>
            <a:r>
              <a:rPr lang="en-US" altLang="en-US" i="1" smtClean="0"/>
              <a:t>stop</a:t>
            </a:r>
            <a:r>
              <a:rPr lang="en-US" altLang="en-US" smtClean="0"/>
              <a:t>&gt;  &lt;</a:t>
            </a:r>
            <a:r>
              <a:rPr lang="en-US" altLang="en-US" b="1" smtClean="0">
                <a:latin typeface="Courier New" panose="02070309020205020404" pitchFamily="49" charset="0"/>
                <a:cs typeface="Courier New" panose="02070309020205020404" pitchFamily="49" charset="0"/>
              </a:rPr>
              <a:t>BY</a:t>
            </a:r>
            <a:r>
              <a:rPr lang="en-US" altLang="en-US" smtClean="0"/>
              <a:t> </a:t>
            </a:r>
            <a:r>
              <a:rPr lang="en-US" altLang="en-US" i="1" smtClean="0"/>
              <a:t>increment</a:t>
            </a:r>
            <a:r>
              <a:rPr lang="en-US" altLang="en-US" smtClean="0"/>
              <a:t>&gt;</a:t>
            </a:r>
            <a:br>
              <a:rPr lang="en-US" altLang="en-US" smtClean="0"/>
            </a:br>
            <a:r>
              <a:rPr lang="en-US" altLang="en-US" smtClean="0"/>
              <a:t>	&lt;</a:t>
            </a:r>
            <a:r>
              <a:rPr lang="en-US" altLang="en-US" b="1" smtClean="0">
                <a:latin typeface="Courier New" panose="02070309020205020404" pitchFamily="49" charset="0"/>
                <a:cs typeface="Courier New" panose="02070309020205020404" pitchFamily="49" charset="0"/>
              </a:rPr>
              <a:t>WHILE</a:t>
            </a:r>
            <a:r>
              <a:rPr lang="en-US" altLang="en-US" smtClean="0"/>
              <a:t>(</a:t>
            </a:r>
            <a:r>
              <a:rPr lang="en-US" altLang="en-US" i="1" smtClean="0"/>
              <a:t>expression</a:t>
            </a:r>
            <a:r>
              <a:rPr lang="en-US" altLang="en-US" smtClean="0"/>
              <a:t>) | </a:t>
            </a:r>
            <a:r>
              <a:rPr lang="en-US" altLang="en-US" b="1" smtClean="0">
                <a:latin typeface="Courier New" panose="02070309020205020404" pitchFamily="49" charset="0"/>
                <a:cs typeface="Courier New" panose="02070309020205020404" pitchFamily="49" charset="0"/>
              </a:rPr>
              <a:t>UNTIL</a:t>
            </a:r>
            <a:r>
              <a:rPr lang="en-US" altLang="en-US" smtClean="0"/>
              <a:t>(</a:t>
            </a:r>
            <a:r>
              <a:rPr lang="en-US" altLang="en-US" i="1" smtClean="0"/>
              <a:t>expression</a:t>
            </a:r>
            <a:r>
              <a:rPr lang="en-US" altLang="en-US" smtClean="0"/>
              <a:t>)&gt;</a:t>
            </a:r>
            <a:endParaRPr lang="en-US" altLang="en-US" b="1" smtClean="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5E8089-DBE0-4CDC-B7C7-C75B57EB7AEF}" type="slidenum">
              <a:rPr lang="en-US" altLang="en-US" sz="2400">
                <a:solidFill>
                  <a:srgbClr val="898989"/>
                </a:solidFill>
                <a:latin typeface="Calibri" panose="020F0502020204030204" pitchFamily="34" charset="0"/>
              </a:rPr>
              <a:pPr eaLnBrk="1" hangingPunct="1"/>
              <a:t>14</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pPr eaLnBrk="1" hangingPunct="1"/>
            <a:r>
              <a:rPr lang="en-US" altLang="en-US" b="1" smtClean="0"/>
              <a:t>Indexed DO Loop</a:t>
            </a:r>
          </a:p>
        </p:txBody>
      </p:sp>
      <p:sp>
        <p:nvSpPr>
          <p:cNvPr id="17411" name="Rectangle 3"/>
          <p:cNvSpPr>
            <a:spLocks noGrp="1"/>
          </p:cNvSpPr>
          <p:nvPr>
            <p:ph type="body" idx="1"/>
          </p:nvPr>
        </p:nvSpPr>
        <p:spPr>
          <a:xfrm>
            <a:off x="1295400" y="2286000"/>
            <a:ext cx="3810000" cy="2590800"/>
          </a:xfrm>
        </p:spPr>
        <p:txBody>
          <a:bodyPr/>
          <a:lstStyle/>
          <a:p>
            <a:pPr eaLnBrk="1" hangingPunct="1">
              <a:buFont typeface="Arial" panose="020B0604020202020204" pitchFamily="34" charset="0"/>
              <a:buNone/>
            </a:pPr>
            <a:r>
              <a:rPr lang="en-US" altLang="en-US" sz="2800" b="1" smtClean="0">
                <a:latin typeface="Courier New" panose="02070309020205020404" pitchFamily="49" charset="0"/>
              </a:rPr>
              <a:t>DATA _NULL_;</a:t>
            </a:r>
          </a:p>
          <a:p>
            <a:pPr eaLnBrk="1" hangingPunct="1">
              <a:buFont typeface="Arial" panose="020B0604020202020204" pitchFamily="34" charset="0"/>
              <a:buNone/>
            </a:pPr>
            <a:r>
              <a:rPr lang="en-US" altLang="en-US" sz="2800" b="1" smtClean="0">
                <a:solidFill>
                  <a:srgbClr val="0000FF"/>
                </a:solidFill>
                <a:latin typeface="Courier New" panose="02070309020205020404" pitchFamily="49" charset="0"/>
              </a:rPr>
              <a:t>DO i = 1,2,-7,46;</a:t>
            </a:r>
          </a:p>
          <a:p>
            <a:pPr eaLnBrk="1" hangingPunct="1">
              <a:buFont typeface="Arial" panose="020B0604020202020204" pitchFamily="34" charset="0"/>
              <a:buNone/>
            </a:pPr>
            <a:r>
              <a:rPr lang="en-US" altLang="en-US" sz="2800" b="1" smtClean="0">
                <a:latin typeface="Courier New" panose="02070309020205020404" pitchFamily="49" charset="0"/>
              </a:rPr>
              <a:t>  PUT i=;</a:t>
            </a:r>
          </a:p>
          <a:p>
            <a:pPr eaLnBrk="1" hangingPunct="1">
              <a:buFont typeface="Arial" panose="020B0604020202020204" pitchFamily="34" charset="0"/>
              <a:buNone/>
            </a:pPr>
            <a:r>
              <a:rPr lang="en-US" altLang="en-US" sz="2800" b="1" smtClean="0">
                <a:solidFill>
                  <a:srgbClr val="0000FF"/>
                </a:solidFill>
                <a:latin typeface="Courier New" panose="02070309020205020404" pitchFamily="49" charset="0"/>
              </a:rPr>
              <a:t>END;</a:t>
            </a:r>
          </a:p>
          <a:p>
            <a:pPr eaLnBrk="1" hangingPunct="1">
              <a:buFont typeface="Arial" panose="020B0604020202020204" pitchFamily="34" charset="0"/>
              <a:buNone/>
            </a:pPr>
            <a:r>
              <a:rPr lang="en-US" altLang="en-US" sz="2800" b="1" smtClean="0">
                <a:latin typeface="Courier New" panose="02070309020205020404" pitchFamily="49" charset="0"/>
              </a:rPr>
              <a:t>RUN;</a:t>
            </a:r>
          </a:p>
        </p:txBody>
      </p:sp>
      <p:sp>
        <p:nvSpPr>
          <p:cNvPr id="17412" name="Text Box 4"/>
          <p:cNvSpPr txBox="1">
            <a:spLocks noChangeArrowheads="1"/>
          </p:cNvSpPr>
          <p:nvPr/>
        </p:nvSpPr>
        <p:spPr bwMode="auto">
          <a:xfrm>
            <a:off x="5943600" y="2514600"/>
            <a:ext cx="1219200" cy="18256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i=2</a:t>
            </a:r>
          </a:p>
          <a:p>
            <a:pPr eaLnBrk="1" hangingPunct="1"/>
            <a:r>
              <a:rPr lang="en-US" altLang="en-US" sz="2800" b="1">
                <a:latin typeface="Courier New" panose="02070309020205020404" pitchFamily="49" charset="0"/>
              </a:rPr>
              <a:t>i=-7</a:t>
            </a:r>
          </a:p>
          <a:p>
            <a:pPr eaLnBrk="1" hangingPunct="1"/>
            <a:r>
              <a:rPr lang="en-US" altLang="en-US" sz="2800" b="1">
                <a:latin typeface="Courier New" panose="02070309020205020404" pitchFamily="49" charset="0"/>
              </a:rPr>
              <a:t>i=46</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B74176-9800-41CD-9E34-3C590CC858EA}" type="slidenum">
              <a:rPr lang="en-US" altLang="en-US" sz="2400">
                <a:solidFill>
                  <a:srgbClr val="898989"/>
                </a:solidFill>
                <a:latin typeface="Calibri" panose="020F0502020204030204" pitchFamily="34" charset="0"/>
              </a:rPr>
              <a:pPr eaLnBrk="1" hangingPunct="1"/>
              <a:t>15</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txBox="1">
            <a:spLocks noGrp="1"/>
          </p:cNvSpPr>
          <p:nvPr/>
        </p:nvSpPr>
        <p:spPr bwMode="auto">
          <a:xfrm>
            <a:off x="6553200" y="6315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03BEA9CD-9818-4FF7-BAC7-C4CB23E3BCEB}" type="slidenum">
              <a:rPr lang="en-US" altLang="en-US" sz="2400">
                <a:solidFill>
                  <a:srgbClr val="898989"/>
                </a:solidFill>
                <a:latin typeface="Calibri" panose="020F0502020204030204" pitchFamily="34" charset="0"/>
              </a:rPr>
              <a:pPr algn="r" eaLnBrk="1" hangingPunct="1"/>
              <a:t>16</a:t>
            </a:fld>
            <a:endParaRPr lang="en-US" altLang="en-US" sz="2400">
              <a:solidFill>
                <a:srgbClr val="898989"/>
              </a:solidFill>
              <a:latin typeface="Calibri" panose="020F0502020204030204" pitchFamily="34" charset="0"/>
            </a:endParaRPr>
          </a:p>
        </p:txBody>
      </p:sp>
      <p:sp>
        <p:nvSpPr>
          <p:cNvPr id="18435" name="Rectangle 2"/>
          <p:cNvSpPr>
            <a:spLocks noGrp="1"/>
          </p:cNvSpPr>
          <p:nvPr>
            <p:ph type="title" idx="4294967295"/>
          </p:nvPr>
        </p:nvSpPr>
        <p:spPr/>
        <p:txBody>
          <a:bodyPr/>
          <a:lstStyle/>
          <a:p>
            <a:pPr eaLnBrk="1" hangingPunct="1"/>
            <a:r>
              <a:rPr lang="en-US" altLang="en-US" b="1" smtClean="0"/>
              <a:t>Indexed DO Loop</a:t>
            </a:r>
          </a:p>
        </p:txBody>
      </p:sp>
      <p:sp>
        <p:nvSpPr>
          <p:cNvPr id="18436" name="Rectangle 3"/>
          <p:cNvSpPr>
            <a:spLocks noGrp="1"/>
          </p:cNvSpPr>
          <p:nvPr>
            <p:ph type="body" idx="4294967295"/>
          </p:nvPr>
        </p:nvSpPr>
        <p:spPr>
          <a:xfrm>
            <a:off x="1295400" y="2286000"/>
            <a:ext cx="3657600" cy="2590800"/>
          </a:xfrm>
        </p:spPr>
        <p:txBody>
          <a:bodyPr/>
          <a:lstStyle/>
          <a:p>
            <a:pPr eaLnBrk="1" hangingPunct="1">
              <a:buFont typeface="Arial" panose="020B0604020202020204" pitchFamily="34" charset="0"/>
              <a:buNone/>
            </a:pPr>
            <a:r>
              <a:rPr lang="en-US" altLang="en-US" sz="2800" b="1" smtClean="0">
                <a:latin typeface="Courier New" panose="02070309020205020404" pitchFamily="49" charset="0"/>
              </a:rPr>
              <a:t>DATA _NULL_;</a:t>
            </a:r>
          </a:p>
          <a:p>
            <a:pPr eaLnBrk="1" hangingPunct="1">
              <a:buFont typeface="Arial" panose="020B0604020202020204" pitchFamily="34" charset="0"/>
              <a:buNone/>
            </a:pPr>
            <a:r>
              <a:rPr lang="en-US" altLang="en-US" sz="2800" b="1" smtClean="0">
                <a:solidFill>
                  <a:srgbClr val="0000FF"/>
                </a:solidFill>
                <a:latin typeface="Courier New" panose="02070309020205020404" pitchFamily="49" charset="0"/>
              </a:rPr>
              <a:t>DO i = 1 TO 10;</a:t>
            </a:r>
          </a:p>
          <a:p>
            <a:pPr eaLnBrk="1" hangingPunct="1">
              <a:buFont typeface="Arial" panose="020B0604020202020204" pitchFamily="34" charset="0"/>
              <a:buNone/>
            </a:pPr>
            <a:r>
              <a:rPr lang="en-US" altLang="en-US" sz="2800" b="1" smtClean="0">
                <a:latin typeface="Courier New" panose="02070309020205020404" pitchFamily="49" charset="0"/>
              </a:rPr>
              <a:t>  PUT i=;</a:t>
            </a:r>
          </a:p>
          <a:p>
            <a:pPr eaLnBrk="1" hangingPunct="1">
              <a:buFont typeface="Arial" panose="020B0604020202020204" pitchFamily="34" charset="0"/>
              <a:buNone/>
            </a:pPr>
            <a:r>
              <a:rPr lang="en-US" altLang="en-US" sz="2800" b="1" smtClean="0">
                <a:solidFill>
                  <a:srgbClr val="0000FF"/>
                </a:solidFill>
                <a:latin typeface="Courier New" panose="02070309020205020404" pitchFamily="49" charset="0"/>
              </a:rPr>
              <a:t>END;</a:t>
            </a:r>
          </a:p>
          <a:p>
            <a:pPr eaLnBrk="1" hangingPunct="1">
              <a:buFont typeface="Arial" panose="020B0604020202020204" pitchFamily="34" charset="0"/>
              <a:buNone/>
            </a:pPr>
            <a:r>
              <a:rPr lang="en-US" altLang="en-US" sz="2800" b="1" smtClean="0">
                <a:latin typeface="Courier New" panose="02070309020205020404" pitchFamily="49" charset="0"/>
              </a:rPr>
              <a:t>RUN;</a:t>
            </a:r>
          </a:p>
        </p:txBody>
      </p:sp>
      <p:sp>
        <p:nvSpPr>
          <p:cNvPr id="18437" name="Text Box 4"/>
          <p:cNvSpPr txBox="1">
            <a:spLocks noChangeArrowheads="1"/>
          </p:cNvSpPr>
          <p:nvPr/>
        </p:nvSpPr>
        <p:spPr bwMode="auto">
          <a:xfrm>
            <a:off x="5943600" y="1905000"/>
            <a:ext cx="1219200" cy="4387850"/>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i=2</a:t>
            </a:r>
          </a:p>
          <a:p>
            <a:pPr eaLnBrk="1" hangingPunct="1"/>
            <a:r>
              <a:rPr lang="en-US" altLang="en-US" sz="2800" b="1">
                <a:latin typeface="Courier New" panose="02070309020205020404" pitchFamily="49" charset="0"/>
              </a:rPr>
              <a:t>i=3</a:t>
            </a:r>
          </a:p>
          <a:p>
            <a:pPr eaLnBrk="1" hangingPunct="1"/>
            <a:r>
              <a:rPr lang="en-US" altLang="en-US" sz="2800" b="1">
                <a:latin typeface="Courier New" panose="02070309020205020404" pitchFamily="49" charset="0"/>
              </a:rPr>
              <a:t>i=4</a:t>
            </a:r>
          </a:p>
          <a:p>
            <a:pPr eaLnBrk="1" hangingPunct="1"/>
            <a:r>
              <a:rPr lang="en-US" altLang="en-US" sz="2800" b="1">
                <a:latin typeface="Courier New" panose="02070309020205020404" pitchFamily="49" charset="0"/>
              </a:rPr>
              <a:t>i=5</a:t>
            </a:r>
          </a:p>
          <a:p>
            <a:pPr eaLnBrk="1" hangingPunct="1"/>
            <a:r>
              <a:rPr lang="en-US" altLang="en-US" sz="2800" b="1">
                <a:latin typeface="Courier New" panose="02070309020205020404" pitchFamily="49" charset="0"/>
              </a:rPr>
              <a:t>i=6</a:t>
            </a:r>
          </a:p>
          <a:p>
            <a:pPr eaLnBrk="1" hangingPunct="1"/>
            <a:r>
              <a:rPr lang="en-US" altLang="en-US" sz="2800" b="1">
                <a:latin typeface="Courier New" panose="02070309020205020404" pitchFamily="49" charset="0"/>
              </a:rPr>
              <a:t>i=7</a:t>
            </a:r>
          </a:p>
          <a:p>
            <a:pPr eaLnBrk="1" hangingPunct="1"/>
            <a:r>
              <a:rPr lang="en-US" altLang="en-US" sz="2800" b="1">
                <a:latin typeface="Courier New" panose="02070309020205020404" pitchFamily="49" charset="0"/>
              </a:rPr>
              <a:t>i=8</a:t>
            </a:r>
          </a:p>
          <a:p>
            <a:pPr eaLnBrk="1" hangingPunct="1"/>
            <a:r>
              <a:rPr lang="en-US" altLang="en-US" sz="2800" b="1">
                <a:latin typeface="Courier New" panose="02070309020205020404" pitchFamily="49" charset="0"/>
              </a:rPr>
              <a:t>i=9</a:t>
            </a:r>
          </a:p>
          <a:p>
            <a:pPr eaLnBrk="1" hangingPunct="1"/>
            <a:r>
              <a:rPr lang="en-US" altLang="en-US" sz="2800" b="1">
                <a:latin typeface="Courier New" panose="02070309020205020404" pitchFamily="49" charset="0"/>
              </a:rPr>
              <a:t>i=10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pPr eaLnBrk="1" hangingPunct="1"/>
            <a:r>
              <a:rPr lang="en-US" altLang="en-US" b="1" smtClean="0"/>
              <a:t>Indexed DO Loop</a:t>
            </a:r>
          </a:p>
        </p:txBody>
      </p:sp>
      <p:sp>
        <p:nvSpPr>
          <p:cNvPr id="19459" name="Rectangle 3"/>
          <p:cNvSpPr>
            <a:spLocks noGrp="1"/>
          </p:cNvSpPr>
          <p:nvPr>
            <p:ph type="body" idx="4294967295"/>
          </p:nvPr>
        </p:nvSpPr>
        <p:spPr>
          <a:xfrm>
            <a:off x="1306513" y="3048000"/>
            <a:ext cx="3657600" cy="2590800"/>
          </a:xfrm>
        </p:spPr>
        <p:txBody>
          <a:bodyPr/>
          <a:lstStyle/>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DATA _NULL_;</a:t>
            </a:r>
          </a:p>
          <a:p>
            <a:pPr eaLnBrk="1" hangingPunct="1">
              <a:lnSpc>
                <a:spcPct val="80000"/>
              </a:lnSpc>
              <a:buFont typeface="Arial" panose="020B0604020202020204" pitchFamily="34" charset="0"/>
              <a:buNone/>
            </a:pPr>
            <a:r>
              <a:rPr lang="en-US" altLang="en-US" sz="2800" b="1" smtClean="0">
                <a:solidFill>
                  <a:srgbClr val="0000FF"/>
                </a:solidFill>
                <a:latin typeface="Courier New" panose="02070309020205020404" pitchFamily="49" charset="0"/>
              </a:rPr>
              <a:t>DO i = 1 TO 10;</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  PUT i=;</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  </a:t>
            </a:r>
            <a:r>
              <a:rPr lang="en-US" altLang="en-US" sz="2800" b="1" smtClean="0">
                <a:solidFill>
                  <a:srgbClr val="FF0000"/>
                </a:solidFill>
                <a:latin typeface="Courier New" panose="02070309020205020404" pitchFamily="49" charset="0"/>
              </a:rPr>
              <a:t>i = i + 2;</a:t>
            </a:r>
          </a:p>
          <a:p>
            <a:pPr eaLnBrk="1" hangingPunct="1">
              <a:lnSpc>
                <a:spcPct val="80000"/>
              </a:lnSpc>
              <a:buFont typeface="Arial" panose="020B0604020202020204" pitchFamily="34" charset="0"/>
              <a:buNone/>
            </a:pPr>
            <a:r>
              <a:rPr lang="en-US" altLang="en-US" sz="2800" b="1" smtClean="0">
                <a:solidFill>
                  <a:srgbClr val="0000FF"/>
                </a:solidFill>
                <a:latin typeface="Courier New" panose="02070309020205020404" pitchFamily="49" charset="0"/>
              </a:rPr>
              <a:t>END;</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RUN;</a:t>
            </a:r>
          </a:p>
        </p:txBody>
      </p:sp>
      <p:sp>
        <p:nvSpPr>
          <p:cNvPr id="19460" name="Text Box 4"/>
          <p:cNvSpPr txBox="1">
            <a:spLocks noChangeArrowheads="1"/>
          </p:cNvSpPr>
          <p:nvPr/>
        </p:nvSpPr>
        <p:spPr bwMode="auto">
          <a:xfrm>
            <a:off x="5954713" y="3429000"/>
            <a:ext cx="1219200" cy="18256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i=4</a:t>
            </a:r>
          </a:p>
          <a:p>
            <a:pPr eaLnBrk="1" hangingPunct="1"/>
            <a:r>
              <a:rPr lang="en-US" altLang="en-US" sz="2800" b="1">
                <a:latin typeface="Courier New" panose="02070309020205020404" pitchFamily="49" charset="0"/>
              </a:rPr>
              <a:t>i=7</a:t>
            </a:r>
          </a:p>
          <a:p>
            <a:pPr eaLnBrk="1" hangingPunct="1"/>
            <a:r>
              <a:rPr lang="en-US" altLang="en-US" sz="2800" b="1">
                <a:latin typeface="Courier New" panose="02070309020205020404" pitchFamily="49" charset="0"/>
              </a:rPr>
              <a:t>i=10</a:t>
            </a:r>
          </a:p>
        </p:txBody>
      </p:sp>
      <p:sp>
        <p:nvSpPr>
          <p:cNvPr id="19461" name="Slide Number Placeholder 4"/>
          <p:cNvSpPr txBox="1">
            <a:spLocks noGrp="1"/>
          </p:cNvSpPr>
          <p:nvPr/>
        </p:nvSpPr>
        <p:spPr bwMode="auto">
          <a:xfrm>
            <a:off x="6553200" y="6315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80004B2-2746-44A3-90D7-1B608A7F5ADA}" type="slidenum">
              <a:rPr lang="en-US" altLang="en-US" sz="2400">
                <a:solidFill>
                  <a:srgbClr val="898989"/>
                </a:solidFill>
                <a:latin typeface="Calibri" panose="020F0502020204030204" pitchFamily="34" charset="0"/>
              </a:rPr>
              <a:pPr algn="r" eaLnBrk="1" hangingPunct="1"/>
              <a:t>17</a:t>
            </a:fld>
            <a:endParaRPr lang="en-US" altLang="en-US" sz="2400">
              <a:solidFill>
                <a:srgbClr val="898989"/>
              </a:solidFill>
              <a:latin typeface="Calibri" panose="020F0502020204030204" pitchFamily="34" charset="0"/>
            </a:endParaRPr>
          </a:p>
        </p:txBody>
      </p:sp>
      <p:sp>
        <p:nvSpPr>
          <p:cNvPr id="2" name="TextBox 1"/>
          <p:cNvSpPr txBox="1"/>
          <p:nvPr/>
        </p:nvSpPr>
        <p:spPr>
          <a:xfrm>
            <a:off x="609600" y="1524000"/>
            <a:ext cx="7620000" cy="1200150"/>
          </a:xfrm>
          <a:prstGeom prst="rect">
            <a:avLst/>
          </a:prstGeom>
          <a:noFill/>
        </p:spPr>
        <p:txBody>
          <a:bodyPr>
            <a:spAutoFit/>
          </a:bodyPr>
          <a:lstStyle/>
          <a:p>
            <a:pPr>
              <a:defRPr/>
            </a:pPr>
            <a:r>
              <a:rPr lang="en-US" sz="3600">
                <a:latin typeface="+mn-lt"/>
              </a:rPr>
              <a:t>You can modify the index variable, if desired: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pPr eaLnBrk="1" hangingPunct="1"/>
            <a:r>
              <a:rPr lang="en-US" altLang="en-US" b="1" smtClean="0"/>
              <a:t>Indexed DO Loop</a:t>
            </a:r>
          </a:p>
        </p:txBody>
      </p:sp>
      <p:sp>
        <p:nvSpPr>
          <p:cNvPr id="20483" name="Rectangle 3"/>
          <p:cNvSpPr>
            <a:spLocks noGrp="1"/>
          </p:cNvSpPr>
          <p:nvPr>
            <p:ph type="body" idx="1"/>
          </p:nvPr>
        </p:nvSpPr>
        <p:spPr>
          <a:xfrm>
            <a:off x="623888" y="1765300"/>
            <a:ext cx="4710112" cy="4178300"/>
          </a:xfrm>
        </p:spPr>
        <p:txBody>
          <a:bodyPr/>
          <a:lstStyle/>
          <a:p>
            <a:pPr eaLnBrk="1" hangingPunct="1">
              <a:buFont typeface="Arial" panose="020B0604020202020204" pitchFamily="34" charset="0"/>
              <a:buNone/>
            </a:pPr>
            <a:r>
              <a:rPr lang="en-US" altLang="en-US" sz="2800" b="1" smtClean="0">
                <a:latin typeface="Courier New" panose="02070309020205020404" pitchFamily="49" charset="0"/>
              </a:rPr>
              <a:t>DATA </a:t>
            </a:r>
            <a:r>
              <a:rPr lang="en-US" altLang="en-US" sz="2800" b="1" smtClean="0">
                <a:solidFill>
                  <a:srgbClr val="0000FF"/>
                </a:solidFill>
                <a:latin typeface="Courier New" panose="02070309020205020404" pitchFamily="49" charset="0"/>
              </a:rPr>
              <a:t>test</a:t>
            </a:r>
            <a:r>
              <a:rPr lang="en-US" altLang="en-US" sz="2800" b="1" smtClean="0">
                <a:latin typeface="Courier New" panose="02070309020205020404" pitchFamily="49" charset="0"/>
              </a:rPr>
              <a:t>;</a:t>
            </a:r>
          </a:p>
          <a:p>
            <a:pPr eaLnBrk="1" hangingPunct="1">
              <a:buFont typeface="Arial" panose="020B0604020202020204" pitchFamily="34" charset="0"/>
              <a:buNone/>
            </a:pPr>
            <a:r>
              <a:rPr lang="en-US" altLang="en-US" sz="2800" b="1" smtClean="0">
                <a:latin typeface="Courier New" panose="02070309020205020404" pitchFamily="49" charset="0"/>
              </a:rPr>
              <a:t>DO i=1 TO 10;</a:t>
            </a:r>
          </a:p>
          <a:p>
            <a:pPr eaLnBrk="1" hangingPunct="1">
              <a:buFont typeface="Arial" panose="020B0604020202020204" pitchFamily="34" charset="0"/>
              <a:buNone/>
            </a:pPr>
            <a:r>
              <a:rPr lang="en-US" altLang="en-US" sz="2800" b="1" smtClean="0">
                <a:latin typeface="Courier New" panose="02070309020205020404" pitchFamily="49" charset="0"/>
              </a:rPr>
              <a:t>  x = i * 4;</a:t>
            </a:r>
          </a:p>
          <a:p>
            <a:pPr eaLnBrk="1" hangingPunct="1">
              <a:buFont typeface="Arial" panose="020B0604020202020204" pitchFamily="34" charset="0"/>
              <a:buNone/>
            </a:pPr>
            <a:r>
              <a:rPr lang="en-US" altLang="en-US" sz="2800" b="1" smtClean="0">
                <a:latin typeface="Courier New" panose="02070309020205020404" pitchFamily="49" charset="0"/>
              </a:rPr>
              <a:t>  </a:t>
            </a:r>
            <a:r>
              <a:rPr lang="en-US" altLang="en-US" sz="2800" b="1" smtClean="0">
                <a:solidFill>
                  <a:srgbClr val="0000FF"/>
                </a:solidFill>
                <a:latin typeface="Courier New" panose="02070309020205020404" pitchFamily="49" charset="0"/>
              </a:rPr>
              <a:t>OUTPUT;</a:t>
            </a:r>
          </a:p>
          <a:p>
            <a:pPr eaLnBrk="1" hangingPunct="1">
              <a:buFont typeface="Arial" panose="020B0604020202020204" pitchFamily="34" charset="0"/>
              <a:buNone/>
            </a:pPr>
            <a:r>
              <a:rPr lang="en-US" altLang="en-US" sz="2800" b="1" smtClean="0">
                <a:latin typeface="Courier New" panose="02070309020205020404" pitchFamily="49" charset="0"/>
              </a:rPr>
              <a:t>END;</a:t>
            </a:r>
          </a:p>
          <a:p>
            <a:pPr eaLnBrk="1" hangingPunct="1">
              <a:buFont typeface="Arial" panose="020B0604020202020204" pitchFamily="34" charset="0"/>
              <a:buNone/>
            </a:pPr>
            <a:r>
              <a:rPr lang="en-US" altLang="en-US" sz="2800" b="1" smtClean="0">
                <a:latin typeface="Courier New" panose="02070309020205020404" pitchFamily="49" charset="0"/>
              </a:rPr>
              <a:t>RUN;</a:t>
            </a:r>
          </a:p>
          <a:p>
            <a:pPr eaLnBrk="1" hangingPunct="1">
              <a:spcBef>
                <a:spcPts val="2400"/>
              </a:spcBef>
              <a:buFont typeface="Arial" panose="020B0604020202020204" pitchFamily="34" charset="0"/>
              <a:buNone/>
            </a:pPr>
            <a:r>
              <a:rPr lang="en-US" altLang="en-US" sz="2800" b="1" smtClean="0">
                <a:latin typeface="Courier New" panose="02070309020205020404" pitchFamily="49" charset="0"/>
              </a:rPr>
              <a:t>PROC PRINT DATA=test; </a:t>
            </a:r>
          </a:p>
          <a:p>
            <a:pPr eaLnBrk="1" hangingPunct="1">
              <a:buFont typeface="Arial" panose="020B0604020202020204" pitchFamily="34" charset="0"/>
              <a:buNone/>
            </a:pPr>
            <a:r>
              <a:rPr lang="en-US" altLang="en-US" sz="2800" b="1" smtClean="0">
                <a:latin typeface="Courier New" panose="02070309020205020404" pitchFamily="49" charset="0"/>
              </a:rPr>
              <a:t>RUN;</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3621A9-0E23-429C-9621-654D43CD101D}" type="slidenum">
              <a:rPr lang="en-US" altLang="en-US" sz="2400">
                <a:solidFill>
                  <a:srgbClr val="898989"/>
                </a:solidFill>
                <a:latin typeface="Calibri" panose="020F0502020204030204" pitchFamily="34" charset="0"/>
              </a:rPr>
              <a:pPr eaLnBrk="1" hangingPunct="1"/>
              <a:t>18</a:t>
            </a:fld>
            <a:endParaRPr lang="en-US" altLang="en-US" sz="2400">
              <a:solidFill>
                <a:srgbClr val="898989"/>
              </a:solidFill>
              <a:latin typeface="Calibri" panose="020F0502020204030204" pitchFamily="34" charset="0"/>
            </a:endParaRPr>
          </a:p>
        </p:txBody>
      </p:sp>
      <p:sp>
        <p:nvSpPr>
          <p:cNvPr id="20485" name="Text Box 4"/>
          <p:cNvSpPr txBox="1">
            <a:spLocks noChangeArrowheads="1"/>
          </p:cNvSpPr>
          <p:nvPr/>
        </p:nvSpPr>
        <p:spPr bwMode="auto">
          <a:xfrm>
            <a:off x="5729288" y="1371600"/>
            <a:ext cx="2895600" cy="4986338"/>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200"/>
              </a:spcAft>
            </a:pPr>
            <a:r>
              <a:rPr lang="nn-NO" altLang="en-US" sz="2800" b="1">
                <a:latin typeface="Courier New" panose="02070309020205020404" pitchFamily="49" charset="0"/>
              </a:rPr>
              <a:t>Obs   i    x</a:t>
            </a:r>
          </a:p>
          <a:p>
            <a:pPr eaLnBrk="1" hangingPunct="1"/>
            <a:r>
              <a:rPr lang="nn-NO" altLang="en-US" sz="2800" b="1">
                <a:latin typeface="Courier New" panose="02070309020205020404" pitchFamily="49" charset="0"/>
              </a:rPr>
              <a:t>  1   1    4</a:t>
            </a:r>
          </a:p>
          <a:p>
            <a:pPr eaLnBrk="1" hangingPunct="1"/>
            <a:r>
              <a:rPr lang="nn-NO" altLang="en-US" sz="2800" b="1">
                <a:latin typeface="Courier New" panose="02070309020205020404" pitchFamily="49" charset="0"/>
              </a:rPr>
              <a:t>  2   2    8</a:t>
            </a:r>
          </a:p>
          <a:p>
            <a:pPr eaLnBrk="1" hangingPunct="1"/>
            <a:r>
              <a:rPr lang="nn-NO" altLang="en-US" sz="2800" b="1">
                <a:latin typeface="Courier New" panose="02070309020205020404" pitchFamily="49" charset="0"/>
              </a:rPr>
              <a:t>  3   3   12</a:t>
            </a:r>
          </a:p>
          <a:p>
            <a:pPr eaLnBrk="1" hangingPunct="1"/>
            <a:r>
              <a:rPr lang="nn-NO" altLang="en-US" sz="2800" b="1">
                <a:latin typeface="Courier New" panose="02070309020205020404" pitchFamily="49" charset="0"/>
              </a:rPr>
              <a:t>  4   4   16</a:t>
            </a:r>
          </a:p>
          <a:p>
            <a:pPr eaLnBrk="1" hangingPunct="1"/>
            <a:r>
              <a:rPr lang="nn-NO" altLang="en-US" sz="2800" b="1">
                <a:latin typeface="Courier New" panose="02070309020205020404" pitchFamily="49" charset="0"/>
              </a:rPr>
              <a:t>  5   5   20</a:t>
            </a:r>
          </a:p>
          <a:p>
            <a:pPr eaLnBrk="1" hangingPunct="1"/>
            <a:r>
              <a:rPr lang="nn-NO" altLang="en-US" sz="2800" b="1">
                <a:latin typeface="Courier New" panose="02070309020205020404" pitchFamily="49" charset="0"/>
              </a:rPr>
              <a:t>  6   6   24</a:t>
            </a:r>
          </a:p>
          <a:p>
            <a:pPr eaLnBrk="1" hangingPunct="1"/>
            <a:r>
              <a:rPr lang="nn-NO" altLang="en-US" sz="2800" b="1">
                <a:latin typeface="Courier New" panose="02070309020205020404" pitchFamily="49" charset="0"/>
              </a:rPr>
              <a:t>  7   7   28</a:t>
            </a:r>
          </a:p>
          <a:p>
            <a:pPr eaLnBrk="1" hangingPunct="1"/>
            <a:r>
              <a:rPr lang="nn-NO" altLang="en-US" sz="2800" b="1">
                <a:latin typeface="Courier New" panose="02070309020205020404" pitchFamily="49" charset="0"/>
              </a:rPr>
              <a:t>  8   8   32</a:t>
            </a:r>
          </a:p>
          <a:p>
            <a:pPr eaLnBrk="1" hangingPunct="1"/>
            <a:r>
              <a:rPr lang="nn-NO" altLang="en-US" sz="2800" b="1">
                <a:latin typeface="Courier New" panose="02070309020205020404" pitchFamily="49" charset="0"/>
              </a:rPr>
              <a:t>  9   9   36</a:t>
            </a:r>
          </a:p>
          <a:p>
            <a:pPr eaLnBrk="1" hangingPunct="1"/>
            <a:r>
              <a:rPr lang="nn-NO" altLang="en-US" sz="2800" b="1">
                <a:latin typeface="Courier New" panose="02070309020205020404" pitchFamily="49" charset="0"/>
              </a:rPr>
              <a:t> 10  10   40</a:t>
            </a:r>
            <a:endParaRPr lang="en-US" altLang="en-US" sz="2800" b="1">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en-US" b="1" smtClean="0"/>
              <a:t>Indexed DO Loop</a:t>
            </a:r>
          </a:p>
        </p:txBody>
      </p:sp>
      <p:sp>
        <p:nvSpPr>
          <p:cNvPr id="21507" name="Rectangle 3"/>
          <p:cNvSpPr>
            <a:spLocks noGrp="1"/>
          </p:cNvSpPr>
          <p:nvPr>
            <p:ph type="body" idx="1"/>
          </p:nvPr>
        </p:nvSpPr>
        <p:spPr>
          <a:xfrm>
            <a:off x="457200" y="1600200"/>
            <a:ext cx="4419600" cy="3276600"/>
          </a:xfrm>
        </p:spPr>
        <p:txBody>
          <a:bodyPr/>
          <a:lstStyle/>
          <a:p>
            <a:pPr eaLnBrk="1" hangingPunct="1">
              <a:buFont typeface="Arial" panose="020B0604020202020204" pitchFamily="34" charset="0"/>
              <a:buNone/>
            </a:pPr>
            <a:r>
              <a:rPr lang="en-US" altLang="en-US" smtClean="0"/>
              <a:t> </a:t>
            </a:r>
          </a:p>
        </p:txBody>
      </p:sp>
      <p:sp>
        <p:nvSpPr>
          <p:cNvPr id="21508" name="Rectangle 6"/>
          <p:cNvSpPr>
            <a:spLocks/>
          </p:cNvSpPr>
          <p:nvPr/>
        </p:nvSpPr>
        <p:spPr bwMode="auto">
          <a:xfrm>
            <a:off x="762000" y="2286000"/>
            <a:ext cx="4572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DO </a:t>
            </a:r>
            <a:r>
              <a:rPr lang="en-US" altLang="en-US" sz="2800" b="1" u="sng">
                <a:solidFill>
                  <a:srgbClr val="0000FF"/>
                </a:solidFill>
                <a:latin typeface="Courier New" panose="02070309020205020404" pitchFamily="49" charset="0"/>
              </a:rPr>
              <a:t>i=1</a:t>
            </a:r>
            <a:r>
              <a:rPr lang="en-US" altLang="en-US" sz="2800" b="1">
                <a:latin typeface="Courier New" panose="02070309020205020404" pitchFamily="49" charset="0"/>
              </a:rPr>
              <a:t> </a:t>
            </a:r>
            <a:r>
              <a:rPr lang="en-US" altLang="en-US" sz="2800" b="1" u="sng">
                <a:solidFill>
                  <a:srgbClr val="0000FF"/>
                </a:solidFill>
                <a:latin typeface="Courier New" panose="02070309020205020404" pitchFamily="49" charset="0"/>
              </a:rPr>
              <a:t>TO 20</a:t>
            </a:r>
            <a:r>
              <a:rPr lang="en-US" altLang="en-US" sz="2800" b="1">
                <a:latin typeface="Courier New" panose="02070309020205020404" pitchFamily="49" charset="0"/>
              </a:rPr>
              <a:t> </a:t>
            </a:r>
            <a:r>
              <a:rPr lang="en-US" altLang="en-US" sz="2800" b="1" u="sng">
                <a:solidFill>
                  <a:srgbClr val="FF0000"/>
                </a:solidFill>
                <a:latin typeface="Courier New" panose="02070309020205020404" pitchFamily="49" charset="0"/>
              </a:rPr>
              <a:t>BY 2</a:t>
            </a:r>
            <a:r>
              <a:rPr lang="en-US" altLang="en-US" sz="2800" b="1">
                <a:latin typeface="Courier New" panose="02070309020205020404" pitchFamily="49" charset="0"/>
              </a:rPr>
              <a:t>;</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
        <p:nvSpPr>
          <p:cNvPr id="21509" name="Text Box 7"/>
          <p:cNvSpPr txBox="1">
            <a:spLocks noChangeArrowheads="1"/>
          </p:cNvSpPr>
          <p:nvPr/>
        </p:nvSpPr>
        <p:spPr bwMode="auto">
          <a:xfrm>
            <a:off x="5943600" y="1905000"/>
            <a:ext cx="1219200" cy="4387850"/>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i=3</a:t>
            </a:r>
          </a:p>
          <a:p>
            <a:pPr eaLnBrk="1" hangingPunct="1"/>
            <a:r>
              <a:rPr lang="en-US" altLang="en-US" sz="2800" b="1">
                <a:latin typeface="Courier New" panose="02070309020205020404" pitchFamily="49" charset="0"/>
              </a:rPr>
              <a:t>i=5</a:t>
            </a:r>
          </a:p>
          <a:p>
            <a:pPr eaLnBrk="1" hangingPunct="1"/>
            <a:r>
              <a:rPr lang="en-US" altLang="en-US" sz="2800" b="1">
                <a:latin typeface="Courier New" panose="02070309020205020404" pitchFamily="49" charset="0"/>
              </a:rPr>
              <a:t>i=7</a:t>
            </a:r>
          </a:p>
          <a:p>
            <a:pPr eaLnBrk="1" hangingPunct="1"/>
            <a:r>
              <a:rPr lang="en-US" altLang="en-US" sz="2800" b="1">
                <a:latin typeface="Courier New" panose="02070309020205020404" pitchFamily="49" charset="0"/>
              </a:rPr>
              <a:t>i=9</a:t>
            </a:r>
          </a:p>
          <a:p>
            <a:pPr eaLnBrk="1" hangingPunct="1"/>
            <a:r>
              <a:rPr lang="en-US" altLang="en-US" sz="2800" b="1">
                <a:latin typeface="Courier New" panose="02070309020205020404" pitchFamily="49" charset="0"/>
              </a:rPr>
              <a:t>i=11</a:t>
            </a:r>
          </a:p>
          <a:p>
            <a:pPr eaLnBrk="1" hangingPunct="1"/>
            <a:r>
              <a:rPr lang="en-US" altLang="en-US" sz="2800" b="1">
                <a:latin typeface="Courier New" panose="02070309020205020404" pitchFamily="49" charset="0"/>
              </a:rPr>
              <a:t>i=13</a:t>
            </a:r>
          </a:p>
          <a:p>
            <a:pPr eaLnBrk="1" hangingPunct="1"/>
            <a:r>
              <a:rPr lang="en-US" altLang="en-US" sz="2800" b="1">
                <a:latin typeface="Courier New" panose="02070309020205020404" pitchFamily="49" charset="0"/>
              </a:rPr>
              <a:t>i=15</a:t>
            </a:r>
          </a:p>
          <a:p>
            <a:pPr eaLnBrk="1" hangingPunct="1"/>
            <a:r>
              <a:rPr lang="en-US" altLang="en-US" sz="2800" b="1">
                <a:latin typeface="Courier New" panose="02070309020205020404" pitchFamily="49" charset="0"/>
              </a:rPr>
              <a:t>i=17</a:t>
            </a:r>
          </a:p>
          <a:p>
            <a:pPr eaLnBrk="1" hangingPunct="1"/>
            <a:r>
              <a:rPr lang="en-US" altLang="en-US" sz="2800" b="1">
                <a:latin typeface="Courier New" panose="02070309020205020404" pitchFamily="49" charset="0"/>
              </a:rPr>
              <a:t>i=19</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A57076-C891-4751-8CED-2FAC62B82587}" type="slidenum">
              <a:rPr lang="en-US" altLang="en-US" sz="2400">
                <a:solidFill>
                  <a:srgbClr val="898989"/>
                </a:solidFill>
                <a:latin typeface="Calibri" panose="020F0502020204030204" pitchFamily="34" charset="0"/>
              </a:rPr>
              <a:pPr eaLnBrk="1" hangingPunct="1"/>
              <a:t>19</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b="1" smtClean="0"/>
              <a:t>Topics</a:t>
            </a:r>
          </a:p>
        </p:txBody>
      </p:sp>
      <p:sp>
        <p:nvSpPr>
          <p:cNvPr id="4099" name="Content Placeholder 2"/>
          <p:cNvSpPr>
            <a:spLocks noGrp="1"/>
          </p:cNvSpPr>
          <p:nvPr>
            <p:ph idx="1"/>
          </p:nvPr>
        </p:nvSpPr>
        <p:spPr>
          <a:xfrm>
            <a:off x="457200" y="1905000"/>
            <a:ext cx="8229600" cy="3886200"/>
          </a:xfrm>
        </p:spPr>
        <p:txBody>
          <a:bodyPr/>
          <a:lstStyle/>
          <a:p>
            <a:pPr lvl="1" eaLnBrk="1" hangingPunct="1">
              <a:buFont typeface="Arial" panose="020B0604020202020204" pitchFamily="34" charset="0"/>
              <a:buChar char="•"/>
            </a:pPr>
            <a:r>
              <a:rPr lang="en-US" altLang="en-US" sz="3600" smtClean="0"/>
              <a:t> What is a DO loop?</a:t>
            </a:r>
          </a:p>
          <a:p>
            <a:pPr lvl="1" eaLnBrk="1" hangingPunct="1">
              <a:buFont typeface="Arial" panose="020B0604020202020204" pitchFamily="34" charset="0"/>
              <a:buChar char="•"/>
            </a:pPr>
            <a:r>
              <a:rPr lang="en-US" altLang="en-US" sz="3600" smtClean="0"/>
              <a:t> Some simple examples</a:t>
            </a:r>
          </a:p>
          <a:p>
            <a:pPr lvl="1" eaLnBrk="1" hangingPunct="1">
              <a:buFont typeface="Arial" panose="020B0604020202020204" pitchFamily="34" charset="0"/>
              <a:buChar char="•"/>
            </a:pPr>
            <a:r>
              <a:rPr lang="en-US" altLang="en-US" sz="3600" smtClean="0"/>
              <a:t> Using DO loops with SAS arrays</a:t>
            </a:r>
          </a:p>
          <a:p>
            <a:pPr lvl="1" eaLnBrk="1" hangingPunct="1">
              <a:buFont typeface="Arial" panose="020B0604020202020204" pitchFamily="34" charset="0"/>
              <a:buChar char="•"/>
            </a:pPr>
            <a:r>
              <a:rPr lang="en-US" altLang="en-US" sz="3600" smtClean="0"/>
              <a:t> Using DO loops for reading data</a:t>
            </a:r>
          </a:p>
          <a:p>
            <a:pPr lvl="1" eaLnBrk="1" hangingPunct="1">
              <a:buFont typeface="Arial" panose="020B0604020202020204" pitchFamily="34" charset="0"/>
              <a:buChar char="•"/>
            </a:pPr>
            <a:r>
              <a:rPr lang="en-US" altLang="en-US" sz="3600" smtClean="0"/>
              <a:t> The DoW loop</a:t>
            </a:r>
          </a:p>
        </p:txBody>
      </p:sp>
      <p:sp>
        <p:nvSpPr>
          <p:cNvPr id="6" name="Slide Number Placeholder 5"/>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328613-DF2B-44D6-81A8-7884E61CD85C}" type="slidenum">
              <a:rPr lang="en-US" altLang="en-US" sz="2400">
                <a:solidFill>
                  <a:srgbClr val="898989"/>
                </a:solidFill>
                <a:latin typeface="Calibri" panose="020F0502020204030204" pitchFamily="34" charset="0"/>
              </a:rPr>
              <a:pPr eaLnBrk="1" hangingPunct="1"/>
              <a:t>2</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pPr eaLnBrk="1" hangingPunct="1"/>
            <a:r>
              <a:rPr lang="en-US" altLang="en-US" b="1" smtClean="0"/>
              <a:t>Indexed DO Loop</a:t>
            </a:r>
          </a:p>
        </p:txBody>
      </p:sp>
      <p:sp>
        <p:nvSpPr>
          <p:cNvPr id="22531" name="Rectangle 6"/>
          <p:cNvSpPr>
            <a:spLocks/>
          </p:cNvSpPr>
          <p:nvPr/>
        </p:nvSpPr>
        <p:spPr bwMode="auto">
          <a:xfrm>
            <a:off x="858838" y="2286000"/>
            <a:ext cx="4724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DO </a:t>
            </a:r>
            <a:r>
              <a:rPr lang="en-US" altLang="en-US" sz="2800" b="1" u="sng">
                <a:solidFill>
                  <a:srgbClr val="0000FF"/>
                </a:solidFill>
                <a:latin typeface="Courier New" panose="02070309020205020404" pitchFamily="49" charset="0"/>
              </a:rPr>
              <a:t>i=20</a:t>
            </a:r>
            <a:r>
              <a:rPr lang="en-US" altLang="en-US" sz="2800" b="1">
                <a:latin typeface="Courier New" panose="02070309020205020404" pitchFamily="49" charset="0"/>
              </a:rPr>
              <a:t> </a:t>
            </a:r>
            <a:r>
              <a:rPr lang="en-US" altLang="en-US" sz="2800" b="1" u="sng">
                <a:solidFill>
                  <a:srgbClr val="0000FF"/>
                </a:solidFill>
                <a:latin typeface="Courier New" panose="02070309020205020404" pitchFamily="49" charset="0"/>
              </a:rPr>
              <a:t>TO 1</a:t>
            </a:r>
            <a:r>
              <a:rPr lang="en-US" altLang="en-US" sz="2800" b="1">
                <a:latin typeface="Courier New" panose="02070309020205020404" pitchFamily="49" charset="0"/>
              </a:rPr>
              <a:t> </a:t>
            </a:r>
            <a:r>
              <a:rPr lang="en-US" altLang="en-US" sz="2800" b="1" u="sng">
                <a:solidFill>
                  <a:srgbClr val="FF0000"/>
                </a:solidFill>
                <a:latin typeface="Courier New" panose="02070309020205020404" pitchFamily="49" charset="0"/>
              </a:rPr>
              <a:t>BY -2</a:t>
            </a:r>
            <a:r>
              <a:rPr lang="en-US" altLang="en-US" sz="2800" b="1">
                <a:latin typeface="Courier New" panose="02070309020205020404" pitchFamily="49" charset="0"/>
              </a:rPr>
              <a:t>;</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
        <p:nvSpPr>
          <p:cNvPr id="22532" name="Text Box 7"/>
          <p:cNvSpPr txBox="1">
            <a:spLocks noChangeArrowheads="1"/>
          </p:cNvSpPr>
          <p:nvPr/>
        </p:nvSpPr>
        <p:spPr bwMode="auto">
          <a:xfrm>
            <a:off x="6040438" y="1905000"/>
            <a:ext cx="1219200" cy="4400550"/>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Courier New" panose="02070309020205020404" pitchFamily="49" charset="0"/>
              </a:rPr>
              <a:t>i=20</a:t>
            </a:r>
          </a:p>
          <a:p>
            <a:r>
              <a:rPr lang="en-US" altLang="en-US" sz="2800" b="1">
                <a:latin typeface="Courier New" panose="02070309020205020404" pitchFamily="49" charset="0"/>
              </a:rPr>
              <a:t>i=18</a:t>
            </a:r>
          </a:p>
          <a:p>
            <a:r>
              <a:rPr lang="en-US" altLang="en-US" sz="2800" b="1">
                <a:latin typeface="Courier New" panose="02070309020205020404" pitchFamily="49" charset="0"/>
              </a:rPr>
              <a:t>i=16</a:t>
            </a:r>
          </a:p>
          <a:p>
            <a:r>
              <a:rPr lang="en-US" altLang="en-US" sz="2800" b="1">
                <a:latin typeface="Courier New" panose="02070309020205020404" pitchFamily="49" charset="0"/>
              </a:rPr>
              <a:t>i=14</a:t>
            </a:r>
          </a:p>
          <a:p>
            <a:r>
              <a:rPr lang="en-US" altLang="en-US" sz="2800" b="1">
                <a:latin typeface="Courier New" panose="02070309020205020404" pitchFamily="49" charset="0"/>
              </a:rPr>
              <a:t>i=12</a:t>
            </a:r>
          </a:p>
          <a:p>
            <a:r>
              <a:rPr lang="en-US" altLang="en-US" sz="2800" b="1">
                <a:latin typeface="Courier New" panose="02070309020205020404" pitchFamily="49" charset="0"/>
              </a:rPr>
              <a:t>i=10</a:t>
            </a:r>
          </a:p>
          <a:p>
            <a:r>
              <a:rPr lang="en-US" altLang="en-US" sz="2800" b="1">
                <a:latin typeface="Courier New" panose="02070309020205020404" pitchFamily="49" charset="0"/>
              </a:rPr>
              <a:t>i=8</a:t>
            </a:r>
          </a:p>
          <a:p>
            <a:r>
              <a:rPr lang="en-US" altLang="en-US" sz="2800" b="1">
                <a:latin typeface="Courier New" panose="02070309020205020404" pitchFamily="49" charset="0"/>
              </a:rPr>
              <a:t>i=6</a:t>
            </a:r>
          </a:p>
          <a:p>
            <a:r>
              <a:rPr lang="en-US" altLang="en-US" sz="2800" b="1">
                <a:latin typeface="Courier New" panose="02070309020205020404" pitchFamily="49" charset="0"/>
              </a:rPr>
              <a:t>i=4</a:t>
            </a:r>
          </a:p>
          <a:p>
            <a:r>
              <a:rPr lang="en-US" altLang="en-US" sz="2800" b="1">
                <a:latin typeface="Courier New" panose="02070309020205020404" pitchFamily="49" charset="0"/>
              </a:rPr>
              <a:t>i=2</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278323-740D-4AED-A914-49304FE31594}" type="slidenum">
              <a:rPr lang="en-US" altLang="en-US" sz="2400">
                <a:solidFill>
                  <a:srgbClr val="898989"/>
                </a:solidFill>
                <a:latin typeface="Calibri" panose="020F0502020204030204" pitchFamily="34" charset="0"/>
              </a:rPr>
              <a:pPr eaLnBrk="1" hangingPunct="1"/>
              <a:t>20</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pPr eaLnBrk="1" hangingPunct="1"/>
            <a:r>
              <a:rPr lang="en-US" altLang="en-US" b="1" smtClean="0"/>
              <a:t>Indexed DO Loop</a:t>
            </a:r>
          </a:p>
        </p:txBody>
      </p:sp>
      <p:sp>
        <p:nvSpPr>
          <p:cNvPr id="23555" name="Text Box 5"/>
          <p:cNvSpPr txBox="1">
            <a:spLocks noChangeArrowheads="1"/>
          </p:cNvSpPr>
          <p:nvPr/>
        </p:nvSpPr>
        <p:spPr bwMode="auto">
          <a:xfrm>
            <a:off x="5943600" y="1905000"/>
            <a:ext cx="1219200" cy="4387850"/>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i=3</a:t>
            </a:r>
          </a:p>
          <a:p>
            <a:pPr eaLnBrk="1" hangingPunct="1"/>
            <a:r>
              <a:rPr lang="en-US" altLang="en-US" sz="2800" b="1">
                <a:latin typeface="Courier New" panose="02070309020205020404" pitchFamily="49" charset="0"/>
              </a:rPr>
              <a:t>i=5</a:t>
            </a:r>
          </a:p>
          <a:p>
            <a:pPr eaLnBrk="1" hangingPunct="1"/>
            <a:r>
              <a:rPr lang="en-US" altLang="en-US" sz="2800" b="1">
                <a:latin typeface="Courier New" panose="02070309020205020404" pitchFamily="49" charset="0"/>
              </a:rPr>
              <a:t>i=7</a:t>
            </a:r>
          </a:p>
          <a:p>
            <a:pPr eaLnBrk="1" hangingPunct="1"/>
            <a:r>
              <a:rPr lang="en-US" altLang="en-US" sz="2800" b="1">
                <a:latin typeface="Courier New" panose="02070309020205020404" pitchFamily="49" charset="0"/>
              </a:rPr>
              <a:t>i=9</a:t>
            </a:r>
          </a:p>
          <a:p>
            <a:pPr eaLnBrk="1" hangingPunct="1"/>
            <a:r>
              <a:rPr lang="en-US" altLang="en-US" sz="2800" b="1">
                <a:latin typeface="Courier New" panose="02070309020205020404" pitchFamily="49" charset="0"/>
              </a:rPr>
              <a:t>i=11</a:t>
            </a:r>
          </a:p>
          <a:p>
            <a:pPr eaLnBrk="1" hangingPunct="1"/>
            <a:r>
              <a:rPr lang="en-US" altLang="en-US" sz="2800" b="1">
                <a:latin typeface="Courier New" panose="02070309020205020404" pitchFamily="49" charset="0"/>
              </a:rPr>
              <a:t>i=13</a:t>
            </a:r>
          </a:p>
          <a:p>
            <a:pPr eaLnBrk="1" hangingPunct="1"/>
            <a:r>
              <a:rPr lang="en-US" altLang="en-US" sz="2800" b="1">
                <a:latin typeface="Courier New" panose="02070309020205020404" pitchFamily="49" charset="0"/>
              </a:rPr>
              <a:t>i=15</a:t>
            </a:r>
          </a:p>
          <a:p>
            <a:pPr eaLnBrk="1" hangingPunct="1"/>
            <a:r>
              <a:rPr lang="en-US" altLang="en-US" sz="2800" b="1">
                <a:latin typeface="Courier New" panose="02070309020205020404" pitchFamily="49" charset="0"/>
              </a:rPr>
              <a:t>i=17</a:t>
            </a:r>
          </a:p>
          <a:p>
            <a:pPr eaLnBrk="1" hangingPunct="1"/>
            <a:r>
              <a:rPr lang="en-US" altLang="en-US" sz="2800" b="1">
                <a:latin typeface="Courier New" panose="02070309020205020404" pitchFamily="49" charset="0"/>
              </a:rPr>
              <a:t>i=19</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FCF01D-9388-4553-B799-374737713136}" type="slidenum">
              <a:rPr lang="en-US" altLang="en-US" sz="2400">
                <a:solidFill>
                  <a:srgbClr val="898989"/>
                </a:solidFill>
                <a:latin typeface="Calibri" panose="020F0502020204030204" pitchFamily="34" charset="0"/>
              </a:rPr>
              <a:pPr eaLnBrk="1" hangingPunct="1"/>
              <a:t>21</a:t>
            </a:fld>
            <a:endParaRPr lang="en-US" altLang="en-US" sz="2400">
              <a:solidFill>
                <a:srgbClr val="898989"/>
              </a:solidFill>
              <a:latin typeface="Calibri" panose="020F0502020204030204" pitchFamily="34" charset="0"/>
            </a:endParaRPr>
          </a:p>
        </p:txBody>
      </p:sp>
      <p:sp>
        <p:nvSpPr>
          <p:cNvPr id="23557" name="Freeform 9"/>
          <p:cNvSpPr>
            <a:spLocks/>
          </p:cNvSpPr>
          <p:nvPr/>
        </p:nvSpPr>
        <p:spPr bwMode="auto">
          <a:xfrm>
            <a:off x="2819400" y="3352800"/>
            <a:ext cx="990600" cy="381000"/>
          </a:xfrm>
          <a:custGeom>
            <a:avLst/>
            <a:gdLst>
              <a:gd name="T0" fmla="*/ 0 w 624"/>
              <a:gd name="T1" fmla="*/ 0 h 240"/>
              <a:gd name="T2" fmla="*/ 2147483647 w 624"/>
              <a:gd name="T3" fmla="*/ 2147483647 h 240"/>
              <a:gd name="T4" fmla="*/ 2147483647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0"/>
                </a:moveTo>
                <a:cubicBezTo>
                  <a:pt x="116" y="120"/>
                  <a:pt x="232" y="240"/>
                  <a:pt x="336" y="240"/>
                </a:cubicBezTo>
                <a:cubicBezTo>
                  <a:pt x="440" y="240"/>
                  <a:pt x="576" y="40"/>
                  <a:pt x="624" y="0"/>
                </a:cubicBezTo>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8" name="Line 10"/>
          <p:cNvSpPr>
            <a:spLocks noChangeShapeType="1"/>
          </p:cNvSpPr>
          <p:nvPr/>
        </p:nvSpPr>
        <p:spPr bwMode="auto">
          <a:xfrm>
            <a:off x="2819400" y="3352800"/>
            <a:ext cx="762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Line 11"/>
          <p:cNvSpPr>
            <a:spLocks noChangeShapeType="1"/>
          </p:cNvSpPr>
          <p:nvPr/>
        </p:nvSpPr>
        <p:spPr bwMode="auto">
          <a:xfrm>
            <a:off x="2819400" y="3352800"/>
            <a:ext cx="152400" cy="76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Line 12"/>
          <p:cNvSpPr>
            <a:spLocks noChangeShapeType="1"/>
          </p:cNvSpPr>
          <p:nvPr/>
        </p:nvSpPr>
        <p:spPr bwMode="auto">
          <a:xfrm flipH="1">
            <a:off x="3657600" y="3352800"/>
            <a:ext cx="152400" cy="76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1" name="Line 13"/>
          <p:cNvSpPr>
            <a:spLocks noChangeShapeType="1"/>
          </p:cNvSpPr>
          <p:nvPr/>
        </p:nvSpPr>
        <p:spPr bwMode="auto">
          <a:xfrm flipH="1">
            <a:off x="3733800" y="3352800"/>
            <a:ext cx="76200" cy="15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Rectangle 4"/>
          <p:cNvSpPr>
            <a:spLocks/>
          </p:cNvSpPr>
          <p:nvPr/>
        </p:nvSpPr>
        <p:spPr bwMode="auto">
          <a:xfrm>
            <a:off x="762000" y="2286000"/>
            <a:ext cx="4572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pl-PL" altLang="en-US" sz="2800" b="1">
                <a:latin typeface="Courier New" panose="02070309020205020404" pitchFamily="49" charset="0"/>
              </a:rPr>
              <a:t>DO </a:t>
            </a:r>
            <a:r>
              <a:rPr lang="pl-PL" altLang="en-US" sz="2800" b="1" u="sng">
                <a:solidFill>
                  <a:srgbClr val="0000FF"/>
                </a:solidFill>
                <a:latin typeface="Courier New" panose="02070309020205020404" pitchFamily="49" charset="0"/>
              </a:rPr>
              <a:t>i=1</a:t>
            </a:r>
            <a:r>
              <a:rPr lang="pl-PL" altLang="en-US" sz="2800" b="1">
                <a:latin typeface="Courier New" panose="02070309020205020404" pitchFamily="49" charset="0"/>
              </a:rPr>
              <a:t> </a:t>
            </a:r>
            <a:r>
              <a:rPr lang="pl-PL" altLang="en-US" sz="2800" b="1" u="sng">
                <a:solidFill>
                  <a:srgbClr val="FF0000"/>
                </a:solidFill>
                <a:latin typeface="Courier New" panose="02070309020205020404" pitchFamily="49" charset="0"/>
              </a:rPr>
              <a:t>BY 2</a:t>
            </a:r>
            <a:r>
              <a:rPr lang="pl-PL" altLang="en-US" sz="2800" b="1">
                <a:latin typeface="Courier New" panose="02070309020205020404" pitchFamily="49" charset="0"/>
              </a:rPr>
              <a:t> </a:t>
            </a:r>
            <a:r>
              <a:rPr lang="pl-PL" altLang="en-US" sz="2800" b="1" u="sng">
                <a:solidFill>
                  <a:srgbClr val="0000FF"/>
                </a:solidFill>
                <a:latin typeface="Courier New" panose="02070309020205020404" pitchFamily="49" charset="0"/>
              </a:rPr>
              <a:t>TO 20</a:t>
            </a:r>
            <a:r>
              <a:rPr lang="pl-PL" altLang="en-US" sz="2800" b="1">
                <a:latin typeface="Courier New" panose="02070309020205020404" pitchFamily="49" charset="0"/>
              </a:rPr>
              <a:t>;</a:t>
            </a:r>
            <a:endParaRPr lang="en-US" altLang="en-US" sz="2800" b="1">
              <a:latin typeface="Courier New" panose="02070309020205020404" pitchFamily="49" charset="0"/>
            </a:endParaRP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pPr eaLnBrk="1" hangingPunct="1"/>
            <a:r>
              <a:rPr lang="en-US" altLang="en-US" b="1" smtClean="0"/>
              <a:t>Indexed DO Loop</a:t>
            </a:r>
          </a:p>
        </p:txBody>
      </p:sp>
      <p:sp>
        <p:nvSpPr>
          <p:cNvPr id="24579" name="Text Box 5"/>
          <p:cNvSpPr txBox="1">
            <a:spLocks noChangeArrowheads="1"/>
          </p:cNvSpPr>
          <p:nvPr/>
        </p:nvSpPr>
        <p:spPr bwMode="auto">
          <a:xfrm>
            <a:off x="5948363" y="2438400"/>
            <a:ext cx="1219200" cy="2678113"/>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Courier New" panose="02070309020205020404" pitchFamily="49" charset="0"/>
              </a:rPr>
              <a:t>i=0</a:t>
            </a:r>
          </a:p>
          <a:p>
            <a:r>
              <a:rPr lang="en-US" altLang="en-US" sz="2800" b="1">
                <a:latin typeface="Courier New" panose="02070309020205020404" pitchFamily="49" charset="0"/>
              </a:rPr>
              <a:t>i=2</a:t>
            </a:r>
          </a:p>
          <a:p>
            <a:r>
              <a:rPr lang="en-US" altLang="en-US" sz="2800" b="1">
                <a:latin typeface="Courier New" panose="02070309020205020404" pitchFamily="49" charset="0"/>
              </a:rPr>
              <a:t>i=4</a:t>
            </a:r>
          </a:p>
          <a:p>
            <a:r>
              <a:rPr lang="en-US" altLang="en-US" sz="2800" b="1">
                <a:latin typeface="Courier New" panose="02070309020205020404" pitchFamily="49" charset="0"/>
              </a:rPr>
              <a:t>i=6</a:t>
            </a:r>
          </a:p>
          <a:p>
            <a:r>
              <a:rPr lang="en-US" altLang="en-US" sz="2800" b="1">
                <a:latin typeface="Courier New" panose="02070309020205020404" pitchFamily="49" charset="0"/>
              </a:rPr>
              <a:t>i=8</a:t>
            </a:r>
          </a:p>
          <a:p>
            <a:r>
              <a:rPr lang="en-US" altLang="en-US" sz="2800" b="1">
                <a:latin typeface="Courier New" panose="02070309020205020404" pitchFamily="49" charset="0"/>
              </a:rPr>
              <a:t>i=10</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1D004F-1057-413A-BEFE-2343B01CCCF4}" type="slidenum">
              <a:rPr lang="en-US" altLang="en-US" sz="2400">
                <a:solidFill>
                  <a:srgbClr val="898989"/>
                </a:solidFill>
                <a:latin typeface="Calibri" panose="020F0502020204030204" pitchFamily="34" charset="0"/>
              </a:rPr>
              <a:pPr eaLnBrk="1" hangingPunct="1"/>
              <a:t>22</a:t>
            </a:fld>
            <a:endParaRPr lang="en-US" altLang="en-US" sz="2400">
              <a:solidFill>
                <a:srgbClr val="898989"/>
              </a:solidFill>
              <a:latin typeface="Calibri" panose="020F0502020204030204" pitchFamily="34" charset="0"/>
            </a:endParaRPr>
          </a:p>
        </p:txBody>
      </p:sp>
      <p:sp>
        <p:nvSpPr>
          <p:cNvPr id="24581" name="Rectangle 4"/>
          <p:cNvSpPr>
            <a:spLocks/>
          </p:cNvSpPr>
          <p:nvPr/>
        </p:nvSpPr>
        <p:spPr bwMode="auto">
          <a:xfrm>
            <a:off x="766763" y="2133600"/>
            <a:ext cx="4572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a=0; b=10; c=2;</a:t>
            </a:r>
          </a:p>
          <a:p>
            <a:pPr eaLnBrk="1" hangingPunct="1">
              <a:spcBef>
                <a:spcPct val="20000"/>
              </a:spcBef>
              <a:buFont typeface="Arial" panose="020B0604020202020204" pitchFamily="34" charset="0"/>
              <a:buNone/>
            </a:pPr>
            <a:r>
              <a:rPr lang="pl-PL" altLang="en-US" sz="2800" b="1">
                <a:latin typeface="Courier New" panose="02070309020205020404" pitchFamily="49" charset="0"/>
              </a:rPr>
              <a:t>DO i</a:t>
            </a:r>
            <a:r>
              <a:rPr lang="en-US" altLang="en-US" sz="2800" b="1">
                <a:latin typeface="Courier New" panose="02070309020205020404" pitchFamily="49" charset="0"/>
              </a:rPr>
              <a:t> </a:t>
            </a:r>
            <a:r>
              <a:rPr lang="pl-PL" altLang="en-US" sz="2800" b="1">
                <a:latin typeface="Courier New" panose="02070309020205020404" pitchFamily="49" charset="0"/>
              </a:rPr>
              <a:t>=</a:t>
            </a:r>
            <a:r>
              <a:rPr lang="en-US" altLang="en-US" sz="2800" b="1">
                <a:latin typeface="Courier New" panose="02070309020205020404" pitchFamily="49" charset="0"/>
              </a:rPr>
              <a:t> </a:t>
            </a:r>
            <a:r>
              <a:rPr lang="en-US" altLang="en-US" sz="2800" b="1" u="sng">
                <a:solidFill>
                  <a:srgbClr val="0000FF"/>
                </a:solidFill>
                <a:latin typeface="Courier New" panose="02070309020205020404" pitchFamily="49" charset="0"/>
              </a:rPr>
              <a:t>a</a:t>
            </a:r>
            <a:r>
              <a:rPr lang="pl-PL" altLang="en-US" sz="2800" b="1">
                <a:latin typeface="Courier New" panose="02070309020205020404" pitchFamily="49" charset="0"/>
              </a:rPr>
              <a:t> </a:t>
            </a:r>
            <a:r>
              <a:rPr lang="pl-PL" altLang="en-US" sz="2800" b="1">
                <a:solidFill>
                  <a:srgbClr val="0000FF"/>
                </a:solidFill>
                <a:latin typeface="Courier New" panose="02070309020205020404" pitchFamily="49" charset="0"/>
              </a:rPr>
              <a:t>TO </a:t>
            </a:r>
            <a:r>
              <a:rPr lang="en-US" altLang="en-US" sz="2800" b="1" u="sng">
                <a:solidFill>
                  <a:srgbClr val="0000FF"/>
                </a:solidFill>
                <a:latin typeface="Courier New" panose="02070309020205020404" pitchFamily="49" charset="0"/>
              </a:rPr>
              <a:t>b</a:t>
            </a:r>
            <a:r>
              <a:rPr lang="en-US" altLang="en-US" sz="2800" b="1">
                <a:solidFill>
                  <a:srgbClr val="0000FF"/>
                </a:solidFill>
                <a:latin typeface="Courier New" panose="02070309020205020404" pitchFamily="49" charset="0"/>
              </a:rPr>
              <a:t> BY </a:t>
            </a:r>
            <a:r>
              <a:rPr lang="en-US" altLang="en-US" sz="2800" b="1" u="sng">
                <a:solidFill>
                  <a:srgbClr val="0000FF"/>
                </a:solidFill>
                <a:latin typeface="Courier New" panose="02070309020205020404" pitchFamily="49" charset="0"/>
              </a:rPr>
              <a:t>c</a:t>
            </a:r>
            <a:r>
              <a:rPr lang="pl-PL" altLang="en-US" sz="2800" b="1">
                <a:latin typeface="Courier New" panose="02070309020205020404" pitchFamily="49" charset="0"/>
              </a:rPr>
              <a:t>;</a:t>
            </a:r>
            <a:r>
              <a:rPr lang="en-US" altLang="en-US" sz="2800" b="1">
                <a:latin typeface="Courier New" panose="02070309020205020404" pitchFamily="49" charset="0"/>
              </a:rPr>
              <a:t> </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a=22; b=33; c=44;</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lstStyle/>
          <a:p>
            <a:pPr eaLnBrk="1" hangingPunct="1"/>
            <a:r>
              <a:rPr lang="en-US" altLang="en-US" b="1" smtClean="0"/>
              <a:t>Conditional DO Loops</a:t>
            </a:r>
          </a:p>
        </p:txBody>
      </p:sp>
      <p:sp>
        <p:nvSpPr>
          <p:cNvPr id="25603" name="Rectangle 3"/>
          <p:cNvSpPr>
            <a:spLocks noGrp="1"/>
          </p:cNvSpPr>
          <p:nvPr>
            <p:ph type="body" idx="1"/>
          </p:nvPr>
        </p:nvSpPr>
        <p:spPr>
          <a:xfrm>
            <a:off x="457200" y="1436688"/>
            <a:ext cx="8229600" cy="4964112"/>
          </a:xfrm>
        </p:spPr>
        <p:txBody>
          <a:bodyPr/>
          <a:lstStyle/>
          <a:p>
            <a:pPr eaLnBrk="1" hangingPunct="1">
              <a:spcBef>
                <a:spcPct val="0"/>
              </a:spcBef>
              <a:buFont typeface="Arial" panose="020B0604020202020204" pitchFamily="34" charset="0"/>
              <a:buNone/>
            </a:pPr>
            <a:r>
              <a:rPr lang="en-US" altLang="en-US" sz="3600" smtClean="0"/>
              <a:t>Condition is checked at </a:t>
            </a:r>
            <a:r>
              <a:rPr lang="en-US" altLang="en-US" sz="3600" u="sng" smtClean="0"/>
              <a:t>top</a:t>
            </a:r>
            <a:r>
              <a:rPr lang="en-US" altLang="en-US" sz="3600" smtClean="0"/>
              <a:t> of loop:</a:t>
            </a:r>
          </a:p>
          <a:p>
            <a:pPr lvl="2" eaLnBrk="1" hangingPunct="1">
              <a:spcBef>
                <a:spcPct val="0"/>
              </a:spcBef>
              <a:buFont typeface="Arial" panose="020B0604020202020204" pitchFamily="34" charset="0"/>
              <a:buNone/>
            </a:pPr>
            <a:r>
              <a:rPr lang="en-US" altLang="en-US" sz="3600" b="1" smtClean="0">
                <a:latin typeface="Courier New" panose="02070309020205020404" pitchFamily="49" charset="0"/>
                <a:cs typeface="Courier New" panose="02070309020205020404" pitchFamily="49" charset="0"/>
              </a:rPr>
              <a:t>DO </a:t>
            </a:r>
            <a:r>
              <a:rPr lang="en-US" altLang="en-US" sz="3600" b="1" smtClean="0">
                <a:solidFill>
                  <a:srgbClr val="FF0000"/>
                </a:solidFill>
                <a:latin typeface="Courier New" panose="02070309020205020404" pitchFamily="49" charset="0"/>
                <a:cs typeface="Courier New" panose="02070309020205020404" pitchFamily="49" charset="0"/>
              </a:rPr>
              <a:t>WHILE</a:t>
            </a:r>
            <a:r>
              <a:rPr lang="en-US" altLang="en-US" sz="3600" b="1" smtClean="0">
                <a:latin typeface="Courier New" panose="02070309020205020404" pitchFamily="49" charset="0"/>
                <a:cs typeface="Courier New" panose="02070309020205020404" pitchFamily="49" charset="0"/>
              </a:rPr>
              <a:t> (</a:t>
            </a:r>
            <a:r>
              <a:rPr lang="en-US" altLang="en-US" sz="3600" i="1" smtClean="0"/>
              <a:t>condition</a:t>
            </a:r>
            <a:r>
              <a:rPr lang="en-US" altLang="en-US" sz="3600" b="1" smtClean="0">
                <a:latin typeface="Courier New" panose="02070309020205020404" pitchFamily="49" charset="0"/>
                <a:cs typeface="Courier New" panose="02070309020205020404" pitchFamily="49" charset="0"/>
              </a:rPr>
              <a:t>);</a:t>
            </a:r>
          </a:p>
          <a:p>
            <a:pPr lvl="2" eaLnBrk="1" hangingPunct="1">
              <a:spcBef>
                <a:spcPct val="0"/>
              </a:spcBef>
              <a:buFont typeface="Arial" panose="020B0604020202020204" pitchFamily="34" charset="0"/>
              <a:buNone/>
            </a:pPr>
            <a:r>
              <a:rPr lang="en-US" altLang="en-US" sz="3600" smtClean="0"/>
              <a:t>    &lt;</a:t>
            </a:r>
            <a:r>
              <a:rPr lang="en-US" altLang="en-US" sz="3600" i="1" smtClean="0"/>
              <a:t>SAS statements</a:t>
            </a:r>
            <a:r>
              <a:rPr lang="en-US" altLang="en-US" sz="3600" smtClean="0"/>
              <a:t>&gt;</a:t>
            </a:r>
          </a:p>
          <a:p>
            <a:pPr lvl="2" eaLnBrk="1" hangingPunct="1">
              <a:spcBef>
                <a:spcPct val="0"/>
              </a:spcBef>
              <a:buFont typeface="Arial" panose="020B0604020202020204" pitchFamily="34" charset="0"/>
              <a:buNone/>
            </a:pPr>
            <a:r>
              <a:rPr lang="en-US" altLang="en-US" sz="3600" b="1" smtClean="0">
                <a:latin typeface="Courier New" panose="02070309020205020404" pitchFamily="49" charset="0"/>
                <a:cs typeface="Courier New" panose="02070309020205020404" pitchFamily="49" charset="0"/>
              </a:rPr>
              <a:t>END;</a:t>
            </a:r>
          </a:p>
          <a:p>
            <a:pPr eaLnBrk="1" hangingPunct="1">
              <a:spcBef>
                <a:spcPts val="3600"/>
              </a:spcBef>
              <a:buFont typeface="Arial" panose="020B0604020202020204" pitchFamily="34" charset="0"/>
              <a:buNone/>
            </a:pPr>
            <a:r>
              <a:rPr lang="en-US" altLang="en-US" sz="3600" smtClean="0"/>
              <a:t>Condition is checked at </a:t>
            </a:r>
            <a:r>
              <a:rPr lang="en-US" altLang="en-US" sz="3600" u="sng" smtClean="0"/>
              <a:t>bottom</a:t>
            </a:r>
            <a:r>
              <a:rPr lang="en-US" altLang="en-US" sz="3600" smtClean="0"/>
              <a:t> of loop:</a:t>
            </a:r>
          </a:p>
          <a:p>
            <a:pPr lvl="2" eaLnBrk="1" hangingPunct="1">
              <a:spcBef>
                <a:spcPct val="0"/>
              </a:spcBef>
              <a:buFont typeface="Arial" panose="020B0604020202020204" pitchFamily="34" charset="0"/>
              <a:buNone/>
            </a:pPr>
            <a:r>
              <a:rPr lang="en-US" altLang="en-US" sz="3600" b="1" smtClean="0">
                <a:latin typeface="Courier New" panose="02070309020205020404" pitchFamily="49" charset="0"/>
                <a:cs typeface="Courier New" panose="02070309020205020404" pitchFamily="49" charset="0"/>
              </a:rPr>
              <a:t>DO </a:t>
            </a:r>
            <a:r>
              <a:rPr lang="en-US" altLang="en-US" sz="3600" b="1" smtClean="0">
                <a:solidFill>
                  <a:srgbClr val="FF0000"/>
                </a:solidFill>
                <a:latin typeface="Courier New" panose="02070309020205020404" pitchFamily="49" charset="0"/>
                <a:cs typeface="Courier New" panose="02070309020205020404" pitchFamily="49" charset="0"/>
              </a:rPr>
              <a:t>UNTIL</a:t>
            </a:r>
            <a:r>
              <a:rPr lang="en-US" altLang="en-US" sz="3600" b="1" smtClean="0">
                <a:latin typeface="Courier New" panose="02070309020205020404" pitchFamily="49" charset="0"/>
                <a:cs typeface="Courier New" panose="02070309020205020404" pitchFamily="49" charset="0"/>
              </a:rPr>
              <a:t> (</a:t>
            </a:r>
            <a:r>
              <a:rPr lang="en-US" altLang="en-US" sz="3600" i="1" smtClean="0"/>
              <a:t>condition</a:t>
            </a:r>
            <a:r>
              <a:rPr lang="en-US" altLang="en-US" sz="3600" b="1" smtClean="0">
                <a:latin typeface="Courier New" panose="02070309020205020404" pitchFamily="49" charset="0"/>
                <a:cs typeface="Courier New" panose="02070309020205020404" pitchFamily="49" charset="0"/>
              </a:rPr>
              <a:t>);</a:t>
            </a:r>
          </a:p>
          <a:p>
            <a:pPr lvl="2" eaLnBrk="1" hangingPunct="1">
              <a:spcBef>
                <a:spcPct val="0"/>
              </a:spcBef>
              <a:buFont typeface="Arial" panose="020B0604020202020204" pitchFamily="34" charset="0"/>
              <a:buNone/>
            </a:pPr>
            <a:r>
              <a:rPr lang="en-US" altLang="en-US" sz="3600" smtClean="0"/>
              <a:t>    &lt;</a:t>
            </a:r>
            <a:r>
              <a:rPr lang="en-US" altLang="en-US" sz="3600" i="1" smtClean="0"/>
              <a:t>SAS statements</a:t>
            </a:r>
            <a:r>
              <a:rPr lang="en-US" altLang="en-US" sz="3600" smtClean="0"/>
              <a:t>&gt;</a:t>
            </a:r>
          </a:p>
          <a:p>
            <a:pPr lvl="2" eaLnBrk="1" hangingPunct="1">
              <a:spcBef>
                <a:spcPct val="0"/>
              </a:spcBef>
              <a:buFont typeface="Arial" panose="020B0604020202020204" pitchFamily="34" charset="0"/>
              <a:buNone/>
            </a:pPr>
            <a:r>
              <a:rPr lang="en-US" altLang="en-US" sz="3600" b="1" smtClean="0">
                <a:latin typeface="Courier New" panose="02070309020205020404" pitchFamily="49" charset="0"/>
                <a:cs typeface="Courier New" panose="02070309020205020404" pitchFamily="49" charset="0"/>
              </a:rPr>
              <a:t>END;</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02E85B-5829-43BD-B920-95C9DD2E6ED0}" type="slidenum">
              <a:rPr lang="en-US" altLang="en-US" sz="2400">
                <a:solidFill>
                  <a:srgbClr val="898989"/>
                </a:solidFill>
                <a:latin typeface="Calibri" panose="020F0502020204030204" pitchFamily="34" charset="0"/>
              </a:rPr>
              <a:pPr eaLnBrk="1" hangingPunct="1"/>
              <a:t>23</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pPr eaLnBrk="1" hangingPunct="1"/>
            <a:r>
              <a:rPr lang="en-US" altLang="en-US" b="1" smtClean="0"/>
              <a:t>WHILE Conditional DO Loop</a:t>
            </a:r>
          </a:p>
        </p:txBody>
      </p:sp>
      <p:sp>
        <p:nvSpPr>
          <p:cNvPr id="26627" name="Rectangle 4"/>
          <p:cNvSpPr>
            <a:spLocks/>
          </p:cNvSpPr>
          <p:nvPr/>
        </p:nvSpPr>
        <p:spPr bwMode="auto">
          <a:xfrm>
            <a:off x="990600" y="1833563"/>
            <a:ext cx="441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i = 0;</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DO </a:t>
            </a:r>
            <a:r>
              <a:rPr lang="en-US" altLang="en-US" sz="2800" b="1" u="sng">
                <a:solidFill>
                  <a:srgbClr val="FF0000"/>
                </a:solidFill>
                <a:latin typeface="Courier New" panose="02070309020205020404" pitchFamily="49" charset="0"/>
              </a:rPr>
              <a:t>WHILE</a:t>
            </a:r>
            <a:r>
              <a:rPr lang="en-US" altLang="en-US" sz="2800" b="1">
                <a:latin typeface="Courier New" panose="02070309020205020404" pitchFamily="49" charset="0"/>
              </a:rPr>
              <a:t> (i LT 3);</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i = i + 1;</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
        <p:nvSpPr>
          <p:cNvPr id="26628" name="Text Box 5"/>
          <p:cNvSpPr txBox="1">
            <a:spLocks noChangeArrowheads="1"/>
          </p:cNvSpPr>
          <p:nvPr/>
        </p:nvSpPr>
        <p:spPr bwMode="auto">
          <a:xfrm>
            <a:off x="5943600" y="2241550"/>
            <a:ext cx="990600" cy="13985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i=2</a:t>
            </a:r>
          </a:p>
          <a:p>
            <a:pPr eaLnBrk="1" hangingPunct="1"/>
            <a:r>
              <a:rPr lang="en-US" altLang="en-US" sz="2800" b="1">
                <a:latin typeface="Courier New" panose="02070309020205020404" pitchFamily="49" charset="0"/>
              </a:rPr>
              <a:t>i=3</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53B439-C0B7-4133-ADA8-842AE80EA43A}" type="slidenum">
              <a:rPr lang="en-US" altLang="en-US" sz="2400">
                <a:solidFill>
                  <a:srgbClr val="898989"/>
                </a:solidFill>
                <a:latin typeface="Calibri" panose="020F0502020204030204" pitchFamily="34" charset="0"/>
              </a:rPr>
              <a:pPr eaLnBrk="1" hangingPunct="1"/>
              <a:t>24</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pPr eaLnBrk="1" hangingPunct="1"/>
            <a:r>
              <a:rPr lang="en-US" altLang="en-US" b="1" smtClean="0"/>
              <a:t>UNTIL Conditional DO Loop</a:t>
            </a:r>
          </a:p>
        </p:txBody>
      </p:sp>
      <p:sp>
        <p:nvSpPr>
          <p:cNvPr id="27651" name="Rectangle 3"/>
          <p:cNvSpPr>
            <a:spLocks/>
          </p:cNvSpPr>
          <p:nvPr/>
        </p:nvSpPr>
        <p:spPr bwMode="auto">
          <a:xfrm>
            <a:off x="990600" y="2132013"/>
            <a:ext cx="441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i = 0;</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DO </a:t>
            </a:r>
            <a:r>
              <a:rPr lang="en-US" altLang="en-US" sz="2800" b="1" u="sng">
                <a:solidFill>
                  <a:srgbClr val="FF0000"/>
                </a:solidFill>
                <a:latin typeface="Courier New" panose="02070309020205020404" pitchFamily="49" charset="0"/>
              </a:rPr>
              <a:t>UNTIL</a:t>
            </a:r>
            <a:r>
              <a:rPr lang="en-US" altLang="en-US" sz="2800" b="1">
                <a:latin typeface="Courier New" panose="02070309020205020404" pitchFamily="49" charset="0"/>
              </a:rPr>
              <a:t> (i GE 3);</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i = i + 1;</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
        <p:nvSpPr>
          <p:cNvPr id="27652" name="Text Box 4"/>
          <p:cNvSpPr txBox="1">
            <a:spLocks noChangeArrowheads="1"/>
          </p:cNvSpPr>
          <p:nvPr/>
        </p:nvSpPr>
        <p:spPr bwMode="auto">
          <a:xfrm>
            <a:off x="6127750" y="2362200"/>
            <a:ext cx="990600" cy="13985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i=2</a:t>
            </a:r>
          </a:p>
          <a:p>
            <a:pPr eaLnBrk="1" hangingPunct="1"/>
            <a:r>
              <a:rPr lang="en-US" altLang="en-US" sz="2800" b="1">
                <a:latin typeface="Courier New" panose="02070309020205020404" pitchFamily="49" charset="0"/>
              </a:rPr>
              <a:t>i=3</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1976F8-8002-4387-9EDC-4CE71182D8B0}" type="slidenum">
              <a:rPr lang="en-US" altLang="en-US" sz="2400">
                <a:solidFill>
                  <a:srgbClr val="898989"/>
                </a:solidFill>
                <a:latin typeface="Calibri" panose="020F0502020204030204" pitchFamily="34" charset="0"/>
              </a:rPr>
              <a:pPr eaLnBrk="1" hangingPunct="1"/>
              <a:t>25</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pPr eaLnBrk="1" hangingPunct="1"/>
            <a:r>
              <a:rPr lang="en-US" altLang="en-US" b="1" smtClean="0"/>
              <a:t>Indexed DO Loop:  WHILE/UNTIL</a:t>
            </a:r>
          </a:p>
        </p:txBody>
      </p:sp>
      <p:sp>
        <p:nvSpPr>
          <p:cNvPr id="28675" name="Rectangle 6"/>
          <p:cNvSpPr>
            <a:spLocks/>
          </p:cNvSpPr>
          <p:nvPr/>
        </p:nvSpPr>
        <p:spPr bwMode="auto">
          <a:xfrm>
            <a:off x="552450" y="2179638"/>
            <a:ext cx="58689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x = 0;</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DO</a:t>
            </a:r>
            <a:r>
              <a:rPr lang="en-US" altLang="en-US" sz="2000" b="1">
                <a:latin typeface="Courier New" panose="02070309020205020404" pitchFamily="49" charset="0"/>
              </a:rPr>
              <a:t> </a:t>
            </a:r>
            <a:r>
              <a:rPr lang="en-US" altLang="en-US" sz="2800" b="1" u="sng">
                <a:solidFill>
                  <a:srgbClr val="0000FF"/>
                </a:solidFill>
                <a:latin typeface="Courier New" panose="02070309020205020404" pitchFamily="49" charset="0"/>
              </a:rPr>
              <a:t>i=1</a:t>
            </a:r>
            <a:r>
              <a:rPr lang="en-US" altLang="en-US" sz="2000" b="1">
                <a:latin typeface="Courier New" panose="02070309020205020404" pitchFamily="49" charset="0"/>
              </a:rPr>
              <a:t> </a:t>
            </a:r>
            <a:r>
              <a:rPr lang="en-US" altLang="en-US" sz="2800" b="1" u="sng">
                <a:solidFill>
                  <a:schemeClr val="hlink"/>
                </a:solidFill>
                <a:latin typeface="Courier New" panose="02070309020205020404" pitchFamily="49" charset="0"/>
              </a:rPr>
              <a:t>BY 1</a:t>
            </a:r>
            <a:r>
              <a:rPr lang="en-US" altLang="en-US" sz="2000" b="1">
                <a:latin typeface="Courier New" panose="02070309020205020404" pitchFamily="49" charset="0"/>
              </a:rPr>
              <a:t> </a:t>
            </a:r>
            <a:r>
              <a:rPr lang="en-US" altLang="en-US" sz="2800" b="1" u="sng">
                <a:solidFill>
                  <a:srgbClr val="FF0000"/>
                </a:solidFill>
                <a:latin typeface="Courier New" panose="02070309020205020404" pitchFamily="49" charset="0"/>
              </a:rPr>
              <a:t>WHILE</a:t>
            </a:r>
            <a:r>
              <a:rPr lang="en-US" altLang="en-US" sz="2000" b="1" u="sng">
                <a:solidFill>
                  <a:srgbClr val="FF0000"/>
                </a:solidFill>
                <a:latin typeface="Courier New" panose="02070309020205020404" pitchFamily="49" charset="0"/>
              </a:rPr>
              <a:t> </a:t>
            </a:r>
            <a:r>
              <a:rPr lang="en-US" altLang="en-US" sz="2800" b="1" u="sng">
                <a:solidFill>
                  <a:srgbClr val="FF0000"/>
                </a:solidFill>
                <a:latin typeface="Courier New" panose="02070309020205020404" pitchFamily="49" charset="0"/>
              </a:rPr>
              <a:t>(x</a:t>
            </a:r>
            <a:r>
              <a:rPr lang="en-US" altLang="en-US" sz="2000" b="1" u="sng">
                <a:solidFill>
                  <a:srgbClr val="FF0000"/>
                </a:solidFill>
                <a:latin typeface="Courier New" panose="02070309020205020404" pitchFamily="49" charset="0"/>
              </a:rPr>
              <a:t> </a:t>
            </a:r>
            <a:r>
              <a:rPr lang="en-US" altLang="en-US" sz="2800" b="1" u="sng">
                <a:solidFill>
                  <a:srgbClr val="FF0000"/>
                </a:solidFill>
                <a:latin typeface="Courier New" panose="02070309020205020404" pitchFamily="49" charset="0"/>
              </a:rPr>
              <a:t>LT</a:t>
            </a:r>
            <a:r>
              <a:rPr lang="en-US" altLang="en-US" sz="2000" b="1" u="sng">
                <a:solidFill>
                  <a:srgbClr val="FF0000"/>
                </a:solidFill>
                <a:latin typeface="Courier New" panose="02070309020205020404" pitchFamily="49" charset="0"/>
              </a:rPr>
              <a:t> </a:t>
            </a:r>
            <a:r>
              <a:rPr lang="en-US" altLang="en-US" sz="2800" b="1" u="sng">
                <a:solidFill>
                  <a:srgbClr val="FF0000"/>
                </a:solidFill>
                <a:latin typeface="Courier New" panose="02070309020205020404" pitchFamily="49" charset="0"/>
              </a:rPr>
              <a:t>50)</a:t>
            </a:r>
            <a:r>
              <a:rPr lang="en-US" altLang="en-US" sz="2800" b="1">
                <a:latin typeface="Courier New" panose="02070309020205020404" pitchFamily="49" charset="0"/>
              </a:rPr>
              <a:t>;</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x = i * 10;</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 x=;</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
        <p:nvSpPr>
          <p:cNvPr id="28676" name="Text Box 7"/>
          <p:cNvSpPr txBox="1">
            <a:spLocks noChangeArrowheads="1"/>
          </p:cNvSpPr>
          <p:nvPr/>
        </p:nvSpPr>
        <p:spPr bwMode="auto">
          <a:xfrm>
            <a:off x="6553200" y="2636838"/>
            <a:ext cx="1981200" cy="22526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Courier New" panose="02070309020205020404" pitchFamily="49" charset="0"/>
                <a:cs typeface="Courier New" panose="02070309020205020404" pitchFamily="49" charset="0"/>
              </a:rPr>
              <a:t>i=1 x=10</a:t>
            </a:r>
          </a:p>
          <a:p>
            <a:r>
              <a:rPr lang="en-US" altLang="en-US" sz="2800" b="1">
                <a:latin typeface="Courier New" panose="02070309020205020404" pitchFamily="49" charset="0"/>
                <a:cs typeface="Courier New" panose="02070309020205020404" pitchFamily="49" charset="0"/>
              </a:rPr>
              <a:t>i=2 x=20</a:t>
            </a:r>
          </a:p>
          <a:p>
            <a:r>
              <a:rPr lang="en-US" altLang="en-US" sz="2800" b="1">
                <a:latin typeface="Courier New" panose="02070309020205020404" pitchFamily="49" charset="0"/>
                <a:cs typeface="Courier New" panose="02070309020205020404" pitchFamily="49" charset="0"/>
              </a:rPr>
              <a:t>i=3 x=30</a:t>
            </a:r>
          </a:p>
          <a:p>
            <a:r>
              <a:rPr lang="en-US" altLang="en-US" sz="2800" b="1">
                <a:latin typeface="Courier New" panose="02070309020205020404" pitchFamily="49" charset="0"/>
                <a:cs typeface="Courier New" panose="02070309020205020404" pitchFamily="49" charset="0"/>
              </a:rPr>
              <a:t>i=4 x=40</a:t>
            </a:r>
          </a:p>
          <a:p>
            <a:r>
              <a:rPr lang="en-US" altLang="en-US" sz="2800" b="1">
                <a:latin typeface="Courier New" panose="02070309020205020404" pitchFamily="49" charset="0"/>
                <a:cs typeface="Courier New" panose="02070309020205020404" pitchFamily="49" charset="0"/>
              </a:rPr>
              <a:t>i=5 x=50</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6E6EBC-5382-4FB7-828D-2CF53490A514}" type="slidenum">
              <a:rPr lang="en-US" altLang="en-US" sz="2400">
                <a:solidFill>
                  <a:srgbClr val="898989"/>
                </a:solidFill>
                <a:latin typeface="Calibri" panose="020F0502020204030204" pitchFamily="34" charset="0"/>
              </a:rPr>
              <a:pPr eaLnBrk="1" hangingPunct="1"/>
              <a:t>26</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pPr eaLnBrk="1" hangingPunct="1"/>
            <a:r>
              <a:rPr lang="en-US" altLang="en-US" b="1" smtClean="0"/>
              <a:t>Indexed DO Loop:  Multiple Specs</a:t>
            </a:r>
          </a:p>
        </p:txBody>
      </p:sp>
      <p:sp>
        <p:nvSpPr>
          <p:cNvPr id="29699" name="Rectangle 6"/>
          <p:cNvSpPr>
            <a:spLocks/>
          </p:cNvSpPr>
          <p:nvPr/>
        </p:nvSpPr>
        <p:spPr bwMode="auto">
          <a:xfrm>
            <a:off x="638175" y="2290763"/>
            <a:ext cx="5410200"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DATA _NULL_;</a:t>
            </a:r>
          </a:p>
          <a:p>
            <a:pPr eaLnBrk="1" hangingPunct="1"/>
            <a:r>
              <a:rPr lang="pl-PL" altLang="en-US" sz="2800" b="1">
                <a:latin typeface="Courier New" panose="02070309020205020404" pitchFamily="49" charset="0"/>
              </a:rPr>
              <a:t>DO i= </a:t>
            </a:r>
            <a:r>
              <a:rPr lang="pl-PL" altLang="en-US" sz="2800" b="1">
                <a:solidFill>
                  <a:srgbClr val="0000FF"/>
                </a:solidFill>
                <a:latin typeface="Courier New" panose="02070309020205020404" pitchFamily="49" charset="0"/>
              </a:rPr>
              <a:t>-4</a:t>
            </a:r>
            <a:r>
              <a:rPr lang="pl-PL" altLang="en-US" sz="2800" b="1">
                <a:latin typeface="Courier New" panose="02070309020205020404" pitchFamily="49" charset="0"/>
              </a:rPr>
              <a:t>, </a:t>
            </a:r>
            <a:r>
              <a:rPr lang="pl-PL" altLang="en-US" sz="2800" b="1" u="sng">
                <a:solidFill>
                  <a:srgbClr val="FF0000"/>
                </a:solidFill>
                <a:latin typeface="Courier New" panose="02070309020205020404" pitchFamily="49" charset="0"/>
              </a:rPr>
              <a:t>21 to 40 by 3</a:t>
            </a:r>
            <a:r>
              <a:rPr lang="pl-PL" altLang="en-US" sz="2800" b="1">
                <a:solidFill>
                  <a:srgbClr val="FF0000"/>
                </a:solidFill>
                <a:latin typeface="Courier New" panose="02070309020205020404" pitchFamily="49" charset="0"/>
              </a:rPr>
              <a:t> </a:t>
            </a:r>
          </a:p>
          <a:p>
            <a:pPr eaLnBrk="1" hangingPunct="1"/>
            <a:r>
              <a:rPr lang="en-US" altLang="en-US" sz="2800" b="1">
                <a:solidFill>
                  <a:srgbClr val="FF0000"/>
                </a:solidFill>
                <a:latin typeface="Courier New" panose="02070309020205020404" pitchFamily="49" charset="0"/>
              </a:rPr>
              <a:t>  </a:t>
            </a:r>
            <a:r>
              <a:rPr lang="en-US" altLang="en-US" sz="2800" b="1" u="sng">
                <a:solidFill>
                  <a:srgbClr val="FF0000"/>
                </a:solidFill>
                <a:latin typeface="Courier New" panose="02070309020205020404" pitchFamily="49" charset="0"/>
              </a:rPr>
              <a:t>while(i&lt;29)</a:t>
            </a:r>
            <a:r>
              <a:rPr lang="en-US" altLang="en-US" sz="2800" b="1">
                <a:latin typeface="Courier New" panose="02070309020205020404" pitchFamily="49" charset="0"/>
              </a:rPr>
              <a:t>,</a:t>
            </a:r>
            <a:r>
              <a:rPr lang="en-US" altLang="en-US" sz="2800" b="1">
                <a:solidFill>
                  <a:srgbClr val="FF0000"/>
                </a:solidFill>
                <a:latin typeface="Courier New" panose="02070309020205020404" pitchFamily="49" charset="0"/>
              </a:rPr>
              <a:t> </a:t>
            </a:r>
            <a:r>
              <a:rPr lang="en-US" altLang="en-US" sz="2800" b="1">
                <a:solidFill>
                  <a:srgbClr val="0000FF"/>
                </a:solidFill>
                <a:latin typeface="Courier New" panose="02070309020205020404" pitchFamily="49" charset="0"/>
              </a:rPr>
              <a:t>7</a:t>
            </a:r>
            <a:r>
              <a:rPr lang="en-US" altLang="en-US" sz="2800" b="1">
                <a:latin typeface="Courier New" panose="02070309020205020404" pitchFamily="49" charset="0"/>
              </a:rPr>
              <a:t>, </a:t>
            </a:r>
            <a:r>
              <a:rPr lang="en-US" altLang="en-US" sz="2800" b="1">
                <a:solidFill>
                  <a:srgbClr val="FF0000"/>
                </a:solidFill>
                <a:latin typeface="Courier New" panose="02070309020205020404" pitchFamily="49" charset="0"/>
              </a:rPr>
              <a:t>100</a:t>
            </a:r>
            <a:r>
              <a:rPr lang="en-US" altLang="en-US" sz="2800" b="1">
                <a:latin typeface="Courier New" panose="02070309020205020404" pitchFamily="49" charset="0"/>
              </a:rPr>
              <a:t>, </a:t>
            </a:r>
          </a:p>
          <a:p>
            <a:pPr eaLnBrk="1" hangingPunct="1"/>
            <a:r>
              <a:rPr lang="en-US" altLang="en-US" sz="2800" b="1">
                <a:latin typeface="Courier New" panose="02070309020205020404" pitchFamily="49" charset="0"/>
              </a:rPr>
              <a:t>  </a:t>
            </a:r>
            <a:r>
              <a:rPr lang="en-US" altLang="en-US" sz="2800" b="1">
                <a:solidFill>
                  <a:srgbClr val="0000FF"/>
                </a:solidFill>
                <a:latin typeface="Courier New" panose="02070309020205020404" pitchFamily="49" charset="0"/>
              </a:rPr>
              <a:t>61 to 66 by 2</a:t>
            </a:r>
            <a:r>
              <a:rPr lang="en-US" altLang="en-US" sz="2800" b="1">
                <a:latin typeface="Courier New" panose="02070309020205020404" pitchFamily="49" charset="0"/>
              </a:rPr>
              <a:t>;</a:t>
            </a:r>
          </a:p>
          <a:p>
            <a:pPr eaLnBrk="1" hangingPunct="1"/>
            <a:r>
              <a:rPr lang="en-US" altLang="en-US" sz="2800" b="1">
                <a:latin typeface="Courier New" panose="02070309020205020404" pitchFamily="49" charset="0"/>
              </a:rPr>
              <a:t>  PUT i=;</a:t>
            </a:r>
          </a:p>
          <a:p>
            <a:pPr eaLnBrk="1" hangingPunct="1"/>
            <a:r>
              <a:rPr lang="en-US" altLang="en-US" sz="2800" b="1">
                <a:latin typeface="Courier New" panose="02070309020205020404" pitchFamily="49" charset="0"/>
              </a:rPr>
              <a:t>END;</a:t>
            </a:r>
          </a:p>
          <a:p>
            <a:pPr eaLnBrk="1" hangingPunct="1"/>
            <a:r>
              <a:rPr lang="en-US" altLang="en-US" sz="2800" b="1">
                <a:latin typeface="Courier New" panose="02070309020205020404" pitchFamily="49" charset="0"/>
              </a:rPr>
              <a:t>RUN;</a:t>
            </a:r>
          </a:p>
        </p:txBody>
      </p:sp>
      <p:sp>
        <p:nvSpPr>
          <p:cNvPr id="29700" name="Text Box 7"/>
          <p:cNvSpPr txBox="1">
            <a:spLocks noChangeArrowheads="1"/>
          </p:cNvSpPr>
          <p:nvPr/>
        </p:nvSpPr>
        <p:spPr bwMode="auto">
          <a:xfrm>
            <a:off x="6384925" y="2157413"/>
            <a:ext cx="1371600" cy="3970337"/>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0000FF"/>
                </a:solidFill>
                <a:latin typeface="Courier New" panose="02070309020205020404" pitchFamily="49" charset="0"/>
              </a:rPr>
              <a:t>i=-4</a:t>
            </a:r>
          </a:p>
          <a:p>
            <a:r>
              <a:rPr lang="en-US" altLang="en-US" sz="2800" b="1">
                <a:solidFill>
                  <a:srgbClr val="FF0000"/>
                </a:solidFill>
                <a:latin typeface="Courier New" panose="02070309020205020404" pitchFamily="49" charset="0"/>
              </a:rPr>
              <a:t>i=21</a:t>
            </a:r>
          </a:p>
          <a:p>
            <a:r>
              <a:rPr lang="en-US" altLang="en-US" sz="2800" b="1">
                <a:solidFill>
                  <a:srgbClr val="FF0000"/>
                </a:solidFill>
                <a:latin typeface="Courier New" panose="02070309020205020404" pitchFamily="49" charset="0"/>
              </a:rPr>
              <a:t>i=24</a:t>
            </a:r>
          </a:p>
          <a:p>
            <a:r>
              <a:rPr lang="en-US" altLang="en-US" sz="2800" b="1">
                <a:solidFill>
                  <a:srgbClr val="FF0000"/>
                </a:solidFill>
                <a:latin typeface="Courier New" panose="02070309020205020404" pitchFamily="49" charset="0"/>
              </a:rPr>
              <a:t>i=27</a:t>
            </a:r>
          </a:p>
          <a:p>
            <a:r>
              <a:rPr lang="en-US" altLang="en-US" sz="2800" b="1">
                <a:solidFill>
                  <a:srgbClr val="0000FF"/>
                </a:solidFill>
                <a:latin typeface="Courier New" panose="02070309020205020404" pitchFamily="49" charset="0"/>
              </a:rPr>
              <a:t>i=7</a:t>
            </a:r>
          </a:p>
          <a:p>
            <a:r>
              <a:rPr lang="en-US" altLang="en-US" sz="2800" b="1">
                <a:solidFill>
                  <a:srgbClr val="FF0000"/>
                </a:solidFill>
                <a:latin typeface="Courier New" panose="02070309020205020404" pitchFamily="49" charset="0"/>
              </a:rPr>
              <a:t>i=100</a:t>
            </a:r>
          </a:p>
          <a:p>
            <a:r>
              <a:rPr lang="en-US" altLang="en-US" sz="2800" b="1">
                <a:solidFill>
                  <a:srgbClr val="0000FF"/>
                </a:solidFill>
                <a:latin typeface="Courier New" panose="02070309020205020404" pitchFamily="49" charset="0"/>
              </a:rPr>
              <a:t>i=61</a:t>
            </a:r>
          </a:p>
          <a:p>
            <a:r>
              <a:rPr lang="en-US" altLang="en-US" sz="2800" b="1">
                <a:solidFill>
                  <a:srgbClr val="0000FF"/>
                </a:solidFill>
                <a:latin typeface="Courier New" panose="02070309020205020404" pitchFamily="49" charset="0"/>
              </a:rPr>
              <a:t>i=63</a:t>
            </a:r>
          </a:p>
          <a:p>
            <a:r>
              <a:rPr lang="en-US" altLang="en-US" sz="2800" b="1">
                <a:solidFill>
                  <a:srgbClr val="0000FF"/>
                </a:solidFill>
                <a:latin typeface="Courier New" panose="02070309020205020404" pitchFamily="49" charset="0"/>
              </a:rPr>
              <a:t>i=65</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BF3E66-F0EB-438F-960B-6602D9E9FEAC}" type="slidenum">
              <a:rPr lang="en-US" altLang="en-US" sz="2400">
                <a:solidFill>
                  <a:srgbClr val="898989"/>
                </a:solidFill>
                <a:latin typeface="Calibri" panose="020F0502020204030204" pitchFamily="34" charset="0"/>
              </a:rPr>
              <a:pPr eaLnBrk="1" hangingPunct="1"/>
              <a:t>27</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pPr eaLnBrk="1" hangingPunct="1"/>
            <a:r>
              <a:rPr lang="en-US" altLang="en-US" b="1" smtClean="0"/>
              <a:t>DO Loop:  Auxiliary Statements</a:t>
            </a:r>
          </a:p>
        </p:txBody>
      </p:sp>
      <p:sp>
        <p:nvSpPr>
          <p:cNvPr id="30723" name="Rectangle 3"/>
          <p:cNvSpPr>
            <a:spLocks noGrp="1"/>
          </p:cNvSpPr>
          <p:nvPr>
            <p:ph type="body" idx="1"/>
          </p:nvPr>
        </p:nvSpPr>
        <p:spPr>
          <a:xfrm>
            <a:off x="457200" y="2133600"/>
            <a:ext cx="8229600" cy="2408238"/>
          </a:xfrm>
        </p:spPr>
        <p:txBody>
          <a:bodyPr/>
          <a:lstStyle/>
          <a:p>
            <a:pPr eaLnBrk="1" hangingPunct="1">
              <a:spcAft>
                <a:spcPts val="1800"/>
              </a:spcAft>
            </a:pPr>
            <a:r>
              <a:rPr lang="en-US" altLang="en-US" sz="3600" b="1" smtClean="0">
                <a:latin typeface="Courier New" panose="02070309020205020404" pitchFamily="49" charset="0"/>
                <a:cs typeface="Courier New" panose="02070309020205020404" pitchFamily="49" charset="0"/>
              </a:rPr>
              <a:t>CONTINUE</a:t>
            </a:r>
            <a:r>
              <a:rPr lang="en-US" altLang="en-US" sz="3600" smtClean="0"/>
              <a:t>:  Begins a </a:t>
            </a:r>
            <a:r>
              <a:rPr lang="en-US" altLang="en-US" sz="3600" u="sng" smtClean="0"/>
              <a:t>new iteration</a:t>
            </a:r>
            <a:r>
              <a:rPr lang="en-US" altLang="en-US" sz="3600" smtClean="0"/>
              <a:t> of the loop.</a:t>
            </a:r>
          </a:p>
          <a:p>
            <a:pPr eaLnBrk="1" hangingPunct="1"/>
            <a:r>
              <a:rPr lang="en-US" altLang="en-US" sz="3600" b="1" smtClean="0">
                <a:latin typeface="Courier New" panose="02070309020205020404" pitchFamily="49" charset="0"/>
                <a:cs typeface="Courier New" panose="02070309020205020404" pitchFamily="49" charset="0"/>
              </a:rPr>
              <a:t>LEAVE</a:t>
            </a:r>
            <a:r>
              <a:rPr lang="en-US" altLang="en-US" sz="3600" smtClean="0"/>
              <a:t>:  </a:t>
            </a:r>
            <a:r>
              <a:rPr lang="en-US" altLang="en-US" sz="3600" u="sng" smtClean="0"/>
              <a:t>Exits</a:t>
            </a:r>
            <a:r>
              <a:rPr lang="en-US" altLang="en-US" sz="3600" smtClean="0"/>
              <a:t> the loop.</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426210-C8C2-4DEB-A940-F5A9BD0D5DCB}" type="slidenum">
              <a:rPr lang="en-US" altLang="en-US" sz="2400">
                <a:solidFill>
                  <a:srgbClr val="898989"/>
                </a:solidFill>
                <a:latin typeface="Calibri" panose="020F0502020204030204" pitchFamily="34" charset="0"/>
              </a:rPr>
              <a:pPr eaLnBrk="1" hangingPunct="1"/>
              <a:t>28</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eaLnBrk="1" hangingPunct="1"/>
            <a:r>
              <a:rPr lang="en-US" altLang="en-US" b="1" smtClean="0"/>
              <a:t>CONTINUE Statement</a:t>
            </a:r>
          </a:p>
        </p:txBody>
      </p:sp>
      <p:sp>
        <p:nvSpPr>
          <p:cNvPr id="31747" name="Rectangle 3"/>
          <p:cNvSpPr>
            <a:spLocks/>
          </p:cNvSpPr>
          <p:nvPr/>
        </p:nvSpPr>
        <p:spPr bwMode="auto">
          <a:xfrm>
            <a:off x="762000" y="2133600"/>
            <a:ext cx="6172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DO i = 1 TO 10;</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IF (i EQ 5) THEN </a:t>
            </a:r>
            <a:r>
              <a:rPr lang="en-US" altLang="en-US" sz="2800" b="1" u="sng">
                <a:solidFill>
                  <a:srgbClr val="FF0000"/>
                </a:solidFill>
                <a:latin typeface="Courier New" panose="02070309020205020404" pitchFamily="49" charset="0"/>
              </a:rPr>
              <a:t>CONTINUE</a:t>
            </a:r>
            <a:r>
              <a:rPr lang="en-US" altLang="en-US" sz="2800" b="1">
                <a:latin typeface="Courier New" panose="02070309020205020404" pitchFamily="49" charset="0"/>
              </a:rPr>
              <a:t>;</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
        <p:nvSpPr>
          <p:cNvPr id="31748" name="Text Box 4"/>
          <p:cNvSpPr txBox="1">
            <a:spLocks noChangeArrowheads="1"/>
          </p:cNvSpPr>
          <p:nvPr/>
        </p:nvSpPr>
        <p:spPr bwMode="auto">
          <a:xfrm>
            <a:off x="7162800" y="1981200"/>
            <a:ext cx="1143000" cy="39608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i=2</a:t>
            </a:r>
          </a:p>
          <a:p>
            <a:pPr eaLnBrk="1" hangingPunct="1"/>
            <a:r>
              <a:rPr lang="en-US" altLang="en-US" sz="2800" b="1">
                <a:latin typeface="Courier New" panose="02070309020205020404" pitchFamily="49" charset="0"/>
              </a:rPr>
              <a:t>i=3</a:t>
            </a:r>
          </a:p>
          <a:p>
            <a:pPr eaLnBrk="1" hangingPunct="1"/>
            <a:r>
              <a:rPr lang="en-US" altLang="en-US" sz="2800" b="1">
                <a:solidFill>
                  <a:srgbClr val="FF0000"/>
                </a:solidFill>
                <a:latin typeface="Courier New" panose="02070309020205020404" pitchFamily="49" charset="0"/>
              </a:rPr>
              <a:t>i=4</a:t>
            </a:r>
          </a:p>
          <a:p>
            <a:pPr eaLnBrk="1" hangingPunct="1"/>
            <a:r>
              <a:rPr lang="en-US" altLang="en-US" sz="2800" b="1">
                <a:solidFill>
                  <a:srgbClr val="FF0000"/>
                </a:solidFill>
                <a:latin typeface="Courier New" panose="02070309020205020404" pitchFamily="49" charset="0"/>
              </a:rPr>
              <a:t>i=6</a:t>
            </a:r>
          </a:p>
          <a:p>
            <a:pPr eaLnBrk="1" hangingPunct="1"/>
            <a:r>
              <a:rPr lang="en-US" altLang="en-US" sz="2800" b="1">
                <a:latin typeface="Courier New" panose="02070309020205020404" pitchFamily="49" charset="0"/>
              </a:rPr>
              <a:t>i=7</a:t>
            </a:r>
          </a:p>
          <a:p>
            <a:pPr eaLnBrk="1" hangingPunct="1"/>
            <a:r>
              <a:rPr lang="en-US" altLang="en-US" sz="2800" b="1">
                <a:latin typeface="Courier New" panose="02070309020205020404" pitchFamily="49" charset="0"/>
              </a:rPr>
              <a:t>i=8</a:t>
            </a:r>
          </a:p>
          <a:p>
            <a:pPr eaLnBrk="1" hangingPunct="1"/>
            <a:r>
              <a:rPr lang="en-US" altLang="en-US" sz="2800" b="1">
                <a:latin typeface="Courier New" panose="02070309020205020404" pitchFamily="49" charset="0"/>
              </a:rPr>
              <a:t>i=9</a:t>
            </a:r>
          </a:p>
          <a:p>
            <a:pPr eaLnBrk="1" hangingPunct="1"/>
            <a:r>
              <a:rPr lang="en-US" altLang="en-US" sz="2800" b="1">
                <a:latin typeface="Courier New" panose="02070309020205020404" pitchFamily="49" charset="0"/>
              </a:rPr>
              <a:t>i=10</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692243-979A-4AB2-BACA-8D54690DFE4A}" type="slidenum">
              <a:rPr lang="en-US" altLang="en-US" sz="2400">
                <a:solidFill>
                  <a:srgbClr val="898989"/>
                </a:solidFill>
                <a:latin typeface="Calibri" panose="020F0502020204030204" pitchFamily="34" charset="0"/>
              </a:rPr>
              <a:pPr eaLnBrk="1" hangingPunct="1"/>
              <a:t>29</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b="1" smtClean="0"/>
              <a:t>Acknowledgements</a:t>
            </a:r>
          </a:p>
        </p:txBody>
      </p:sp>
      <p:sp>
        <p:nvSpPr>
          <p:cNvPr id="5123" name="Content Placeholder 2"/>
          <p:cNvSpPr>
            <a:spLocks noGrp="1"/>
          </p:cNvSpPr>
          <p:nvPr>
            <p:ph idx="1"/>
          </p:nvPr>
        </p:nvSpPr>
        <p:spPr>
          <a:xfrm>
            <a:off x="457200" y="1466850"/>
            <a:ext cx="8229600" cy="5029200"/>
          </a:xfrm>
        </p:spPr>
        <p:txBody>
          <a:bodyPr/>
          <a:lstStyle/>
          <a:p>
            <a:pPr>
              <a:spcBef>
                <a:spcPct val="0"/>
              </a:spcBef>
              <a:spcAft>
                <a:spcPts val="1800"/>
              </a:spcAft>
            </a:pPr>
            <a:r>
              <a:rPr lang="en-US" altLang="en-US" sz="2600" b="1" i="1" smtClean="0"/>
              <a:t>Do Which? Loop, Until or While? A Review Of Data Step And Macro Algorithms</a:t>
            </a:r>
            <a:r>
              <a:rPr lang="en-US" altLang="en-US" sz="2600" smtClean="0"/>
              <a:t>, Ronald J. Fehd, SAS Global Forum 2007 proceedings, http://www2.sas.com/proceedings/forum2007/067-2007.pdf</a:t>
            </a:r>
          </a:p>
          <a:p>
            <a:pPr>
              <a:spcBef>
                <a:spcPct val="0"/>
              </a:spcBef>
              <a:spcAft>
                <a:spcPts val="1800"/>
              </a:spcAft>
            </a:pPr>
            <a:r>
              <a:rPr lang="en-US" altLang="en-US" sz="2600" b="1" i="1" smtClean="0"/>
              <a:t>The Magnificent DO</a:t>
            </a:r>
            <a:r>
              <a:rPr lang="en-US" altLang="en-US" sz="2600" smtClean="0"/>
              <a:t>, Paul M. Dorfman, SESUG 2002 proceedings, http://analytics.ncsu.edu/sesug/2002/TU05.pdf</a:t>
            </a:r>
          </a:p>
          <a:p>
            <a:pPr>
              <a:spcBef>
                <a:spcPct val="0"/>
              </a:spcBef>
              <a:spcAft>
                <a:spcPts val="1800"/>
              </a:spcAft>
            </a:pPr>
            <a:r>
              <a:rPr lang="en-US" altLang="en-US" sz="2600" b="1" i="1" smtClean="0"/>
              <a:t>In Lockstep with the DoW-Loop</a:t>
            </a:r>
            <a:r>
              <a:rPr lang="en-US" altLang="en-US" sz="2600" smtClean="0"/>
              <a:t>, Paul M. Dorfman, SESUG 2011 proceedings, http://analytics.ncsu.edu/sesug/2011/SS01.Dorfman.pdf</a:t>
            </a:r>
          </a:p>
        </p:txBody>
      </p:sp>
      <p:sp>
        <p:nvSpPr>
          <p:cNvPr id="4" name="Slide Number Placeholder 3"/>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3BD2D5-9B5E-4734-A39D-86EDB4DF6948}" type="slidenum">
              <a:rPr lang="en-US" altLang="en-US" sz="2400">
                <a:solidFill>
                  <a:srgbClr val="898989"/>
                </a:solidFill>
                <a:latin typeface="Calibri" panose="020F0502020204030204" pitchFamily="34" charset="0"/>
              </a:rPr>
              <a:pPr eaLnBrk="1" hangingPunct="1"/>
              <a:t>3</a:t>
            </a:fld>
            <a:endParaRPr lang="en-US" altLang="en-US" sz="2400">
              <a:solidFill>
                <a:srgbClr val="898989"/>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p:cNvSpPr>
          <p:nvPr/>
        </p:nvSpPr>
        <p:spPr bwMode="auto">
          <a:xfrm>
            <a:off x="866775" y="1816100"/>
            <a:ext cx="5638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i = 0;</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DO </a:t>
            </a:r>
            <a:r>
              <a:rPr lang="en-US" altLang="en-US" sz="2800" b="1">
                <a:solidFill>
                  <a:srgbClr val="FF0000"/>
                </a:solidFill>
                <a:latin typeface="Courier New" panose="02070309020205020404" pitchFamily="49" charset="0"/>
              </a:rPr>
              <a:t>UNTIL</a:t>
            </a:r>
            <a:r>
              <a:rPr lang="en-US" altLang="en-US" sz="2800" b="1">
                <a:latin typeface="Courier New" panose="02070309020205020404" pitchFamily="49" charset="0"/>
              </a:rPr>
              <a:t> (i GE 10);</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i = i + 1;</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IF (i=5) THEN </a:t>
            </a:r>
            <a:r>
              <a:rPr lang="en-US" altLang="en-US" sz="2800" b="1">
                <a:solidFill>
                  <a:srgbClr val="FF0000"/>
                </a:solidFill>
                <a:latin typeface="Courier New" panose="02070309020205020404" pitchFamily="49" charset="0"/>
              </a:rPr>
              <a:t>CONTINUE</a:t>
            </a:r>
            <a:r>
              <a:rPr lang="en-US" altLang="en-US" sz="2800" b="1">
                <a:latin typeface="Courier New" panose="02070309020205020404" pitchFamily="49" charset="0"/>
              </a:rPr>
              <a:t>;</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
        <p:nvSpPr>
          <p:cNvPr id="32771" name="Text Box 4"/>
          <p:cNvSpPr txBox="1">
            <a:spLocks noChangeArrowheads="1"/>
          </p:cNvSpPr>
          <p:nvPr/>
        </p:nvSpPr>
        <p:spPr bwMode="auto">
          <a:xfrm>
            <a:off x="7010400" y="1892300"/>
            <a:ext cx="1143000" cy="39608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i=2</a:t>
            </a:r>
          </a:p>
          <a:p>
            <a:pPr eaLnBrk="1" hangingPunct="1"/>
            <a:r>
              <a:rPr lang="en-US" altLang="en-US" sz="2800" b="1">
                <a:latin typeface="Courier New" panose="02070309020205020404" pitchFamily="49" charset="0"/>
              </a:rPr>
              <a:t>i=3</a:t>
            </a:r>
          </a:p>
          <a:p>
            <a:pPr eaLnBrk="1" hangingPunct="1"/>
            <a:r>
              <a:rPr lang="en-US" altLang="en-US" sz="2800" b="1">
                <a:solidFill>
                  <a:srgbClr val="FF0000"/>
                </a:solidFill>
                <a:latin typeface="Courier New" panose="02070309020205020404" pitchFamily="49" charset="0"/>
              </a:rPr>
              <a:t>i=4</a:t>
            </a:r>
          </a:p>
          <a:p>
            <a:pPr eaLnBrk="1" hangingPunct="1"/>
            <a:r>
              <a:rPr lang="en-US" altLang="en-US" sz="2800" b="1">
                <a:solidFill>
                  <a:srgbClr val="FF0000"/>
                </a:solidFill>
                <a:latin typeface="Courier New" panose="02070309020205020404" pitchFamily="49" charset="0"/>
              </a:rPr>
              <a:t>i=6</a:t>
            </a:r>
          </a:p>
          <a:p>
            <a:pPr eaLnBrk="1" hangingPunct="1"/>
            <a:r>
              <a:rPr lang="en-US" altLang="en-US" sz="2800" b="1">
                <a:latin typeface="Courier New" panose="02070309020205020404" pitchFamily="49" charset="0"/>
              </a:rPr>
              <a:t>i=7</a:t>
            </a:r>
          </a:p>
          <a:p>
            <a:pPr eaLnBrk="1" hangingPunct="1"/>
            <a:r>
              <a:rPr lang="en-US" altLang="en-US" sz="2800" b="1">
                <a:latin typeface="Courier New" panose="02070309020205020404" pitchFamily="49" charset="0"/>
              </a:rPr>
              <a:t>i=8</a:t>
            </a:r>
          </a:p>
          <a:p>
            <a:pPr eaLnBrk="1" hangingPunct="1"/>
            <a:r>
              <a:rPr lang="en-US" altLang="en-US" sz="2800" b="1">
                <a:latin typeface="Courier New" panose="02070309020205020404" pitchFamily="49" charset="0"/>
              </a:rPr>
              <a:t>i=9</a:t>
            </a:r>
          </a:p>
          <a:p>
            <a:pPr eaLnBrk="1" hangingPunct="1"/>
            <a:r>
              <a:rPr lang="en-US" altLang="en-US" sz="2800" b="1">
                <a:latin typeface="Courier New" panose="02070309020205020404" pitchFamily="49" charset="0"/>
              </a:rPr>
              <a:t>i=10</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BAE426-BC27-4380-96AC-962154C63425}" type="slidenum">
              <a:rPr lang="en-US" altLang="en-US" sz="2400">
                <a:solidFill>
                  <a:srgbClr val="898989"/>
                </a:solidFill>
                <a:latin typeface="Calibri" panose="020F0502020204030204" pitchFamily="34" charset="0"/>
              </a:rPr>
              <a:pPr eaLnBrk="1" hangingPunct="1"/>
              <a:t>30</a:t>
            </a:fld>
            <a:endParaRPr lang="en-US" altLang="en-US" sz="2400">
              <a:solidFill>
                <a:srgbClr val="898989"/>
              </a:solidFill>
              <a:latin typeface="Calibri" panose="020F0502020204030204" pitchFamily="34" charset="0"/>
            </a:endParaRPr>
          </a:p>
        </p:txBody>
      </p:sp>
      <p:sp>
        <p:nvSpPr>
          <p:cNvPr id="32773" name="Rectangle 2"/>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b="1">
                <a:latin typeface="Calibri" panose="020F0502020204030204" pitchFamily="34" charset="0"/>
              </a:rPr>
              <a:t>CONTINUE Statement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pPr eaLnBrk="1" hangingPunct="1"/>
            <a:r>
              <a:rPr lang="en-US" altLang="en-US" b="1" smtClean="0"/>
              <a:t>LEAVE Statement</a:t>
            </a:r>
          </a:p>
        </p:txBody>
      </p:sp>
      <p:sp>
        <p:nvSpPr>
          <p:cNvPr id="33795" name="Rectangle 3"/>
          <p:cNvSpPr>
            <a:spLocks/>
          </p:cNvSpPr>
          <p:nvPr/>
        </p:nvSpPr>
        <p:spPr bwMode="auto">
          <a:xfrm>
            <a:off x="685800" y="2006600"/>
            <a:ext cx="57912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DO i = 1 TO 10;</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IF (i EQ 5) THEN </a:t>
            </a:r>
            <a:r>
              <a:rPr lang="en-US" altLang="en-US" sz="2800" b="1" u="sng">
                <a:solidFill>
                  <a:srgbClr val="FF0000"/>
                </a:solidFill>
                <a:latin typeface="Courier New" panose="02070309020205020404" pitchFamily="49" charset="0"/>
              </a:rPr>
              <a:t>LEAVE</a:t>
            </a:r>
            <a:r>
              <a:rPr lang="en-US" altLang="en-US" sz="2800" b="1">
                <a:latin typeface="Courier New" panose="02070309020205020404" pitchFamily="49" charset="0"/>
              </a:rPr>
              <a:t>;</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
        <p:nvSpPr>
          <p:cNvPr id="33796" name="Text Box 4"/>
          <p:cNvSpPr txBox="1">
            <a:spLocks noChangeArrowheads="1"/>
          </p:cNvSpPr>
          <p:nvPr/>
        </p:nvSpPr>
        <p:spPr bwMode="auto">
          <a:xfrm>
            <a:off x="6629400" y="2286000"/>
            <a:ext cx="1143000" cy="18256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i=2</a:t>
            </a:r>
          </a:p>
          <a:p>
            <a:pPr eaLnBrk="1" hangingPunct="1"/>
            <a:r>
              <a:rPr lang="en-US" altLang="en-US" sz="2800" b="1">
                <a:latin typeface="Courier New" panose="02070309020205020404" pitchFamily="49" charset="0"/>
              </a:rPr>
              <a:t>i=3</a:t>
            </a:r>
          </a:p>
          <a:p>
            <a:pPr eaLnBrk="1" hangingPunct="1"/>
            <a:r>
              <a:rPr lang="en-US" altLang="en-US" sz="2800" b="1">
                <a:latin typeface="Courier New" panose="02070309020205020404" pitchFamily="49" charset="0"/>
              </a:rPr>
              <a:t>i=4</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340E49-94DE-4ECE-A7FC-BA4E3AAB5922}" type="slidenum">
              <a:rPr lang="en-US" altLang="en-US" sz="2400">
                <a:solidFill>
                  <a:srgbClr val="898989"/>
                </a:solidFill>
                <a:latin typeface="Calibri" panose="020F0502020204030204" pitchFamily="34" charset="0"/>
              </a:rPr>
              <a:pPr eaLnBrk="1" hangingPunct="1"/>
              <a:t>31</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pPr eaLnBrk="1" hangingPunct="1"/>
            <a:r>
              <a:rPr lang="en-US" altLang="en-US" b="1" smtClean="0"/>
              <a:t>LEAVE Statement</a:t>
            </a:r>
          </a:p>
        </p:txBody>
      </p:sp>
      <p:sp>
        <p:nvSpPr>
          <p:cNvPr id="34819" name="Rectangle 3"/>
          <p:cNvSpPr>
            <a:spLocks/>
          </p:cNvSpPr>
          <p:nvPr/>
        </p:nvSpPr>
        <p:spPr bwMode="auto">
          <a:xfrm>
            <a:off x="746125" y="2209800"/>
            <a:ext cx="5562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DO i = 1 </a:t>
            </a:r>
            <a:r>
              <a:rPr lang="en-US" altLang="en-US" sz="2800" b="1">
                <a:solidFill>
                  <a:srgbClr val="FF0000"/>
                </a:solidFill>
                <a:latin typeface="Courier New" panose="02070309020205020404" pitchFamily="49" charset="0"/>
              </a:rPr>
              <a:t>BY 1</a:t>
            </a:r>
            <a:r>
              <a:rPr lang="en-US" altLang="en-US" sz="2800" b="1">
                <a:latin typeface="Courier New" panose="02070309020205020404" pitchFamily="49" charset="0"/>
              </a:rPr>
              <a:t>;</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IF (i EQ 5) THEN </a:t>
            </a:r>
            <a:r>
              <a:rPr lang="en-US" altLang="en-US" sz="2800" b="1" u="sng">
                <a:solidFill>
                  <a:srgbClr val="FF0000"/>
                </a:solidFill>
                <a:latin typeface="Courier New" panose="02070309020205020404" pitchFamily="49" charset="0"/>
              </a:rPr>
              <a:t>LEAVE</a:t>
            </a:r>
            <a:r>
              <a:rPr lang="en-US" altLang="en-US" sz="2800" b="1">
                <a:latin typeface="Courier New" panose="02070309020205020404" pitchFamily="49" charset="0"/>
              </a:rPr>
              <a:t>;</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i=;</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
        <p:nvSpPr>
          <p:cNvPr id="34820" name="Text Box 4"/>
          <p:cNvSpPr txBox="1">
            <a:spLocks noChangeArrowheads="1"/>
          </p:cNvSpPr>
          <p:nvPr/>
        </p:nvSpPr>
        <p:spPr bwMode="auto">
          <a:xfrm>
            <a:off x="6772275" y="2514600"/>
            <a:ext cx="1143000" cy="18256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i=1</a:t>
            </a:r>
          </a:p>
          <a:p>
            <a:pPr eaLnBrk="1" hangingPunct="1"/>
            <a:r>
              <a:rPr lang="en-US" altLang="en-US" sz="2800" b="1">
                <a:latin typeface="Courier New" panose="02070309020205020404" pitchFamily="49" charset="0"/>
              </a:rPr>
              <a:t>i=2</a:t>
            </a:r>
          </a:p>
          <a:p>
            <a:pPr eaLnBrk="1" hangingPunct="1"/>
            <a:r>
              <a:rPr lang="en-US" altLang="en-US" sz="2800" b="1">
                <a:latin typeface="Courier New" panose="02070309020205020404" pitchFamily="49" charset="0"/>
              </a:rPr>
              <a:t>i=3</a:t>
            </a:r>
          </a:p>
          <a:p>
            <a:pPr eaLnBrk="1" hangingPunct="1"/>
            <a:r>
              <a:rPr lang="en-US" altLang="en-US" sz="2800" b="1">
                <a:latin typeface="Courier New" panose="02070309020205020404" pitchFamily="49" charset="0"/>
              </a:rPr>
              <a:t>i=4</a:t>
            </a:r>
          </a:p>
        </p:txBody>
      </p:sp>
      <p:sp>
        <p:nvSpPr>
          <p:cNvPr id="34821" name="Slide Number Placeholder 4"/>
          <p:cNvSpPr txBox="1">
            <a:spLocks noGrp="1"/>
          </p:cNvSpPr>
          <p:nvPr/>
        </p:nvSpPr>
        <p:spPr bwMode="auto">
          <a:xfrm>
            <a:off x="6553200" y="63150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F7B62C4-E960-419B-A7DF-8A4E69668E1B}" type="slidenum">
              <a:rPr lang="en-US" altLang="en-US" sz="2400">
                <a:solidFill>
                  <a:srgbClr val="898989"/>
                </a:solidFill>
                <a:latin typeface="Calibri" panose="020F0502020204030204" pitchFamily="34" charset="0"/>
              </a:rPr>
              <a:pPr algn="r" eaLnBrk="1" hangingPunct="1"/>
              <a:t>32</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p:cNvSpPr>
          <p:nvPr/>
        </p:nvSpPr>
        <p:spPr bwMode="auto">
          <a:xfrm>
            <a:off x="866775" y="1816100"/>
            <a:ext cx="60674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x = 0;</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DO </a:t>
            </a:r>
            <a:r>
              <a:rPr lang="en-US" altLang="en-US" sz="2800" b="1">
                <a:solidFill>
                  <a:srgbClr val="FF0000"/>
                </a:solidFill>
                <a:latin typeface="Courier New" panose="02070309020205020404" pitchFamily="49" charset="0"/>
              </a:rPr>
              <a:t>WHILE</a:t>
            </a:r>
            <a:r>
              <a:rPr lang="en-US" altLang="en-US" sz="2800" b="1">
                <a:latin typeface="Courier New" panose="02070309020205020404" pitchFamily="49" charset="0"/>
              </a:rPr>
              <a:t> (</a:t>
            </a:r>
            <a:r>
              <a:rPr lang="en-US" altLang="en-US" sz="2800" b="1">
                <a:solidFill>
                  <a:srgbClr val="FF0000"/>
                </a:solidFill>
                <a:latin typeface="Courier New" panose="02070309020205020404" pitchFamily="49" charset="0"/>
              </a:rPr>
              <a:t>1 = 1</a:t>
            </a:r>
            <a:r>
              <a:rPr lang="en-US" altLang="en-US" sz="2800" b="1">
                <a:latin typeface="Courier New" panose="02070309020205020404" pitchFamily="49" charset="0"/>
              </a:rPr>
              <a:t>);</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x = x + 100;</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IF (x GE 500) THEN </a:t>
            </a:r>
            <a:r>
              <a:rPr lang="en-US" altLang="en-US" sz="2800" b="1" u="sng">
                <a:solidFill>
                  <a:srgbClr val="FF0000"/>
                </a:solidFill>
                <a:latin typeface="Courier New" panose="02070309020205020404" pitchFamily="49" charset="0"/>
              </a:rPr>
              <a:t>LEAVE</a:t>
            </a:r>
            <a:r>
              <a:rPr lang="en-US" altLang="en-US" sz="2800" b="1">
                <a:latin typeface="Courier New" panose="02070309020205020404" pitchFamily="49" charset="0"/>
              </a:rPr>
              <a:t>;</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  PUT x=;</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END;</a:t>
            </a:r>
          </a:p>
          <a:p>
            <a:pPr eaLnBrk="1" hangingPunct="1">
              <a:spcBef>
                <a:spcPct val="20000"/>
              </a:spcBef>
              <a:buFont typeface="Arial" panose="020B0604020202020204" pitchFamily="34" charset="0"/>
              <a:buNone/>
            </a:pPr>
            <a:r>
              <a:rPr lang="en-US" altLang="en-US" sz="2800" b="1">
                <a:latin typeface="Courier New" panose="02070309020205020404" pitchFamily="49" charset="0"/>
              </a:rPr>
              <a:t>RUN;</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747CFD-CBA1-4A90-B1CC-5BC1AA0DC34D}" type="slidenum">
              <a:rPr lang="en-US" altLang="en-US" sz="2400">
                <a:solidFill>
                  <a:srgbClr val="898989"/>
                </a:solidFill>
                <a:latin typeface="Calibri" panose="020F0502020204030204" pitchFamily="34" charset="0"/>
              </a:rPr>
              <a:pPr eaLnBrk="1" hangingPunct="1"/>
              <a:t>33</a:t>
            </a:fld>
            <a:endParaRPr lang="en-US" altLang="en-US" sz="2400">
              <a:solidFill>
                <a:srgbClr val="898989"/>
              </a:solidFill>
              <a:latin typeface="Calibri" panose="020F0502020204030204" pitchFamily="34" charset="0"/>
            </a:endParaRPr>
          </a:p>
        </p:txBody>
      </p:sp>
      <p:sp>
        <p:nvSpPr>
          <p:cNvPr id="35844" name="Rectangle 2"/>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b="1">
                <a:latin typeface="Calibri" panose="020F0502020204030204" pitchFamily="34" charset="0"/>
              </a:rPr>
              <a:t>LEAVE Statement</a:t>
            </a:r>
          </a:p>
        </p:txBody>
      </p:sp>
      <p:sp>
        <p:nvSpPr>
          <p:cNvPr id="35845" name="Text Box 4"/>
          <p:cNvSpPr txBox="1">
            <a:spLocks noChangeArrowheads="1"/>
          </p:cNvSpPr>
          <p:nvPr/>
        </p:nvSpPr>
        <p:spPr bwMode="auto">
          <a:xfrm>
            <a:off x="7137400" y="2667000"/>
            <a:ext cx="1257300" cy="18161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x=100</a:t>
            </a:r>
          </a:p>
          <a:p>
            <a:pPr eaLnBrk="1" hangingPunct="1"/>
            <a:r>
              <a:rPr lang="en-US" altLang="en-US" sz="2800" b="1">
                <a:latin typeface="Courier New" panose="02070309020205020404" pitchFamily="49" charset="0"/>
              </a:rPr>
              <a:t>x=200</a:t>
            </a:r>
          </a:p>
          <a:p>
            <a:pPr eaLnBrk="1" hangingPunct="1"/>
            <a:r>
              <a:rPr lang="en-US" altLang="en-US" sz="2800" b="1">
                <a:latin typeface="Courier New" panose="02070309020205020404" pitchFamily="49" charset="0"/>
              </a:rPr>
              <a:t>x=300</a:t>
            </a:r>
          </a:p>
          <a:p>
            <a:pPr eaLnBrk="1" hangingPunct="1"/>
            <a:r>
              <a:rPr lang="en-US" altLang="en-US" sz="2800" b="1">
                <a:latin typeface="Courier New" panose="02070309020205020404" pitchFamily="49" charset="0"/>
              </a:rPr>
              <a:t>x=400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p:cNvSpPr>
          <p:nvPr/>
        </p:nvSpPr>
        <p:spPr bwMode="auto">
          <a:xfrm>
            <a:off x="1143000" y="2514600"/>
            <a:ext cx="56388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300"/>
              </a:spcBef>
              <a:buFont typeface="Arial" panose="020B0604020202020204" pitchFamily="34" charset="0"/>
              <a:buNone/>
            </a:pPr>
            <a:r>
              <a:rPr lang="en-US" altLang="en-US" sz="2800" b="1">
                <a:latin typeface="Courier New" panose="02070309020205020404" pitchFamily="49" charset="0"/>
              </a:rPr>
              <a:t>DATA _NULL_;</a:t>
            </a:r>
          </a:p>
          <a:p>
            <a:pPr eaLnBrk="1" hangingPunct="1">
              <a:spcBef>
                <a:spcPts val="300"/>
              </a:spcBef>
              <a:buFont typeface="Arial" panose="020B0604020202020204" pitchFamily="34" charset="0"/>
              <a:buNone/>
            </a:pPr>
            <a:r>
              <a:rPr lang="en-US" altLang="en-US" sz="2800" b="1">
                <a:latin typeface="Courier New" panose="02070309020205020404" pitchFamily="49" charset="0"/>
              </a:rPr>
              <a:t>DO UNTIL(whatever);</a:t>
            </a:r>
          </a:p>
          <a:p>
            <a:pPr eaLnBrk="1" hangingPunct="1">
              <a:spcBef>
                <a:spcPts val="300"/>
              </a:spcBef>
              <a:buFont typeface="Arial" panose="020B0604020202020204" pitchFamily="34" charset="0"/>
              <a:buNone/>
            </a:pPr>
            <a:r>
              <a:rPr lang="en-US" altLang="en-US" sz="2800" b="1">
                <a:latin typeface="Courier New" panose="02070309020205020404" pitchFamily="49" charset="0"/>
              </a:rPr>
              <a:t>  </a:t>
            </a:r>
            <a:r>
              <a:rPr lang="en-US" altLang="en-US" sz="2800" b="1">
                <a:solidFill>
                  <a:srgbClr val="0000FF"/>
                </a:solidFill>
                <a:latin typeface="Courier New" panose="02070309020205020404" pitchFamily="49" charset="0"/>
              </a:rPr>
              <a:t>DO UNTIL(something);</a:t>
            </a:r>
          </a:p>
          <a:p>
            <a:pPr eaLnBrk="1" hangingPunct="1">
              <a:spcBef>
                <a:spcPts val="300"/>
              </a:spcBef>
              <a:buFont typeface="Arial" panose="020B0604020202020204" pitchFamily="34" charset="0"/>
              <a:buNone/>
            </a:pPr>
            <a:r>
              <a:rPr lang="en-US" altLang="en-US" sz="2800" b="1">
                <a:solidFill>
                  <a:srgbClr val="0000FF"/>
                </a:solidFill>
                <a:latin typeface="Courier New" panose="02070309020205020404" pitchFamily="49" charset="0"/>
              </a:rPr>
              <a:t>    &lt;SAS statements&gt;</a:t>
            </a:r>
          </a:p>
          <a:p>
            <a:pPr eaLnBrk="1" hangingPunct="1">
              <a:spcBef>
                <a:spcPts val="300"/>
              </a:spcBef>
              <a:buFont typeface="Arial" panose="020B0604020202020204" pitchFamily="34" charset="0"/>
              <a:buNone/>
            </a:pPr>
            <a:r>
              <a:rPr lang="en-US" altLang="en-US" sz="2800" b="1">
                <a:solidFill>
                  <a:srgbClr val="0000FF"/>
                </a:solidFill>
                <a:latin typeface="Courier New" panose="02070309020205020404" pitchFamily="49" charset="0"/>
              </a:rPr>
              <a:t>    </a:t>
            </a:r>
            <a:r>
              <a:rPr lang="en-US" altLang="en-US" sz="2800" b="1">
                <a:solidFill>
                  <a:srgbClr val="FF0000"/>
                </a:solidFill>
                <a:latin typeface="Courier New" panose="02070309020205020404" pitchFamily="49" charset="0"/>
              </a:rPr>
              <a:t>IF (z&gt;10) THEN LEAVE;</a:t>
            </a:r>
          </a:p>
          <a:p>
            <a:pPr eaLnBrk="1" hangingPunct="1">
              <a:spcBef>
                <a:spcPts val="300"/>
              </a:spcBef>
              <a:buFont typeface="Arial" panose="020B0604020202020204" pitchFamily="34" charset="0"/>
              <a:buNone/>
            </a:pPr>
            <a:r>
              <a:rPr lang="en-US" altLang="en-US" sz="2800" b="1">
                <a:solidFill>
                  <a:srgbClr val="0000FF"/>
                </a:solidFill>
                <a:latin typeface="Courier New" panose="02070309020205020404" pitchFamily="49" charset="0"/>
              </a:rPr>
              <a:t>  END;</a:t>
            </a:r>
          </a:p>
          <a:p>
            <a:pPr eaLnBrk="1" hangingPunct="1">
              <a:spcBef>
                <a:spcPts val="300"/>
              </a:spcBef>
              <a:buFont typeface="Arial" panose="020B0604020202020204" pitchFamily="34" charset="0"/>
              <a:buNone/>
            </a:pPr>
            <a:r>
              <a:rPr lang="en-US" altLang="en-US" sz="2800" b="1">
                <a:latin typeface="Courier New" panose="02070309020205020404" pitchFamily="49" charset="0"/>
              </a:rPr>
              <a:t>END;</a:t>
            </a:r>
          </a:p>
          <a:p>
            <a:pPr eaLnBrk="1" hangingPunct="1">
              <a:spcBef>
                <a:spcPts val="300"/>
              </a:spcBef>
              <a:buFont typeface="Arial" panose="020B0604020202020204" pitchFamily="34" charset="0"/>
              <a:buNone/>
            </a:pPr>
            <a:r>
              <a:rPr lang="en-US" altLang="en-US" sz="2800" b="1">
                <a:latin typeface="Courier New" panose="02070309020205020404" pitchFamily="49" charset="0"/>
              </a:rPr>
              <a:t>RUN;</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125731-9498-4ADD-B4E4-F5C92FCED9CD}" type="slidenum">
              <a:rPr lang="en-US" altLang="en-US" sz="2400">
                <a:solidFill>
                  <a:srgbClr val="898989"/>
                </a:solidFill>
                <a:latin typeface="Calibri" panose="020F0502020204030204" pitchFamily="34" charset="0"/>
              </a:rPr>
              <a:pPr eaLnBrk="1" hangingPunct="1"/>
              <a:t>34</a:t>
            </a:fld>
            <a:endParaRPr lang="en-US" altLang="en-US" sz="2400">
              <a:solidFill>
                <a:srgbClr val="898989"/>
              </a:solidFill>
              <a:latin typeface="Calibri" panose="020F0502020204030204" pitchFamily="34" charset="0"/>
            </a:endParaRPr>
          </a:p>
        </p:txBody>
      </p:sp>
      <p:sp>
        <p:nvSpPr>
          <p:cNvPr id="36868" name="Rectangle 2"/>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b="1">
                <a:latin typeface="Calibri" panose="020F0502020204030204" pitchFamily="34" charset="0"/>
              </a:rPr>
              <a:t>LEAVE Statement</a:t>
            </a:r>
          </a:p>
        </p:txBody>
      </p:sp>
      <p:sp>
        <p:nvSpPr>
          <p:cNvPr id="2" name="TextBox 1"/>
          <p:cNvSpPr txBox="1"/>
          <p:nvPr/>
        </p:nvSpPr>
        <p:spPr>
          <a:xfrm>
            <a:off x="457200" y="1219200"/>
            <a:ext cx="8229600" cy="1077913"/>
          </a:xfrm>
          <a:prstGeom prst="rect">
            <a:avLst/>
          </a:prstGeom>
          <a:noFill/>
        </p:spPr>
        <p:txBody>
          <a:bodyPr>
            <a:spAutoFit/>
          </a:bodyPr>
          <a:lstStyle/>
          <a:p>
            <a:pPr>
              <a:defRPr/>
            </a:pPr>
            <a:r>
              <a:rPr lang="en-US" sz="3200" b="1" u="sng">
                <a:latin typeface="+mn-lt"/>
              </a:rPr>
              <a:t>Caution</a:t>
            </a:r>
            <a:r>
              <a:rPr lang="en-US" sz="3200">
                <a:latin typeface="+mn-lt"/>
              </a:rPr>
              <a:t>:  The LEAVE statement stops the pro-cessing of the </a:t>
            </a:r>
            <a:r>
              <a:rPr lang="en-US" sz="3200" u="sng">
                <a:latin typeface="+mn-lt"/>
              </a:rPr>
              <a:t>current</a:t>
            </a:r>
            <a:r>
              <a:rPr lang="en-US" sz="3200">
                <a:latin typeface="+mn-lt"/>
              </a:rPr>
              <a:t> DO loop or SELECT group: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457200" y="274638"/>
            <a:ext cx="8229600" cy="944562"/>
          </a:xfrm>
        </p:spPr>
        <p:txBody>
          <a:bodyPr/>
          <a:lstStyle/>
          <a:p>
            <a:pPr eaLnBrk="1" hangingPunct="1"/>
            <a:r>
              <a:rPr lang="en-US" altLang="en-US" b="1" smtClean="0"/>
              <a:t>DO Loops With Arrays</a:t>
            </a:r>
          </a:p>
        </p:txBody>
      </p:sp>
      <p:sp>
        <p:nvSpPr>
          <p:cNvPr id="37891" name="Rectangle 3"/>
          <p:cNvSpPr>
            <a:spLocks noGrp="1"/>
          </p:cNvSpPr>
          <p:nvPr>
            <p:ph type="body" idx="1"/>
          </p:nvPr>
        </p:nvSpPr>
        <p:spPr>
          <a:xfrm>
            <a:off x="304800" y="1319213"/>
            <a:ext cx="8534400" cy="1195387"/>
          </a:xfrm>
        </p:spPr>
        <p:txBody>
          <a:bodyPr/>
          <a:lstStyle/>
          <a:p>
            <a:pPr eaLnBrk="1" hangingPunct="1">
              <a:buFont typeface="Arial" panose="020B0604020202020204" pitchFamily="34" charset="0"/>
              <a:buNone/>
            </a:pPr>
            <a:r>
              <a:rPr lang="en-US" altLang="en-US" sz="3600" smtClean="0"/>
              <a:t>In the next few slides, our data file is </a:t>
            </a:r>
          </a:p>
          <a:p>
            <a:pPr eaLnBrk="1" hangingPunct="1">
              <a:spcBef>
                <a:spcPct val="0"/>
              </a:spcBef>
              <a:spcAft>
                <a:spcPct val="40000"/>
              </a:spcAft>
              <a:buFont typeface="Arial" panose="020B0604020202020204" pitchFamily="34" charset="0"/>
              <a:buNone/>
            </a:pPr>
            <a:r>
              <a:rPr lang="en-US" altLang="en-US" sz="3600" smtClean="0"/>
              <a:t>named </a:t>
            </a:r>
            <a:r>
              <a:rPr lang="en-US" altLang="en-US" sz="3600" u="sng" smtClean="0">
                <a:solidFill>
                  <a:srgbClr val="0000FF"/>
                </a:solidFill>
              </a:rPr>
              <a:t>one</a:t>
            </a:r>
            <a:r>
              <a:rPr lang="en-US" altLang="en-US" sz="3600" smtClean="0"/>
              <a:t> with variables </a:t>
            </a:r>
            <a:r>
              <a:rPr lang="en-US" altLang="en-US" sz="3600" smtClean="0">
                <a:solidFill>
                  <a:srgbClr val="0000FF"/>
                </a:solidFill>
              </a:rPr>
              <a:t>'a'</a:t>
            </a:r>
            <a:r>
              <a:rPr lang="en-US" altLang="en-US" sz="3600" smtClean="0"/>
              <a:t>, </a:t>
            </a:r>
            <a:r>
              <a:rPr lang="en-US" altLang="en-US" sz="3600" smtClean="0">
                <a:solidFill>
                  <a:srgbClr val="0000FF"/>
                </a:solidFill>
              </a:rPr>
              <a:t>'b'</a:t>
            </a:r>
            <a:r>
              <a:rPr lang="en-US" altLang="en-US" sz="3600" smtClean="0"/>
              <a:t>, and </a:t>
            </a:r>
            <a:r>
              <a:rPr lang="en-US" altLang="en-US" sz="3600" smtClean="0">
                <a:solidFill>
                  <a:srgbClr val="0000FF"/>
                </a:solidFill>
              </a:rPr>
              <a:t>'c'</a:t>
            </a:r>
            <a:r>
              <a:rPr lang="en-US" altLang="en-US" sz="3600" smtClean="0"/>
              <a:t>:</a:t>
            </a:r>
          </a:p>
        </p:txBody>
      </p:sp>
      <p:sp>
        <p:nvSpPr>
          <p:cNvPr id="37892" name="Text Box 4"/>
          <p:cNvSpPr txBox="1">
            <a:spLocks noChangeArrowheads="1"/>
          </p:cNvSpPr>
          <p:nvPr/>
        </p:nvSpPr>
        <p:spPr bwMode="auto">
          <a:xfrm>
            <a:off x="4191000" y="3048000"/>
            <a:ext cx="4191000" cy="1570038"/>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40000"/>
              </a:spcAft>
            </a:pPr>
            <a:r>
              <a:rPr lang="en-US" altLang="en-US" sz="2800" b="1" u="sng">
                <a:latin typeface="Courier New" panose="02070309020205020404" pitchFamily="49" charset="0"/>
              </a:rPr>
              <a:t>Obs</a:t>
            </a:r>
            <a:r>
              <a:rPr lang="en-US" altLang="en-US" sz="2800" b="1">
                <a:latin typeface="Courier New" panose="02070309020205020404" pitchFamily="49" charset="0"/>
              </a:rPr>
              <a:t>   </a:t>
            </a:r>
            <a:r>
              <a:rPr lang="en-US" altLang="en-US" sz="2800" b="1">
                <a:solidFill>
                  <a:srgbClr val="0000FF"/>
                </a:solidFill>
                <a:latin typeface="Courier New" panose="02070309020205020404" pitchFamily="49" charset="0"/>
              </a:rPr>
              <a:t> </a:t>
            </a:r>
            <a:r>
              <a:rPr lang="en-US" altLang="en-US" sz="2800" b="1" u="sng">
                <a:solidFill>
                  <a:srgbClr val="0000FF"/>
                </a:solidFill>
                <a:latin typeface="Courier New" panose="02070309020205020404" pitchFamily="49" charset="0"/>
              </a:rPr>
              <a:t>a</a:t>
            </a:r>
            <a:r>
              <a:rPr lang="en-US" altLang="en-US" sz="2800" b="1">
                <a:solidFill>
                  <a:srgbClr val="0000FF"/>
                </a:solidFill>
                <a:latin typeface="Courier New" panose="02070309020205020404" pitchFamily="49" charset="0"/>
              </a:rPr>
              <a:t>    </a:t>
            </a:r>
            <a:r>
              <a:rPr lang="en-US" altLang="en-US" sz="2800" b="1" u="sng">
                <a:solidFill>
                  <a:srgbClr val="0000FF"/>
                </a:solidFill>
                <a:latin typeface="Courier New" panose="02070309020205020404" pitchFamily="49" charset="0"/>
              </a:rPr>
              <a:t>b</a:t>
            </a:r>
            <a:r>
              <a:rPr lang="en-US" altLang="en-US" sz="2800" b="1">
                <a:latin typeface="Courier New" panose="02070309020205020404" pitchFamily="49" charset="0"/>
              </a:rPr>
              <a:t>   </a:t>
            </a:r>
            <a:r>
              <a:rPr lang="en-US" altLang="en-US" sz="2800" b="1">
                <a:solidFill>
                  <a:srgbClr val="0000FF"/>
                </a:solidFill>
                <a:latin typeface="Courier New" panose="02070309020205020404" pitchFamily="49" charset="0"/>
              </a:rPr>
              <a:t> </a:t>
            </a:r>
            <a:r>
              <a:rPr lang="en-US" altLang="en-US" sz="2800" b="1" u="sng">
                <a:solidFill>
                  <a:srgbClr val="0000FF"/>
                </a:solidFill>
                <a:latin typeface="Courier New" panose="02070309020205020404" pitchFamily="49" charset="0"/>
              </a:rPr>
              <a:t>c</a:t>
            </a:r>
            <a:endParaRPr lang="en-US" altLang="en-US" sz="2800" b="1" u="sng">
              <a:latin typeface="Courier New" panose="02070309020205020404" pitchFamily="49" charset="0"/>
            </a:endParaRPr>
          </a:p>
          <a:p>
            <a:pPr eaLnBrk="1" hangingPunct="1"/>
            <a:r>
              <a:rPr lang="en-US" altLang="en-US" sz="2800" b="1">
                <a:latin typeface="Courier New" panose="02070309020205020404" pitchFamily="49" charset="0"/>
              </a:rPr>
              <a:t> 1   </a:t>
            </a:r>
            <a:r>
              <a:rPr lang="en-US" altLang="en-US" sz="2800" b="1">
                <a:solidFill>
                  <a:srgbClr val="0000FF"/>
                </a:solidFill>
                <a:latin typeface="Courier New" panose="02070309020205020404" pitchFamily="49" charset="0"/>
              </a:rPr>
              <a:t>  </a:t>
            </a:r>
            <a:r>
              <a:rPr lang="en-US" altLang="en-US" sz="2800" b="1">
                <a:latin typeface="Courier New" panose="02070309020205020404" pitchFamily="49" charset="0"/>
              </a:rPr>
              <a:t>1    2    3</a:t>
            </a:r>
          </a:p>
          <a:p>
            <a:pPr eaLnBrk="1" hangingPunct="1"/>
            <a:r>
              <a:rPr lang="en-US" altLang="en-US" sz="2800" b="1">
                <a:latin typeface="Courier New" panose="02070309020205020404" pitchFamily="49" charset="0"/>
              </a:rPr>
              <a:t> 2    11   22   33</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F98044-0A6D-4620-A1AB-781239C1A3D7}" type="slidenum">
              <a:rPr lang="en-US" altLang="en-US" sz="2400">
                <a:solidFill>
                  <a:srgbClr val="898989"/>
                </a:solidFill>
                <a:latin typeface="Calibri" panose="020F0502020204030204" pitchFamily="34" charset="0"/>
              </a:rPr>
              <a:pPr eaLnBrk="1" hangingPunct="1"/>
              <a:t>35</a:t>
            </a:fld>
            <a:endParaRPr lang="en-US" altLang="en-US" sz="2400">
              <a:solidFill>
                <a:srgbClr val="898989"/>
              </a:solidFill>
              <a:latin typeface="Calibri" panose="020F0502020204030204" pitchFamily="34" charset="0"/>
            </a:endParaRPr>
          </a:p>
        </p:txBody>
      </p:sp>
      <p:sp>
        <p:nvSpPr>
          <p:cNvPr id="37894" name="TextBox 1"/>
          <p:cNvSpPr txBox="1">
            <a:spLocks noChangeArrowheads="1"/>
          </p:cNvSpPr>
          <p:nvPr/>
        </p:nvSpPr>
        <p:spPr bwMode="auto">
          <a:xfrm>
            <a:off x="762000" y="2590800"/>
            <a:ext cx="2895600"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4763"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r>
              <a:rPr lang="en-US" altLang="en-US" sz="2800" b="1">
                <a:latin typeface="Courier New" panose="02070309020205020404" pitchFamily="49" charset="0"/>
              </a:rPr>
              <a:t>DATA </a:t>
            </a:r>
            <a:r>
              <a:rPr lang="en-US" altLang="en-US" sz="2800" b="1">
                <a:solidFill>
                  <a:srgbClr val="0000FF"/>
                </a:solidFill>
                <a:latin typeface="Courier New" panose="02070309020205020404" pitchFamily="49" charset="0"/>
              </a:rPr>
              <a:t>one</a:t>
            </a:r>
            <a:r>
              <a:rPr lang="en-US" altLang="en-US" sz="2800" b="1">
                <a:latin typeface="Courier New" panose="02070309020205020404" pitchFamily="49" charset="0"/>
              </a:rPr>
              <a:t>;</a:t>
            </a:r>
          </a:p>
          <a:p>
            <a:pPr lvl="1" eaLnBrk="1" hangingPunct="1"/>
            <a:r>
              <a:rPr lang="en-US" altLang="en-US" sz="2800" b="1">
                <a:latin typeface="Courier New" panose="02070309020205020404" pitchFamily="49" charset="0"/>
              </a:rPr>
              <a:t>INPUT </a:t>
            </a:r>
            <a:r>
              <a:rPr lang="en-US" altLang="en-US" sz="2800" b="1">
                <a:solidFill>
                  <a:srgbClr val="0000FF"/>
                </a:solidFill>
                <a:latin typeface="Courier New" panose="02070309020205020404" pitchFamily="49" charset="0"/>
              </a:rPr>
              <a:t>a b c</a:t>
            </a:r>
            <a:r>
              <a:rPr lang="en-US" altLang="en-US" sz="2800" b="1">
                <a:latin typeface="Courier New" panose="02070309020205020404" pitchFamily="49" charset="0"/>
              </a:rPr>
              <a:t>;</a:t>
            </a:r>
          </a:p>
          <a:p>
            <a:pPr lvl="1" eaLnBrk="1" hangingPunct="1"/>
            <a:r>
              <a:rPr lang="en-US" altLang="en-US" sz="2800" b="1">
                <a:latin typeface="Courier New" panose="02070309020205020404" pitchFamily="49" charset="0"/>
              </a:rPr>
              <a:t>DATALINES;</a:t>
            </a:r>
          </a:p>
          <a:p>
            <a:pPr lvl="1" eaLnBrk="1" hangingPunct="1"/>
            <a:r>
              <a:rPr lang="en-US" altLang="en-US" sz="2800" b="1">
                <a:latin typeface="Courier New" panose="02070309020205020404" pitchFamily="49" charset="0"/>
              </a:rPr>
              <a:t>1 2 3</a:t>
            </a:r>
          </a:p>
          <a:p>
            <a:pPr lvl="1" eaLnBrk="1" hangingPunct="1"/>
            <a:r>
              <a:rPr lang="en-US" altLang="en-US" sz="2800" b="1">
                <a:latin typeface="Courier New" panose="02070309020205020404" pitchFamily="49" charset="0"/>
              </a:rPr>
              <a:t>11 22 33</a:t>
            </a:r>
          </a:p>
          <a:p>
            <a:pPr lvl="1" eaLnBrk="1" hangingPunct="1">
              <a:spcAft>
                <a:spcPct val="40000"/>
              </a:spcAft>
            </a:pPr>
            <a:r>
              <a:rPr lang="en-US" altLang="en-US" sz="2800" b="1">
                <a:latin typeface="Courier New" panose="02070309020205020404" pitchFamily="49" charset="0"/>
              </a:rPr>
              <a:t>;</a:t>
            </a:r>
          </a:p>
          <a:p>
            <a:pPr lvl="1" eaLnBrk="1" hangingPunct="1"/>
            <a:r>
              <a:rPr lang="en-US" altLang="en-US" sz="2800" b="1">
                <a:latin typeface="Courier New" panose="02070309020205020404" pitchFamily="49" charset="0"/>
              </a:rPr>
              <a:t>PROC PRINT;</a:t>
            </a:r>
          </a:p>
          <a:p>
            <a:pPr lvl="1" eaLnBrk="1" hangingPunct="1"/>
            <a:r>
              <a:rPr lang="en-US" altLang="en-US" sz="2800" b="1">
                <a:latin typeface="Courier New" panose="02070309020205020404" pitchFamily="49" charset="0"/>
              </a:rPr>
              <a:t>RUN;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457200" y="274638"/>
            <a:ext cx="8229600" cy="944562"/>
          </a:xfrm>
        </p:spPr>
        <p:txBody>
          <a:bodyPr/>
          <a:lstStyle/>
          <a:p>
            <a:pPr eaLnBrk="1" hangingPunct="1"/>
            <a:r>
              <a:rPr lang="en-US" altLang="en-US" b="1" smtClean="0"/>
              <a:t>DO Loops With Arrays</a:t>
            </a:r>
          </a:p>
        </p:txBody>
      </p:sp>
      <p:sp>
        <p:nvSpPr>
          <p:cNvPr id="38915" name="Rectangle 3"/>
          <p:cNvSpPr>
            <a:spLocks noGrp="1"/>
          </p:cNvSpPr>
          <p:nvPr>
            <p:ph type="body" idx="1"/>
          </p:nvPr>
        </p:nvSpPr>
        <p:spPr>
          <a:xfrm>
            <a:off x="838200" y="2209800"/>
            <a:ext cx="6248400" cy="3048000"/>
          </a:xfrm>
        </p:spPr>
        <p:txBody>
          <a:bodyPr/>
          <a:lstStyle/>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DATA test;</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SET one;</a:t>
            </a:r>
          </a:p>
          <a:p>
            <a:pPr eaLnBrk="1" hangingPunct="1">
              <a:lnSpc>
                <a:spcPct val="80000"/>
              </a:lnSpc>
              <a:buFont typeface="Arial" panose="020B0604020202020204" pitchFamily="34" charset="0"/>
              <a:buNone/>
            </a:pPr>
            <a:r>
              <a:rPr lang="en-US" altLang="en-US" sz="2800" b="1" smtClean="0">
                <a:solidFill>
                  <a:srgbClr val="0000FF"/>
                </a:solidFill>
                <a:latin typeface="Courier New" panose="02070309020205020404" pitchFamily="49" charset="0"/>
              </a:rPr>
              <a:t>x = a + 100;</a:t>
            </a:r>
          </a:p>
          <a:p>
            <a:pPr eaLnBrk="1" hangingPunct="1">
              <a:lnSpc>
                <a:spcPct val="80000"/>
              </a:lnSpc>
              <a:buFont typeface="Arial" panose="020B0604020202020204" pitchFamily="34" charset="0"/>
              <a:buNone/>
            </a:pPr>
            <a:r>
              <a:rPr lang="en-US" altLang="en-US" sz="2800" b="1" smtClean="0">
                <a:solidFill>
                  <a:srgbClr val="0000FF"/>
                </a:solidFill>
                <a:latin typeface="Courier New" panose="02070309020205020404" pitchFamily="49" charset="0"/>
              </a:rPr>
              <a:t>y = b + 100;</a:t>
            </a:r>
          </a:p>
          <a:p>
            <a:pPr eaLnBrk="1" hangingPunct="1">
              <a:lnSpc>
                <a:spcPct val="80000"/>
              </a:lnSpc>
              <a:buFont typeface="Arial" panose="020B0604020202020204" pitchFamily="34" charset="0"/>
              <a:buNone/>
            </a:pPr>
            <a:r>
              <a:rPr lang="en-US" altLang="en-US" sz="2800" b="1" smtClean="0">
                <a:solidFill>
                  <a:srgbClr val="0000FF"/>
                </a:solidFill>
                <a:latin typeface="Courier New" panose="02070309020205020404" pitchFamily="49" charset="0"/>
              </a:rPr>
              <a:t>z = c + 100;</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PUT a= b= c=  @17  x= y= z=;</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RUN;</a:t>
            </a:r>
          </a:p>
        </p:txBody>
      </p:sp>
      <p:sp>
        <p:nvSpPr>
          <p:cNvPr id="38916" name="Text Box 4"/>
          <p:cNvSpPr txBox="1">
            <a:spLocks noChangeArrowheads="1"/>
          </p:cNvSpPr>
          <p:nvPr/>
        </p:nvSpPr>
        <p:spPr bwMode="auto">
          <a:xfrm>
            <a:off x="884238" y="5499100"/>
            <a:ext cx="7239000" cy="954088"/>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Courier New" panose="02070309020205020404" pitchFamily="49" charset="0"/>
              </a:rPr>
              <a:t>a=1 b=2 c=3     x=101 y=102 z=103</a:t>
            </a:r>
          </a:p>
          <a:p>
            <a:r>
              <a:rPr lang="en-US" altLang="en-US" sz="2800" b="1">
                <a:latin typeface="Courier New" panose="02070309020205020404" pitchFamily="49" charset="0"/>
              </a:rPr>
              <a:t>a=11 b=22 c=33  x=111 y=122 z=133</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1F39C0-F182-42C9-BC08-0C0A9A075A83}" type="slidenum">
              <a:rPr lang="en-US" altLang="en-US" sz="2400">
                <a:solidFill>
                  <a:srgbClr val="898989"/>
                </a:solidFill>
                <a:latin typeface="Calibri" panose="020F0502020204030204" pitchFamily="34" charset="0"/>
              </a:rPr>
              <a:pPr eaLnBrk="1" hangingPunct="1"/>
              <a:t>36</a:t>
            </a:fld>
            <a:endParaRPr lang="en-US" altLang="en-US" sz="2400">
              <a:solidFill>
                <a:srgbClr val="898989"/>
              </a:solidFill>
              <a:latin typeface="Calibri" panose="020F0502020204030204" pitchFamily="34" charset="0"/>
            </a:endParaRPr>
          </a:p>
        </p:txBody>
      </p:sp>
      <p:sp>
        <p:nvSpPr>
          <p:cNvPr id="34822" name="TextBox 1"/>
          <p:cNvSpPr txBox="1">
            <a:spLocks noChangeArrowheads="1"/>
          </p:cNvSpPr>
          <p:nvPr/>
        </p:nvSpPr>
        <p:spPr bwMode="auto">
          <a:xfrm>
            <a:off x="465138" y="1447800"/>
            <a:ext cx="807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3600" smtClean="0">
                <a:latin typeface="+mn-lt"/>
              </a:rPr>
              <a:t>Here we create three new variables: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b="1" smtClean="0"/>
              <a:t>DO Loops With Arrays</a:t>
            </a:r>
            <a:endParaRPr lang="en-US" altLang="en-US" smtClean="0"/>
          </a:p>
        </p:txBody>
      </p:sp>
      <p:sp>
        <p:nvSpPr>
          <p:cNvPr id="39939" name="Content Placeholder 2"/>
          <p:cNvSpPr>
            <a:spLocks noGrp="1"/>
          </p:cNvSpPr>
          <p:nvPr>
            <p:ph idx="1"/>
          </p:nvPr>
        </p:nvSpPr>
        <p:spPr>
          <a:xfrm>
            <a:off x="457200" y="1600200"/>
            <a:ext cx="8229600" cy="3810000"/>
          </a:xfrm>
        </p:spPr>
        <p:txBody>
          <a:bodyPr/>
          <a:lstStyle/>
          <a:p>
            <a:r>
              <a:rPr lang="en-US" altLang="en-US" sz="3600" smtClean="0"/>
              <a:t>We created 3 new variables, based on the original 3 variables.</a:t>
            </a:r>
          </a:p>
          <a:p>
            <a:r>
              <a:rPr lang="en-US" altLang="en-US" sz="3600" smtClean="0"/>
              <a:t>The coding was identical, except for the variable names.</a:t>
            </a:r>
          </a:p>
          <a:p>
            <a:r>
              <a:rPr lang="en-US" altLang="en-US" sz="3600" smtClean="0"/>
              <a:t>We can ‘automate’ that process by using arrays and a DO loop.</a:t>
            </a:r>
          </a:p>
        </p:txBody>
      </p:sp>
      <p:sp>
        <p:nvSpPr>
          <p:cNvPr id="4" name="Slide Number Placeholder 3"/>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C81CDC-420F-4EE2-9162-EFC25FF29046}" type="slidenum">
              <a:rPr lang="en-US" altLang="en-US" sz="2400">
                <a:solidFill>
                  <a:srgbClr val="898989"/>
                </a:solidFill>
                <a:latin typeface="Calibri" panose="020F0502020204030204" pitchFamily="34" charset="0"/>
              </a:rPr>
              <a:pPr eaLnBrk="1" hangingPunct="1"/>
              <a:t>37</a:t>
            </a:fld>
            <a:endParaRPr lang="en-US" altLang="en-US" sz="2400">
              <a:solidFill>
                <a:srgbClr val="898989"/>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457200" y="274638"/>
            <a:ext cx="8229600" cy="944562"/>
          </a:xfrm>
        </p:spPr>
        <p:txBody>
          <a:bodyPr/>
          <a:lstStyle/>
          <a:p>
            <a:pPr eaLnBrk="1" hangingPunct="1"/>
            <a:r>
              <a:rPr lang="en-US" altLang="en-US" b="1" smtClean="0"/>
              <a:t>DO Loops With Arrays</a:t>
            </a:r>
          </a:p>
        </p:txBody>
      </p:sp>
      <p:sp>
        <p:nvSpPr>
          <p:cNvPr id="40963" name="Rectangle 3"/>
          <p:cNvSpPr>
            <a:spLocks noGrp="1"/>
          </p:cNvSpPr>
          <p:nvPr>
            <p:ph type="body" idx="1"/>
          </p:nvPr>
        </p:nvSpPr>
        <p:spPr>
          <a:xfrm>
            <a:off x="457200" y="1371600"/>
            <a:ext cx="6400800" cy="3886200"/>
          </a:xfrm>
        </p:spPr>
        <p:txBody>
          <a:bodyPr/>
          <a:lstStyle/>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DATA test;</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SET one;</a:t>
            </a:r>
          </a:p>
          <a:p>
            <a:pPr eaLnBrk="1" hangingPunct="1">
              <a:lnSpc>
                <a:spcPct val="80000"/>
              </a:lnSpc>
              <a:buFont typeface="Arial" panose="020B0604020202020204" pitchFamily="34" charset="0"/>
              <a:buNone/>
            </a:pPr>
            <a:r>
              <a:rPr lang="en-US" altLang="en-US" sz="2800" b="1" smtClean="0">
                <a:solidFill>
                  <a:srgbClr val="336600"/>
                </a:solidFill>
                <a:latin typeface="Courier New" panose="02070309020205020404" pitchFamily="49" charset="0"/>
              </a:rPr>
              <a:t>ARRAY </a:t>
            </a:r>
            <a:r>
              <a:rPr lang="en-US" altLang="en-US" sz="2800" b="1" u="sng" smtClean="0">
                <a:solidFill>
                  <a:srgbClr val="336600"/>
                </a:solidFill>
                <a:latin typeface="Courier New" panose="02070309020205020404" pitchFamily="49" charset="0"/>
              </a:rPr>
              <a:t>jack</a:t>
            </a:r>
            <a:r>
              <a:rPr lang="en-US" altLang="en-US" sz="2800" b="1" smtClean="0">
                <a:solidFill>
                  <a:srgbClr val="336600"/>
                </a:solidFill>
                <a:latin typeface="Courier New" panose="02070309020205020404" pitchFamily="49" charset="0"/>
              </a:rPr>
              <a:t> (3) a b c;</a:t>
            </a:r>
          </a:p>
          <a:p>
            <a:pPr eaLnBrk="1" hangingPunct="1">
              <a:lnSpc>
                <a:spcPct val="80000"/>
              </a:lnSpc>
              <a:buFont typeface="Arial" panose="020B0604020202020204" pitchFamily="34" charset="0"/>
              <a:buNone/>
            </a:pPr>
            <a:r>
              <a:rPr lang="en-US" altLang="en-US" sz="2800" b="1" smtClean="0">
                <a:solidFill>
                  <a:srgbClr val="336600"/>
                </a:solidFill>
                <a:latin typeface="Courier New" panose="02070309020205020404" pitchFamily="49" charset="0"/>
              </a:rPr>
              <a:t>ARRAY </a:t>
            </a:r>
            <a:r>
              <a:rPr lang="en-US" altLang="en-US" sz="2800" b="1" u="sng" smtClean="0">
                <a:solidFill>
                  <a:srgbClr val="336600"/>
                </a:solidFill>
                <a:latin typeface="Courier New" panose="02070309020205020404" pitchFamily="49" charset="0"/>
              </a:rPr>
              <a:t>jill</a:t>
            </a:r>
            <a:r>
              <a:rPr lang="en-US" altLang="en-US" sz="2800" b="1" smtClean="0">
                <a:solidFill>
                  <a:srgbClr val="336600"/>
                </a:solidFill>
                <a:latin typeface="Courier New" panose="02070309020205020404" pitchFamily="49" charset="0"/>
              </a:rPr>
              <a:t> (3) x y z;</a:t>
            </a:r>
          </a:p>
          <a:p>
            <a:pPr eaLnBrk="1" hangingPunct="1">
              <a:lnSpc>
                <a:spcPct val="80000"/>
              </a:lnSpc>
              <a:buFont typeface="Arial" panose="020B0604020202020204" pitchFamily="34" charset="0"/>
              <a:buNone/>
            </a:pPr>
            <a:r>
              <a:rPr lang="en-US" altLang="en-US" sz="2800" b="1" smtClean="0">
                <a:solidFill>
                  <a:srgbClr val="0000FF"/>
                </a:solidFill>
                <a:latin typeface="Courier New" panose="02070309020205020404" pitchFamily="49" charset="0"/>
              </a:rPr>
              <a:t>DO i = 1 TO 3;</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   </a:t>
            </a:r>
            <a:r>
              <a:rPr lang="en-US" altLang="en-US" sz="2800" b="1" smtClean="0">
                <a:solidFill>
                  <a:srgbClr val="FF0000"/>
                </a:solidFill>
                <a:latin typeface="Courier New" panose="02070309020205020404" pitchFamily="49" charset="0"/>
              </a:rPr>
              <a:t>jill{i}</a:t>
            </a:r>
            <a:r>
              <a:rPr lang="en-US" altLang="en-US" sz="2800" b="1" smtClean="0">
                <a:latin typeface="Courier New" panose="02070309020205020404" pitchFamily="49" charset="0"/>
              </a:rPr>
              <a:t> = </a:t>
            </a:r>
            <a:r>
              <a:rPr lang="en-US" altLang="en-US" sz="2800" b="1" smtClean="0">
                <a:solidFill>
                  <a:srgbClr val="FF0000"/>
                </a:solidFill>
                <a:latin typeface="Courier New" panose="02070309020205020404" pitchFamily="49" charset="0"/>
              </a:rPr>
              <a:t>jack{i}</a:t>
            </a:r>
            <a:r>
              <a:rPr lang="en-US" altLang="en-US" sz="2800" b="1" smtClean="0">
                <a:latin typeface="Courier New" panose="02070309020205020404" pitchFamily="49" charset="0"/>
              </a:rPr>
              <a:t> + 100;</a:t>
            </a:r>
          </a:p>
          <a:p>
            <a:pPr eaLnBrk="1" hangingPunct="1">
              <a:lnSpc>
                <a:spcPct val="80000"/>
              </a:lnSpc>
              <a:buFont typeface="Arial" panose="020B0604020202020204" pitchFamily="34" charset="0"/>
              <a:buNone/>
            </a:pPr>
            <a:r>
              <a:rPr lang="en-US" altLang="en-US" sz="2800" b="1" smtClean="0">
                <a:solidFill>
                  <a:srgbClr val="0000FF"/>
                </a:solidFill>
                <a:latin typeface="Courier New" panose="02070309020205020404" pitchFamily="49" charset="0"/>
              </a:rPr>
              <a:t>END;</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PUT a= b= c=  @17  x= y= z=;</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RUN;</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8D4974-34A3-41E4-85FD-097E4642DB89}" type="slidenum">
              <a:rPr lang="en-US" altLang="en-US" sz="2400">
                <a:solidFill>
                  <a:srgbClr val="898989"/>
                </a:solidFill>
                <a:latin typeface="Calibri" panose="020F0502020204030204" pitchFamily="34" charset="0"/>
              </a:rPr>
              <a:pPr eaLnBrk="1" hangingPunct="1"/>
              <a:t>38</a:t>
            </a:fld>
            <a:endParaRPr lang="en-US" altLang="en-US" sz="2400">
              <a:solidFill>
                <a:srgbClr val="898989"/>
              </a:solidFill>
              <a:latin typeface="Calibri" panose="020F0502020204030204" pitchFamily="34" charset="0"/>
            </a:endParaRPr>
          </a:p>
        </p:txBody>
      </p:sp>
      <p:sp>
        <p:nvSpPr>
          <p:cNvPr id="40965" name="Text Box 4"/>
          <p:cNvSpPr txBox="1">
            <a:spLocks noChangeArrowheads="1"/>
          </p:cNvSpPr>
          <p:nvPr/>
        </p:nvSpPr>
        <p:spPr bwMode="auto">
          <a:xfrm>
            <a:off x="884238" y="5499100"/>
            <a:ext cx="7239000" cy="954088"/>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Courier New" panose="02070309020205020404" pitchFamily="49" charset="0"/>
              </a:rPr>
              <a:t>a=1 b=2 c=3     x=101 y=102 z=103</a:t>
            </a:r>
          </a:p>
          <a:p>
            <a:r>
              <a:rPr lang="en-US" altLang="en-US" sz="2800" b="1">
                <a:latin typeface="Courier New" panose="02070309020205020404" pitchFamily="49" charset="0"/>
              </a:rPr>
              <a:t>a=11 b=22 c=33  x=111 y=122 z=133</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3813"/>
            <a:ext cx="8229600" cy="1143000"/>
          </a:xfrm>
        </p:spPr>
        <p:txBody>
          <a:bodyPr/>
          <a:lstStyle/>
          <a:p>
            <a:r>
              <a:rPr lang="en-US" altLang="en-US" b="1" smtClean="0"/>
              <a:t>DO Loops With Arrays</a:t>
            </a:r>
            <a:endParaRPr lang="en-US" altLang="en-US" smtClean="0"/>
          </a:p>
        </p:txBody>
      </p:sp>
      <p:sp>
        <p:nvSpPr>
          <p:cNvPr id="4" name="Slide Number Placeholder 3"/>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14A156-0478-4CC0-947A-AB0E2C67C3BE}" type="slidenum">
              <a:rPr lang="en-US" altLang="en-US" sz="2400">
                <a:solidFill>
                  <a:srgbClr val="898989"/>
                </a:solidFill>
                <a:latin typeface="Calibri" panose="020F0502020204030204" pitchFamily="34" charset="0"/>
              </a:rPr>
              <a:pPr eaLnBrk="1" hangingPunct="1"/>
              <a:t>39</a:t>
            </a:fld>
            <a:endParaRPr lang="en-US" altLang="en-US" sz="2400">
              <a:solidFill>
                <a:srgbClr val="898989"/>
              </a:solidFill>
              <a:latin typeface="Calibri" panose="020F0502020204030204" pitchFamily="34" charset="0"/>
            </a:endParaRPr>
          </a:p>
        </p:txBody>
      </p:sp>
      <p:sp>
        <p:nvSpPr>
          <p:cNvPr id="41988" name="Content Placeholder 2"/>
          <p:cNvSpPr txBox="1">
            <a:spLocks/>
          </p:cNvSpPr>
          <p:nvPr/>
        </p:nvSpPr>
        <p:spPr bwMode="auto">
          <a:xfrm>
            <a:off x="457200" y="1195388"/>
            <a:ext cx="8229600" cy="520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3000">
                <a:latin typeface="Calibri" panose="020F0502020204030204" pitchFamily="34" charset="0"/>
              </a:rPr>
              <a:t>Each ARRAY statement creates/defines an </a:t>
            </a:r>
            <a:r>
              <a:rPr lang="en-US" altLang="en-US" sz="3000" u="sng">
                <a:latin typeface="Calibri" panose="020F0502020204030204" pitchFamily="34" charset="0"/>
              </a:rPr>
              <a:t>array</a:t>
            </a:r>
            <a:r>
              <a:rPr lang="en-US" altLang="en-US" sz="3000">
                <a:latin typeface="Calibri" panose="020F0502020204030204" pitchFamily="34" charset="0"/>
              </a:rPr>
              <a:t> that represents 3 variables.</a:t>
            </a:r>
          </a:p>
          <a:p>
            <a:pPr>
              <a:spcBef>
                <a:spcPct val="20000"/>
              </a:spcBef>
              <a:buFont typeface="Arial" panose="020B0604020202020204" pitchFamily="34" charset="0"/>
              <a:buChar char="•"/>
            </a:pPr>
            <a:r>
              <a:rPr lang="en-US" altLang="en-US" sz="3000">
                <a:latin typeface="Calibri" panose="020F0502020204030204" pitchFamily="34" charset="0"/>
              </a:rPr>
              <a:t>If SAS sees </a:t>
            </a:r>
            <a:r>
              <a:rPr lang="en-US" altLang="en-US" sz="2800" b="1">
                <a:solidFill>
                  <a:srgbClr val="0000FF"/>
                </a:solidFill>
                <a:latin typeface="Courier New" panose="02070309020205020404" pitchFamily="49" charset="0"/>
                <a:cs typeface="Courier New" panose="02070309020205020404" pitchFamily="49" charset="0"/>
              </a:rPr>
              <a:t>jack{2}</a:t>
            </a:r>
            <a:r>
              <a:rPr lang="en-US" altLang="en-US" sz="3000">
                <a:latin typeface="Calibri" panose="020F0502020204030204" pitchFamily="34" charset="0"/>
              </a:rPr>
              <a:t> (for example), it substitutes the </a:t>
            </a:r>
            <a:r>
              <a:rPr lang="en-US" altLang="en-US" sz="3000">
                <a:solidFill>
                  <a:srgbClr val="0000FF"/>
                </a:solidFill>
                <a:latin typeface="Calibri" panose="020F0502020204030204" pitchFamily="34" charset="0"/>
              </a:rPr>
              <a:t>2</a:t>
            </a:r>
            <a:r>
              <a:rPr lang="en-US" altLang="en-US" sz="3000" baseline="30000">
                <a:solidFill>
                  <a:srgbClr val="0000FF"/>
                </a:solidFill>
                <a:latin typeface="Calibri" panose="020F0502020204030204" pitchFamily="34" charset="0"/>
              </a:rPr>
              <a:t>nd</a:t>
            </a:r>
            <a:r>
              <a:rPr lang="en-US" altLang="en-US" sz="3000">
                <a:latin typeface="Calibri" panose="020F0502020204030204" pitchFamily="34" charset="0"/>
              </a:rPr>
              <a:t> variable in the 'jack' array --- that is, variable </a:t>
            </a:r>
            <a:r>
              <a:rPr lang="en-US" altLang="en-US" sz="3000">
                <a:solidFill>
                  <a:srgbClr val="0000FF"/>
                </a:solidFill>
                <a:latin typeface="Calibri" panose="020F0502020204030204" pitchFamily="34" charset="0"/>
              </a:rPr>
              <a:t>'b'</a:t>
            </a:r>
            <a:r>
              <a:rPr lang="en-US" altLang="en-US" sz="3000">
                <a:latin typeface="Calibri" panose="020F0502020204030204" pitchFamily="34" charset="0"/>
              </a:rPr>
              <a:t>.  </a:t>
            </a:r>
          </a:p>
          <a:p>
            <a:pPr>
              <a:spcBef>
                <a:spcPct val="20000"/>
              </a:spcBef>
              <a:buFont typeface="Arial" panose="020B0604020202020204" pitchFamily="34" charset="0"/>
              <a:buChar char="•"/>
            </a:pPr>
            <a:r>
              <a:rPr lang="en-US" altLang="en-US" sz="3000">
                <a:latin typeface="Calibri" panose="020F0502020204030204" pitchFamily="34" charset="0"/>
              </a:rPr>
              <a:t>Likewise, for </a:t>
            </a:r>
            <a:r>
              <a:rPr lang="en-US" altLang="en-US" sz="2800" b="1">
                <a:solidFill>
                  <a:srgbClr val="0000FF"/>
                </a:solidFill>
                <a:latin typeface="Courier New" panose="02070309020205020404" pitchFamily="49" charset="0"/>
                <a:cs typeface="Courier New" panose="02070309020205020404" pitchFamily="49" charset="0"/>
              </a:rPr>
              <a:t>jill{2}</a:t>
            </a:r>
            <a:r>
              <a:rPr lang="en-US" altLang="en-US" sz="3000">
                <a:latin typeface="Calibri" panose="020F0502020204030204" pitchFamily="34" charset="0"/>
              </a:rPr>
              <a:t> it substitutes variable </a:t>
            </a:r>
            <a:r>
              <a:rPr lang="en-US" altLang="en-US" sz="3000">
                <a:solidFill>
                  <a:srgbClr val="0000FF"/>
                </a:solidFill>
                <a:latin typeface="Calibri" panose="020F0502020204030204" pitchFamily="34" charset="0"/>
              </a:rPr>
              <a:t>'y'</a:t>
            </a:r>
            <a:r>
              <a:rPr lang="en-US" altLang="en-US" sz="3000">
                <a:latin typeface="Calibri" panose="020F0502020204030204" pitchFamily="34" charset="0"/>
              </a:rPr>
              <a:t>.</a:t>
            </a:r>
          </a:p>
          <a:p>
            <a:pPr>
              <a:spcBef>
                <a:spcPct val="20000"/>
              </a:spcBef>
              <a:buFont typeface="Arial" panose="020B0604020202020204" pitchFamily="34" charset="0"/>
              <a:buChar char="•"/>
            </a:pPr>
            <a:r>
              <a:rPr lang="en-US" altLang="en-US" sz="3000">
                <a:latin typeface="Calibri" panose="020F0502020204030204" pitchFamily="34" charset="0"/>
              </a:rPr>
              <a:t>Thus:</a:t>
            </a:r>
          </a:p>
          <a:p>
            <a:pPr>
              <a:spcBef>
                <a:spcPct val="20000"/>
              </a:spcBef>
              <a:buFont typeface="Arial" panose="020B0604020202020204" pitchFamily="34" charset="0"/>
              <a:buNone/>
            </a:pPr>
            <a:r>
              <a:rPr lang="en-US" altLang="en-US" sz="3000" b="1">
                <a:solidFill>
                  <a:schemeClr val="hlink"/>
                </a:solidFill>
                <a:latin typeface="Courier New" panose="02070309020205020404" pitchFamily="49" charset="0"/>
              </a:rPr>
              <a:t>		</a:t>
            </a:r>
            <a:r>
              <a:rPr lang="en-US" altLang="en-US" sz="2800" b="1">
                <a:solidFill>
                  <a:srgbClr val="0000FF"/>
                </a:solidFill>
                <a:latin typeface="Courier New" panose="02070309020205020404" pitchFamily="49" charset="0"/>
                <a:cs typeface="Courier New" panose="02070309020205020404" pitchFamily="49" charset="0"/>
              </a:rPr>
              <a:t>jill{2} = jack{2}</a:t>
            </a:r>
            <a:r>
              <a:rPr lang="en-US" altLang="en-US" sz="2800" b="1">
                <a:latin typeface="Courier New" panose="02070309020205020404" pitchFamily="49" charset="0"/>
                <a:cs typeface="Courier New" panose="02070309020205020404" pitchFamily="49" charset="0"/>
              </a:rPr>
              <a:t> + 100;</a:t>
            </a:r>
          </a:p>
          <a:p>
            <a:pPr>
              <a:spcBef>
                <a:spcPct val="20000"/>
              </a:spcBef>
              <a:buFont typeface="Arial" panose="020B0604020202020204" pitchFamily="34" charset="0"/>
              <a:buNone/>
            </a:pPr>
            <a:r>
              <a:rPr lang="en-US" altLang="en-US" sz="3000">
                <a:latin typeface="Calibri" panose="020F0502020204030204" pitchFamily="34" charset="0"/>
              </a:rPr>
              <a:t>    is equivalent to:</a:t>
            </a:r>
          </a:p>
          <a:p>
            <a:pPr>
              <a:spcBef>
                <a:spcPct val="20000"/>
              </a:spcBef>
              <a:buFont typeface="Arial" panose="020B0604020202020204" pitchFamily="34" charset="0"/>
              <a:buNone/>
            </a:pPr>
            <a:r>
              <a:rPr lang="en-US" altLang="en-US" sz="3000" b="1">
                <a:solidFill>
                  <a:schemeClr val="hlink"/>
                </a:solidFill>
                <a:latin typeface="Courier New" panose="02070309020205020404" pitchFamily="49" charset="0"/>
              </a:rPr>
              <a:t>		     </a:t>
            </a:r>
            <a:r>
              <a:rPr lang="en-US" altLang="en-US" sz="1600" b="1">
                <a:solidFill>
                  <a:schemeClr val="hlink"/>
                </a:solidFill>
                <a:latin typeface="Courier New" panose="02070309020205020404" pitchFamily="49" charset="0"/>
              </a:rPr>
              <a:t> </a:t>
            </a:r>
            <a:r>
              <a:rPr lang="en-US" altLang="en-US" sz="2800" b="1">
                <a:solidFill>
                  <a:srgbClr val="0000FF"/>
                </a:solidFill>
                <a:latin typeface="Courier New" panose="02070309020205020404" pitchFamily="49" charset="0"/>
                <a:cs typeface="Courier New" panose="02070309020205020404" pitchFamily="49" charset="0"/>
              </a:rPr>
              <a:t>y = b</a:t>
            </a:r>
            <a:r>
              <a:rPr lang="en-US" altLang="en-US" sz="2800" b="1">
                <a:latin typeface="Courier New" panose="02070309020205020404" pitchFamily="49" charset="0"/>
                <a:cs typeface="Courier New" panose="02070309020205020404" pitchFamily="49" charset="0"/>
              </a:rPr>
              <a:t> + 100;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pPr eaLnBrk="1" hangingPunct="1"/>
            <a:r>
              <a:rPr lang="en-US" altLang="en-US" b="1" smtClean="0"/>
              <a:t>Preliminaries</a:t>
            </a:r>
          </a:p>
        </p:txBody>
      </p:sp>
      <p:sp>
        <p:nvSpPr>
          <p:cNvPr id="6147" name="Content Placeholder 2"/>
          <p:cNvSpPr>
            <a:spLocks/>
          </p:cNvSpPr>
          <p:nvPr/>
        </p:nvSpPr>
        <p:spPr bwMode="auto">
          <a:xfrm>
            <a:off x="217488" y="14478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spcAft>
                <a:spcPts val="1800"/>
              </a:spcAft>
              <a:buFont typeface="Arial" panose="020B0604020202020204" pitchFamily="34" charset="0"/>
              <a:buNone/>
            </a:pPr>
            <a:r>
              <a:rPr lang="en-US" altLang="en-US" sz="3200" b="1">
                <a:latin typeface="Calibri" panose="020F0502020204030204" pitchFamily="34" charset="0"/>
              </a:rPr>
              <a:t>We will use </a:t>
            </a:r>
            <a:r>
              <a:rPr lang="en-US" altLang="en-US" sz="3200" b="1">
                <a:solidFill>
                  <a:srgbClr val="0000FF"/>
                </a:solidFill>
                <a:latin typeface="Calibri" panose="020F0502020204030204" pitchFamily="34" charset="0"/>
              </a:rPr>
              <a:t>sashelp.class</a:t>
            </a:r>
            <a:r>
              <a:rPr lang="en-US" altLang="en-US" sz="3200" b="1">
                <a:latin typeface="Calibri" panose="020F0502020204030204" pitchFamily="34" charset="0"/>
              </a:rPr>
              <a:t> in some of our examples:</a:t>
            </a:r>
          </a:p>
        </p:txBody>
      </p:sp>
      <p:sp>
        <p:nvSpPr>
          <p:cNvPr id="6" name="Slide Number Placeholder 5"/>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44CBF0-2D74-4416-8578-1C7C47EF5DF5}" type="slidenum">
              <a:rPr lang="en-US" altLang="en-US" sz="2400">
                <a:solidFill>
                  <a:srgbClr val="898989"/>
                </a:solidFill>
                <a:latin typeface="Calibri" panose="020F0502020204030204" pitchFamily="34" charset="0"/>
              </a:rPr>
              <a:pPr eaLnBrk="1" hangingPunct="1"/>
              <a:t>4</a:t>
            </a:fld>
            <a:endParaRPr lang="en-US" altLang="en-US" sz="2400">
              <a:solidFill>
                <a:srgbClr val="898989"/>
              </a:solidFill>
              <a:latin typeface="Calibri" panose="020F0502020204030204" pitchFamily="34" charset="0"/>
            </a:endParaRPr>
          </a:p>
        </p:txBody>
      </p:sp>
      <p:sp>
        <p:nvSpPr>
          <p:cNvPr id="6149" name="Content Placeholder 2"/>
          <p:cNvSpPr>
            <a:spLocks/>
          </p:cNvSpPr>
          <p:nvPr/>
        </p:nvSpPr>
        <p:spPr bwMode="auto">
          <a:xfrm>
            <a:off x="1143000" y="2286000"/>
            <a:ext cx="6983413" cy="38798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panose="020B0604020202020204" pitchFamily="34" charset="0"/>
              </a:defRPr>
            </a:lvl1pPr>
            <a:lvl2pPr marL="290513"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spcAft>
                <a:spcPts val="600"/>
              </a:spcAft>
            </a:pPr>
            <a:r>
              <a:rPr lang="en-US" altLang="en-US" b="1" u="sng">
                <a:latin typeface="Courier New" panose="02070309020205020404" pitchFamily="49" charset="0"/>
              </a:rPr>
              <a:t>Obs</a:t>
            </a:r>
            <a:r>
              <a:rPr lang="en-US" altLang="en-US" b="1">
                <a:latin typeface="Courier New" panose="02070309020205020404" pitchFamily="49" charset="0"/>
              </a:rPr>
              <a:t>    </a:t>
            </a:r>
            <a:r>
              <a:rPr lang="en-US" altLang="en-US" b="1" u="sng">
                <a:solidFill>
                  <a:srgbClr val="0000FF"/>
                </a:solidFill>
                <a:latin typeface="Courier New" panose="02070309020205020404" pitchFamily="49" charset="0"/>
              </a:rPr>
              <a:t>Name</a:t>
            </a:r>
            <a:r>
              <a:rPr lang="en-US" altLang="en-US" b="1">
                <a:latin typeface="Courier New" panose="02070309020205020404" pitchFamily="49" charset="0"/>
              </a:rPr>
              <a:t>       </a:t>
            </a:r>
            <a:r>
              <a:rPr lang="en-US" altLang="en-US" b="1" u="sng">
                <a:latin typeface="Courier New" panose="02070309020205020404" pitchFamily="49" charset="0"/>
              </a:rPr>
              <a:t>Sex</a:t>
            </a:r>
            <a:r>
              <a:rPr lang="en-US" altLang="en-US" b="1">
                <a:latin typeface="Courier New" panose="02070309020205020404" pitchFamily="49" charset="0"/>
              </a:rPr>
              <a:t>    </a:t>
            </a:r>
            <a:r>
              <a:rPr lang="en-US" altLang="en-US" b="1" u="sng">
                <a:solidFill>
                  <a:srgbClr val="0000FF"/>
                </a:solidFill>
                <a:latin typeface="Courier New" panose="02070309020205020404" pitchFamily="49" charset="0"/>
              </a:rPr>
              <a:t>Age</a:t>
            </a:r>
            <a:r>
              <a:rPr lang="en-US" altLang="en-US" b="1">
                <a:latin typeface="Courier New" panose="02070309020205020404" pitchFamily="49" charset="0"/>
              </a:rPr>
              <a:t>    </a:t>
            </a:r>
            <a:r>
              <a:rPr lang="en-US" altLang="en-US" b="1" u="sng">
                <a:latin typeface="Courier New" panose="02070309020205020404" pitchFamily="49" charset="0"/>
              </a:rPr>
              <a:t>Height</a:t>
            </a:r>
            <a:r>
              <a:rPr lang="en-US" altLang="en-US" b="1">
                <a:latin typeface="Courier New" panose="02070309020205020404" pitchFamily="49" charset="0"/>
              </a:rPr>
              <a:t>    </a:t>
            </a:r>
            <a:r>
              <a:rPr lang="en-US" altLang="en-US" b="1" u="sng">
                <a:latin typeface="Courier New" panose="02070309020205020404" pitchFamily="49" charset="0"/>
              </a:rPr>
              <a:t>Weight</a:t>
            </a:r>
            <a:r>
              <a:rPr lang="en-US" altLang="en-US" b="1">
                <a:latin typeface="Courier New" panose="02070309020205020404" pitchFamily="49" charset="0"/>
              </a:rPr>
              <a:t> </a:t>
            </a:r>
          </a:p>
          <a:p>
            <a:pPr lvl="1" eaLnBrk="1" hangingPunct="1"/>
            <a:r>
              <a:rPr lang="en-US" altLang="en-US" b="1">
                <a:latin typeface="Courier New" panose="02070309020205020404" pitchFamily="49" charset="0"/>
              </a:rPr>
              <a:t>  1    Alfred      M      14     69.0      112.5  </a:t>
            </a:r>
          </a:p>
          <a:p>
            <a:pPr lvl="1" eaLnBrk="1" hangingPunct="1"/>
            <a:r>
              <a:rPr lang="en-US" altLang="en-US" b="1">
                <a:latin typeface="Courier New" panose="02070309020205020404" pitchFamily="49" charset="0"/>
              </a:rPr>
              <a:t>  2    Alice       F      13     56.5       84.0  </a:t>
            </a:r>
          </a:p>
          <a:p>
            <a:pPr lvl="1" eaLnBrk="1" hangingPunct="1"/>
            <a:r>
              <a:rPr lang="en-US" altLang="en-US" b="1">
                <a:latin typeface="Courier New" panose="02070309020205020404" pitchFamily="49" charset="0"/>
              </a:rPr>
              <a:t>  3    Barbara     F      13     65.3       98.0  </a:t>
            </a:r>
          </a:p>
          <a:p>
            <a:pPr lvl="1" eaLnBrk="1" hangingPunct="1"/>
            <a:r>
              <a:rPr lang="en-US" altLang="en-US" b="1">
                <a:latin typeface="Courier New" panose="02070309020205020404" pitchFamily="49" charset="0"/>
              </a:rPr>
              <a:t>  4    Carol       F      14     62.8      102.5  </a:t>
            </a:r>
          </a:p>
          <a:p>
            <a:pPr lvl="1" eaLnBrk="1" hangingPunct="1"/>
            <a:r>
              <a:rPr lang="en-US" altLang="en-US" b="1">
                <a:latin typeface="Courier New" panose="02070309020205020404" pitchFamily="49" charset="0"/>
              </a:rPr>
              <a:t>  5    Henry       M      14     63.5      102.5  </a:t>
            </a:r>
          </a:p>
          <a:p>
            <a:pPr lvl="1" eaLnBrk="1" hangingPunct="1"/>
            <a:r>
              <a:rPr lang="en-US" altLang="en-US" b="1">
                <a:latin typeface="Courier New" panose="02070309020205020404" pitchFamily="49" charset="0"/>
              </a:rPr>
              <a:t>  6    James       M      12     57.3       83.0  </a:t>
            </a:r>
          </a:p>
          <a:p>
            <a:pPr lvl="1" eaLnBrk="1" hangingPunct="1"/>
            <a:r>
              <a:rPr lang="en-US" altLang="en-US" b="1">
                <a:latin typeface="Courier New" panose="02070309020205020404" pitchFamily="49" charset="0"/>
              </a:rPr>
              <a:t>  7    Jane        F      12     59.8       84.5  </a:t>
            </a:r>
          </a:p>
          <a:p>
            <a:pPr lvl="1" eaLnBrk="1" hangingPunct="1"/>
            <a:r>
              <a:rPr lang="en-US" altLang="en-US" b="1">
                <a:latin typeface="Courier New" panose="02070309020205020404" pitchFamily="49" charset="0"/>
              </a:rPr>
              <a:t>  8    Janet       F      15     62.5      112.5  </a:t>
            </a:r>
          </a:p>
          <a:p>
            <a:pPr lvl="1" eaLnBrk="1" hangingPunct="1"/>
            <a:r>
              <a:rPr lang="en-US" altLang="en-US" sz="2400">
                <a:latin typeface="Courier New" panose="02070309020205020404" pitchFamily="49" charset="0"/>
              </a:rPr>
              <a:t>...</a:t>
            </a:r>
          </a:p>
          <a:p>
            <a:pPr lvl="1" eaLnBrk="1" hangingPunct="1"/>
            <a:r>
              <a:rPr lang="en-US" altLang="en-US">
                <a:latin typeface="Courier New" panose="02070309020205020404" pitchFamily="49" charset="0"/>
              </a:rPr>
              <a:t> </a:t>
            </a:r>
            <a:r>
              <a:rPr lang="en-US" altLang="en-US" b="1">
                <a:latin typeface="Courier New" panose="02070309020205020404" pitchFamily="49" charset="0"/>
              </a:rPr>
              <a:t>17    Ronald      M      15     67.0      133.0  </a:t>
            </a:r>
          </a:p>
          <a:p>
            <a:pPr lvl="1" eaLnBrk="1" hangingPunct="1"/>
            <a:r>
              <a:rPr lang="en-US" altLang="en-US" b="1">
                <a:latin typeface="Courier New" panose="02070309020205020404" pitchFamily="49" charset="0"/>
              </a:rPr>
              <a:t> 18    Thomas      M      11     57.5       85.0  </a:t>
            </a:r>
          </a:p>
          <a:p>
            <a:pPr lvl="1" eaLnBrk="1" hangingPunct="1"/>
            <a:r>
              <a:rPr lang="en-US" altLang="en-US" b="1">
                <a:latin typeface="Courier New" panose="02070309020205020404" pitchFamily="49" charset="0"/>
              </a:rPr>
              <a:t> 19    William     M      15     66.5      112.0</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457200" y="152400"/>
            <a:ext cx="8229600" cy="792163"/>
          </a:xfrm>
        </p:spPr>
        <p:txBody>
          <a:bodyPr/>
          <a:lstStyle/>
          <a:p>
            <a:pPr eaLnBrk="1" hangingPunct="1"/>
            <a:r>
              <a:rPr lang="en-US" altLang="en-US" b="1" smtClean="0"/>
              <a:t>Conditional DO Loops With Arrays</a:t>
            </a:r>
          </a:p>
        </p:txBody>
      </p:sp>
      <p:sp>
        <p:nvSpPr>
          <p:cNvPr id="43011" name="Rectangle 3"/>
          <p:cNvSpPr>
            <a:spLocks noGrp="1"/>
          </p:cNvSpPr>
          <p:nvPr>
            <p:ph type="body" idx="1"/>
          </p:nvPr>
        </p:nvSpPr>
        <p:spPr>
          <a:xfrm>
            <a:off x="658813" y="990600"/>
            <a:ext cx="6427787" cy="4419600"/>
          </a:xfrm>
        </p:spPr>
        <p:txBody>
          <a:bodyPr/>
          <a:lstStyle/>
          <a:p>
            <a:pPr eaLnBrk="1" hangingPunct="1">
              <a:lnSpc>
                <a:spcPct val="80000"/>
              </a:lnSpc>
              <a:spcBef>
                <a:spcPct val="15000"/>
              </a:spcBef>
              <a:buFont typeface="Arial" panose="020B0604020202020204" pitchFamily="34" charset="0"/>
              <a:buNone/>
            </a:pPr>
            <a:r>
              <a:rPr lang="en-US" altLang="en-US" sz="2800" b="1" smtClean="0">
                <a:latin typeface="Courier New" panose="02070309020205020404" pitchFamily="49" charset="0"/>
              </a:rPr>
              <a:t>DATA test;</a:t>
            </a:r>
          </a:p>
          <a:p>
            <a:pPr eaLnBrk="1" hangingPunct="1">
              <a:lnSpc>
                <a:spcPct val="80000"/>
              </a:lnSpc>
              <a:spcBef>
                <a:spcPct val="15000"/>
              </a:spcBef>
              <a:buFont typeface="Arial" panose="020B0604020202020204" pitchFamily="34" charset="0"/>
              <a:buNone/>
            </a:pPr>
            <a:r>
              <a:rPr lang="en-US" altLang="en-US" sz="2800" b="1" smtClean="0">
                <a:latin typeface="Courier New" panose="02070309020205020404" pitchFamily="49" charset="0"/>
              </a:rPr>
              <a:t>SET one;</a:t>
            </a:r>
          </a:p>
          <a:p>
            <a:pPr eaLnBrk="1" hangingPunct="1">
              <a:lnSpc>
                <a:spcPct val="80000"/>
              </a:lnSpc>
              <a:spcBef>
                <a:spcPct val="15000"/>
              </a:spcBef>
              <a:buFont typeface="Arial" panose="020B0604020202020204" pitchFamily="34" charset="0"/>
              <a:buNone/>
            </a:pPr>
            <a:r>
              <a:rPr lang="en-US" altLang="en-US" sz="2800" b="1" smtClean="0">
                <a:latin typeface="Courier New" panose="02070309020205020404" pitchFamily="49" charset="0"/>
              </a:rPr>
              <a:t>ARRAY jack (3) a b c;</a:t>
            </a:r>
          </a:p>
          <a:p>
            <a:pPr eaLnBrk="1" hangingPunct="1">
              <a:lnSpc>
                <a:spcPct val="80000"/>
              </a:lnSpc>
              <a:spcBef>
                <a:spcPct val="15000"/>
              </a:spcBef>
              <a:buFont typeface="Arial" panose="020B0604020202020204" pitchFamily="34" charset="0"/>
              <a:buNone/>
            </a:pPr>
            <a:r>
              <a:rPr lang="en-US" altLang="en-US" sz="2800" b="1" smtClean="0">
                <a:latin typeface="Courier New" panose="02070309020205020404" pitchFamily="49" charset="0"/>
              </a:rPr>
              <a:t>ARRAY jill (3) x y z;</a:t>
            </a:r>
          </a:p>
          <a:p>
            <a:pPr eaLnBrk="1" hangingPunct="1">
              <a:lnSpc>
                <a:spcPct val="80000"/>
              </a:lnSpc>
              <a:spcBef>
                <a:spcPct val="15000"/>
              </a:spcBef>
              <a:buFont typeface="Arial" panose="020B0604020202020204" pitchFamily="34" charset="0"/>
              <a:buNone/>
            </a:pPr>
            <a:r>
              <a:rPr lang="en-US" altLang="en-US" sz="2800" b="1" smtClean="0">
                <a:latin typeface="Courier New" panose="02070309020205020404" pitchFamily="49" charset="0"/>
              </a:rPr>
              <a:t>i = 0;</a:t>
            </a:r>
          </a:p>
          <a:p>
            <a:pPr eaLnBrk="1" hangingPunct="1">
              <a:lnSpc>
                <a:spcPct val="80000"/>
              </a:lnSpc>
              <a:spcBef>
                <a:spcPct val="15000"/>
              </a:spcBef>
              <a:buFont typeface="Arial" panose="020B0604020202020204" pitchFamily="34" charset="0"/>
              <a:buNone/>
            </a:pPr>
            <a:r>
              <a:rPr lang="en-US" altLang="en-US" sz="2800" b="1" smtClean="0">
                <a:solidFill>
                  <a:srgbClr val="FF0000"/>
                </a:solidFill>
                <a:latin typeface="Courier New" panose="02070309020205020404" pitchFamily="49" charset="0"/>
              </a:rPr>
              <a:t>DO WHILE (i LT 3);</a:t>
            </a:r>
          </a:p>
          <a:p>
            <a:pPr eaLnBrk="1" hangingPunct="1">
              <a:lnSpc>
                <a:spcPct val="80000"/>
              </a:lnSpc>
              <a:spcBef>
                <a:spcPct val="15000"/>
              </a:spcBef>
              <a:buFont typeface="Arial" panose="020B0604020202020204" pitchFamily="34" charset="0"/>
              <a:buNone/>
            </a:pPr>
            <a:r>
              <a:rPr lang="en-US" altLang="en-US" sz="2800" b="1" smtClean="0">
                <a:latin typeface="Courier New" panose="02070309020205020404" pitchFamily="49" charset="0"/>
              </a:rPr>
              <a:t>   </a:t>
            </a:r>
            <a:r>
              <a:rPr lang="en-US" altLang="en-US" sz="2800" b="1" smtClean="0">
                <a:solidFill>
                  <a:srgbClr val="0000FF"/>
                </a:solidFill>
                <a:latin typeface="Courier New" panose="02070309020205020404" pitchFamily="49" charset="0"/>
              </a:rPr>
              <a:t>i = i + 1;</a:t>
            </a:r>
          </a:p>
          <a:p>
            <a:pPr eaLnBrk="1" hangingPunct="1">
              <a:lnSpc>
                <a:spcPct val="80000"/>
              </a:lnSpc>
              <a:spcBef>
                <a:spcPct val="15000"/>
              </a:spcBef>
              <a:buFont typeface="Arial" panose="020B0604020202020204" pitchFamily="34" charset="0"/>
              <a:buNone/>
            </a:pPr>
            <a:r>
              <a:rPr lang="en-US" altLang="en-US" sz="2800" b="1" smtClean="0">
                <a:solidFill>
                  <a:srgbClr val="0000FF"/>
                </a:solidFill>
                <a:latin typeface="Courier New" panose="02070309020205020404" pitchFamily="49" charset="0"/>
              </a:rPr>
              <a:t>   jill{i} = jack{i} + 100;</a:t>
            </a:r>
          </a:p>
          <a:p>
            <a:pPr eaLnBrk="1" hangingPunct="1">
              <a:lnSpc>
                <a:spcPct val="80000"/>
              </a:lnSpc>
              <a:spcBef>
                <a:spcPct val="15000"/>
              </a:spcBef>
              <a:buFont typeface="Arial" panose="020B0604020202020204" pitchFamily="34" charset="0"/>
              <a:buNone/>
            </a:pPr>
            <a:r>
              <a:rPr lang="en-US" altLang="en-US" sz="2800" b="1" smtClean="0">
                <a:solidFill>
                  <a:srgbClr val="FF0000"/>
                </a:solidFill>
                <a:latin typeface="Courier New" panose="02070309020205020404" pitchFamily="49" charset="0"/>
              </a:rPr>
              <a:t>END;</a:t>
            </a:r>
          </a:p>
          <a:p>
            <a:pPr eaLnBrk="1" hangingPunct="1">
              <a:lnSpc>
                <a:spcPct val="80000"/>
              </a:lnSpc>
              <a:spcBef>
                <a:spcPct val="15000"/>
              </a:spcBef>
              <a:buFont typeface="Arial" panose="020B0604020202020204" pitchFamily="34" charset="0"/>
              <a:buNone/>
            </a:pPr>
            <a:r>
              <a:rPr lang="en-US" altLang="en-US" sz="2800" b="1" smtClean="0">
                <a:latin typeface="Courier New" panose="02070309020205020404" pitchFamily="49" charset="0"/>
              </a:rPr>
              <a:t>PUT a= b= c=  @17  x= y= z=;</a:t>
            </a:r>
          </a:p>
          <a:p>
            <a:pPr eaLnBrk="1" hangingPunct="1">
              <a:lnSpc>
                <a:spcPct val="80000"/>
              </a:lnSpc>
              <a:spcBef>
                <a:spcPct val="15000"/>
              </a:spcBef>
              <a:buFont typeface="Arial" panose="020B0604020202020204" pitchFamily="34" charset="0"/>
              <a:buNone/>
            </a:pPr>
            <a:r>
              <a:rPr lang="en-US" altLang="en-US" sz="2800" b="1" smtClean="0">
                <a:latin typeface="Courier New" panose="02070309020205020404" pitchFamily="49" charset="0"/>
              </a:rPr>
              <a:t>RUN;</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BBE692-9EB0-45AA-8B7A-624C631FDFF9}" type="slidenum">
              <a:rPr lang="en-US" altLang="en-US" sz="2400">
                <a:solidFill>
                  <a:srgbClr val="898989"/>
                </a:solidFill>
                <a:latin typeface="Calibri" panose="020F0502020204030204" pitchFamily="34" charset="0"/>
              </a:rPr>
              <a:pPr eaLnBrk="1" hangingPunct="1"/>
              <a:t>40</a:t>
            </a:fld>
            <a:endParaRPr lang="en-US" altLang="en-US" sz="2400">
              <a:solidFill>
                <a:srgbClr val="898989"/>
              </a:solidFill>
              <a:latin typeface="Calibri" panose="020F0502020204030204" pitchFamily="34" charset="0"/>
            </a:endParaRPr>
          </a:p>
        </p:txBody>
      </p:sp>
      <p:sp>
        <p:nvSpPr>
          <p:cNvPr id="43013" name="Text Box 4"/>
          <p:cNvSpPr txBox="1">
            <a:spLocks noChangeArrowheads="1"/>
          </p:cNvSpPr>
          <p:nvPr/>
        </p:nvSpPr>
        <p:spPr bwMode="auto">
          <a:xfrm>
            <a:off x="884238" y="5499100"/>
            <a:ext cx="7239000" cy="954088"/>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Courier New" panose="02070309020205020404" pitchFamily="49" charset="0"/>
              </a:rPr>
              <a:t>a=1 b=2 c=3     x=101 y=102 z=103</a:t>
            </a:r>
          </a:p>
          <a:p>
            <a:r>
              <a:rPr lang="en-US" altLang="en-US" sz="2800" b="1">
                <a:latin typeface="Courier New" panose="02070309020205020404" pitchFamily="49" charset="0"/>
              </a:rPr>
              <a:t>a=11 b=22 c=33  x=111 y=122 z=133</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457200" y="274638"/>
            <a:ext cx="8229600" cy="944562"/>
          </a:xfrm>
        </p:spPr>
        <p:txBody>
          <a:bodyPr/>
          <a:lstStyle/>
          <a:p>
            <a:pPr eaLnBrk="1" hangingPunct="1"/>
            <a:r>
              <a:rPr lang="en-US" altLang="en-US" b="1" smtClean="0"/>
              <a:t>DO OVER Loop With Arrays</a:t>
            </a:r>
          </a:p>
        </p:txBody>
      </p:sp>
      <p:sp>
        <p:nvSpPr>
          <p:cNvPr id="44035" name="Rectangle 3"/>
          <p:cNvSpPr>
            <a:spLocks noGrp="1"/>
          </p:cNvSpPr>
          <p:nvPr>
            <p:ph type="body" idx="1"/>
          </p:nvPr>
        </p:nvSpPr>
        <p:spPr>
          <a:xfrm>
            <a:off x="668338" y="1381125"/>
            <a:ext cx="6265862" cy="3886200"/>
          </a:xfrm>
        </p:spPr>
        <p:txBody>
          <a:bodyPr/>
          <a:lstStyle/>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DATA test;</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SET one;</a:t>
            </a:r>
          </a:p>
          <a:p>
            <a:pPr eaLnBrk="1" hangingPunct="1">
              <a:lnSpc>
                <a:spcPct val="80000"/>
              </a:lnSpc>
              <a:buFont typeface="Arial" panose="020B0604020202020204" pitchFamily="34" charset="0"/>
              <a:buNone/>
            </a:pPr>
            <a:r>
              <a:rPr lang="en-US" altLang="en-US" sz="2800" b="1" smtClean="0">
                <a:solidFill>
                  <a:srgbClr val="336600"/>
                </a:solidFill>
                <a:latin typeface="Courier New" panose="02070309020205020404" pitchFamily="49" charset="0"/>
              </a:rPr>
              <a:t>ARRAY </a:t>
            </a:r>
            <a:r>
              <a:rPr lang="en-US" altLang="en-US" sz="2800" b="1" u="sng" smtClean="0">
                <a:solidFill>
                  <a:srgbClr val="336600"/>
                </a:solidFill>
                <a:latin typeface="Courier New" panose="02070309020205020404" pitchFamily="49" charset="0"/>
              </a:rPr>
              <a:t>jack</a:t>
            </a:r>
            <a:r>
              <a:rPr lang="en-US" altLang="en-US" sz="2800" b="1" smtClean="0">
                <a:solidFill>
                  <a:srgbClr val="336600"/>
                </a:solidFill>
                <a:latin typeface="Courier New" panose="02070309020205020404" pitchFamily="49" charset="0"/>
              </a:rPr>
              <a:t> a b c;</a:t>
            </a:r>
          </a:p>
          <a:p>
            <a:pPr eaLnBrk="1" hangingPunct="1">
              <a:lnSpc>
                <a:spcPct val="80000"/>
              </a:lnSpc>
              <a:buFont typeface="Arial" panose="020B0604020202020204" pitchFamily="34" charset="0"/>
              <a:buNone/>
            </a:pPr>
            <a:r>
              <a:rPr lang="en-US" altLang="en-US" sz="2800" b="1" smtClean="0">
                <a:solidFill>
                  <a:srgbClr val="336600"/>
                </a:solidFill>
                <a:latin typeface="Courier New" panose="02070309020205020404" pitchFamily="49" charset="0"/>
              </a:rPr>
              <a:t>ARRAY </a:t>
            </a:r>
            <a:r>
              <a:rPr lang="en-US" altLang="en-US" sz="2800" b="1" u="sng" smtClean="0">
                <a:solidFill>
                  <a:srgbClr val="336600"/>
                </a:solidFill>
                <a:latin typeface="Courier New" panose="02070309020205020404" pitchFamily="49" charset="0"/>
              </a:rPr>
              <a:t>jill</a:t>
            </a:r>
            <a:r>
              <a:rPr lang="en-US" altLang="en-US" sz="2800" b="1" smtClean="0">
                <a:solidFill>
                  <a:srgbClr val="336600"/>
                </a:solidFill>
                <a:latin typeface="Courier New" panose="02070309020205020404" pitchFamily="49" charset="0"/>
              </a:rPr>
              <a:t> x y z;</a:t>
            </a:r>
          </a:p>
          <a:p>
            <a:pPr eaLnBrk="1" hangingPunct="1">
              <a:lnSpc>
                <a:spcPct val="80000"/>
              </a:lnSpc>
              <a:buFont typeface="Arial" panose="020B0604020202020204" pitchFamily="34" charset="0"/>
              <a:buNone/>
            </a:pPr>
            <a:r>
              <a:rPr lang="en-US" altLang="en-US" sz="2800" b="1" smtClean="0">
                <a:solidFill>
                  <a:srgbClr val="FF0000"/>
                </a:solidFill>
                <a:latin typeface="Courier New" panose="02070309020205020404" pitchFamily="49" charset="0"/>
              </a:rPr>
              <a:t>DO OVER jack;</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   </a:t>
            </a:r>
            <a:r>
              <a:rPr lang="en-US" altLang="en-US" sz="2800" b="1" smtClean="0">
                <a:solidFill>
                  <a:schemeClr val="hlink"/>
                </a:solidFill>
                <a:latin typeface="Courier New" panose="02070309020205020404" pitchFamily="49" charset="0"/>
              </a:rPr>
              <a:t>jill</a:t>
            </a:r>
            <a:r>
              <a:rPr lang="en-US" altLang="en-US" sz="2800" b="1" smtClean="0">
                <a:latin typeface="Courier New" panose="02070309020205020404" pitchFamily="49" charset="0"/>
              </a:rPr>
              <a:t> = </a:t>
            </a:r>
            <a:r>
              <a:rPr lang="en-US" altLang="en-US" sz="2800" b="1" smtClean="0">
                <a:solidFill>
                  <a:schemeClr val="hlink"/>
                </a:solidFill>
                <a:latin typeface="Courier New" panose="02070309020205020404" pitchFamily="49" charset="0"/>
              </a:rPr>
              <a:t>jack</a:t>
            </a:r>
            <a:r>
              <a:rPr lang="en-US" altLang="en-US" sz="2800" b="1" smtClean="0">
                <a:latin typeface="Courier New" panose="02070309020205020404" pitchFamily="49" charset="0"/>
              </a:rPr>
              <a:t> + 100;</a:t>
            </a:r>
          </a:p>
          <a:p>
            <a:pPr eaLnBrk="1" hangingPunct="1">
              <a:lnSpc>
                <a:spcPct val="80000"/>
              </a:lnSpc>
              <a:buFont typeface="Arial" panose="020B0604020202020204" pitchFamily="34" charset="0"/>
              <a:buNone/>
            </a:pPr>
            <a:r>
              <a:rPr lang="en-US" altLang="en-US" sz="2800" b="1" smtClean="0">
                <a:solidFill>
                  <a:srgbClr val="FF0000"/>
                </a:solidFill>
                <a:latin typeface="Courier New" panose="02070309020205020404" pitchFamily="49" charset="0"/>
              </a:rPr>
              <a:t>END;</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PUT a= b= c=  @17  x= y= z=;</a:t>
            </a:r>
          </a:p>
          <a:p>
            <a:pPr eaLnBrk="1" hangingPunct="1">
              <a:lnSpc>
                <a:spcPct val="80000"/>
              </a:lnSpc>
              <a:buFont typeface="Arial" panose="020B0604020202020204" pitchFamily="34" charset="0"/>
              <a:buNone/>
            </a:pPr>
            <a:r>
              <a:rPr lang="en-US" altLang="en-US" sz="2800" b="1" smtClean="0">
                <a:latin typeface="Courier New" panose="02070309020205020404" pitchFamily="49" charset="0"/>
              </a:rPr>
              <a:t>RUN;</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49DB9F-CE78-42E9-9CFB-E62BA1F994FA}" type="slidenum">
              <a:rPr lang="en-US" altLang="en-US" sz="2400">
                <a:solidFill>
                  <a:srgbClr val="898989"/>
                </a:solidFill>
                <a:latin typeface="Calibri" panose="020F0502020204030204" pitchFamily="34" charset="0"/>
              </a:rPr>
              <a:pPr eaLnBrk="1" hangingPunct="1"/>
              <a:t>41</a:t>
            </a:fld>
            <a:endParaRPr lang="en-US" altLang="en-US" sz="2400">
              <a:solidFill>
                <a:srgbClr val="898989"/>
              </a:solidFill>
              <a:latin typeface="Calibri" panose="020F0502020204030204" pitchFamily="34" charset="0"/>
            </a:endParaRPr>
          </a:p>
        </p:txBody>
      </p:sp>
      <p:sp>
        <p:nvSpPr>
          <p:cNvPr id="44037" name="Text Box 4"/>
          <p:cNvSpPr txBox="1">
            <a:spLocks noChangeArrowheads="1"/>
          </p:cNvSpPr>
          <p:nvPr/>
        </p:nvSpPr>
        <p:spPr bwMode="auto">
          <a:xfrm>
            <a:off x="884238" y="5499100"/>
            <a:ext cx="7239000" cy="954088"/>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latin typeface="Courier New" panose="02070309020205020404" pitchFamily="49" charset="0"/>
              </a:rPr>
              <a:t>a=1 b=2 c=3     x=101 y=102 z=103</a:t>
            </a:r>
          </a:p>
          <a:p>
            <a:r>
              <a:rPr lang="en-US" altLang="en-US" sz="2800" b="1">
                <a:latin typeface="Courier New" panose="02070309020205020404" pitchFamily="49" charset="0"/>
              </a:rPr>
              <a:t>a=11 b=22 c=33  x=111 y=122 z=133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b="1" smtClean="0"/>
              <a:t>DO OVER Loop With Arrays</a:t>
            </a:r>
            <a:endParaRPr lang="en-US" altLang="en-US" smtClean="0"/>
          </a:p>
        </p:txBody>
      </p:sp>
      <p:sp>
        <p:nvSpPr>
          <p:cNvPr id="45059" name="Content Placeholder 2"/>
          <p:cNvSpPr>
            <a:spLocks noGrp="1"/>
          </p:cNvSpPr>
          <p:nvPr>
            <p:ph idx="1"/>
          </p:nvPr>
        </p:nvSpPr>
        <p:spPr>
          <a:xfrm>
            <a:off x="457200" y="1600200"/>
            <a:ext cx="8382000" cy="4724400"/>
          </a:xfrm>
        </p:spPr>
        <p:txBody>
          <a:bodyPr/>
          <a:lstStyle/>
          <a:p>
            <a:r>
              <a:rPr lang="en-US" altLang="en-US" b="1" smtClean="0">
                <a:latin typeface="Courier New" panose="02070309020205020404" pitchFamily="49" charset="0"/>
                <a:cs typeface="Courier New" panose="02070309020205020404" pitchFamily="49" charset="0"/>
              </a:rPr>
              <a:t>DO OVER</a:t>
            </a:r>
            <a:r>
              <a:rPr lang="en-US" altLang="en-US" smtClean="0"/>
              <a:t>  is an undocumented SAS feature, so use 'caution' (last documented in Version 6 ??).</a:t>
            </a:r>
          </a:p>
          <a:p>
            <a:r>
              <a:rPr lang="en-US" altLang="en-US" smtClean="0"/>
              <a:t>You must </a:t>
            </a:r>
            <a:r>
              <a:rPr lang="en-US" altLang="en-US" u="sng" smtClean="0"/>
              <a:t>omit</a:t>
            </a:r>
            <a:r>
              <a:rPr lang="en-US" altLang="en-US" smtClean="0"/>
              <a:t> the count </a:t>
            </a:r>
            <a:r>
              <a:rPr lang="en-US" altLang="en-US" sz="2800" b="1" smtClean="0">
                <a:solidFill>
                  <a:srgbClr val="0000FF"/>
                </a:solidFill>
                <a:latin typeface="Courier New" panose="02070309020205020404" pitchFamily="49" charset="0"/>
              </a:rPr>
              <a:t>(3)</a:t>
            </a:r>
            <a:r>
              <a:rPr lang="en-US" altLang="en-US" smtClean="0"/>
              <a:t> portion of the </a:t>
            </a:r>
            <a:r>
              <a:rPr lang="en-US" altLang="en-US" b="1" smtClean="0">
                <a:latin typeface="Courier New" panose="02070309020205020404" pitchFamily="49" charset="0"/>
                <a:cs typeface="Courier New" panose="02070309020205020404" pitchFamily="49" charset="0"/>
              </a:rPr>
              <a:t>ARRAY</a:t>
            </a:r>
            <a:r>
              <a:rPr lang="en-US" altLang="en-US" smtClean="0"/>
              <a:t> statement.</a:t>
            </a:r>
          </a:p>
          <a:p>
            <a:r>
              <a:rPr lang="en-US" altLang="en-US" smtClean="0"/>
              <a:t>In the DO loop, you do </a:t>
            </a:r>
            <a:r>
              <a:rPr lang="en-US" altLang="en-US" u="sng" smtClean="0"/>
              <a:t>not</a:t>
            </a:r>
            <a:r>
              <a:rPr lang="en-US" altLang="en-US" smtClean="0"/>
              <a:t> use any indexing.  SAS does all the indexing for you, processing one variable at a time from each array, until it has exhausted all the variables in the array specified in the DO statement.</a:t>
            </a:r>
          </a:p>
        </p:txBody>
      </p:sp>
      <p:sp>
        <p:nvSpPr>
          <p:cNvPr id="4" name="Slide Number Placeholder 3"/>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6EE9B1-6C27-44A1-9976-9CB7428DA3AA}" type="slidenum">
              <a:rPr lang="en-US" altLang="en-US" sz="2400">
                <a:solidFill>
                  <a:srgbClr val="898989"/>
                </a:solidFill>
                <a:latin typeface="Calibri" panose="020F0502020204030204" pitchFamily="34" charset="0"/>
              </a:rPr>
              <a:pPr eaLnBrk="1" hangingPunct="1"/>
              <a:t>42</a:t>
            </a:fld>
            <a:endParaRPr lang="en-US" altLang="en-US" sz="2400">
              <a:solidFill>
                <a:srgbClr val="898989"/>
              </a:solidFill>
              <a:latin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pPr eaLnBrk="1" hangingPunct="1"/>
            <a:r>
              <a:rPr lang="en-US" altLang="en-US" b="1" smtClean="0"/>
              <a:t>Using DO Loops For Input</a:t>
            </a:r>
          </a:p>
        </p:txBody>
      </p:sp>
      <p:sp>
        <p:nvSpPr>
          <p:cNvPr id="46083" name="Content Placeholder 2"/>
          <p:cNvSpPr>
            <a:spLocks/>
          </p:cNvSpPr>
          <p:nvPr/>
        </p:nvSpPr>
        <p:spPr bwMode="auto">
          <a:xfrm>
            <a:off x="428625" y="1447800"/>
            <a:ext cx="83169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spcAft>
                <a:spcPts val="1800"/>
              </a:spcAft>
              <a:buFont typeface="Arial" panose="020B0604020202020204" pitchFamily="34" charset="0"/>
              <a:buNone/>
            </a:pPr>
            <a:r>
              <a:rPr lang="en-US" altLang="en-US" sz="3200">
                <a:latin typeface="Calibri" panose="020F0502020204030204" pitchFamily="34" charset="0"/>
              </a:rPr>
              <a:t>For data, we will use </a:t>
            </a:r>
            <a:r>
              <a:rPr lang="en-US" altLang="en-US" sz="3200">
                <a:solidFill>
                  <a:srgbClr val="0000FF"/>
                </a:solidFill>
                <a:latin typeface="Calibri" panose="020F0502020204030204" pitchFamily="34" charset="0"/>
              </a:rPr>
              <a:t>sashelp.class</a:t>
            </a:r>
            <a:r>
              <a:rPr lang="en-US" altLang="en-US" sz="3200">
                <a:latin typeface="Calibri" panose="020F0502020204030204" pitchFamily="34" charset="0"/>
              </a:rPr>
              <a:t>, stored in the SAS Work library as '</a:t>
            </a:r>
            <a:r>
              <a:rPr lang="en-US" altLang="en-US" sz="3200">
                <a:solidFill>
                  <a:srgbClr val="0000FF"/>
                </a:solidFill>
                <a:latin typeface="Calibri" panose="020F0502020204030204" pitchFamily="34" charset="0"/>
              </a:rPr>
              <a:t>class</a:t>
            </a:r>
            <a:r>
              <a:rPr lang="en-US" altLang="en-US" sz="3200">
                <a:latin typeface="Calibri" panose="020F0502020204030204" pitchFamily="34" charset="0"/>
              </a:rPr>
              <a:t>':</a:t>
            </a:r>
          </a:p>
        </p:txBody>
      </p:sp>
      <p:sp>
        <p:nvSpPr>
          <p:cNvPr id="6" name="Slide Number Placeholder 5"/>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D1648C-451A-463D-B623-A5C9B5F123DC}" type="slidenum">
              <a:rPr lang="en-US" altLang="en-US" sz="2400">
                <a:solidFill>
                  <a:srgbClr val="898989"/>
                </a:solidFill>
                <a:latin typeface="Calibri" panose="020F0502020204030204" pitchFamily="34" charset="0"/>
              </a:rPr>
              <a:pPr eaLnBrk="1" hangingPunct="1"/>
              <a:t>43</a:t>
            </a:fld>
            <a:endParaRPr lang="en-US" altLang="en-US" sz="2400">
              <a:solidFill>
                <a:srgbClr val="898989"/>
              </a:solidFill>
              <a:latin typeface="Calibri" panose="020F0502020204030204" pitchFamily="34" charset="0"/>
            </a:endParaRPr>
          </a:p>
        </p:txBody>
      </p:sp>
      <p:sp>
        <p:nvSpPr>
          <p:cNvPr id="46085" name="Content Placeholder 2"/>
          <p:cNvSpPr>
            <a:spLocks/>
          </p:cNvSpPr>
          <p:nvPr/>
        </p:nvSpPr>
        <p:spPr bwMode="auto">
          <a:xfrm>
            <a:off x="1143000" y="2411413"/>
            <a:ext cx="6983413" cy="38798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panose="020B0604020202020204" pitchFamily="34" charset="0"/>
              </a:defRPr>
            </a:lvl1pPr>
            <a:lvl2pPr marL="290513"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spcAft>
                <a:spcPts val="600"/>
              </a:spcAft>
            </a:pPr>
            <a:r>
              <a:rPr lang="en-US" altLang="en-US" b="1" u="sng">
                <a:latin typeface="Courier New" panose="02070309020205020404" pitchFamily="49" charset="0"/>
              </a:rPr>
              <a:t>Obs</a:t>
            </a:r>
            <a:r>
              <a:rPr lang="en-US" altLang="en-US" b="1">
                <a:latin typeface="Courier New" panose="02070309020205020404" pitchFamily="49" charset="0"/>
              </a:rPr>
              <a:t>    </a:t>
            </a:r>
            <a:r>
              <a:rPr lang="en-US" altLang="en-US" b="1" u="sng">
                <a:solidFill>
                  <a:srgbClr val="0000FF"/>
                </a:solidFill>
                <a:latin typeface="Courier New" panose="02070309020205020404" pitchFamily="49" charset="0"/>
              </a:rPr>
              <a:t>Name</a:t>
            </a:r>
            <a:r>
              <a:rPr lang="en-US" altLang="en-US" b="1">
                <a:latin typeface="Courier New" panose="02070309020205020404" pitchFamily="49" charset="0"/>
              </a:rPr>
              <a:t>       </a:t>
            </a:r>
            <a:r>
              <a:rPr lang="en-US" altLang="en-US" b="1" u="sng">
                <a:latin typeface="Courier New" panose="02070309020205020404" pitchFamily="49" charset="0"/>
              </a:rPr>
              <a:t>Sex</a:t>
            </a:r>
            <a:r>
              <a:rPr lang="en-US" altLang="en-US" b="1">
                <a:latin typeface="Courier New" panose="02070309020205020404" pitchFamily="49" charset="0"/>
              </a:rPr>
              <a:t>    </a:t>
            </a:r>
            <a:r>
              <a:rPr lang="en-US" altLang="en-US" b="1" u="sng">
                <a:solidFill>
                  <a:srgbClr val="0000FF"/>
                </a:solidFill>
                <a:latin typeface="Courier New" panose="02070309020205020404" pitchFamily="49" charset="0"/>
              </a:rPr>
              <a:t>Age</a:t>
            </a:r>
            <a:r>
              <a:rPr lang="en-US" altLang="en-US" b="1">
                <a:latin typeface="Courier New" panose="02070309020205020404" pitchFamily="49" charset="0"/>
              </a:rPr>
              <a:t>    </a:t>
            </a:r>
            <a:r>
              <a:rPr lang="en-US" altLang="en-US" b="1" u="sng">
                <a:latin typeface="Courier New" panose="02070309020205020404" pitchFamily="49" charset="0"/>
              </a:rPr>
              <a:t>Height</a:t>
            </a:r>
            <a:r>
              <a:rPr lang="en-US" altLang="en-US" b="1">
                <a:latin typeface="Courier New" panose="02070309020205020404" pitchFamily="49" charset="0"/>
              </a:rPr>
              <a:t>    </a:t>
            </a:r>
            <a:r>
              <a:rPr lang="en-US" altLang="en-US" b="1" u="sng">
                <a:latin typeface="Courier New" panose="02070309020205020404" pitchFamily="49" charset="0"/>
              </a:rPr>
              <a:t>Weight</a:t>
            </a:r>
            <a:r>
              <a:rPr lang="en-US" altLang="en-US" b="1">
                <a:latin typeface="Courier New" panose="02070309020205020404" pitchFamily="49" charset="0"/>
              </a:rPr>
              <a:t> </a:t>
            </a:r>
          </a:p>
          <a:p>
            <a:pPr lvl="1" eaLnBrk="1" hangingPunct="1"/>
            <a:r>
              <a:rPr lang="en-US" altLang="en-US" b="1">
                <a:latin typeface="Courier New" panose="02070309020205020404" pitchFamily="49" charset="0"/>
              </a:rPr>
              <a:t>  1    Alfred      M      14     69.0      112.5  </a:t>
            </a:r>
          </a:p>
          <a:p>
            <a:pPr lvl="1" eaLnBrk="1" hangingPunct="1"/>
            <a:r>
              <a:rPr lang="en-US" altLang="en-US" b="1">
                <a:latin typeface="Courier New" panose="02070309020205020404" pitchFamily="49" charset="0"/>
              </a:rPr>
              <a:t>  2    Alice       F      13     56.5       84.0  </a:t>
            </a:r>
          </a:p>
          <a:p>
            <a:pPr lvl="1" eaLnBrk="1" hangingPunct="1"/>
            <a:r>
              <a:rPr lang="en-US" altLang="en-US" b="1">
                <a:latin typeface="Courier New" panose="02070309020205020404" pitchFamily="49" charset="0"/>
              </a:rPr>
              <a:t>  3    Barbara     F      13     65.3       98.0  </a:t>
            </a:r>
          </a:p>
          <a:p>
            <a:pPr lvl="1" eaLnBrk="1" hangingPunct="1"/>
            <a:r>
              <a:rPr lang="en-US" altLang="en-US" b="1">
                <a:latin typeface="Courier New" panose="02070309020205020404" pitchFamily="49" charset="0"/>
              </a:rPr>
              <a:t>  4    Carol       F      14     62.8      102.5  </a:t>
            </a:r>
          </a:p>
          <a:p>
            <a:pPr lvl="1" eaLnBrk="1" hangingPunct="1"/>
            <a:r>
              <a:rPr lang="en-US" altLang="en-US" b="1">
                <a:latin typeface="Courier New" panose="02070309020205020404" pitchFamily="49" charset="0"/>
              </a:rPr>
              <a:t>  5    Henry       M      14     63.5      102.5  </a:t>
            </a:r>
          </a:p>
          <a:p>
            <a:pPr lvl="1" eaLnBrk="1" hangingPunct="1"/>
            <a:r>
              <a:rPr lang="en-US" altLang="en-US" b="1">
                <a:latin typeface="Courier New" panose="02070309020205020404" pitchFamily="49" charset="0"/>
              </a:rPr>
              <a:t>  6    James       M      12     57.3       83.0  </a:t>
            </a:r>
          </a:p>
          <a:p>
            <a:pPr lvl="1" eaLnBrk="1" hangingPunct="1"/>
            <a:r>
              <a:rPr lang="en-US" altLang="en-US" b="1">
                <a:latin typeface="Courier New" panose="02070309020205020404" pitchFamily="49" charset="0"/>
              </a:rPr>
              <a:t>  7    Jane        F      12     59.8       84.5  </a:t>
            </a:r>
          </a:p>
          <a:p>
            <a:pPr lvl="1" eaLnBrk="1" hangingPunct="1"/>
            <a:r>
              <a:rPr lang="en-US" altLang="en-US" b="1">
                <a:latin typeface="Courier New" panose="02070309020205020404" pitchFamily="49" charset="0"/>
              </a:rPr>
              <a:t>  8    Janet       F      15     62.5      112.5  </a:t>
            </a:r>
          </a:p>
          <a:p>
            <a:pPr lvl="1" eaLnBrk="1" hangingPunct="1"/>
            <a:r>
              <a:rPr lang="en-US" altLang="en-US" sz="2400">
                <a:latin typeface="Courier New" panose="02070309020205020404" pitchFamily="49" charset="0"/>
              </a:rPr>
              <a:t>...</a:t>
            </a:r>
          </a:p>
          <a:p>
            <a:pPr lvl="1" eaLnBrk="1" hangingPunct="1"/>
            <a:r>
              <a:rPr lang="en-US" altLang="en-US">
                <a:latin typeface="Courier New" panose="02070309020205020404" pitchFamily="49" charset="0"/>
              </a:rPr>
              <a:t> </a:t>
            </a:r>
            <a:r>
              <a:rPr lang="en-US" altLang="en-US" b="1">
                <a:latin typeface="Courier New" panose="02070309020205020404" pitchFamily="49" charset="0"/>
              </a:rPr>
              <a:t>17    Ronald      M      15     67.0      133.0  </a:t>
            </a:r>
          </a:p>
          <a:p>
            <a:pPr lvl="1" eaLnBrk="1" hangingPunct="1"/>
            <a:r>
              <a:rPr lang="en-US" altLang="en-US" b="1">
                <a:latin typeface="Courier New" panose="02070309020205020404" pitchFamily="49" charset="0"/>
              </a:rPr>
              <a:t> 18    Thomas      M      11     57.5       85.0  </a:t>
            </a:r>
          </a:p>
          <a:p>
            <a:pPr lvl="1" eaLnBrk="1" hangingPunct="1"/>
            <a:r>
              <a:rPr lang="en-US" altLang="en-US" b="1">
                <a:latin typeface="Courier New" panose="02070309020205020404" pitchFamily="49" charset="0"/>
              </a:rPr>
              <a:t> 19    William     M      15     66.5      112.0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pPr eaLnBrk="1" hangingPunct="1"/>
            <a:r>
              <a:rPr lang="en-US" altLang="en-US" b="1" smtClean="0"/>
              <a:t>Using DO Loops For Input</a:t>
            </a:r>
          </a:p>
        </p:txBody>
      </p:sp>
      <p:sp>
        <p:nvSpPr>
          <p:cNvPr id="47107" name="Rectangle 3"/>
          <p:cNvSpPr>
            <a:spLocks noGrp="1"/>
          </p:cNvSpPr>
          <p:nvPr>
            <p:ph type="body" idx="1"/>
          </p:nvPr>
        </p:nvSpPr>
        <p:spPr>
          <a:xfrm>
            <a:off x="457200" y="1600200"/>
            <a:ext cx="8458200" cy="1371600"/>
          </a:xfrm>
        </p:spPr>
        <p:txBody>
          <a:bodyPr/>
          <a:lstStyle/>
          <a:p>
            <a:pPr eaLnBrk="1" hangingPunct="1">
              <a:lnSpc>
                <a:spcPct val="90000"/>
              </a:lnSpc>
              <a:spcBef>
                <a:spcPct val="0"/>
              </a:spcBef>
              <a:buFont typeface="Arial" panose="020B0604020202020204" pitchFamily="34" charset="0"/>
              <a:buNone/>
            </a:pPr>
            <a:r>
              <a:rPr lang="en-US" altLang="en-US" smtClean="0"/>
              <a:t>The 'traditional' way to read data uses the </a:t>
            </a:r>
            <a:r>
              <a:rPr lang="en-US" altLang="en-US" u="sng" smtClean="0"/>
              <a:t>implied </a:t>
            </a:r>
          </a:p>
          <a:p>
            <a:pPr eaLnBrk="1" hangingPunct="1">
              <a:lnSpc>
                <a:spcPct val="90000"/>
              </a:lnSpc>
              <a:spcBef>
                <a:spcPct val="0"/>
              </a:spcBef>
              <a:buFont typeface="Arial" panose="020B0604020202020204" pitchFamily="34" charset="0"/>
              <a:buNone/>
            </a:pPr>
            <a:r>
              <a:rPr lang="en-US" altLang="en-US" u="sng" smtClean="0"/>
              <a:t>data step loop</a:t>
            </a:r>
            <a:r>
              <a:rPr lang="en-US" altLang="en-US" smtClean="0"/>
              <a:t> ('automatic loop' or 'observation </a:t>
            </a:r>
          </a:p>
          <a:p>
            <a:pPr eaLnBrk="1" hangingPunct="1">
              <a:lnSpc>
                <a:spcPct val="90000"/>
              </a:lnSpc>
              <a:spcBef>
                <a:spcPct val="0"/>
              </a:spcBef>
              <a:spcAft>
                <a:spcPts val="1200"/>
              </a:spcAft>
              <a:buFont typeface="Arial" panose="020B0604020202020204" pitchFamily="34" charset="0"/>
              <a:buNone/>
            </a:pPr>
            <a:r>
              <a:rPr lang="en-US" altLang="en-US" smtClean="0"/>
              <a:t>loop'):</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BE5C96-1B2A-4AC5-BDBB-C9EFB80767A7}" type="slidenum">
              <a:rPr lang="en-US" altLang="en-US" sz="2400">
                <a:solidFill>
                  <a:srgbClr val="898989"/>
                </a:solidFill>
                <a:latin typeface="Calibri" panose="020F0502020204030204" pitchFamily="34" charset="0"/>
              </a:rPr>
              <a:pPr eaLnBrk="1" hangingPunct="1"/>
              <a:t>44</a:t>
            </a:fld>
            <a:endParaRPr lang="en-US" altLang="en-US" sz="2400">
              <a:solidFill>
                <a:srgbClr val="898989"/>
              </a:solidFill>
              <a:latin typeface="Calibri" panose="020F0502020204030204" pitchFamily="34" charset="0"/>
            </a:endParaRPr>
          </a:p>
        </p:txBody>
      </p:sp>
      <p:sp>
        <p:nvSpPr>
          <p:cNvPr id="47109" name="TextBox 1"/>
          <p:cNvSpPr txBox="1">
            <a:spLocks noChangeArrowheads="1"/>
          </p:cNvSpPr>
          <p:nvPr/>
        </p:nvSpPr>
        <p:spPr bwMode="auto">
          <a:xfrm>
            <a:off x="2852738" y="4675188"/>
            <a:ext cx="5605462" cy="13366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FF"/>
                </a:solidFill>
                <a:latin typeface="Courier New" panose="02070309020205020404" pitchFamily="49" charset="0"/>
                <a:cs typeface="Courier New" panose="02070309020205020404" pitchFamily="49" charset="0"/>
              </a:rPr>
              <a:t>NOTE: There were 19 observations read from the data set WORK.CLASS.</a:t>
            </a:r>
          </a:p>
          <a:p>
            <a:pPr eaLnBrk="1" hangingPunct="1"/>
            <a:r>
              <a:rPr lang="en-US" altLang="en-US" sz="2000" b="1">
                <a:solidFill>
                  <a:srgbClr val="0000FF"/>
                </a:solidFill>
                <a:latin typeface="Courier New" panose="02070309020205020404" pitchFamily="49" charset="0"/>
                <a:cs typeface="Courier New" panose="02070309020205020404" pitchFamily="49" charset="0"/>
              </a:rPr>
              <a:t>NOTE: The data set WORK.TEST has 19 observations and 5 variables.</a:t>
            </a:r>
          </a:p>
        </p:txBody>
      </p:sp>
      <p:sp>
        <p:nvSpPr>
          <p:cNvPr id="47110" name="TextBox 1"/>
          <p:cNvSpPr txBox="1">
            <a:spLocks noChangeArrowheads="1"/>
          </p:cNvSpPr>
          <p:nvPr/>
        </p:nvSpPr>
        <p:spPr bwMode="auto">
          <a:xfrm>
            <a:off x="923925" y="3200400"/>
            <a:ext cx="2428875"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4763"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lnSpc>
                <a:spcPct val="90000"/>
              </a:lnSpc>
              <a:spcBef>
                <a:spcPts val="600"/>
              </a:spcBef>
              <a:buFont typeface="Arial" panose="020B0604020202020204" pitchFamily="34" charset="0"/>
              <a:buNone/>
            </a:pPr>
            <a:r>
              <a:rPr lang="en-US" altLang="en-US" sz="2800" b="1">
                <a:latin typeface="Courier New" panose="02070309020205020404" pitchFamily="49" charset="0"/>
              </a:rPr>
              <a:t>DATA test;</a:t>
            </a:r>
          </a:p>
          <a:p>
            <a:pPr lvl="1" eaLnBrk="1" hangingPunct="1">
              <a:lnSpc>
                <a:spcPct val="90000"/>
              </a:lnSpc>
              <a:spcBef>
                <a:spcPts val="600"/>
              </a:spcBef>
              <a:buFont typeface="Arial" panose="020B0604020202020204" pitchFamily="34" charset="0"/>
              <a:buNone/>
            </a:pPr>
            <a:r>
              <a:rPr lang="en-US" altLang="en-US" sz="2800" b="1">
                <a:latin typeface="Courier New" panose="02070309020205020404" pitchFamily="49" charset="0"/>
              </a:rPr>
              <a:t>SET class;</a:t>
            </a:r>
          </a:p>
          <a:p>
            <a:pPr lvl="1" eaLnBrk="1" hangingPunct="1">
              <a:lnSpc>
                <a:spcPct val="90000"/>
              </a:lnSpc>
              <a:spcBef>
                <a:spcPts val="600"/>
              </a:spcBef>
              <a:spcAft>
                <a:spcPct val="100000"/>
              </a:spcAft>
              <a:buFont typeface="Arial" panose="020B0604020202020204" pitchFamily="34" charset="0"/>
              <a:buNone/>
            </a:pPr>
            <a:r>
              <a:rPr lang="en-US" altLang="en-US" sz="2800" b="1">
                <a:latin typeface="Courier New" panose="02070309020205020404" pitchFamily="49" charset="0"/>
              </a:rPr>
              <a:t>RUN;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9600" cy="944562"/>
          </a:xfrm>
        </p:spPr>
        <p:txBody>
          <a:bodyPr/>
          <a:lstStyle/>
          <a:p>
            <a:r>
              <a:rPr lang="en-US" altLang="en-US" b="1" smtClean="0"/>
              <a:t>Using DO Loops For Input</a:t>
            </a:r>
            <a:endParaRPr lang="en-US" altLang="en-US" smtClean="0"/>
          </a:p>
        </p:txBody>
      </p:sp>
      <p:sp>
        <p:nvSpPr>
          <p:cNvPr id="48131" name="Content Placeholder 2"/>
          <p:cNvSpPr>
            <a:spLocks noGrp="1"/>
          </p:cNvSpPr>
          <p:nvPr>
            <p:ph idx="1"/>
          </p:nvPr>
        </p:nvSpPr>
        <p:spPr>
          <a:xfrm>
            <a:off x="323850" y="1320800"/>
            <a:ext cx="8686800" cy="5232400"/>
          </a:xfrm>
        </p:spPr>
        <p:txBody>
          <a:bodyPr/>
          <a:lstStyle/>
          <a:p>
            <a:pPr marL="0" indent="0">
              <a:buFont typeface="Arial" panose="020B0604020202020204" pitchFamily="34" charset="0"/>
              <a:buNone/>
            </a:pPr>
            <a:r>
              <a:rPr lang="en-US" altLang="en-US" sz="2800" b="1" u="sng" smtClean="0"/>
              <a:t>Dorfman</a:t>
            </a:r>
            <a:r>
              <a:rPr lang="en-US" altLang="en-US" sz="2800" b="1" smtClean="0"/>
              <a:t>:</a:t>
            </a:r>
            <a:r>
              <a:rPr lang="en-US" altLang="en-US" sz="2800" smtClean="0"/>
              <a:t>  “The automatic loop is engraved in the SAS usage mentality to such an extent that it has attained an almost religious status. ...  As a result, almost every time when a file ... has to be processed, an attempt is subconsciously made to use the implied loop, whatever it takes.</a:t>
            </a:r>
          </a:p>
          <a:p>
            <a:pPr marL="0" indent="0">
              <a:buFont typeface="Arial" panose="020B0604020202020204" pitchFamily="34" charset="0"/>
              <a:buNone/>
            </a:pPr>
            <a:r>
              <a:rPr lang="en-US" altLang="en-US" sz="2800" smtClean="0"/>
              <a:t>Such a rigid approach is practically tantamount to forcing a program into the fixed cage of an existing programming construct.  But programming is not meant to be this way.  It makes sense to choose the tool best fitting the task, rather than tweaking the task to fit the tool.”	</a:t>
            </a:r>
          </a:p>
          <a:p>
            <a:pPr marL="0" indent="0" algn="ctr">
              <a:buFont typeface="Arial" panose="020B0604020202020204" pitchFamily="34" charset="0"/>
              <a:buNone/>
            </a:pPr>
            <a:r>
              <a:rPr lang="en-US" altLang="en-US" sz="2800" smtClean="0"/>
              <a:t>(excerpt from </a:t>
            </a:r>
            <a:r>
              <a:rPr lang="en-US" altLang="en-US" sz="2800" i="1" smtClean="0"/>
              <a:t>The Magnificent Do</a:t>
            </a:r>
            <a:r>
              <a:rPr lang="en-US" altLang="en-US" sz="2800" smtClean="0"/>
              <a:t>)</a:t>
            </a:r>
          </a:p>
        </p:txBody>
      </p:sp>
      <p:sp>
        <p:nvSpPr>
          <p:cNvPr id="4" name="Slide Number Placeholder 3"/>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D2438B-64BF-4A54-914A-6A593D7B9B0B}" type="slidenum">
              <a:rPr lang="en-US" altLang="en-US" sz="2400">
                <a:solidFill>
                  <a:srgbClr val="898989"/>
                </a:solidFill>
                <a:latin typeface="Calibri" panose="020F0502020204030204" pitchFamily="34" charset="0"/>
              </a:rPr>
              <a:pPr eaLnBrk="1" hangingPunct="1"/>
              <a:t>45</a:t>
            </a:fld>
            <a:endParaRPr lang="en-US" altLang="en-US" sz="2400">
              <a:solidFill>
                <a:srgbClr val="898989"/>
              </a:solidFill>
              <a:latin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1"/>
          <p:cNvSpPr txBox="1">
            <a:spLocks noChangeArrowheads="1"/>
          </p:cNvSpPr>
          <p:nvPr/>
        </p:nvSpPr>
        <p:spPr bwMode="auto">
          <a:xfrm>
            <a:off x="838200" y="1716088"/>
            <a:ext cx="4572000"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1588"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lnSpc>
                <a:spcPct val="90000"/>
              </a:lnSpc>
              <a:spcAft>
                <a:spcPts val="600"/>
              </a:spcAft>
              <a:buFont typeface="Arial" panose="020B0604020202020204" pitchFamily="34" charset="0"/>
              <a:buNone/>
            </a:pPr>
            <a:r>
              <a:rPr lang="en-US" altLang="en-US" sz="2800" b="1">
                <a:latin typeface="Courier New" panose="02070309020205020404" pitchFamily="49" charset="0"/>
              </a:rPr>
              <a:t>DATA test;</a:t>
            </a:r>
          </a:p>
          <a:p>
            <a:pPr lvl="1" eaLnBrk="1" hangingPunct="1">
              <a:lnSpc>
                <a:spcPct val="90000"/>
              </a:lnSpc>
              <a:spcAft>
                <a:spcPts val="600"/>
              </a:spcAft>
              <a:buFont typeface="Arial" panose="020B0604020202020204" pitchFamily="34" charset="0"/>
              <a:buNone/>
            </a:pPr>
            <a:r>
              <a:rPr lang="en-US" altLang="en-US" sz="2800" b="1">
                <a:latin typeface="Courier New" panose="02070309020205020404" pitchFamily="49" charset="0"/>
              </a:rPr>
              <a:t>DO UNTIL(eof);</a:t>
            </a:r>
          </a:p>
          <a:p>
            <a:pPr lvl="1" eaLnBrk="1" hangingPunct="1">
              <a:lnSpc>
                <a:spcPct val="90000"/>
              </a:lnSpc>
              <a:spcAft>
                <a:spcPts val="600"/>
              </a:spcAft>
              <a:buFont typeface="Arial" panose="020B0604020202020204" pitchFamily="34" charset="0"/>
              <a:buNone/>
            </a:pPr>
            <a:r>
              <a:rPr lang="en-US" altLang="en-US" sz="2800" b="1">
                <a:latin typeface="Courier New" panose="02070309020205020404" pitchFamily="49" charset="0"/>
              </a:rPr>
              <a:t>  SET class END=eof;</a:t>
            </a:r>
          </a:p>
          <a:p>
            <a:pPr lvl="1" eaLnBrk="1" hangingPunct="1">
              <a:lnSpc>
                <a:spcPct val="90000"/>
              </a:lnSpc>
              <a:spcAft>
                <a:spcPts val="600"/>
              </a:spcAft>
              <a:buFont typeface="Arial" panose="020B0604020202020204" pitchFamily="34" charset="0"/>
              <a:buNone/>
            </a:pPr>
            <a:r>
              <a:rPr lang="en-US" altLang="en-US" sz="2800" b="1">
                <a:latin typeface="Courier New" panose="02070309020205020404" pitchFamily="49" charset="0"/>
              </a:rPr>
              <a:t>  OUTPUT;</a:t>
            </a:r>
          </a:p>
          <a:p>
            <a:pPr lvl="1" eaLnBrk="1" hangingPunct="1">
              <a:lnSpc>
                <a:spcPct val="90000"/>
              </a:lnSpc>
              <a:spcAft>
                <a:spcPts val="600"/>
              </a:spcAft>
              <a:buFont typeface="Arial" panose="020B0604020202020204" pitchFamily="34" charset="0"/>
              <a:buNone/>
            </a:pPr>
            <a:r>
              <a:rPr lang="en-US" altLang="en-US" sz="2800" b="1">
                <a:latin typeface="Courier New" panose="02070309020205020404" pitchFamily="49" charset="0"/>
              </a:rPr>
              <a:t>END;</a:t>
            </a:r>
          </a:p>
          <a:p>
            <a:pPr lvl="1" eaLnBrk="1" hangingPunct="1">
              <a:lnSpc>
                <a:spcPct val="90000"/>
              </a:lnSpc>
              <a:spcAft>
                <a:spcPts val="600"/>
              </a:spcAft>
              <a:buFont typeface="Arial" panose="020B0604020202020204" pitchFamily="34" charset="0"/>
              <a:buNone/>
            </a:pPr>
            <a:r>
              <a:rPr lang="en-US" altLang="en-US" sz="2800" b="1">
                <a:latin typeface="Courier New" panose="02070309020205020404" pitchFamily="49" charset="0"/>
              </a:rPr>
              <a:t>RUN;</a:t>
            </a:r>
          </a:p>
        </p:txBody>
      </p:sp>
      <p:sp>
        <p:nvSpPr>
          <p:cNvPr id="49155" name="Rectangle 2"/>
          <p:cNvSpPr>
            <a:spLocks noGrp="1"/>
          </p:cNvSpPr>
          <p:nvPr>
            <p:ph type="title"/>
          </p:nvPr>
        </p:nvSpPr>
        <p:spPr>
          <a:xfrm>
            <a:off x="457200" y="152400"/>
            <a:ext cx="8229600" cy="850900"/>
          </a:xfrm>
        </p:spPr>
        <p:txBody>
          <a:bodyPr/>
          <a:lstStyle/>
          <a:p>
            <a:pPr eaLnBrk="1" hangingPunct="1"/>
            <a:r>
              <a:rPr lang="en-US" altLang="en-US" b="1" smtClean="0"/>
              <a:t>Using DO Loops For Input</a:t>
            </a:r>
          </a:p>
        </p:txBody>
      </p:sp>
      <p:sp>
        <p:nvSpPr>
          <p:cNvPr id="49156" name="Rectangle 3"/>
          <p:cNvSpPr>
            <a:spLocks noGrp="1"/>
          </p:cNvSpPr>
          <p:nvPr>
            <p:ph type="body" idx="1"/>
          </p:nvPr>
        </p:nvSpPr>
        <p:spPr>
          <a:xfrm>
            <a:off x="457200" y="1033463"/>
            <a:ext cx="8229600" cy="566737"/>
          </a:xfrm>
        </p:spPr>
        <p:txBody>
          <a:bodyPr/>
          <a:lstStyle/>
          <a:p>
            <a:pPr eaLnBrk="1" hangingPunct="1">
              <a:lnSpc>
                <a:spcPct val="90000"/>
              </a:lnSpc>
              <a:spcBef>
                <a:spcPct val="0"/>
              </a:spcBef>
              <a:spcAft>
                <a:spcPts val="1200"/>
              </a:spcAft>
              <a:buFont typeface="Arial" panose="020B0604020202020204" pitchFamily="34" charset="0"/>
              <a:buNone/>
            </a:pPr>
            <a:r>
              <a:rPr lang="en-US" altLang="en-US" smtClean="0"/>
              <a:t>Instead, we can use a </a:t>
            </a:r>
            <a:r>
              <a:rPr lang="en-US" altLang="en-US" smtClean="0">
                <a:solidFill>
                  <a:srgbClr val="0000FF"/>
                </a:solidFill>
              </a:rPr>
              <a:t>DO loop</a:t>
            </a:r>
            <a:r>
              <a:rPr lang="en-US" altLang="en-US" smtClean="0"/>
              <a:t> in the data step:</a:t>
            </a:r>
          </a:p>
        </p:txBody>
      </p:sp>
      <p:sp>
        <p:nvSpPr>
          <p:cNvPr id="5" name="Slide Number Placeholder 4"/>
          <p:cNvSpPr>
            <a:spLocks noGrp="1"/>
          </p:cNvSpPr>
          <p:nvPr>
            <p:ph type="sldNum" sz="quarter" idx="12"/>
          </p:nvPr>
        </p:nvSpPr>
        <p:spPr>
          <a:xfrm>
            <a:off x="6553200" y="631190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6E3FD6-FBBA-4557-80BB-FC8C2C5176F8}" type="slidenum">
              <a:rPr lang="en-US" altLang="en-US" sz="2400">
                <a:solidFill>
                  <a:srgbClr val="898989"/>
                </a:solidFill>
                <a:latin typeface="Calibri" panose="020F0502020204030204" pitchFamily="34" charset="0"/>
              </a:rPr>
              <a:pPr eaLnBrk="1" hangingPunct="1"/>
              <a:t>46</a:t>
            </a:fld>
            <a:endParaRPr lang="en-US" altLang="en-US" sz="2400">
              <a:solidFill>
                <a:srgbClr val="898989"/>
              </a:solidFill>
              <a:latin typeface="Calibri" panose="020F0502020204030204" pitchFamily="34" charset="0"/>
            </a:endParaRPr>
          </a:p>
        </p:txBody>
      </p:sp>
      <p:sp>
        <p:nvSpPr>
          <p:cNvPr id="49158" name="TextBox 5"/>
          <p:cNvSpPr txBox="1">
            <a:spLocks noChangeArrowheads="1"/>
          </p:cNvSpPr>
          <p:nvPr/>
        </p:nvSpPr>
        <p:spPr bwMode="auto">
          <a:xfrm>
            <a:off x="3021013" y="3959225"/>
            <a:ext cx="5589587" cy="13366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0000FF"/>
                </a:solidFill>
                <a:latin typeface="Courier New" panose="02070309020205020404" pitchFamily="49" charset="0"/>
                <a:cs typeface="Courier New" panose="02070309020205020404" pitchFamily="49" charset="0"/>
              </a:rPr>
              <a:t>NOTE: There were 19 observations read from the data set WORK.CLASS.</a:t>
            </a:r>
          </a:p>
          <a:p>
            <a:pPr eaLnBrk="1" hangingPunct="1"/>
            <a:r>
              <a:rPr lang="en-US" altLang="en-US" sz="2000" b="1">
                <a:solidFill>
                  <a:srgbClr val="0000FF"/>
                </a:solidFill>
                <a:latin typeface="Courier New" panose="02070309020205020404" pitchFamily="49" charset="0"/>
                <a:cs typeface="Courier New" panose="02070309020205020404" pitchFamily="49" charset="0"/>
              </a:rPr>
              <a:t>NOTE: The data set WORK.TEST has 19 observations and 5 variables.</a:t>
            </a:r>
          </a:p>
        </p:txBody>
      </p:sp>
      <p:sp>
        <p:nvSpPr>
          <p:cNvPr id="3" name="TextBox 2"/>
          <p:cNvSpPr txBox="1"/>
          <p:nvPr/>
        </p:nvSpPr>
        <p:spPr>
          <a:xfrm>
            <a:off x="454025" y="5600700"/>
            <a:ext cx="7924800" cy="585788"/>
          </a:xfrm>
          <a:prstGeom prst="rect">
            <a:avLst/>
          </a:prstGeom>
          <a:noFill/>
        </p:spPr>
        <p:txBody>
          <a:bodyPr>
            <a:spAutoFit/>
          </a:bodyPr>
          <a:lstStyle/>
          <a:p>
            <a:pPr>
              <a:defRPr/>
            </a:pPr>
            <a:r>
              <a:rPr lang="en-US" sz="3200">
                <a:latin typeface="+mn-lt"/>
              </a:rPr>
              <a:t>Each execution of SET reads another record.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457200" y="149225"/>
            <a:ext cx="8229600" cy="1143000"/>
          </a:xfrm>
        </p:spPr>
        <p:txBody>
          <a:bodyPr/>
          <a:lstStyle/>
          <a:p>
            <a:pPr eaLnBrk="1" hangingPunct="1"/>
            <a:r>
              <a:rPr lang="en-US" altLang="en-US" b="1" smtClean="0"/>
              <a:t>Using DO Loops For Input</a:t>
            </a:r>
          </a:p>
        </p:txBody>
      </p:sp>
      <p:sp>
        <p:nvSpPr>
          <p:cNvPr id="50179" name="Rectangle 3"/>
          <p:cNvSpPr>
            <a:spLocks noGrp="1"/>
          </p:cNvSpPr>
          <p:nvPr>
            <p:ph type="body" idx="1"/>
          </p:nvPr>
        </p:nvSpPr>
        <p:spPr>
          <a:xfrm>
            <a:off x="434975" y="1474788"/>
            <a:ext cx="8534400" cy="2182812"/>
          </a:xfrm>
        </p:spPr>
        <p:txBody>
          <a:bodyPr/>
          <a:lstStyle/>
          <a:p>
            <a:pPr eaLnBrk="1" hangingPunct="1">
              <a:lnSpc>
                <a:spcPct val="90000"/>
              </a:lnSpc>
              <a:spcAft>
                <a:spcPts val="2400"/>
              </a:spcAft>
              <a:buFont typeface="Arial" panose="020B0604020202020204" pitchFamily="34" charset="0"/>
              <a:buNone/>
            </a:pPr>
            <a:r>
              <a:rPr lang="en-US" altLang="en-US" smtClean="0"/>
              <a:t>The obvious question:  </a:t>
            </a:r>
            <a:r>
              <a:rPr lang="en-US" altLang="en-US" b="1" u="sng" smtClean="0">
                <a:solidFill>
                  <a:schemeClr val="hlink"/>
                </a:solidFill>
              </a:rPr>
              <a:t>WHY</a:t>
            </a:r>
            <a:r>
              <a:rPr lang="en-US" altLang="en-US" smtClean="0">
                <a:solidFill>
                  <a:schemeClr val="hlink"/>
                </a:solidFill>
              </a:rPr>
              <a:t> use a DO loop?</a:t>
            </a:r>
          </a:p>
          <a:p>
            <a:pPr eaLnBrk="1" hangingPunct="1">
              <a:lnSpc>
                <a:spcPct val="90000"/>
              </a:lnSpc>
              <a:buFont typeface="Arial" panose="020B0604020202020204" pitchFamily="34" charset="0"/>
              <a:buNone/>
            </a:pPr>
            <a:r>
              <a:rPr lang="en-US" altLang="en-US" smtClean="0"/>
              <a:t>To help answer that, notice </a:t>
            </a:r>
            <a:r>
              <a:rPr lang="en-US" altLang="en-US" smtClean="0">
                <a:solidFill>
                  <a:srgbClr val="0000FF"/>
                </a:solidFill>
              </a:rPr>
              <a:t>how many times</a:t>
            </a:r>
            <a:r>
              <a:rPr lang="en-US" altLang="en-US" smtClean="0"/>
              <a:t> SAS </a:t>
            </a:r>
          </a:p>
          <a:p>
            <a:pPr eaLnBrk="1" hangingPunct="1">
              <a:lnSpc>
                <a:spcPct val="90000"/>
              </a:lnSpc>
              <a:spcBef>
                <a:spcPct val="0"/>
              </a:spcBef>
              <a:buFont typeface="Arial" panose="020B0604020202020204" pitchFamily="34" charset="0"/>
              <a:buNone/>
            </a:pPr>
            <a:r>
              <a:rPr lang="en-US" altLang="en-US" smtClean="0"/>
              <a:t>processed the data step:</a:t>
            </a:r>
          </a:p>
        </p:txBody>
      </p:sp>
      <p:sp>
        <p:nvSpPr>
          <p:cNvPr id="50180" name="Text Box 4"/>
          <p:cNvSpPr txBox="1">
            <a:spLocks noChangeArrowheads="1"/>
          </p:cNvSpPr>
          <p:nvPr/>
        </p:nvSpPr>
        <p:spPr bwMode="auto">
          <a:xfrm>
            <a:off x="914400" y="3370263"/>
            <a:ext cx="50292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r>
              <a:rPr lang="en-US" altLang="en-US" sz="2800" b="1">
                <a:latin typeface="Courier New" panose="02070309020205020404" pitchFamily="49" charset="0"/>
              </a:rPr>
              <a:t>DATA test;</a:t>
            </a:r>
          </a:p>
          <a:p>
            <a:pPr lvl="1" eaLnBrk="1" hangingPunct="1"/>
            <a:r>
              <a:rPr lang="en-US" altLang="en-US" sz="2800" b="1">
                <a:solidFill>
                  <a:schemeClr val="hlink"/>
                </a:solidFill>
                <a:latin typeface="Courier New" panose="02070309020205020404" pitchFamily="49" charset="0"/>
              </a:rPr>
              <a:t>PUT _N_=;</a:t>
            </a:r>
          </a:p>
          <a:p>
            <a:pPr lvl="1" eaLnBrk="1" hangingPunct="1"/>
            <a:r>
              <a:rPr lang="en-US" altLang="en-US" sz="2800" b="1">
                <a:latin typeface="Courier New" panose="02070309020205020404" pitchFamily="49" charset="0"/>
              </a:rPr>
              <a:t>DO UNTIL(eof);</a:t>
            </a:r>
          </a:p>
          <a:p>
            <a:pPr lvl="1" eaLnBrk="1" hangingPunct="1"/>
            <a:r>
              <a:rPr lang="en-US" altLang="en-US" sz="2800" b="1">
                <a:latin typeface="Courier New" panose="02070309020205020404" pitchFamily="49" charset="0"/>
              </a:rPr>
              <a:t>  SET class END=eof;</a:t>
            </a:r>
          </a:p>
          <a:p>
            <a:pPr lvl="1" eaLnBrk="1" hangingPunct="1"/>
            <a:r>
              <a:rPr lang="en-US" altLang="en-US" sz="2800" b="1">
                <a:latin typeface="Courier New" panose="02070309020205020404" pitchFamily="49" charset="0"/>
              </a:rPr>
              <a:t>  OUTPUT;</a:t>
            </a:r>
          </a:p>
          <a:p>
            <a:pPr lvl="1" eaLnBrk="1" hangingPunct="1"/>
            <a:r>
              <a:rPr lang="en-US" altLang="en-US" sz="2800" b="1">
                <a:latin typeface="Courier New" panose="02070309020205020404" pitchFamily="49" charset="0"/>
              </a:rPr>
              <a:t>END;</a:t>
            </a:r>
          </a:p>
          <a:p>
            <a:pPr lvl="1" eaLnBrk="1" hangingPunct="1"/>
            <a:r>
              <a:rPr lang="en-US" altLang="en-US" sz="2800" b="1">
                <a:latin typeface="Courier New" panose="02070309020205020404" pitchFamily="49" charset="0"/>
              </a:rPr>
              <a:t>RUN;</a:t>
            </a:r>
          </a:p>
        </p:txBody>
      </p:sp>
      <p:sp>
        <p:nvSpPr>
          <p:cNvPr id="50181" name="Text Box 5"/>
          <p:cNvSpPr txBox="1">
            <a:spLocks noChangeArrowheads="1"/>
          </p:cNvSpPr>
          <p:nvPr/>
        </p:nvSpPr>
        <p:spPr bwMode="auto">
          <a:xfrm>
            <a:off x="6137275" y="3522663"/>
            <a:ext cx="1371600" cy="971550"/>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_N_=1</a:t>
            </a:r>
          </a:p>
          <a:p>
            <a:pPr eaLnBrk="1" hangingPunct="1"/>
            <a:r>
              <a:rPr lang="en-US" altLang="en-US" sz="2800" b="1">
                <a:latin typeface="Courier New" panose="02070309020205020404" pitchFamily="49" charset="0"/>
              </a:rPr>
              <a:t>_N_=2</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C8FD48-FE3B-4972-AE1D-A156C09F7E21}" type="slidenum">
              <a:rPr lang="en-US" altLang="en-US" sz="2400">
                <a:solidFill>
                  <a:srgbClr val="898989"/>
                </a:solidFill>
                <a:latin typeface="Calibri" panose="020F0502020204030204" pitchFamily="34" charset="0"/>
              </a:rPr>
              <a:pPr eaLnBrk="1" hangingPunct="1"/>
              <a:t>47</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pPr eaLnBrk="1" hangingPunct="1"/>
            <a:r>
              <a:rPr lang="en-US" altLang="en-US" b="1" smtClean="0"/>
              <a:t>Using DO Loops For Input</a:t>
            </a:r>
          </a:p>
        </p:txBody>
      </p:sp>
      <p:sp>
        <p:nvSpPr>
          <p:cNvPr id="35843" name="Rectangle 3"/>
          <p:cNvSpPr>
            <a:spLocks noGrp="1"/>
          </p:cNvSpPr>
          <p:nvPr>
            <p:ph type="body" idx="1"/>
          </p:nvPr>
        </p:nvSpPr>
        <p:spPr>
          <a:xfrm>
            <a:off x="457200" y="1447800"/>
            <a:ext cx="8229600" cy="5029200"/>
          </a:xfrm>
        </p:spPr>
        <p:txBody>
          <a:bodyPr/>
          <a:lstStyle/>
          <a:p>
            <a:pPr eaLnBrk="1" hangingPunct="1">
              <a:spcBef>
                <a:spcPts val="0"/>
              </a:spcBef>
              <a:buFont typeface="Arial" charset="0"/>
              <a:buNone/>
              <a:defRPr/>
            </a:pPr>
            <a:r>
              <a:rPr lang="en-US" smtClean="0"/>
              <a:t>Because the data step makes only </a:t>
            </a:r>
            <a:r>
              <a:rPr lang="en-US" u="sng" smtClean="0"/>
              <a:t>one iteration</a:t>
            </a:r>
          </a:p>
          <a:p>
            <a:pPr eaLnBrk="1" hangingPunct="1">
              <a:spcBef>
                <a:spcPts val="0"/>
              </a:spcBef>
              <a:buFont typeface="Arial" charset="0"/>
              <a:buNone/>
              <a:defRPr/>
            </a:pPr>
            <a:r>
              <a:rPr lang="en-US" smtClean="0"/>
              <a:t>to read the data, this method is ideal for tasks </a:t>
            </a:r>
          </a:p>
          <a:p>
            <a:pPr eaLnBrk="1" hangingPunct="1">
              <a:spcBef>
                <a:spcPct val="0"/>
              </a:spcBef>
              <a:buFont typeface="Arial" charset="0"/>
              <a:buNone/>
              <a:defRPr/>
            </a:pPr>
            <a:r>
              <a:rPr lang="en-US" smtClean="0"/>
              <a:t>that require: </a:t>
            </a:r>
          </a:p>
          <a:p>
            <a:pPr marL="565150" eaLnBrk="1" hangingPunct="1">
              <a:buFont typeface="Arial" charset="0"/>
              <a:buChar char="•"/>
              <a:defRPr/>
            </a:pPr>
            <a:r>
              <a:rPr lang="en-US" smtClean="0"/>
              <a:t>Retaining the values of variables.</a:t>
            </a:r>
          </a:p>
          <a:p>
            <a:pPr marL="565150" eaLnBrk="1" hangingPunct="1">
              <a:spcBef>
                <a:spcPct val="0"/>
              </a:spcBef>
              <a:buFont typeface="Arial" charset="0"/>
              <a:buChar char="•"/>
              <a:defRPr/>
            </a:pPr>
            <a:r>
              <a:rPr lang="en-US" smtClean="0"/>
              <a:t>Performing actions before and after 	reading the data.</a:t>
            </a:r>
          </a:p>
          <a:p>
            <a:pPr marL="565150" eaLnBrk="1" hangingPunct="1">
              <a:spcBef>
                <a:spcPct val="0"/>
              </a:spcBef>
              <a:buFont typeface="Arial" charset="0"/>
              <a:buChar char="•"/>
              <a:defRPr/>
            </a:pPr>
            <a:r>
              <a:rPr lang="en-US" smtClean="0"/>
              <a:t>Reading multiple files separately in one 	data step.</a:t>
            </a:r>
          </a:p>
          <a:p>
            <a:pPr marL="565150" eaLnBrk="1" hangingPunct="1">
              <a:spcBef>
                <a:spcPct val="0"/>
              </a:spcBef>
              <a:buFont typeface="Arial" charset="0"/>
              <a:buChar char="•"/>
              <a:defRPr/>
            </a:pPr>
            <a:r>
              <a:rPr lang="en-US" smtClean="0"/>
              <a:t>Performing break-event processing </a:t>
            </a:r>
            <a:br>
              <a:rPr lang="en-US" smtClean="0"/>
            </a:br>
            <a:r>
              <a:rPr lang="en-US" smtClean="0"/>
              <a:t>	(the 'DoW loop').</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8BF6E0-8F2E-4317-85FB-8628B896858C}" type="slidenum">
              <a:rPr lang="en-US" altLang="en-US" sz="2400">
                <a:solidFill>
                  <a:srgbClr val="898989"/>
                </a:solidFill>
                <a:latin typeface="Calibri" panose="020F0502020204030204" pitchFamily="34" charset="0"/>
              </a:rPr>
              <a:pPr eaLnBrk="1" hangingPunct="1"/>
              <a:t>48</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p:txBody>
          <a:bodyPr/>
          <a:lstStyle/>
          <a:p>
            <a:pPr eaLnBrk="1" hangingPunct="1"/>
            <a:r>
              <a:rPr lang="en-US" altLang="en-US" b="1" smtClean="0"/>
              <a:t>Using DO Loops For Input</a:t>
            </a:r>
          </a:p>
        </p:txBody>
      </p:sp>
      <p:sp>
        <p:nvSpPr>
          <p:cNvPr id="52227" name="Rectangle 3"/>
          <p:cNvSpPr>
            <a:spLocks noGrp="1"/>
          </p:cNvSpPr>
          <p:nvPr>
            <p:ph type="body" idx="1"/>
          </p:nvPr>
        </p:nvSpPr>
        <p:spPr>
          <a:xfrm>
            <a:off x="457200" y="1600200"/>
            <a:ext cx="8229600" cy="3886200"/>
          </a:xfrm>
        </p:spPr>
        <p:txBody>
          <a:bodyPr/>
          <a:lstStyle/>
          <a:p>
            <a:pPr eaLnBrk="1" hangingPunct="1">
              <a:lnSpc>
                <a:spcPct val="90000"/>
              </a:lnSpc>
              <a:buFont typeface="Arial" panose="020B0604020202020204" pitchFamily="34" charset="0"/>
              <a:buNone/>
            </a:pPr>
            <a:r>
              <a:rPr lang="en-US" altLang="en-US" smtClean="0"/>
              <a:t>Task #1:</a:t>
            </a:r>
          </a:p>
          <a:p>
            <a:pPr lvl="1" eaLnBrk="1" hangingPunct="1">
              <a:lnSpc>
                <a:spcPct val="90000"/>
              </a:lnSpc>
              <a:spcAft>
                <a:spcPts val="1200"/>
              </a:spcAft>
              <a:buFont typeface="Arial" panose="020B0604020202020204" pitchFamily="34" charset="0"/>
              <a:buChar char="•"/>
            </a:pPr>
            <a:r>
              <a:rPr lang="en-US" altLang="en-US" sz="3200" smtClean="0"/>
              <a:t>Write a header containing today's date.</a:t>
            </a:r>
          </a:p>
          <a:p>
            <a:pPr lvl="1" eaLnBrk="1" hangingPunct="1">
              <a:lnSpc>
                <a:spcPct val="90000"/>
              </a:lnSpc>
              <a:spcAft>
                <a:spcPts val="1200"/>
              </a:spcAft>
              <a:buFont typeface="Arial" panose="020B0604020202020204" pitchFamily="34" charset="0"/>
              <a:buChar char="•"/>
            </a:pPr>
            <a:r>
              <a:rPr lang="en-US" altLang="en-US" sz="3200" smtClean="0"/>
              <a:t>Read the data, select only the 'age=14' records, and print 'name'.</a:t>
            </a:r>
          </a:p>
          <a:p>
            <a:pPr lvl="1" eaLnBrk="1" hangingPunct="1">
              <a:lnSpc>
                <a:spcPct val="90000"/>
              </a:lnSpc>
              <a:buFont typeface="Arial" panose="020B0604020202020204" pitchFamily="34" charset="0"/>
              <a:buChar char="•"/>
            </a:pPr>
            <a:r>
              <a:rPr lang="en-US" altLang="en-US" sz="3200" smtClean="0"/>
              <a:t>Write a trailer containing today's date and a count of the selected records.</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054A38-9CA1-4635-969B-B39EAB10C9A5}" type="slidenum">
              <a:rPr lang="en-US" altLang="en-US" sz="2400">
                <a:solidFill>
                  <a:srgbClr val="898989"/>
                </a:solidFill>
                <a:latin typeface="Calibri" panose="020F0502020204030204" pitchFamily="34" charset="0"/>
              </a:rPr>
              <a:pPr eaLnBrk="1" hangingPunct="1"/>
              <a:t>49</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3338"/>
            <a:ext cx="8229600" cy="1143000"/>
          </a:xfrm>
        </p:spPr>
        <p:txBody>
          <a:bodyPr/>
          <a:lstStyle/>
          <a:p>
            <a:r>
              <a:rPr lang="en-US" altLang="en-US" b="1" smtClean="0"/>
              <a:t>Preliminaries</a:t>
            </a:r>
          </a:p>
        </p:txBody>
      </p:sp>
      <p:sp>
        <p:nvSpPr>
          <p:cNvPr id="3" name="Content Placeholder 2"/>
          <p:cNvSpPr>
            <a:spLocks noGrp="1"/>
          </p:cNvSpPr>
          <p:nvPr>
            <p:ph idx="1"/>
          </p:nvPr>
        </p:nvSpPr>
        <p:spPr>
          <a:xfrm>
            <a:off x="582613" y="1292225"/>
            <a:ext cx="6884987" cy="1719263"/>
          </a:xfrm>
        </p:spPr>
        <p:txBody>
          <a:bodyPr>
            <a:normAutofit fontScale="92500"/>
          </a:bodyPr>
          <a:lstStyle/>
          <a:p>
            <a:pPr marL="0" indent="1588">
              <a:spcBef>
                <a:spcPct val="0"/>
              </a:spcBef>
              <a:buFont typeface="Arial" charset="0"/>
              <a:buNone/>
              <a:defRPr/>
            </a:pPr>
            <a:r>
              <a:rPr lang="en-US" sz="2800" b="1" smtClean="0">
                <a:latin typeface="Courier New" pitchFamily="49" charset="0"/>
                <a:cs typeface="Courier New" pitchFamily="49" charset="0"/>
              </a:rPr>
              <a:t>DATA </a:t>
            </a:r>
            <a:r>
              <a:rPr lang="en-US" sz="2800" b="1" smtClean="0">
                <a:solidFill>
                  <a:srgbClr val="0000FF"/>
                </a:solidFill>
                <a:latin typeface="Courier New" pitchFamily="49" charset="0"/>
                <a:cs typeface="Courier New" pitchFamily="49" charset="0"/>
              </a:rPr>
              <a:t>_NULL_</a:t>
            </a:r>
            <a:r>
              <a:rPr lang="en-US" sz="2800" b="1" smtClean="0">
                <a:latin typeface="Courier New" pitchFamily="49" charset="0"/>
                <a:cs typeface="Courier New" pitchFamily="49" charset="0"/>
              </a:rPr>
              <a:t>;</a:t>
            </a:r>
          </a:p>
          <a:p>
            <a:pPr marL="0" indent="1588">
              <a:spcBef>
                <a:spcPct val="0"/>
              </a:spcBef>
              <a:buFont typeface="Arial" charset="0"/>
              <a:buNone/>
              <a:defRPr/>
            </a:pPr>
            <a:r>
              <a:rPr lang="en-US" sz="2800" b="1" smtClean="0">
                <a:latin typeface="Courier New" pitchFamily="49" charset="0"/>
                <a:cs typeface="Courier New" pitchFamily="49" charset="0"/>
              </a:rPr>
              <a:t>SET </a:t>
            </a:r>
            <a:r>
              <a:rPr lang="en-US" sz="2800" b="1" err="1" smtClean="0">
                <a:latin typeface="Courier New" pitchFamily="49" charset="0"/>
                <a:cs typeface="Courier New" pitchFamily="49" charset="0"/>
              </a:rPr>
              <a:t>sashelp.class</a:t>
            </a:r>
            <a:r>
              <a:rPr lang="en-US" sz="2800" b="1" smtClean="0">
                <a:latin typeface="Courier New" pitchFamily="49" charset="0"/>
                <a:cs typeface="Courier New" pitchFamily="49" charset="0"/>
              </a:rPr>
              <a:t> (OBS=3);</a:t>
            </a:r>
          </a:p>
          <a:p>
            <a:pPr marL="0" indent="1588">
              <a:spcBef>
                <a:spcPct val="0"/>
              </a:spcBef>
              <a:buFont typeface="Arial" charset="0"/>
              <a:buNone/>
              <a:defRPr/>
            </a:pPr>
            <a:r>
              <a:rPr lang="en-US" sz="2800" b="1" smtClean="0">
                <a:solidFill>
                  <a:srgbClr val="0000FF"/>
                </a:solidFill>
                <a:latin typeface="Courier New" pitchFamily="49" charset="0"/>
                <a:cs typeface="Courier New" pitchFamily="49" charset="0"/>
              </a:rPr>
              <a:t>PUT</a:t>
            </a:r>
            <a:r>
              <a:rPr lang="en-US" sz="2800" b="1" smtClean="0">
                <a:latin typeface="Courier New" pitchFamily="49" charset="0"/>
                <a:cs typeface="Courier New" pitchFamily="49" charset="0"/>
              </a:rPr>
              <a:t> 'Hello ' age age= name= </a:t>
            </a:r>
            <a:r>
              <a:rPr lang="en-US" sz="2800" b="1" smtClean="0">
                <a:solidFill>
                  <a:srgbClr val="0000FF"/>
                </a:solidFill>
                <a:latin typeface="Courier New" pitchFamily="49" charset="0"/>
                <a:cs typeface="Courier New" pitchFamily="49" charset="0"/>
              </a:rPr>
              <a:t>_N_</a:t>
            </a:r>
            <a:r>
              <a:rPr lang="en-US" sz="2800" b="1" smtClean="0">
                <a:latin typeface="Courier New" pitchFamily="49" charset="0"/>
                <a:cs typeface="Courier New" pitchFamily="49" charset="0"/>
              </a:rPr>
              <a:t>=;</a:t>
            </a:r>
          </a:p>
          <a:p>
            <a:pPr marL="0" indent="1588">
              <a:spcBef>
                <a:spcPct val="0"/>
              </a:spcBef>
              <a:buFont typeface="Arial" charset="0"/>
              <a:buNone/>
              <a:defRPr/>
            </a:pPr>
            <a:r>
              <a:rPr lang="en-US" sz="2800" b="1" smtClean="0">
                <a:latin typeface="Courier New" pitchFamily="49" charset="0"/>
                <a:cs typeface="Courier New" pitchFamily="49" charset="0"/>
              </a:rPr>
              <a:t>RUN;</a:t>
            </a:r>
          </a:p>
        </p:txBody>
      </p:sp>
      <p:sp>
        <p:nvSpPr>
          <p:cNvPr id="7172" name="Text Box 4"/>
          <p:cNvSpPr txBox="1">
            <a:spLocks noChangeArrowheads="1"/>
          </p:cNvSpPr>
          <p:nvPr/>
        </p:nvSpPr>
        <p:spPr bwMode="auto">
          <a:xfrm>
            <a:off x="1143000" y="3230563"/>
            <a:ext cx="7086600" cy="12922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ourier New" panose="02070309020205020404" pitchFamily="49" charset="0"/>
                <a:cs typeface="Courier New" panose="02070309020205020404" pitchFamily="49" charset="0"/>
              </a:rPr>
              <a:t>Hello 14 Age=14 Name=Alfred _N_=1</a:t>
            </a:r>
          </a:p>
          <a:p>
            <a:r>
              <a:rPr lang="en-US" altLang="en-US" sz="2600" b="1">
                <a:latin typeface="Courier New" panose="02070309020205020404" pitchFamily="49" charset="0"/>
                <a:cs typeface="Courier New" panose="02070309020205020404" pitchFamily="49" charset="0"/>
              </a:rPr>
              <a:t>Hello 13 Age=13 Name=Alice _N_=2</a:t>
            </a:r>
          </a:p>
          <a:p>
            <a:r>
              <a:rPr lang="en-US" altLang="en-US" sz="2600" b="1">
                <a:latin typeface="Courier New" panose="02070309020205020404" pitchFamily="49" charset="0"/>
                <a:cs typeface="Courier New" panose="02070309020205020404" pitchFamily="49" charset="0"/>
              </a:rPr>
              <a:t>Hello 13 Age=13 Name=Barbara _N_=3</a:t>
            </a:r>
          </a:p>
        </p:txBody>
      </p:sp>
      <p:sp>
        <p:nvSpPr>
          <p:cNvPr id="7173" name="Text Box 6"/>
          <p:cNvSpPr txBox="1">
            <a:spLocks noChangeArrowheads="1"/>
          </p:cNvSpPr>
          <p:nvPr/>
        </p:nvSpPr>
        <p:spPr bwMode="auto">
          <a:xfrm>
            <a:off x="592138" y="4800600"/>
            <a:ext cx="7848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09738" indent="-1709738" eaLnBrk="0" hangingPunct="0">
              <a:tabLst>
                <a:tab pos="1484313" algn="r"/>
                <a:tab pos="1709738" algn="l"/>
              </a:tabLst>
              <a:defRPr>
                <a:solidFill>
                  <a:schemeClr val="tx1"/>
                </a:solidFill>
                <a:latin typeface="Arial" panose="020B0604020202020204" pitchFamily="34" charset="0"/>
              </a:defRPr>
            </a:lvl1pPr>
            <a:lvl2pPr marL="742950" indent="-285750" eaLnBrk="0" hangingPunct="0">
              <a:tabLst>
                <a:tab pos="1484313" algn="r"/>
                <a:tab pos="1709738" algn="l"/>
              </a:tabLst>
              <a:defRPr>
                <a:solidFill>
                  <a:schemeClr val="tx1"/>
                </a:solidFill>
                <a:latin typeface="Arial" panose="020B0604020202020204" pitchFamily="34" charset="0"/>
              </a:defRPr>
            </a:lvl2pPr>
            <a:lvl3pPr marL="1143000" indent="-228600" eaLnBrk="0" hangingPunct="0">
              <a:tabLst>
                <a:tab pos="1484313" algn="r"/>
                <a:tab pos="1709738" algn="l"/>
              </a:tabLst>
              <a:defRPr>
                <a:solidFill>
                  <a:schemeClr val="tx1"/>
                </a:solidFill>
                <a:latin typeface="Arial" panose="020B0604020202020204" pitchFamily="34" charset="0"/>
              </a:defRPr>
            </a:lvl3pPr>
            <a:lvl4pPr marL="1600200" indent="-228600" eaLnBrk="0" hangingPunct="0">
              <a:tabLst>
                <a:tab pos="1484313" algn="r"/>
                <a:tab pos="1709738" algn="l"/>
              </a:tabLst>
              <a:defRPr>
                <a:solidFill>
                  <a:schemeClr val="tx1"/>
                </a:solidFill>
                <a:latin typeface="Arial" panose="020B0604020202020204" pitchFamily="34" charset="0"/>
              </a:defRPr>
            </a:lvl4pPr>
            <a:lvl5pPr marL="2057400" indent="-228600" eaLnBrk="0" hangingPunct="0">
              <a:tabLst>
                <a:tab pos="1484313" algn="r"/>
                <a:tab pos="17097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484313" algn="r"/>
                <a:tab pos="17097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484313" algn="r"/>
                <a:tab pos="17097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484313" algn="r"/>
                <a:tab pos="17097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484313" algn="r"/>
                <a:tab pos="1709738" algn="l"/>
              </a:tabLst>
              <a:defRPr>
                <a:solidFill>
                  <a:schemeClr val="tx1"/>
                </a:solidFill>
                <a:latin typeface="Arial" panose="020B0604020202020204" pitchFamily="34" charset="0"/>
              </a:defRPr>
            </a:lvl9pPr>
          </a:lstStyle>
          <a:p>
            <a:pPr eaLnBrk="1" hangingPunct="1"/>
            <a:r>
              <a:rPr lang="en-US" altLang="en-US" sz="2800" b="1">
                <a:latin typeface="Courier New" panose="02070309020205020404" pitchFamily="49" charset="0"/>
              </a:rPr>
              <a:t>	</a:t>
            </a:r>
            <a:r>
              <a:rPr lang="en-US" altLang="en-US" sz="2800" b="1">
                <a:solidFill>
                  <a:srgbClr val="0000FF"/>
                </a:solidFill>
                <a:latin typeface="Courier New" panose="02070309020205020404" pitchFamily="49" charset="0"/>
              </a:rPr>
              <a:t>_NULL_</a:t>
            </a:r>
            <a:r>
              <a:rPr lang="en-US" altLang="en-US" sz="2800" b="1">
                <a:latin typeface="Courier New" panose="02070309020205020404" pitchFamily="49" charset="0"/>
              </a:rPr>
              <a:t>:</a:t>
            </a:r>
            <a:r>
              <a:rPr lang="en-US" altLang="en-US" sz="2800"/>
              <a:t>	</a:t>
            </a:r>
            <a:r>
              <a:rPr lang="en-US" altLang="en-US" sz="2800">
                <a:latin typeface="Calibri" panose="020F0502020204030204" pitchFamily="34" charset="0"/>
              </a:rPr>
              <a:t>Means we are </a:t>
            </a:r>
            <a:r>
              <a:rPr lang="en-US" altLang="en-US" sz="2800" b="1">
                <a:latin typeface="Calibri" panose="020F0502020204030204" pitchFamily="34" charset="0"/>
              </a:rPr>
              <a:t>not</a:t>
            </a:r>
            <a:r>
              <a:rPr lang="en-US" altLang="en-US" sz="2800">
                <a:latin typeface="Calibri" panose="020F0502020204030204" pitchFamily="34" charset="0"/>
              </a:rPr>
              <a:t> creating a SAS table.</a:t>
            </a:r>
          </a:p>
          <a:p>
            <a:pPr eaLnBrk="1" hangingPunct="1"/>
            <a:r>
              <a:rPr lang="en-US" altLang="en-US" sz="2800"/>
              <a:t>	</a:t>
            </a:r>
            <a:r>
              <a:rPr lang="en-US" altLang="en-US" sz="2800" b="1">
                <a:solidFill>
                  <a:srgbClr val="0000FF"/>
                </a:solidFill>
                <a:latin typeface="Courier New" panose="02070309020205020404" pitchFamily="49" charset="0"/>
              </a:rPr>
              <a:t>PUT</a:t>
            </a:r>
            <a:r>
              <a:rPr lang="en-US" altLang="en-US" sz="2800" b="1">
                <a:latin typeface="Courier New" panose="02070309020205020404" pitchFamily="49" charset="0"/>
              </a:rPr>
              <a:t>:</a:t>
            </a:r>
            <a:r>
              <a:rPr lang="en-US" altLang="en-US" sz="2800"/>
              <a:t>	</a:t>
            </a:r>
            <a:r>
              <a:rPr lang="en-US" altLang="en-US" sz="2800">
                <a:latin typeface="Calibri" panose="020F0502020204030204" pitchFamily="34" charset="0"/>
              </a:rPr>
              <a:t>Writes info to the SAS log or to a file.</a:t>
            </a:r>
          </a:p>
          <a:p>
            <a:pPr eaLnBrk="1" hangingPunct="1"/>
            <a:r>
              <a:rPr lang="en-US" altLang="en-US" sz="2800"/>
              <a:t>	</a:t>
            </a:r>
            <a:r>
              <a:rPr lang="en-US" altLang="en-US" sz="2800" b="1">
                <a:solidFill>
                  <a:srgbClr val="0000FF"/>
                </a:solidFill>
                <a:latin typeface="Courier New" panose="02070309020205020404" pitchFamily="49" charset="0"/>
              </a:rPr>
              <a:t>_N_</a:t>
            </a:r>
            <a:r>
              <a:rPr lang="en-US" altLang="en-US" sz="2800" b="1">
                <a:latin typeface="Courier New" panose="02070309020205020404" pitchFamily="49" charset="0"/>
              </a:rPr>
              <a:t>:</a:t>
            </a:r>
            <a:r>
              <a:rPr lang="en-US" altLang="en-US" sz="2800"/>
              <a:t>	</a:t>
            </a:r>
            <a:r>
              <a:rPr lang="en-US" altLang="en-US" sz="2800">
                <a:latin typeface="Calibri" panose="020F0502020204030204" pitchFamily="34" charset="0"/>
              </a:rPr>
              <a:t>Automatic SAS variable that indicates the current iteration of the Data step.</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79AE41-449E-4228-B4C2-A64965C78C6D}" type="slidenum">
              <a:rPr lang="en-US" altLang="en-US" sz="2400">
                <a:solidFill>
                  <a:srgbClr val="898989"/>
                </a:solidFill>
                <a:latin typeface="Calibri" panose="020F0502020204030204" pitchFamily="34" charset="0"/>
              </a:rPr>
              <a:pPr eaLnBrk="1" hangingPunct="1"/>
              <a:t>5</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457200" y="274638"/>
            <a:ext cx="8229600" cy="868362"/>
          </a:xfrm>
        </p:spPr>
        <p:txBody>
          <a:bodyPr/>
          <a:lstStyle/>
          <a:p>
            <a:pPr eaLnBrk="1" hangingPunct="1"/>
            <a:r>
              <a:rPr lang="en-US" altLang="en-US" b="1" smtClean="0"/>
              <a:t>Using DO Loops For Input</a:t>
            </a:r>
          </a:p>
        </p:txBody>
      </p:sp>
      <p:sp>
        <p:nvSpPr>
          <p:cNvPr id="53251" name="Rectangle 3"/>
          <p:cNvSpPr>
            <a:spLocks noGrp="1"/>
          </p:cNvSpPr>
          <p:nvPr>
            <p:ph type="body" idx="1"/>
          </p:nvPr>
        </p:nvSpPr>
        <p:spPr>
          <a:xfrm>
            <a:off x="236538" y="1143000"/>
            <a:ext cx="8697912" cy="533400"/>
          </a:xfrm>
        </p:spPr>
        <p:txBody>
          <a:bodyPr/>
          <a:lstStyle/>
          <a:p>
            <a:pPr eaLnBrk="1" hangingPunct="1">
              <a:lnSpc>
                <a:spcPct val="80000"/>
              </a:lnSpc>
              <a:spcBef>
                <a:spcPct val="0"/>
              </a:spcBef>
              <a:spcAft>
                <a:spcPct val="30000"/>
              </a:spcAft>
              <a:buFont typeface="Arial" panose="020B0604020202020204" pitchFamily="34" charset="0"/>
              <a:buNone/>
            </a:pPr>
            <a:r>
              <a:rPr lang="en-US" altLang="en-US" smtClean="0"/>
              <a:t>Here is an example of the </a:t>
            </a:r>
            <a:r>
              <a:rPr lang="en-US" altLang="en-US" u="sng" smtClean="0"/>
              <a:t>traditional</a:t>
            </a:r>
            <a:r>
              <a:rPr lang="en-US" altLang="en-US" smtClean="0"/>
              <a:t> approach:</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E2E504-8C99-4873-B72C-D2CC3CC53A9A}" type="slidenum">
              <a:rPr lang="en-US" altLang="en-US" sz="2400">
                <a:solidFill>
                  <a:srgbClr val="898989"/>
                </a:solidFill>
                <a:latin typeface="Calibri" panose="020F0502020204030204" pitchFamily="34" charset="0"/>
              </a:rPr>
              <a:pPr eaLnBrk="1" hangingPunct="1"/>
              <a:t>50</a:t>
            </a:fld>
            <a:endParaRPr lang="en-US" altLang="en-US" sz="2400">
              <a:solidFill>
                <a:srgbClr val="898989"/>
              </a:solidFill>
              <a:latin typeface="Calibri" panose="020F0502020204030204" pitchFamily="34" charset="0"/>
            </a:endParaRPr>
          </a:p>
        </p:txBody>
      </p:sp>
      <p:sp>
        <p:nvSpPr>
          <p:cNvPr id="53253" name="Text Box 6"/>
          <p:cNvSpPr txBox="1">
            <a:spLocks noChangeArrowheads="1"/>
          </p:cNvSpPr>
          <p:nvPr/>
        </p:nvSpPr>
        <p:spPr bwMode="auto">
          <a:xfrm>
            <a:off x="533400" y="1828800"/>
            <a:ext cx="82296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Courier New" panose="02070309020205020404" pitchFamily="49" charset="0"/>
              </a:rPr>
              <a:t>DATA _NULL_;</a:t>
            </a:r>
          </a:p>
          <a:p>
            <a:pPr eaLnBrk="1" hangingPunct="1"/>
            <a:r>
              <a:rPr lang="en-US" altLang="en-US" sz="2400" b="1">
                <a:latin typeface="Courier New" panose="02070309020205020404" pitchFamily="49" charset="0"/>
              </a:rPr>
              <a:t>SET class END=eof;</a:t>
            </a:r>
          </a:p>
          <a:p>
            <a:pPr eaLnBrk="1" hangingPunct="1"/>
            <a:r>
              <a:rPr lang="en-US" altLang="en-US" sz="2400" b="1">
                <a:latin typeface="Courier New" panose="02070309020205020404" pitchFamily="49" charset="0"/>
              </a:rPr>
              <a:t>RETAIN count 0 date;</a:t>
            </a:r>
          </a:p>
          <a:p>
            <a:pPr eaLnBrk="1" hangingPunct="1"/>
            <a:r>
              <a:rPr lang="en-US" altLang="en-US" sz="2400" b="1">
                <a:latin typeface="Courier New" panose="02070309020205020404" pitchFamily="49" charset="0"/>
              </a:rPr>
              <a:t>IF (_N_ EQ 1) THEN DO;</a:t>
            </a:r>
          </a:p>
          <a:p>
            <a:pPr eaLnBrk="1" hangingPunct="1"/>
            <a:r>
              <a:rPr lang="en-US" altLang="en-US" sz="2400" b="1">
                <a:latin typeface="Courier New" panose="02070309020205020404" pitchFamily="49" charset="0"/>
              </a:rPr>
              <a:t>   date = TODAY();</a:t>
            </a:r>
          </a:p>
          <a:p>
            <a:pPr eaLnBrk="1" hangingPunct="1"/>
            <a:r>
              <a:rPr lang="en-US" altLang="en-US" sz="2400" b="1">
                <a:latin typeface="Courier New" panose="02070309020205020404" pitchFamily="49" charset="0"/>
              </a:rPr>
              <a:t>   PUT date MMDDYY10.;</a:t>
            </a:r>
          </a:p>
          <a:p>
            <a:pPr eaLnBrk="1" hangingPunct="1"/>
            <a:r>
              <a:rPr lang="en-US" altLang="en-US" sz="2400" b="1">
                <a:latin typeface="Courier New" panose="02070309020205020404" pitchFamily="49" charset="0"/>
              </a:rPr>
              <a:t>END;</a:t>
            </a:r>
          </a:p>
          <a:p>
            <a:pPr eaLnBrk="1" hangingPunct="1"/>
            <a:r>
              <a:rPr lang="en-US" altLang="en-US" sz="2400" b="1">
                <a:latin typeface="Courier New" panose="02070309020205020404" pitchFamily="49" charset="0"/>
              </a:rPr>
              <a:t>IF (eof) THEN PUT date MMDDYY10.</a:t>
            </a:r>
            <a:r>
              <a:rPr lang="en-US" altLang="en-US" b="1">
                <a:latin typeface="Courier New" panose="02070309020205020404" pitchFamily="49" charset="0"/>
              </a:rPr>
              <a:t> </a:t>
            </a:r>
            <a:r>
              <a:rPr lang="en-US" altLang="en-US" sz="2400" b="1">
                <a:latin typeface="Courier New" panose="02070309020205020404" pitchFamily="49" charset="0"/>
              </a:rPr>
              <a:t>@15</a:t>
            </a:r>
            <a:r>
              <a:rPr lang="en-US" altLang="en-US" b="1">
                <a:latin typeface="Courier New" panose="02070309020205020404" pitchFamily="49" charset="0"/>
              </a:rPr>
              <a:t> </a:t>
            </a:r>
            <a:r>
              <a:rPr lang="en-US" altLang="en-US" sz="2400" b="1">
                <a:latin typeface="Courier New" panose="02070309020205020404" pitchFamily="49" charset="0"/>
              </a:rPr>
              <a:t>count=;</a:t>
            </a:r>
          </a:p>
          <a:p>
            <a:pPr eaLnBrk="1" hangingPunct="1"/>
            <a:r>
              <a:rPr lang="en-US" altLang="en-US" sz="2400" b="1">
                <a:latin typeface="Courier New" panose="02070309020205020404" pitchFamily="49" charset="0"/>
              </a:rPr>
              <a:t>IF (age NE 14) THEN DELETE;</a:t>
            </a:r>
          </a:p>
          <a:p>
            <a:pPr eaLnBrk="1" hangingPunct="1"/>
            <a:r>
              <a:rPr lang="en-US" altLang="en-US" sz="2400" b="1">
                <a:latin typeface="Courier New" panose="02070309020205020404" pitchFamily="49" charset="0"/>
              </a:rPr>
              <a:t>PUT name=;</a:t>
            </a:r>
          </a:p>
          <a:p>
            <a:pPr eaLnBrk="1" hangingPunct="1"/>
            <a:r>
              <a:rPr lang="en-US" altLang="en-US" sz="2400" b="1">
                <a:latin typeface="Courier New" panose="02070309020205020404" pitchFamily="49" charset="0"/>
              </a:rPr>
              <a:t>count = count + 1;</a:t>
            </a:r>
          </a:p>
          <a:p>
            <a:pPr eaLnBrk="1" hangingPunct="1"/>
            <a:r>
              <a:rPr lang="en-US" altLang="en-US" sz="2400" b="1">
                <a:latin typeface="Courier New" panose="02070309020205020404" pitchFamily="49" charset="0"/>
              </a:rPr>
              <a:t>RUN;</a:t>
            </a:r>
            <a:endParaRPr lang="en-US" altLang="en-US" sz="240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457200" y="76200"/>
            <a:ext cx="8229600" cy="944563"/>
          </a:xfrm>
        </p:spPr>
        <p:txBody>
          <a:bodyPr/>
          <a:lstStyle/>
          <a:p>
            <a:pPr eaLnBrk="1" hangingPunct="1"/>
            <a:r>
              <a:rPr lang="en-US" altLang="en-US" b="1" smtClean="0"/>
              <a:t>Using DO Loops For Input</a:t>
            </a:r>
          </a:p>
        </p:txBody>
      </p:sp>
      <p:sp>
        <p:nvSpPr>
          <p:cNvPr id="54275" name="Rectangle 3"/>
          <p:cNvSpPr>
            <a:spLocks noGrp="1"/>
          </p:cNvSpPr>
          <p:nvPr>
            <p:ph type="body" idx="1"/>
          </p:nvPr>
        </p:nvSpPr>
        <p:spPr>
          <a:xfrm>
            <a:off x="457200" y="1116013"/>
            <a:ext cx="8458200" cy="3760787"/>
          </a:xfrm>
        </p:spPr>
        <p:txBody>
          <a:bodyPr/>
          <a:lstStyle/>
          <a:p>
            <a:pPr eaLnBrk="1" hangingPunct="1">
              <a:lnSpc>
                <a:spcPct val="90000"/>
              </a:lnSpc>
              <a:spcBef>
                <a:spcPct val="0"/>
              </a:spcBef>
              <a:spcAft>
                <a:spcPct val="30000"/>
              </a:spcAft>
              <a:buFont typeface="Arial" panose="020B0604020202020204" pitchFamily="34" charset="0"/>
              <a:buNone/>
            </a:pPr>
            <a:r>
              <a:rPr lang="en-US" altLang="en-US" smtClean="0"/>
              <a:t>What's 'wrong' with the traditional approach:</a:t>
            </a:r>
          </a:p>
          <a:p>
            <a:pPr lvl="1" eaLnBrk="1" hangingPunct="1">
              <a:lnSpc>
                <a:spcPct val="90000"/>
              </a:lnSpc>
            </a:pPr>
            <a:r>
              <a:rPr lang="en-US" altLang="en-US" sz="3200" smtClean="0"/>
              <a:t>Must retain 'count' and 'date', otherwise they get reset to missing on each iteration of the data step.</a:t>
            </a:r>
          </a:p>
          <a:p>
            <a:pPr lvl="1" eaLnBrk="1" hangingPunct="1">
              <a:lnSpc>
                <a:spcPct val="90000"/>
              </a:lnSpc>
            </a:pPr>
            <a:r>
              <a:rPr lang="en-US" altLang="en-US" sz="3200" smtClean="0"/>
              <a:t>For </a:t>
            </a:r>
            <a:r>
              <a:rPr lang="en-US" altLang="en-US" sz="3200" u="sng" smtClean="0"/>
              <a:t>each record</a:t>
            </a:r>
            <a:r>
              <a:rPr lang="en-US" altLang="en-US" sz="3200" smtClean="0"/>
              <a:t>, must evaluate the header condition and the trailer condition.</a:t>
            </a:r>
          </a:p>
          <a:p>
            <a:pPr lvl="1" eaLnBrk="1" hangingPunct="1">
              <a:lnSpc>
                <a:spcPct val="90000"/>
              </a:lnSpc>
            </a:pPr>
            <a:r>
              <a:rPr lang="en-US" altLang="en-US" sz="3200" smtClean="0"/>
              <a:t>The logic flow is not simple.</a:t>
            </a:r>
          </a:p>
        </p:txBody>
      </p:sp>
      <p:sp>
        <p:nvSpPr>
          <p:cNvPr id="5" name="Slide Number Placeholder 4"/>
          <p:cNvSpPr>
            <a:spLocks noGrp="1"/>
          </p:cNvSpPr>
          <p:nvPr>
            <p:ph type="sldNum" sz="quarter" idx="12"/>
          </p:nvPr>
        </p:nvSpPr>
        <p:spPr>
          <a:xfrm>
            <a:off x="6553200" y="63182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4634ED-CE7B-4F2F-8389-1E01C521CF79}" type="slidenum">
              <a:rPr lang="en-US" altLang="en-US" sz="2400">
                <a:solidFill>
                  <a:srgbClr val="898989"/>
                </a:solidFill>
                <a:latin typeface="Calibri" panose="020F0502020204030204" pitchFamily="34" charset="0"/>
              </a:rPr>
              <a:pPr eaLnBrk="1" hangingPunct="1"/>
              <a:t>51</a:t>
            </a:fld>
            <a:endParaRPr lang="en-US" altLang="en-US" sz="2400">
              <a:solidFill>
                <a:srgbClr val="898989"/>
              </a:solidFill>
              <a:latin typeface="Calibri" panose="020F0502020204030204" pitchFamily="34" charset="0"/>
            </a:endParaRPr>
          </a:p>
        </p:txBody>
      </p:sp>
      <p:sp>
        <p:nvSpPr>
          <p:cNvPr id="54277" name="Text Box 6"/>
          <p:cNvSpPr txBox="1">
            <a:spLocks noChangeArrowheads="1"/>
          </p:cNvSpPr>
          <p:nvPr/>
        </p:nvSpPr>
        <p:spPr bwMode="auto">
          <a:xfrm>
            <a:off x="447675" y="4953000"/>
            <a:ext cx="8239125"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4763"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r>
              <a:rPr lang="en-US" altLang="en-US" sz="3200">
                <a:latin typeface="Calibri" panose="020F0502020204030204" pitchFamily="34" charset="0"/>
              </a:rPr>
              <a:t>These problems arise because </a:t>
            </a:r>
            <a:r>
              <a:rPr lang="en-US" altLang="en-US" sz="3200" u="sng">
                <a:latin typeface="Calibri" panose="020F0502020204030204" pitchFamily="34" charset="0"/>
              </a:rPr>
              <a:t>all actions</a:t>
            </a:r>
            <a:r>
              <a:rPr lang="en-US" altLang="en-US" sz="3200">
                <a:latin typeface="Calibri" panose="020F0502020204030204" pitchFamily="34" charset="0"/>
              </a:rPr>
              <a:t>, even if needed only once, must be </a:t>
            </a:r>
            <a:r>
              <a:rPr lang="en-US" altLang="en-US" sz="3200" u="sng">
                <a:latin typeface="Calibri" panose="020F0502020204030204" pitchFamily="34" charset="0"/>
              </a:rPr>
              <a:t>coded inside</a:t>
            </a:r>
            <a:r>
              <a:rPr lang="en-US" altLang="en-US" sz="3200">
                <a:latin typeface="Calibri" panose="020F0502020204030204" pitchFamily="34" charset="0"/>
              </a:rPr>
              <a:t> the implied loop.</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457200" y="76200"/>
            <a:ext cx="8229600" cy="1143000"/>
          </a:xfrm>
        </p:spPr>
        <p:txBody>
          <a:bodyPr/>
          <a:lstStyle/>
          <a:p>
            <a:pPr eaLnBrk="1" hangingPunct="1"/>
            <a:r>
              <a:rPr lang="en-US" altLang="en-US" b="1" smtClean="0"/>
              <a:t>Using DO Loops For Input</a:t>
            </a:r>
          </a:p>
        </p:txBody>
      </p:sp>
      <p:sp>
        <p:nvSpPr>
          <p:cNvPr id="55299" name="Rectangle 3"/>
          <p:cNvSpPr>
            <a:spLocks noGrp="1"/>
          </p:cNvSpPr>
          <p:nvPr>
            <p:ph type="body" idx="1"/>
          </p:nvPr>
        </p:nvSpPr>
        <p:spPr>
          <a:xfrm>
            <a:off x="457200" y="1177925"/>
            <a:ext cx="8458200" cy="574675"/>
          </a:xfrm>
        </p:spPr>
        <p:txBody>
          <a:bodyPr/>
          <a:lstStyle/>
          <a:p>
            <a:pPr eaLnBrk="1" hangingPunct="1">
              <a:lnSpc>
                <a:spcPct val="90000"/>
              </a:lnSpc>
              <a:spcBef>
                <a:spcPct val="0"/>
              </a:spcBef>
              <a:spcAft>
                <a:spcPct val="30000"/>
              </a:spcAft>
              <a:buFont typeface="Arial" panose="020B0604020202020204" pitchFamily="34" charset="0"/>
              <a:buNone/>
            </a:pPr>
            <a:r>
              <a:rPr lang="en-US" altLang="en-US" smtClean="0"/>
              <a:t>Using a </a:t>
            </a:r>
            <a:r>
              <a:rPr lang="en-US" altLang="en-US" u="sng" smtClean="0"/>
              <a:t>DO loop</a:t>
            </a:r>
            <a:r>
              <a:rPr lang="en-US" altLang="en-US" smtClean="0"/>
              <a:t> avoids these problems:</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B5063E-AD3F-4C80-83C1-131A73693625}" type="slidenum">
              <a:rPr lang="en-US" altLang="en-US" sz="2400">
                <a:solidFill>
                  <a:srgbClr val="898989"/>
                </a:solidFill>
                <a:latin typeface="Calibri" panose="020F0502020204030204" pitchFamily="34" charset="0"/>
              </a:rPr>
              <a:pPr eaLnBrk="1" hangingPunct="1"/>
              <a:t>52</a:t>
            </a:fld>
            <a:endParaRPr lang="en-US" altLang="en-US" sz="2400">
              <a:solidFill>
                <a:srgbClr val="898989"/>
              </a:solidFill>
              <a:latin typeface="Calibri" panose="020F0502020204030204" pitchFamily="34" charset="0"/>
            </a:endParaRPr>
          </a:p>
        </p:txBody>
      </p:sp>
      <p:sp>
        <p:nvSpPr>
          <p:cNvPr id="55301" name="TextBox 2"/>
          <p:cNvSpPr txBox="1">
            <a:spLocks noChangeArrowheads="1"/>
          </p:cNvSpPr>
          <p:nvPr/>
        </p:nvSpPr>
        <p:spPr bwMode="auto">
          <a:xfrm>
            <a:off x="904875" y="1800225"/>
            <a:ext cx="6257925"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4763"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lnSpc>
                <a:spcPct val="90000"/>
              </a:lnSpc>
              <a:spcBef>
                <a:spcPct val="10000"/>
              </a:spcBef>
              <a:buFont typeface="Arial" panose="020B0604020202020204" pitchFamily="34" charset="0"/>
              <a:buNone/>
            </a:pPr>
            <a:r>
              <a:rPr lang="en-US" altLang="en-US" sz="2400" b="1">
                <a:latin typeface="Courier New" panose="02070309020205020404" pitchFamily="49" charset="0"/>
              </a:rPr>
              <a:t>DATA _NULL_;</a:t>
            </a:r>
          </a:p>
          <a:p>
            <a:pPr lvl="1" eaLnBrk="1" hangingPunct="1">
              <a:lnSpc>
                <a:spcPct val="90000"/>
              </a:lnSpc>
              <a:spcBef>
                <a:spcPct val="10000"/>
              </a:spcBef>
              <a:buFont typeface="Arial" panose="020B0604020202020204" pitchFamily="34" charset="0"/>
              <a:buNone/>
            </a:pPr>
            <a:r>
              <a:rPr lang="en-US" altLang="en-US" sz="2400" b="1">
                <a:solidFill>
                  <a:schemeClr val="hlink"/>
                </a:solidFill>
                <a:latin typeface="Courier New" panose="02070309020205020404" pitchFamily="49" charset="0"/>
              </a:rPr>
              <a:t>date = TODAY();</a:t>
            </a:r>
          </a:p>
          <a:p>
            <a:pPr lvl="1" eaLnBrk="1" hangingPunct="1">
              <a:lnSpc>
                <a:spcPct val="90000"/>
              </a:lnSpc>
              <a:spcBef>
                <a:spcPct val="10000"/>
              </a:spcBef>
              <a:buFont typeface="Arial" panose="020B0604020202020204" pitchFamily="34" charset="0"/>
              <a:buNone/>
            </a:pPr>
            <a:r>
              <a:rPr lang="en-US" altLang="en-US" sz="2400" b="1">
                <a:solidFill>
                  <a:schemeClr val="hlink"/>
                </a:solidFill>
                <a:latin typeface="Courier New" panose="02070309020205020404" pitchFamily="49" charset="0"/>
              </a:rPr>
              <a:t>PUT date MMDDYY10.;</a:t>
            </a:r>
          </a:p>
          <a:p>
            <a:pPr lvl="1" eaLnBrk="1" hangingPunct="1">
              <a:lnSpc>
                <a:spcPct val="90000"/>
              </a:lnSpc>
              <a:spcBef>
                <a:spcPct val="10000"/>
              </a:spcBef>
              <a:buFont typeface="Arial" panose="020B0604020202020204" pitchFamily="34" charset="0"/>
              <a:buNone/>
            </a:pPr>
            <a:r>
              <a:rPr lang="en-US" altLang="en-US" sz="2400" b="1">
                <a:solidFill>
                  <a:schemeClr val="hlink"/>
                </a:solidFill>
                <a:latin typeface="Courier New" panose="02070309020205020404" pitchFamily="49" charset="0"/>
              </a:rPr>
              <a:t>count = 0;</a:t>
            </a:r>
          </a:p>
          <a:p>
            <a:pPr lvl="1" eaLnBrk="1" hangingPunct="1">
              <a:lnSpc>
                <a:spcPct val="90000"/>
              </a:lnSpc>
              <a:spcBef>
                <a:spcPct val="10000"/>
              </a:spcBef>
              <a:buFont typeface="Arial" panose="020B0604020202020204" pitchFamily="34" charset="0"/>
              <a:buNone/>
            </a:pPr>
            <a:r>
              <a:rPr lang="en-US" altLang="en-US" sz="2400" b="1">
                <a:solidFill>
                  <a:srgbClr val="336600"/>
                </a:solidFill>
                <a:latin typeface="Courier New" panose="02070309020205020404" pitchFamily="49" charset="0"/>
              </a:rPr>
              <a:t>DO UNTIL(eof);</a:t>
            </a:r>
          </a:p>
          <a:p>
            <a:pPr lvl="1" eaLnBrk="1" hangingPunct="1">
              <a:lnSpc>
                <a:spcPct val="90000"/>
              </a:lnSpc>
              <a:spcBef>
                <a:spcPct val="10000"/>
              </a:spcBef>
              <a:buFont typeface="Arial" panose="020B0604020202020204" pitchFamily="34" charset="0"/>
              <a:buNone/>
            </a:pPr>
            <a:r>
              <a:rPr lang="en-US" altLang="en-US" sz="2400" b="1">
                <a:solidFill>
                  <a:srgbClr val="336600"/>
                </a:solidFill>
                <a:latin typeface="Courier New" panose="02070309020205020404" pitchFamily="49" charset="0"/>
              </a:rPr>
              <a:t>   SET class END=eof;</a:t>
            </a:r>
          </a:p>
          <a:p>
            <a:pPr lvl="1" eaLnBrk="1" hangingPunct="1">
              <a:lnSpc>
                <a:spcPct val="90000"/>
              </a:lnSpc>
              <a:spcBef>
                <a:spcPct val="10000"/>
              </a:spcBef>
              <a:buFont typeface="Arial" panose="020B0604020202020204" pitchFamily="34" charset="0"/>
              <a:buNone/>
            </a:pPr>
            <a:r>
              <a:rPr lang="en-US" altLang="en-US" sz="2400" b="1">
                <a:solidFill>
                  <a:srgbClr val="336600"/>
                </a:solidFill>
                <a:latin typeface="Courier New" panose="02070309020205020404" pitchFamily="49" charset="0"/>
              </a:rPr>
              <a:t>   IF (age NE 14) THEN CONTINUE;</a:t>
            </a:r>
          </a:p>
          <a:p>
            <a:pPr lvl="1" eaLnBrk="1" hangingPunct="1">
              <a:lnSpc>
                <a:spcPct val="90000"/>
              </a:lnSpc>
              <a:spcBef>
                <a:spcPct val="10000"/>
              </a:spcBef>
              <a:buFont typeface="Arial" panose="020B0604020202020204" pitchFamily="34" charset="0"/>
              <a:buNone/>
            </a:pPr>
            <a:r>
              <a:rPr lang="en-US" altLang="en-US" sz="2400" b="1">
                <a:solidFill>
                  <a:srgbClr val="336600"/>
                </a:solidFill>
                <a:latin typeface="Courier New" panose="02070309020205020404" pitchFamily="49" charset="0"/>
              </a:rPr>
              <a:t>   PUT name=;</a:t>
            </a:r>
          </a:p>
          <a:p>
            <a:pPr lvl="1" eaLnBrk="1" hangingPunct="1">
              <a:lnSpc>
                <a:spcPct val="90000"/>
              </a:lnSpc>
              <a:spcBef>
                <a:spcPct val="10000"/>
              </a:spcBef>
              <a:buFont typeface="Arial" panose="020B0604020202020204" pitchFamily="34" charset="0"/>
              <a:buNone/>
            </a:pPr>
            <a:r>
              <a:rPr lang="en-US" altLang="en-US" sz="2400" b="1">
                <a:solidFill>
                  <a:srgbClr val="336600"/>
                </a:solidFill>
                <a:latin typeface="Courier New" panose="02070309020205020404" pitchFamily="49" charset="0"/>
              </a:rPr>
              <a:t>   count = count + 1;</a:t>
            </a:r>
          </a:p>
          <a:p>
            <a:pPr lvl="1" eaLnBrk="1" hangingPunct="1">
              <a:lnSpc>
                <a:spcPct val="90000"/>
              </a:lnSpc>
              <a:spcBef>
                <a:spcPct val="10000"/>
              </a:spcBef>
              <a:buFont typeface="Arial" panose="020B0604020202020204" pitchFamily="34" charset="0"/>
              <a:buNone/>
            </a:pPr>
            <a:r>
              <a:rPr lang="en-US" altLang="en-US" sz="2400" b="1">
                <a:solidFill>
                  <a:srgbClr val="336600"/>
                </a:solidFill>
                <a:latin typeface="Courier New" panose="02070309020205020404" pitchFamily="49" charset="0"/>
              </a:rPr>
              <a:t>END;</a:t>
            </a:r>
          </a:p>
          <a:p>
            <a:pPr lvl="1" eaLnBrk="1" hangingPunct="1">
              <a:lnSpc>
                <a:spcPct val="90000"/>
              </a:lnSpc>
              <a:spcBef>
                <a:spcPct val="10000"/>
              </a:spcBef>
              <a:buFont typeface="Arial" panose="020B0604020202020204" pitchFamily="34" charset="0"/>
              <a:buNone/>
            </a:pPr>
            <a:r>
              <a:rPr lang="en-US" altLang="en-US" sz="2400" b="1">
                <a:solidFill>
                  <a:schemeClr val="hlink"/>
                </a:solidFill>
                <a:latin typeface="Courier New" panose="02070309020205020404" pitchFamily="49" charset="0"/>
              </a:rPr>
              <a:t>PUT date MMDDYY10. @15 count=;</a:t>
            </a:r>
          </a:p>
          <a:p>
            <a:pPr lvl="1" eaLnBrk="1" hangingPunct="1">
              <a:lnSpc>
                <a:spcPct val="90000"/>
              </a:lnSpc>
              <a:spcBef>
                <a:spcPct val="10000"/>
              </a:spcBef>
              <a:buFont typeface="Arial" panose="020B0604020202020204" pitchFamily="34" charset="0"/>
              <a:buNone/>
            </a:pPr>
            <a:r>
              <a:rPr lang="en-US" altLang="en-US" sz="2400" b="1">
                <a:latin typeface="Courier New" panose="02070309020205020404" pitchFamily="49" charset="0"/>
              </a:rPr>
              <a:t>STOP;</a:t>
            </a:r>
          </a:p>
          <a:p>
            <a:pPr lvl="1" eaLnBrk="1" hangingPunct="1">
              <a:lnSpc>
                <a:spcPct val="90000"/>
              </a:lnSpc>
              <a:spcBef>
                <a:spcPct val="10000"/>
              </a:spcBef>
              <a:buFont typeface="Arial" panose="020B0604020202020204" pitchFamily="34" charset="0"/>
              <a:buNone/>
            </a:pPr>
            <a:r>
              <a:rPr lang="en-US" altLang="en-US" sz="2400" b="1">
                <a:latin typeface="Courier New" panose="02070309020205020404" pitchFamily="49" charset="0"/>
              </a:rPr>
              <a:t>RUN;</a:t>
            </a:r>
            <a:endParaRPr lang="en-US"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457200" y="174625"/>
            <a:ext cx="8229600" cy="944563"/>
          </a:xfrm>
        </p:spPr>
        <p:txBody>
          <a:bodyPr/>
          <a:lstStyle/>
          <a:p>
            <a:pPr eaLnBrk="1" hangingPunct="1"/>
            <a:r>
              <a:rPr lang="en-US" altLang="en-US" b="1" smtClean="0"/>
              <a:t>Using DO Loops For Input</a:t>
            </a:r>
          </a:p>
        </p:txBody>
      </p:sp>
      <p:sp>
        <p:nvSpPr>
          <p:cNvPr id="51203" name="Rectangle 3"/>
          <p:cNvSpPr>
            <a:spLocks noGrp="1"/>
          </p:cNvSpPr>
          <p:nvPr>
            <p:ph type="body" idx="1"/>
          </p:nvPr>
        </p:nvSpPr>
        <p:spPr>
          <a:xfrm>
            <a:off x="381000" y="1371600"/>
            <a:ext cx="8458200" cy="4800600"/>
          </a:xfrm>
        </p:spPr>
        <p:txBody>
          <a:bodyPr/>
          <a:lstStyle/>
          <a:p>
            <a:pPr eaLnBrk="1" hangingPunct="1">
              <a:lnSpc>
                <a:spcPct val="90000"/>
              </a:lnSpc>
              <a:spcBef>
                <a:spcPts val="0"/>
              </a:spcBef>
              <a:spcAft>
                <a:spcPts val="1200"/>
              </a:spcAft>
              <a:buFont typeface="Arial" charset="0"/>
              <a:buNone/>
              <a:defRPr/>
            </a:pPr>
            <a:r>
              <a:rPr lang="en-US" smtClean="0"/>
              <a:t>Our program is straighforward:</a:t>
            </a:r>
          </a:p>
          <a:p>
            <a:pPr lvl="1" eaLnBrk="1" hangingPunct="1">
              <a:lnSpc>
                <a:spcPct val="90000"/>
              </a:lnSpc>
              <a:spcBef>
                <a:spcPts val="0"/>
              </a:spcBef>
              <a:spcAft>
                <a:spcPts val="0"/>
              </a:spcAft>
              <a:buFont typeface="Arial" panose="020B0604020202020204" pitchFamily="34" charset="0"/>
              <a:buChar char="•"/>
              <a:defRPr/>
            </a:pPr>
            <a:r>
              <a:rPr lang="en-US" sz="3200" smtClean="0"/>
              <a:t>compute 'date' and 'count' and print the header</a:t>
            </a:r>
          </a:p>
          <a:p>
            <a:pPr lvl="1" eaLnBrk="1" hangingPunct="1">
              <a:lnSpc>
                <a:spcPct val="90000"/>
              </a:lnSpc>
              <a:spcBef>
                <a:spcPts val="0"/>
              </a:spcBef>
              <a:spcAft>
                <a:spcPts val="0"/>
              </a:spcAft>
              <a:buFont typeface="Arial" panose="020B0604020202020204" pitchFamily="34" charset="0"/>
              <a:buChar char="•"/>
              <a:defRPr/>
            </a:pPr>
            <a:r>
              <a:rPr lang="en-US" sz="3200" smtClean="0"/>
              <a:t>read the data and do the required processing</a:t>
            </a:r>
          </a:p>
          <a:p>
            <a:pPr lvl="1" eaLnBrk="1" hangingPunct="1">
              <a:lnSpc>
                <a:spcPct val="90000"/>
              </a:lnSpc>
              <a:spcBef>
                <a:spcPts val="0"/>
              </a:spcBef>
              <a:spcAft>
                <a:spcPts val="0"/>
              </a:spcAft>
              <a:buFont typeface="Arial" panose="020B0604020202020204" pitchFamily="34" charset="0"/>
              <a:buChar char="•"/>
              <a:defRPr/>
            </a:pPr>
            <a:r>
              <a:rPr lang="en-US" sz="3200" smtClean="0"/>
              <a:t>print the trailer</a:t>
            </a:r>
          </a:p>
          <a:p>
            <a:pPr marL="457200" lvl="1" indent="-457200" eaLnBrk="1" hangingPunct="1">
              <a:spcBef>
                <a:spcPts val="3000"/>
              </a:spcBef>
              <a:spcAft>
                <a:spcPts val="600"/>
              </a:spcAft>
              <a:buFont typeface="Arial" charset="0"/>
              <a:buNone/>
              <a:defRPr/>
            </a:pPr>
            <a:r>
              <a:rPr lang="en-US" sz="3200" smtClean="0"/>
              <a:t>We did </a:t>
            </a:r>
            <a:r>
              <a:rPr lang="en-US" sz="3200" u="sng" smtClean="0"/>
              <a:t>not</a:t>
            </a:r>
            <a:r>
              <a:rPr lang="en-US" sz="3200" smtClean="0"/>
              <a:t> have to:</a:t>
            </a:r>
          </a:p>
          <a:p>
            <a:pPr marL="857250" lvl="1" indent="-400050" eaLnBrk="1" hangingPunct="1">
              <a:spcBef>
                <a:spcPts val="0"/>
              </a:spcBef>
              <a:spcAft>
                <a:spcPts val="0"/>
              </a:spcAft>
              <a:buFont typeface="Arial" panose="020B0604020202020204" pitchFamily="34" charset="0"/>
              <a:buChar char="•"/>
              <a:defRPr/>
            </a:pPr>
            <a:r>
              <a:rPr lang="en-US" sz="3200" smtClean="0"/>
              <a:t>evaluate any begin or end conditions</a:t>
            </a:r>
          </a:p>
          <a:p>
            <a:pPr marL="857250" lvl="1" indent="-400050" eaLnBrk="1" hangingPunct="1">
              <a:spcBef>
                <a:spcPts val="0"/>
              </a:spcBef>
              <a:spcAft>
                <a:spcPts val="0"/>
              </a:spcAft>
              <a:buFont typeface="Arial" panose="020B0604020202020204" pitchFamily="34" charset="0"/>
              <a:buChar char="•"/>
              <a:defRPr/>
            </a:pPr>
            <a:r>
              <a:rPr lang="en-US" sz="3200" smtClean="0"/>
              <a:t>retain 'date' or 'count', since there was only one pass through the data step</a:t>
            </a:r>
          </a:p>
        </p:txBody>
      </p:sp>
      <p:sp>
        <p:nvSpPr>
          <p:cNvPr id="5" name="Slide Number Placeholder 4"/>
          <p:cNvSpPr>
            <a:spLocks noGrp="1"/>
          </p:cNvSpPr>
          <p:nvPr>
            <p:ph type="sldNum" sz="quarter" idx="12"/>
          </p:nvPr>
        </p:nvSpPr>
        <p:spPr>
          <a:xfrm>
            <a:off x="6553200" y="6313488"/>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B6414F-ABFB-4011-9074-ED4CC2DED3BF}" type="slidenum">
              <a:rPr lang="en-US" altLang="en-US" sz="2400">
                <a:solidFill>
                  <a:srgbClr val="898989"/>
                </a:solidFill>
                <a:latin typeface="Calibri" panose="020F0502020204030204" pitchFamily="34" charset="0"/>
              </a:rPr>
              <a:pPr eaLnBrk="1" hangingPunct="1"/>
              <a:t>53</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b="1" smtClean="0"/>
              <a:t>Multiple Input Files</a:t>
            </a:r>
          </a:p>
        </p:txBody>
      </p:sp>
      <p:sp>
        <p:nvSpPr>
          <p:cNvPr id="57347" name="Content Placeholder 2"/>
          <p:cNvSpPr>
            <a:spLocks noGrp="1"/>
          </p:cNvSpPr>
          <p:nvPr>
            <p:ph idx="1"/>
          </p:nvPr>
        </p:nvSpPr>
        <p:spPr>
          <a:xfrm>
            <a:off x="457200" y="1562100"/>
            <a:ext cx="8534400" cy="990600"/>
          </a:xfrm>
        </p:spPr>
        <p:txBody>
          <a:bodyPr/>
          <a:lstStyle/>
          <a:p>
            <a:pPr marL="0" indent="0">
              <a:spcAft>
                <a:spcPts val="2400"/>
              </a:spcAft>
              <a:buFont typeface="Arial" panose="020B0604020202020204" pitchFamily="34" charset="0"/>
              <a:buNone/>
              <a:tabLst>
                <a:tab pos="463550" algn="l"/>
                <a:tab pos="4572000" algn="l"/>
              </a:tabLst>
            </a:pPr>
            <a:r>
              <a:rPr lang="en-US" altLang="en-US" smtClean="0"/>
              <a:t>We next consider a task involving two input files.  Our input files are named </a:t>
            </a:r>
            <a:r>
              <a:rPr lang="en-US" altLang="en-US" u="sng" smtClean="0"/>
              <a:t>file1</a:t>
            </a:r>
            <a:r>
              <a:rPr lang="en-US" altLang="en-US" smtClean="0"/>
              <a:t> and </a:t>
            </a:r>
            <a:r>
              <a:rPr lang="en-US" altLang="en-US" u="sng" smtClean="0"/>
              <a:t>file2</a:t>
            </a:r>
            <a:r>
              <a:rPr lang="en-US" altLang="en-US" smtClean="0"/>
              <a:t>:</a:t>
            </a:r>
          </a:p>
        </p:txBody>
      </p:sp>
      <p:sp>
        <p:nvSpPr>
          <p:cNvPr id="4" name="Slide Number Placeholder 3"/>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87CEA86-20BE-45C8-9954-5E7F7C8D5D7C}" type="slidenum">
              <a:rPr lang="en-US" altLang="en-US" sz="2400">
                <a:solidFill>
                  <a:srgbClr val="898989"/>
                </a:solidFill>
                <a:latin typeface="Calibri" panose="020F0502020204030204" pitchFamily="34" charset="0"/>
              </a:rPr>
              <a:pPr eaLnBrk="1" hangingPunct="1"/>
              <a:t>54</a:t>
            </a:fld>
            <a:endParaRPr lang="en-US" altLang="en-US" sz="2400">
              <a:solidFill>
                <a:srgbClr val="898989"/>
              </a:solidFill>
              <a:latin typeface="Calibri" panose="020F0502020204030204" pitchFamily="34" charset="0"/>
            </a:endParaRPr>
          </a:p>
        </p:txBody>
      </p:sp>
      <p:sp>
        <p:nvSpPr>
          <p:cNvPr id="57349" name="Text Box 6"/>
          <p:cNvSpPr txBox="1">
            <a:spLocks noChangeArrowheads="1"/>
          </p:cNvSpPr>
          <p:nvPr/>
        </p:nvSpPr>
        <p:spPr bwMode="auto">
          <a:xfrm>
            <a:off x="1103313" y="2851150"/>
            <a:ext cx="2971800" cy="34067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t-IT" altLang="en-US" sz="2700" b="1">
                <a:latin typeface="Courier New" panose="02070309020205020404" pitchFamily="49" charset="0"/>
              </a:rPr>
              <a:t>DATA </a:t>
            </a:r>
            <a:r>
              <a:rPr lang="it-IT" altLang="en-US" sz="2700" b="1">
                <a:solidFill>
                  <a:srgbClr val="0000FF"/>
                </a:solidFill>
                <a:latin typeface="Courier New" panose="02070309020205020404" pitchFamily="49" charset="0"/>
              </a:rPr>
              <a:t>file1</a:t>
            </a:r>
            <a:r>
              <a:rPr lang="it-IT" altLang="en-US" sz="2700" b="1">
                <a:latin typeface="Courier New" panose="02070309020205020404" pitchFamily="49" charset="0"/>
              </a:rPr>
              <a:t>;</a:t>
            </a:r>
          </a:p>
          <a:p>
            <a:pPr eaLnBrk="1" hangingPunct="1"/>
            <a:r>
              <a:rPr lang="it-IT" altLang="en-US" sz="2700" b="1">
                <a:latin typeface="Courier New" panose="02070309020205020404" pitchFamily="49" charset="0"/>
              </a:rPr>
              <a:t>INPUT </a:t>
            </a:r>
            <a:r>
              <a:rPr lang="it-IT" altLang="en-US" sz="2700" b="1">
                <a:solidFill>
                  <a:srgbClr val="0000FF"/>
                </a:solidFill>
                <a:latin typeface="Courier New" panose="02070309020205020404" pitchFamily="49" charset="0"/>
              </a:rPr>
              <a:t>score1</a:t>
            </a:r>
            <a:r>
              <a:rPr lang="it-IT" altLang="en-US" sz="2700" b="1">
                <a:latin typeface="Courier New" panose="02070309020205020404" pitchFamily="49" charset="0"/>
              </a:rPr>
              <a:t>;</a:t>
            </a:r>
          </a:p>
          <a:p>
            <a:pPr eaLnBrk="1" hangingPunct="1"/>
            <a:r>
              <a:rPr lang="it-IT" altLang="en-US" sz="2700" b="1">
                <a:latin typeface="Courier New" panose="02070309020205020404" pitchFamily="49" charset="0"/>
              </a:rPr>
              <a:t>datalines;</a:t>
            </a:r>
          </a:p>
          <a:p>
            <a:pPr eaLnBrk="1" hangingPunct="1"/>
            <a:r>
              <a:rPr lang="it-IT" altLang="en-US" sz="2700" b="1">
                <a:latin typeface="Courier New" panose="02070309020205020404" pitchFamily="49" charset="0"/>
              </a:rPr>
              <a:t>12</a:t>
            </a:r>
          </a:p>
          <a:p>
            <a:pPr eaLnBrk="1" hangingPunct="1"/>
            <a:r>
              <a:rPr lang="it-IT" altLang="en-US" sz="2700" b="1">
                <a:latin typeface="Courier New" panose="02070309020205020404" pitchFamily="49" charset="0"/>
              </a:rPr>
              <a:t>26</a:t>
            </a:r>
          </a:p>
          <a:p>
            <a:pPr eaLnBrk="1" hangingPunct="1"/>
            <a:r>
              <a:rPr lang="it-IT" altLang="en-US" sz="2700" b="1">
                <a:latin typeface="Courier New" panose="02070309020205020404" pitchFamily="49" charset="0"/>
              </a:rPr>
              <a:t>37</a:t>
            </a:r>
          </a:p>
          <a:p>
            <a:pPr eaLnBrk="1" hangingPunct="1"/>
            <a:r>
              <a:rPr lang="it-IT" altLang="en-US" sz="2700" b="1">
                <a:latin typeface="Courier New" panose="02070309020205020404" pitchFamily="49" charset="0"/>
              </a:rPr>
              <a:t>49</a:t>
            </a:r>
          </a:p>
          <a:p>
            <a:pPr eaLnBrk="1" hangingPunct="1"/>
            <a:r>
              <a:rPr lang="it-IT" altLang="en-US" sz="2700" b="1">
                <a:latin typeface="Courier New" panose="02070309020205020404" pitchFamily="49" charset="0"/>
              </a:rPr>
              <a:t>;</a:t>
            </a:r>
            <a:endParaRPr lang="en-US" altLang="en-US" sz="2700" b="1">
              <a:latin typeface="Courier New" panose="02070309020205020404" pitchFamily="49" charset="0"/>
            </a:endParaRPr>
          </a:p>
        </p:txBody>
      </p:sp>
      <p:sp>
        <p:nvSpPr>
          <p:cNvPr id="57350" name="Text Box 7"/>
          <p:cNvSpPr txBox="1">
            <a:spLocks noChangeArrowheads="1"/>
          </p:cNvSpPr>
          <p:nvPr/>
        </p:nvSpPr>
        <p:spPr bwMode="auto">
          <a:xfrm>
            <a:off x="4913313" y="2851150"/>
            <a:ext cx="2971800" cy="29956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t-IT" altLang="en-US" sz="2700" b="1">
                <a:latin typeface="Courier New" panose="02070309020205020404" pitchFamily="49" charset="0"/>
              </a:rPr>
              <a:t>DATA </a:t>
            </a:r>
            <a:r>
              <a:rPr lang="it-IT" altLang="en-US" sz="2700" b="1">
                <a:solidFill>
                  <a:srgbClr val="0000FF"/>
                </a:solidFill>
                <a:latin typeface="Courier New" panose="02070309020205020404" pitchFamily="49" charset="0"/>
              </a:rPr>
              <a:t>file2</a:t>
            </a:r>
            <a:r>
              <a:rPr lang="it-IT" altLang="en-US" sz="2700" b="1">
                <a:latin typeface="Courier New" panose="02070309020205020404" pitchFamily="49" charset="0"/>
              </a:rPr>
              <a:t>;</a:t>
            </a:r>
          </a:p>
          <a:p>
            <a:pPr eaLnBrk="1" hangingPunct="1"/>
            <a:r>
              <a:rPr lang="it-IT" altLang="en-US" sz="2700" b="1">
                <a:latin typeface="Courier New" panose="02070309020205020404" pitchFamily="49" charset="0"/>
              </a:rPr>
              <a:t>INPUT </a:t>
            </a:r>
            <a:r>
              <a:rPr lang="it-IT" altLang="en-US" sz="2700" b="1">
                <a:solidFill>
                  <a:srgbClr val="0000FF"/>
                </a:solidFill>
                <a:latin typeface="Courier New" panose="02070309020205020404" pitchFamily="49" charset="0"/>
              </a:rPr>
              <a:t>score2</a:t>
            </a:r>
            <a:r>
              <a:rPr lang="it-IT" altLang="en-US" sz="2700" b="1">
                <a:latin typeface="Courier New" panose="02070309020205020404" pitchFamily="49" charset="0"/>
              </a:rPr>
              <a:t>;</a:t>
            </a:r>
          </a:p>
          <a:p>
            <a:pPr eaLnBrk="1" hangingPunct="1"/>
            <a:r>
              <a:rPr lang="it-IT" altLang="en-US" sz="2700" b="1">
                <a:latin typeface="Courier New" panose="02070309020205020404" pitchFamily="49" charset="0"/>
              </a:rPr>
              <a:t>datalines;</a:t>
            </a:r>
          </a:p>
          <a:p>
            <a:pPr eaLnBrk="1" hangingPunct="1"/>
            <a:r>
              <a:rPr lang="it-IT" altLang="en-US" sz="2700" b="1">
                <a:latin typeface="Courier New" panose="02070309020205020404" pitchFamily="49" charset="0"/>
              </a:rPr>
              <a:t>10</a:t>
            </a:r>
          </a:p>
          <a:p>
            <a:pPr eaLnBrk="1" hangingPunct="1"/>
            <a:r>
              <a:rPr lang="it-IT" altLang="en-US" sz="2700" b="1">
                <a:latin typeface="Courier New" panose="02070309020205020404" pitchFamily="49" charset="0"/>
              </a:rPr>
              <a:t>20</a:t>
            </a:r>
          </a:p>
          <a:p>
            <a:pPr eaLnBrk="1" hangingPunct="1"/>
            <a:r>
              <a:rPr lang="it-IT" altLang="en-US" sz="2700" b="1">
                <a:latin typeface="Courier New" panose="02070309020205020404" pitchFamily="49" charset="0"/>
              </a:rPr>
              <a:t>30</a:t>
            </a:r>
          </a:p>
          <a:p>
            <a:pPr eaLnBrk="1" hangingPunct="1"/>
            <a:r>
              <a:rPr lang="it-IT" altLang="en-US" sz="2700" b="1">
                <a:latin typeface="Courier New" panose="02070309020205020404" pitchFamily="49" charset="0"/>
              </a:rPr>
              <a:t>;</a:t>
            </a:r>
            <a:endParaRPr lang="en-US" altLang="en-US" sz="2700" b="1">
              <a:latin typeface="Courier New" panose="020703090202050204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b="1" smtClean="0"/>
              <a:t>Multiple Input Files</a:t>
            </a:r>
          </a:p>
        </p:txBody>
      </p:sp>
      <p:sp>
        <p:nvSpPr>
          <p:cNvPr id="58371" name="Content Placeholder 2"/>
          <p:cNvSpPr>
            <a:spLocks noGrp="1"/>
          </p:cNvSpPr>
          <p:nvPr>
            <p:ph idx="1"/>
          </p:nvPr>
        </p:nvSpPr>
        <p:spPr>
          <a:xfrm>
            <a:off x="457200" y="1600200"/>
            <a:ext cx="8458200" cy="4525963"/>
          </a:xfrm>
        </p:spPr>
        <p:txBody>
          <a:bodyPr/>
          <a:lstStyle/>
          <a:p>
            <a:pPr marL="344488" indent="-344488">
              <a:buFont typeface="Arial" panose="020B0604020202020204" pitchFamily="34" charset="0"/>
              <a:buNone/>
            </a:pPr>
            <a:r>
              <a:rPr lang="en-US" altLang="en-US" smtClean="0"/>
              <a:t>Task #2:</a:t>
            </a:r>
          </a:p>
          <a:p>
            <a:pPr marL="344488" indent="-344488"/>
            <a:r>
              <a:rPr lang="en-US" altLang="en-US" smtClean="0"/>
              <a:t>Print a beginning banner.</a:t>
            </a:r>
          </a:p>
          <a:p>
            <a:pPr marL="344488" indent="-344488"/>
            <a:r>
              <a:rPr lang="en-US" altLang="en-US" smtClean="0"/>
              <a:t>In file1, compute the average of 'score1'.  </a:t>
            </a:r>
            <a:br>
              <a:rPr lang="en-US" altLang="en-US" smtClean="0"/>
            </a:br>
            <a:r>
              <a:rPr lang="en-US" altLang="en-US" i="1" smtClean="0"/>
              <a:t>(that average is 31)</a:t>
            </a:r>
          </a:p>
          <a:p>
            <a:pPr marL="344488" indent="-344488"/>
            <a:r>
              <a:rPr lang="en-US" altLang="en-US" smtClean="0"/>
              <a:t>Print that average and the file1 record count.</a:t>
            </a:r>
          </a:p>
          <a:p>
            <a:pPr marL="344488" indent="-344488"/>
            <a:r>
              <a:rPr lang="en-US" altLang="en-US" smtClean="0"/>
              <a:t>In file2, add the above average to 'score2' and print each new value as 'score3'.</a:t>
            </a:r>
          </a:p>
          <a:p>
            <a:pPr marL="344488" indent="-344488"/>
            <a:r>
              <a:rPr lang="en-US" altLang="en-US" smtClean="0"/>
              <a:t>Print an ending banner.</a:t>
            </a:r>
          </a:p>
        </p:txBody>
      </p:sp>
      <p:sp>
        <p:nvSpPr>
          <p:cNvPr id="4" name="Slide Number Placeholder 3"/>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6EF990-C5C0-4CA8-8E80-F451EBBACD72}" type="slidenum">
              <a:rPr lang="en-US" altLang="en-US" sz="2400">
                <a:solidFill>
                  <a:srgbClr val="898989"/>
                </a:solidFill>
                <a:latin typeface="Calibri" panose="020F0502020204030204" pitchFamily="34" charset="0"/>
              </a:rPr>
              <a:pPr eaLnBrk="1" hangingPunct="1"/>
              <a:t>55</a:t>
            </a:fld>
            <a:endParaRPr lang="en-US" altLang="en-US" sz="2400">
              <a:solidFill>
                <a:srgbClr val="898989"/>
              </a:solidFill>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120650"/>
            <a:ext cx="8229600" cy="868363"/>
          </a:xfrm>
        </p:spPr>
        <p:txBody>
          <a:bodyPr/>
          <a:lstStyle/>
          <a:p>
            <a:r>
              <a:rPr lang="en-US" altLang="en-US" b="1" smtClean="0"/>
              <a:t>Multiple Input Files:  DO Loop</a:t>
            </a:r>
            <a:endParaRPr lang="en-US" altLang="en-US" smtClean="0"/>
          </a:p>
        </p:txBody>
      </p:sp>
      <p:sp>
        <p:nvSpPr>
          <p:cNvPr id="59395" name="Content Placeholder 2"/>
          <p:cNvSpPr>
            <a:spLocks noGrp="1"/>
          </p:cNvSpPr>
          <p:nvPr>
            <p:ph idx="1"/>
          </p:nvPr>
        </p:nvSpPr>
        <p:spPr>
          <a:xfrm>
            <a:off x="215900" y="1147763"/>
            <a:ext cx="4419600" cy="4948237"/>
          </a:xfrm>
          <a:ln w="19050">
            <a:solidFill>
              <a:schemeClr val="tx1"/>
            </a:solidFill>
            <a:miter lim="800000"/>
            <a:headEnd/>
            <a:tailEnd/>
          </a:ln>
        </p:spPr>
        <p:txBody>
          <a:bodyPr/>
          <a:lstStyle/>
          <a:p>
            <a:pPr marL="0" indent="0">
              <a:spcBef>
                <a:spcPct val="0"/>
              </a:spcBef>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DATA _NULL_;</a:t>
            </a:r>
          </a:p>
          <a:p>
            <a:pPr marL="0" indent="0">
              <a:spcBef>
                <a:spcPct val="0"/>
              </a:spcBef>
              <a:buFont typeface="Arial" panose="020B0604020202020204" pitchFamily="34" charset="0"/>
              <a:buNone/>
            </a:pPr>
            <a:endParaRPr lang="en-US" altLang="en-US" sz="800" b="1" smtClean="0">
              <a:latin typeface="Courier New" panose="02070309020205020404" pitchFamily="49" charset="0"/>
              <a:cs typeface="Courier New" panose="02070309020205020404" pitchFamily="49" charset="0"/>
            </a:endParaRPr>
          </a:p>
          <a:p>
            <a:pPr marL="0" indent="0">
              <a:spcBef>
                <a:spcPct val="0"/>
              </a:spcBef>
              <a:buFont typeface="Arial" panose="020B0604020202020204" pitchFamily="34" charset="0"/>
              <a:buNone/>
            </a:pPr>
            <a:r>
              <a:rPr lang="en-US" altLang="en-US" sz="2200" b="1" smtClean="0">
                <a:solidFill>
                  <a:srgbClr val="0000FF"/>
                </a:solidFill>
                <a:latin typeface="Courier New" panose="02070309020205020404" pitchFamily="49" charset="0"/>
                <a:cs typeface="Courier New" panose="02070309020205020404" pitchFamily="49" charset="0"/>
              </a:rPr>
              <a:t>PUT 'STARTING';</a:t>
            </a:r>
          </a:p>
          <a:p>
            <a:pPr marL="0" indent="0">
              <a:spcBef>
                <a:spcPct val="0"/>
              </a:spcBef>
              <a:buFont typeface="Arial" panose="020B0604020202020204" pitchFamily="34" charset="0"/>
              <a:buNone/>
            </a:pPr>
            <a:r>
              <a:rPr lang="en-US" altLang="en-US" sz="2200" b="1" smtClean="0">
                <a:solidFill>
                  <a:srgbClr val="0000FF"/>
                </a:solidFill>
                <a:latin typeface="Courier New" panose="02070309020205020404" pitchFamily="49" charset="0"/>
                <a:cs typeface="Courier New" panose="02070309020205020404" pitchFamily="49" charset="0"/>
              </a:rPr>
              <a:t>count = 0;</a:t>
            </a:r>
          </a:p>
          <a:p>
            <a:pPr marL="0" indent="0">
              <a:spcBef>
                <a:spcPct val="0"/>
              </a:spcBef>
              <a:buFont typeface="Arial" panose="020B0604020202020204" pitchFamily="34" charset="0"/>
              <a:buNone/>
            </a:pPr>
            <a:r>
              <a:rPr lang="en-US" altLang="en-US" sz="2200" b="1" smtClean="0">
                <a:solidFill>
                  <a:srgbClr val="0000FF"/>
                </a:solidFill>
                <a:latin typeface="Courier New" panose="02070309020205020404" pitchFamily="49" charset="0"/>
                <a:cs typeface="Courier New" panose="02070309020205020404" pitchFamily="49" charset="0"/>
              </a:rPr>
              <a:t>total = 0;</a:t>
            </a:r>
          </a:p>
          <a:p>
            <a:pPr marL="0" indent="0">
              <a:spcBef>
                <a:spcPct val="0"/>
              </a:spcBef>
              <a:buFont typeface="Arial" panose="020B0604020202020204" pitchFamily="34" charset="0"/>
              <a:buNone/>
            </a:pPr>
            <a:endParaRPr lang="en-US" altLang="en-US" sz="1100" b="1" smtClean="0">
              <a:latin typeface="Courier New" panose="02070309020205020404" pitchFamily="49" charset="0"/>
              <a:cs typeface="Courier New" panose="02070309020205020404" pitchFamily="49" charset="0"/>
            </a:endParaRPr>
          </a:p>
          <a:p>
            <a:pPr marL="0" indent="0">
              <a:spcBef>
                <a:spcPct val="0"/>
              </a:spcBef>
              <a:buFont typeface="Arial" panose="020B0604020202020204" pitchFamily="34" charset="0"/>
              <a:buNone/>
            </a:pPr>
            <a:r>
              <a:rPr lang="en-US" altLang="en-US" sz="2200" b="1" smtClean="0">
                <a:solidFill>
                  <a:srgbClr val="4F6228"/>
                </a:solidFill>
                <a:latin typeface="Courier New" panose="02070309020205020404" pitchFamily="49" charset="0"/>
                <a:cs typeface="Courier New" panose="02070309020205020404" pitchFamily="49" charset="0"/>
              </a:rPr>
              <a:t>DO UNTIL (eof1);</a:t>
            </a:r>
          </a:p>
          <a:p>
            <a:pPr marL="0" indent="0">
              <a:spcBef>
                <a:spcPct val="0"/>
              </a:spcBef>
              <a:buFont typeface="Arial" panose="020B0604020202020204" pitchFamily="34" charset="0"/>
              <a:buNone/>
            </a:pPr>
            <a:r>
              <a:rPr lang="en-US" altLang="en-US" sz="2200" b="1" smtClean="0">
                <a:solidFill>
                  <a:srgbClr val="4F6228"/>
                </a:solidFill>
                <a:latin typeface="Courier New" panose="02070309020205020404" pitchFamily="49" charset="0"/>
                <a:cs typeface="Courier New" panose="02070309020205020404" pitchFamily="49" charset="0"/>
              </a:rPr>
              <a:t>  </a:t>
            </a:r>
            <a:r>
              <a:rPr lang="en-US" altLang="en-US" sz="2200" b="1" smtClean="0">
                <a:solidFill>
                  <a:srgbClr val="FF0000"/>
                </a:solidFill>
                <a:latin typeface="Courier New" panose="02070309020205020404" pitchFamily="49" charset="0"/>
                <a:cs typeface="Courier New" panose="02070309020205020404" pitchFamily="49" charset="0"/>
              </a:rPr>
              <a:t>SET file1</a:t>
            </a:r>
            <a:r>
              <a:rPr lang="en-US" altLang="en-US" sz="2200" b="1" smtClean="0">
                <a:solidFill>
                  <a:srgbClr val="4F6228"/>
                </a:solidFill>
                <a:latin typeface="Courier New" panose="02070309020205020404" pitchFamily="49" charset="0"/>
                <a:cs typeface="Courier New" panose="02070309020205020404" pitchFamily="49" charset="0"/>
              </a:rPr>
              <a:t> END=eof1;</a:t>
            </a:r>
          </a:p>
          <a:p>
            <a:pPr marL="0" indent="0">
              <a:spcBef>
                <a:spcPct val="0"/>
              </a:spcBef>
              <a:buFont typeface="Arial" panose="020B0604020202020204" pitchFamily="34" charset="0"/>
              <a:buNone/>
            </a:pPr>
            <a:r>
              <a:rPr lang="en-US" altLang="en-US" sz="2200" b="1" smtClean="0">
                <a:solidFill>
                  <a:srgbClr val="4F6228"/>
                </a:solidFill>
                <a:latin typeface="Courier New" panose="02070309020205020404" pitchFamily="49" charset="0"/>
                <a:cs typeface="Courier New" panose="02070309020205020404" pitchFamily="49" charset="0"/>
              </a:rPr>
              <a:t>  IF MISSING(score1)</a:t>
            </a:r>
            <a:r>
              <a:rPr lang="en-US" altLang="en-US" sz="1200" b="1" smtClean="0">
                <a:solidFill>
                  <a:srgbClr val="4F6228"/>
                </a:solidFill>
                <a:latin typeface="Courier New" panose="02070309020205020404" pitchFamily="49" charset="0"/>
                <a:cs typeface="Courier New" panose="02070309020205020404" pitchFamily="49" charset="0"/>
              </a:rPr>
              <a:t> </a:t>
            </a:r>
            <a:r>
              <a:rPr lang="en-US" altLang="en-US" sz="2200" b="1" smtClean="0">
                <a:solidFill>
                  <a:srgbClr val="4F6228"/>
                </a:solidFill>
                <a:latin typeface="Courier New" panose="02070309020205020404" pitchFamily="49" charset="0"/>
                <a:cs typeface="Courier New" panose="02070309020205020404" pitchFamily="49" charset="0"/>
              </a:rPr>
              <a:t>THEN</a:t>
            </a:r>
          </a:p>
          <a:p>
            <a:pPr marL="0" indent="0">
              <a:spcBef>
                <a:spcPct val="0"/>
              </a:spcBef>
              <a:buFont typeface="Arial" panose="020B0604020202020204" pitchFamily="34" charset="0"/>
              <a:buNone/>
            </a:pPr>
            <a:r>
              <a:rPr lang="en-US" altLang="en-US" sz="2200" b="1" smtClean="0">
                <a:solidFill>
                  <a:srgbClr val="4F6228"/>
                </a:solidFill>
                <a:latin typeface="Courier New" panose="02070309020205020404" pitchFamily="49" charset="0"/>
                <a:cs typeface="Courier New" panose="02070309020205020404" pitchFamily="49" charset="0"/>
              </a:rPr>
              <a:t>      CONTINUE;</a:t>
            </a:r>
          </a:p>
          <a:p>
            <a:pPr marL="0" indent="0">
              <a:spcBef>
                <a:spcPct val="0"/>
              </a:spcBef>
              <a:buFont typeface="Arial" panose="020B0604020202020204" pitchFamily="34" charset="0"/>
              <a:buNone/>
            </a:pPr>
            <a:r>
              <a:rPr lang="en-US" altLang="en-US" sz="2200" b="1" smtClean="0">
                <a:solidFill>
                  <a:srgbClr val="4F6228"/>
                </a:solidFill>
                <a:latin typeface="Courier New" panose="02070309020205020404" pitchFamily="49" charset="0"/>
                <a:cs typeface="Courier New" panose="02070309020205020404" pitchFamily="49" charset="0"/>
              </a:rPr>
              <a:t>  count = count</a:t>
            </a:r>
            <a:r>
              <a:rPr lang="en-US" altLang="en-US" sz="1200" b="1" smtClean="0">
                <a:solidFill>
                  <a:srgbClr val="4F6228"/>
                </a:solidFill>
                <a:latin typeface="Courier New" panose="02070309020205020404" pitchFamily="49" charset="0"/>
                <a:cs typeface="Courier New" panose="02070309020205020404" pitchFamily="49" charset="0"/>
              </a:rPr>
              <a:t> </a:t>
            </a:r>
            <a:r>
              <a:rPr lang="en-US" altLang="en-US" sz="2200" b="1" smtClean="0">
                <a:solidFill>
                  <a:srgbClr val="4F6228"/>
                </a:solidFill>
                <a:latin typeface="Courier New" panose="02070309020205020404" pitchFamily="49" charset="0"/>
                <a:cs typeface="Courier New" panose="02070309020205020404" pitchFamily="49" charset="0"/>
              </a:rPr>
              <a:t>+</a:t>
            </a:r>
            <a:r>
              <a:rPr lang="en-US" altLang="en-US" sz="1200" b="1" smtClean="0">
                <a:solidFill>
                  <a:srgbClr val="4F6228"/>
                </a:solidFill>
                <a:latin typeface="Courier New" panose="02070309020205020404" pitchFamily="49" charset="0"/>
                <a:cs typeface="Courier New" panose="02070309020205020404" pitchFamily="49" charset="0"/>
              </a:rPr>
              <a:t> </a:t>
            </a:r>
            <a:r>
              <a:rPr lang="en-US" altLang="en-US" sz="2200" b="1" smtClean="0">
                <a:solidFill>
                  <a:srgbClr val="4F6228"/>
                </a:solidFill>
                <a:latin typeface="Courier New" panose="02070309020205020404" pitchFamily="49" charset="0"/>
                <a:cs typeface="Courier New" panose="02070309020205020404" pitchFamily="49" charset="0"/>
              </a:rPr>
              <a:t>1;</a:t>
            </a:r>
          </a:p>
          <a:p>
            <a:pPr marL="0" indent="0">
              <a:spcBef>
                <a:spcPct val="0"/>
              </a:spcBef>
              <a:buFont typeface="Arial" panose="020B0604020202020204" pitchFamily="34" charset="0"/>
              <a:buNone/>
            </a:pPr>
            <a:r>
              <a:rPr lang="en-US" altLang="en-US" sz="2200" b="1" smtClean="0">
                <a:solidFill>
                  <a:srgbClr val="4F6228"/>
                </a:solidFill>
                <a:latin typeface="Courier New" panose="02070309020205020404" pitchFamily="49" charset="0"/>
                <a:cs typeface="Courier New" panose="02070309020205020404" pitchFamily="49" charset="0"/>
              </a:rPr>
              <a:t>  total = total</a:t>
            </a:r>
            <a:r>
              <a:rPr lang="en-US" altLang="en-US" sz="1200" b="1" smtClean="0">
                <a:solidFill>
                  <a:srgbClr val="4F6228"/>
                </a:solidFill>
                <a:latin typeface="Courier New" panose="02070309020205020404" pitchFamily="49" charset="0"/>
                <a:cs typeface="Courier New" panose="02070309020205020404" pitchFamily="49" charset="0"/>
              </a:rPr>
              <a:t> </a:t>
            </a:r>
            <a:r>
              <a:rPr lang="en-US" altLang="en-US" sz="2200" b="1" smtClean="0">
                <a:solidFill>
                  <a:srgbClr val="4F6228"/>
                </a:solidFill>
                <a:latin typeface="Courier New" panose="02070309020205020404" pitchFamily="49" charset="0"/>
                <a:cs typeface="Courier New" panose="02070309020205020404" pitchFamily="49" charset="0"/>
              </a:rPr>
              <a:t>+</a:t>
            </a:r>
            <a:r>
              <a:rPr lang="en-US" altLang="en-US" sz="1200" b="1" smtClean="0">
                <a:solidFill>
                  <a:srgbClr val="4F6228"/>
                </a:solidFill>
                <a:latin typeface="Courier New" panose="02070309020205020404" pitchFamily="49" charset="0"/>
                <a:cs typeface="Courier New" panose="02070309020205020404" pitchFamily="49" charset="0"/>
              </a:rPr>
              <a:t> </a:t>
            </a:r>
            <a:r>
              <a:rPr lang="en-US" altLang="en-US" sz="2200" b="1" smtClean="0">
                <a:solidFill>
                  <a:srgbClr val="4F6228"/>
                </a:solidFill>
                <a:latin typeface="Courier New" panose="02070309020205020404" pitchFamily="49" charset="0"/>
                <a:cs typeface="Courier New" panose="02070309020205020404" pitchFamily="49" charset="0"/>
              </a:rPr>
              <a:t>score1;</a:t>
            </a:r>
          </a:p>
          <a:p>
            <a:pPr marL="0" indent="0">
              <a:spcBef>
                <a:spcPct val="0"/>
              </a:spcBef>
              <a:buFont typeface="Arial" panose="020B0604020202020204" pitchFamily="34" charset="0"/>
              <a:buNone/>
            </a:pPr>
            <a:r>
              <a:rPr lang="en-US" altLang="en-US" sz="2200" b="1" smtClean="0">
                <a:solidFill>
                  <a:srgbClr val="4F6228"/>
                </a:solidFill>
                <a:latin typeface="Courier New" panose="02070309020205020404" pitchFamily="49" charset="0"/>
                <a:cs typeface="Courier New" panose="02070309020205020404" pitchFamily="49" charset="0"/>
              </a:rPr>
              <a:t>END;</a:t>
            </a:r>
          </a:p>
          <a:p>
            <a:pPr marL="0" indent="0">
              <a:spcBef>
                <a:spcPct val="0"/>
              </a:spcBef>
              <a:buFont typeface="Arial" panose="020B0604020202020204" pitchFamily="34" charset="0"/>
              <a:buNone/>
            </a:pPr>
            <a:endParaRPr lang="en-US" altLang="en-US" sz="1100" b="1" smtClean="0">
              <a:latin typeface="Courier New" panose="02070309020205020404" pitchFamily="49" charset="0"/>
              <a:cs typeface="Courier New" panose="02070309020205020404" pitchFamily="49" charset="0"/>
            </a:endParaRPr>
          </a:p>
          <a:p>
            <a:pPr marL="0" indent="0">
              <a:spcBef>
                <a:spcPct val="0"/>
              </a:spcBef>
              <a:buFont typeface="Arial" panose="020B0604020202020204" pitchFamily="34" charset="0"/>
              <a:buNone/>
            </a:pPr>
            <a:r>
              <a:rPr lang="en-US" altLang="en-US" sz="2200" b="1" smtClean="0">
                <a:solidFill>
                  <a:srgbClr val="0000FF"/>
                </a:solidFill>
                <a:latin typeface="Courier New" panose="02070309020205020404" pitchFamily="49" charset="0"/>
                <a:cs typeface="Courier New" panose="02070309020205020404" pitchFamily="49" charset="0"/>
              </a:rPr>
              <a:t>avg = total / count;</a:t>
            </a:r>
          </a:p>
          <a:p>
            <a:pPr marL="0" indent="0">
              <a:spcBef>
                <a:spcPct val="0"/>
              </a:spcBef>
              <a:buFont typeface="Arial" panose="020B0604020202020204" pitchFamily="34" charset="0"/>
              <a:buNone/>
            </a:pPr>
            <a:r>
              <a:rPr lang="en-US" altLang="en-US" sz="2200" b="1" smtClean="0">
                <a:solidFill>
                  <a:srgbClr val="0000FF"/>
                </a:solidFill>
                <a:latin typeface="Courier New" panose="02070309020205020404" pitchFamily="49" charset="0"/>
                <a:cs typeface="Courier New" panose="02070309020205020404" pitchFamily="49" charset="0"/>
              </a:rPr>
              <a:t>PUT count= avg=;</a:t>
            </a:r>
          </a:p>
        </p:txBody>
      </p:sp>
      <p:sp>
        <p:nvSpPr>
          <p:cNvPr id="4" name="Slide Number Placeholder 3"/>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643ABA-E7B8-4209-A8AD-5D25917B80C1}" type="slidenum">
              <a:rPr lang="en-US" altLang="en-US" sz="2400">
                <a:solidFill>
                  <a:srgbClr val="898989"/>
                </a:solidFill>
                <a:latin typeface="Calibri" panose="020F0502020204030204" pitchFamily="34" charset="0"/>
              </a:rPr>
              <a:pPr eaLnBrk="1" hangingPunct="1"/>
              <a:t>56</a:t>
            </a:fld>
            <a:endParaRPr lang="en-US" altLang="en-US" sz="2400">
              <a:solidFill>
                <a:srgbClr val="898989"/>
              </a:solidFill>
              <a:latin typeface="Calibri" panose="020F0502020204030204" pitchFamily="34" charset="0"/>
            </a:endParaRPr>
          </a:p>
        </p:txBody>
      </p:sp>
      <p:sp>
        <p:nvSpPr>
          <p:cNvPr id="59397" name="TextBox 4"/>
          <p:cNvSpPr txBox="1">
            <a:spLocks noChangeArrowheads="1"/>
          </p:cNvSpPr>
          <p:nvPr/>
        </p:nvSpPr>
        <p:spPr bwMode="auto">
          <a:xfrm>
            <a:off x="4813300" y="1147763"/>
            <a:ext cx="4114800" cy="3200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None/>
            </a:pPr>
            <a:r>
              <a:rPr lang="en-US" altLang="en-US" sz="2200" b="1">
                <a:solidFill>
                  <a:srgbClr val="4F6228"/>
                </a:solidFill>
                <a:latin typeface="Courier New" panose="02070309020205020404" pitchFamily="49" charset="0"/>
                <a:cs typeface="Courier New" panose="02070309020205020404" pitchFamily="49" charset="0"/>
              </a:rPr>
              <a:t>DO UNTIL (eof2);</a:t>
            </a:r>
          </a:p>
          <a:p>
            <a:pPr>
              <a:buFont typeface="Arial" panose="020B0604020202020204" pitchFamily="34" charset="0"/>
              <a:buNone/>
            </a:pPr>
            <a:r>
              <a:rPr lang="en-US" altLang="en-US" sz="2200" b="1">
                <a:solidFill>
                  <a:srgbClr val="4F6228"/>
                </a:solidFill>
                <a:latin typeface="Courier New" panose="02070309020205020404" pitchFamily="49" charset="0"/>
                <a:cs typeface="Courier New" panose="02070309020205020404" pitchFamily="49" charset="0"/>
              </a:rPr>
              <a:t>  </a:t>
            </a:r>
            <a:r>
              <a:rPr lang="en-US" altLang="en-US" sz="2200" b="1">
                <a:solidFill>
                  <a:srgbClr val="FF0000"/>
                </a:solidFill>
                <a:latin typeface="Courier New" panose="02070309020205020404" pitchFamily="49" charset="0"/>
                <a:cs typeface="Courier New" panose="02070309020205020404" pitchFamily="49" charset="0"/>
              </a:rPr>
              <a:t>SET file2</a:t>
            </a:r>
            <a:r>
              <a:rPr lang="en-US" altLang="en-US" sz="2200" b="1">
                <a:solidFill>
                  <a:srgbClr val="4F6228"/>
                </a:solidFill>
                <a:latin typeface="Courier New" panose="02070309020205020404" pitchFamily="49" charset="0"/>
                <a:cs typeface="Courier New" panose="02070309020205020404" pitchFamily="49" charset="0"/>
              </a:rPr>
              <a:t> END=eof2;</a:t>
            </a:r>
          </a:p>
          <a:p>
            <a:pPr>
              <a:buFont typeface="Arial" panose="020B0604020202020204" pitchFamily="34" charset="0"/>
              <a:buNone/>
            </a:pPr>
            <a:r>
              <a:rPr lang="en-US" altLang="en-US" sz="2200" b="1">
                <a:solidFill>
                  <a:srgbClr val="4F6228"/>
                </a:solidFill>
                <a:latin typeface="Courier New" panose="02070309020205020404" pitchFamily="49" charset="0"/>
                <a:cs typeface="Courier New" panose="02070309020205020404" pitchFamily="49" charset="0"/>
              </a:rPr>
              <a:t>  score3</a:t>
            </a:r>
            <a:r>
              <a:rPr lang="en-US" altLang="en-US" b="1">
                <a:solidFill>
                  <a:srgbClr val="4F6228"/>
                </a:solidFill>
                <a:latin typeface="Courier New" panose="02070309020205020404" pitchFamily="49" charset="0"/>
                <a:cs typeface="Courier New" panose="02070309020205020404" pitchFamily="49" charset="0"/>
              </a:rPr>
              <a:t> </a:t>
            </a:r>
            <a:r>
              <a:rPr lang="en-US" altLang="en-US" sz="2200" b="1">
                <a:solidFill>
                  <a:srgbClr val="4F6228"/>
                </a:solidFill>
                <a:latin typeface="Courier New" panose="02070309020205020404" pitchFamily="49" charset="0"/>
                <a:cs typeface="Courier New" panose="02070309020205020404" pitchFamily="49" charset="0"/>
              </a:rPr>
              <a:t>=</a:t>
            </a:r>
            <a:r>
              <a:rPr lang="en-US" altLang="en-US" b="1">
                <a:solidFill>
                  <a:srgbClr val="4F6228"/>
                </a:solidFill>
                <a:latin typeface="Courier New" panose="02070309020205020404" pitchFamily="49" charset="0"/>
                <a:cs typeface="Courier New" panose="02070309020205020404" pitchFamily="49" charset="0"/>
              </a:rPr>
              <a:t> </a:t>
            </a:r>
            <a:r>
              <a:rPr lang="en-US" altLang="en-US" sz="2200" b="1">
                <a:solidFill>
                  <a:srgbClr val="4F6228"/>
                </a:solidFill>
                <a:latin typeface="Courier New" panose="02070309020205020404" pitchFamily="49" charset="0"/>
                <a:cs typeface="Courier New" panose="02070309020205020404" pitchFamily="49" charset="0"/>
              </a:rPr>
              <a:t>score2</a:t>
            </a:r>
            <a:r>
              <a:rPr lang="en-US" altLang="en-US" b="1">
                <a:solidFill>
                  <a:srgbClr val="4F6228"/>
                </a:solidFill>
                <a:latin typeface="Courier New" panose="02070309020205020404" pitchFamily="49" charset="0"/>
                <a:cs typeface="Courier New" panose="02070309020205020404" pitchFamily="49" charset="0"/>
              </a:rPr>
              <a:t> </a:t>
            </a:r>
            <a:r>
              <a:rPr lang="en-US" altLang="en-US" sz="2200" b="1">
                <a:solidFill>
                  <a:srgbClr val="4F6228"/>
                </a:solidFill>
                <a:latin typeface="Courier New" panose="02070309020205020404" pitchFamily="49" charset="0"/>
                <a:cs typeface="Courier New" panose="02070309020205020404" pitchFamily="49" charset="0"/>
              </a:rPr>
              <a:t>+</a:t>
            </a:r>
            <a:r>
              <a:rPr lang="en-US" altLang="en-US" b="1">
                <a:solidFill>
                  <a:srgbClr val="4F6228"/>
                </a:solidFill>
                <a:latin typeface="Courier New" panose="02070309020205020404" pitchFamily="49" charset="0"/>
                <a:cs typeface="Courier New" panose="02070309020205020404" pitchFamily="49" charset="0"/>
              </a:rPr>
              <a:t> </a:t>
            </a:r>
            <a:r>
              <a:rPr lang="en-US" altLang="en-US" sz="2200" b="1">
                <a:solidFill>
                  <a:srgbClr val="4F6228"/>
                </a:solidFill>
                <a:latin typeface="Courier New" panose="02070309020205020404" pitchFamily="49" charset="0"/>
                <a:cs typeface="Courier New" panose="02070309020205020404" pitchFamily="49" charset="0"/>
              </a:rPr>
              <a:t>avg;</a:t>
            </a:r>
          </a:p>
          <a:p>
            <a:pPr>
              <a:buFont typeface="Arial" panose="020B0604020202020204" pitchFamily="34" charset="0"/>
              <a:buNone/>
            </a:pPr>
            <a:r>
              <a:rPr lang="en-US" altLang="en-US" sz="2200" b="1">
                <a:solidFill>
                  <a:srgbClr val="4F6228"/>
                </a:solidFill>
                <a:latin typeface="Courier New" panose="02070309020205020404" pitchFamily="49" charset="0"/>
                <a:cs typeface="Courier New" panose="02070309020205020404" pitchFamily="49" charset="0"/>
              </a:rPr>
              <a:t>  PUT score3=;</a:t>
            </a:r>
          </a:p>
          <a:p>
            <a:pPr>
              <a:buFont typeface="Arial" panose="020B0604020202020204" pitchFamily="34" charset="0"/>
              <a:buNone/>
            </a:pPr>
            <a:r>
              <a:rPr lang="en-US" altLang="en-US" sz="2200" b="1">
                <a:solidFill>
                  <a:srgbClr val="4F6228"/>
                </a:solidFill>
                <a:latin typeface="Courier New" panose="02070309020205020404" pitchFamily="49" charset="0"/>
                <a:cs typeface="Courier New" panose="02070309020205020404" pitchFamily="49" charset="0"/>
              </a:rPr>
              <a:t>END;</a:t>
            </a:r>
          </a:p>
          <a:p>
            <a:pPr>
              <a:buFont typeface="Arial" panose="020B0604020202020204" pitchFamily="34" charset="0"/>
              <a:buNone/>
            </a:pPr>
            <a:endParaRPr lang="en-US" altLang="en-US" sz="1400" b="1">
              <a:solidFill>
                <a:srgbClr val="4F6228"/>
              </a:solidFill>
              <a:latin typeface="Courier New" panose="02070309020205020404" pitchFamily="49" charset="0"/>
              <a:cs typeface="Courier New" panose="02070309020205020404" pitchFamily="49" charset="0"/>
            </a:endParaRPr>
          </a:p>
          <a:p>
            <a:pPr>
              <a:spcBef>
                <a:spcPct val="20000"/>
              </a:spcBef>
              <a:buFont typeface="Arial" panose="020B0604020202020204" pitchFamily="34" charset="0"/>
              <a:buNone/>
            </a:pPr>
            <a:r>
              <a:rPr lang="en-US" altLang="en-US" sz="2200" b="1">
                <a:solidFill>
                  <a:srgbClr val="0000FF"/>
                </a:solidFill>
                <a:latin typeface="Courier New" panose="02070309020205020404" pitchFamily="49" charset="0"/>
                <a:cs typeface="Courier New" panose="02070309020205020404" pitchFamily="49" charset="0"/>
              </a:rPr>
              <a:t>PUT 'DONE';</a:t>
            </a:r>
          </a:p>
          <a:p>
            <a:pPr>
              <a:spcBef>
                <a:spcPct val="20000"/>
              </a:spcBef>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STOP;</a:t>
            </a:r>
          </a:p>
          <a:p>
            <a:pPr>
              <a:spcBef>
                <a:spcPct val="20000"/>
              </a:spcBef>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RUN;</a:t>
            </a:r>
          </a:p>
        </p:txBody>
      </p:sp>
      <p:sp>
        <p:nvSpPr>
          <p:cNvPr id="59398" name="TextBox 1"/>
          <p:cNvSpPr txBox="1">
            <a:spLocks noChangeArrowheads="1"/>
          </p:cNvSpPr>
          <p:nvPr/>
        </p:nvSpPr>
        <p:spPr bwMode="auto">
          <a:xfrm>
            <a:off x="5486400" y="4508500"/>
            <a:ext cx="2619375" cy="21399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b="1">
                <a:solidFill>
                  <a:srgbClr val="0000FF"/>
                </a:solidFill>
                <a:latin typeface="Courier New" panose="02070309020205020404" pitchFamily="49" charset="0"/>
                <a:cs typeface="Courier New" panose="02070309020205020404" pitchFamily="49" charset="0"/>
              </a:rPr>
              <a:t>STARTING</a:t>
            </a:r>
          </a:p>
          <a:p>
            <a:pPr eaLnBrk="1" hangingPunct="1"/>
            <a:r>
              <a:rPr lang="en-US" altLang="en-US" sz="2200" b="1">
                <a:solidFill>
                  <a:srgbClr val="0000FF"/>
                </a:solidFill>
                <a:latin typeface="Courier New" panose="02070309020205020404" pitchFamily="49" charset="0"/>
                <a:cs typeface="Courier New" panose="02070309020205020404" pitchFamily="49" charset="0"/>
              </a:rPr>
              <a:t>count=4 avg=31</a:t>
            </a:r>
          </a:p>
          <a:p>
            <a:pPr eaLnBrk="1" hangingPunct="1"/>
            <a:r>
              <a:rPr lang="en-US" altLang="en-US" sz="2200" b="1">
                <a:solidFill>
                  <a:srgbClr val="336600"/>
                </a:solidFill>
                <a:latin typeface="Courier New" panose="02070309020205020404" pitchFamily="49" charset="0"/>
                <a:cs typeface="Courier New" panose="02070309020205020404" pitchFamily="49" charset="0"/>
              </a:rPr>
              <a:t>score3=41</a:t>
            </a:r>
          </a:p>
          <a:p>
            <a:pPr eaLnBrk="1" hangingPunct="1"/>
            <a:r>
              <a:rPr lang="en-US" altLang="en-US" sz="2200" b="1">
                <a:solidFill>
                  <a:srgbClr val="336600"/>
                </a:solidFill>
                <a:latin typeface="Courier New" panose="02070309020205020404" pitchFamily="49" charset="0"/>
                <a:cs typeface="Courier New" panose="02070309020205020404" pitchFamily="49" charset="0"/>
              </a:rPr>
              <a:t>score3=51</a:t>
            </a:r>
          </a:p>
          <a:p>
            <a:pPr eaLnBrk="1" hangingPunct="1"/>
            <a:r>
              <a:rPr lang="en-US" altLang="en-US" sz="2200" b="1">
                <a:solidFill>
                  <a:srgbClr val="336600"/>
                </a:solidFill>
                <a:latin typeface="Courier New" panose="02070309020205020404" pitchFamily="49" charset="0"/>
                <a:cs typeface="Courier New" panose="02070309020205020404" pitchFamily="49" charset="0"/>
              </a:rPr>
              <a:t>score3=61</a:t>
            </a:r>
          </a:p>
          <a:p>
            <a:pPr eaLnBrk="1" hangingPunct="1"/>
            <a:r>
              <a:rPr lang="en-US" altLang="en-US" sz="2200" b="1">
                <a:solidFill>
                  <a:srgbClr val="0000FF"/>
                </a:solidFill>
                <a:latin typeface="Courier New" panose="02070309020205020404" pitchFamily="49" charset="0"/>
                <a:cs typeface="Courier New" panose="02070309020205020404" pitchFamily="49" charset="0"/>
              </a:rPr>
              <a:t>DONE</a:t>
            </a:r>
          </a:p>
        </p:txBody>
      </p:sp>
      <p:sp>
        <p:nvSpPr>
          <p:cNvPr id="59399" name="TextBox 2"/>
          <p:cNvSpPr txBox="1">
            <a:spLocks noChangeArrowheads="1"/>
          </p:cNvSpPr>
          <p:nvPr/>
        </p:nvSpPr>
        <p:spPr bwMode="auto">
          <a:xfrm>
            <a:off x="955675" y="6143625"/>
            <a:ext cx="281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i="1"/>
              <a:t>(continued in next box)</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b="1" smtClean="0"/>
              <a:t>Multiple Input Files:  Traditional</a:t>
            </a:r>
            <a:endParaRPr lang="en-US" altLang="en-US" smtClean="0"/>
          </a:p>
        </p:txBody>
      </p:sp>
      <p:sp>
        <p:nvSpPr>
          <p:cNvPr id="60419" name="Content Placeholder 2"/>
          <p:cNvSpPr>
            <a:spLocks noGrp="1"/>
          </p:cNvSpPr>
          <p:nvPr>
            <p:ph idx="1"/>
          </p:nvPr>
        </p:nvSpPr>
        <p:spPr>
          <a:xfrm>
            <a:off x="215900" y="1423988"/>
            <a:ext cx="4419600" cy="4964112"/>
          </a:xfrm>
          <a:ln w="19050">
            <a:solidFill>
              <a:schemeClr val="tx1"/>
            </a:solidFill>
            <a:miter lim="800000"/>
            <a:headEnd/>
            <a:tailEnd/>
          </a:ln>
        </p:spPr>
        <p:txBody>
          <a:bodyPr/>
          <a:lstStyle/>
          <a:p>
            <a:pPr marL="0" indent="0">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DATA _NULL_;</a:t>
            </a:r>
          </a:p>
          <a:p>
            <a:pPr marL="0" indent="0">
              <a:spcBef>
                <a:spcPct val="0"/>
              </a:spcBef>
              <a:buFont typeface="Arial" panose="020B0604020202020204" pitchFamily="34" charset="0"/>
              <a:buNone/>
            </a:pPr>
            <a:r>
              <a:rPr lang="en-US" altLang="en-US" sz="2200" b="1" smtClean="0">
                <a:solidFill>
                  <a:srgbClr val="0000FF"/>
                </a:solidFill>
                <a:latin typeface="Courier New" panose="02070309020205020404" pitchFamily="49" charset="0"/>
                <a:cs typeface="Courier New" panose="02070309020205020404" pitchFamily="49" charset="0"/>
              </a:rPr>
              <a:t>SET file1 (IN=in1) </a:t>
            </a:r>
          </a:p>
          <a:p>
            <a:pPr marL="0" indent="0">
              <a:spcBef>
                <a:spcPct val="0"/>
              </a:spcBef>
              <a:buFont typeface="Arial" panose="020B0604020202020204" pitchFamily="34" charset="0"/>
              <a:buNone/>
            </a:pPr>
            <a:r>
              <a:rPr lang="en-US" altLang="en-US" sz="2200" b="1" smtClean="0">
                <a:solidFill>
                  <a:srgbClr val="0000FF"/>
                </a:solidFill>
                <a:latin typeface="Courier New" panose="02070309020205020404" pitchFamily="49" charset="0"/>
                <a:cs typeface="Courier New" panose="02070309020205020404" pitchFamily="49" charset="0"/>
              </a:rPr>
              <a:t>  file2 (IN=in2) END=eof;</a:t>
            </a:r>
          </a:p>
          <a:p>
            <a:pPr marL="0" indent="0">
              <a:spcBef>
                <a:spcPct val="0"/>
              </a:spcBef>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RETAIN total count 0 avg;</a:t>
            </a:r>
          </a:p>
          <a:p>
            <a:pPr marL="0" indent="0">
              <a:buFont typeface="Arial" panose="020B0604020202020204" pitchFamily="34" charset="0"/>
              <a:buNone/>
            </a:pPr>
            <a:endParaRPr lang="en-US" altLang="en-US" sz="800" b="1"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IF (_N_=1) THEN DO;</a:t>
            </a:r>
          </a:p>
          <a:p>
            <a:pPr marL="0" indent="0">
              <a:spcBef>
                <a:spcPct val="0"/>
              </a:spcBef>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  PUT 'STARTING';</a:t>
            </a:r>
          </a:p>
          <a:p>
            <a:pPr marL="0" indent="0">
              <a:spcBef>
                <a:spcPct val="0"/>
              </a:spcBef>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END;</a:t>
            </a:r>
          </a:p>
          <a:p>
            <a:pPr marL="0" indent="0">
              <a:buFont typeface="Arial" panose="020B0604020202020204" pitchFamily="34" charset="0"/>
              <a:buNone/>
            </a:pPr>
            <a:endParaRPr lang="en-US" altLang="en-US" sz="800" b="1"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IF (</a:t>
            </a:r>
            <a:r>
              <a:rPr lang="en-US" altLang="en-US" sz="2200" b="1" smtClean="0">
                <a:solidFill>
                  <a:srgbClr val="0000FF"/>
                </a:solidFill>
                <a:latin typeface="Courier New" panose="02070309020205020404" pitchFamily="49" charset="0"/>
                <a:cs typeface="Courier New" panose="02070309020205020404" pitchFamily="49" charset="0"/>
              </a:rPr>
              <a:t>in1</a:t>
            </a:r>
            <a:r>
              <a:rPr lang="en-US" altLang="en-US" sz="2200" b="1" smtClean="0">
                <a:latin typeface="Courier New" panose="02070309020205020404" pitchFamily="49" charset="0"/>
                <a:cs typeface="Courier New" panose="02070309020205020404" pitchFamily="49" charset="0"/>
              </a:rPr>
              <a:t>) THEN DO;</a:t>
            </a:r>
          </a:p>
          <a:p>
            <a:pPr marL="0" indent="0">
              <a:spcBef>
                <a:spcPct val="0"/>
              </a:spcBef>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  total = total + score1;</a:t>
            </a:r>
          </a:p>
          <a:p>
            <a:pPr marL="0" indent="0">
              <a:spcBef>
                <a:spcPct val="0"/>
              </a:spcBef>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  IF MISSING(score1) THEN</a:t>
            </a:r>
            <a:br>
              <a:rPr lang="en-US" altLang="en-US" sz="2200" b="1" smtClean="0">
                <a:latin typeface="Courier New" panose="02070309020205020404" pitchFamily="49" charset="0"/>
                <a:cs typeface="Courier New" panose="02070309020205020404" pitchFamily="49" charset="0"/>
              </a:rPr>
            </a:br>
            <a:r>
              <a:rPr lang="en-US" altLang="en-US" sz="2200" b="1" smtClean="0">
                <a:latin typeface="Courier New" panose="02070309020205020404" pitchFamily="49" charset="0"/>
                <a:cs typeface="Courier New" panose="02070309020205020404" pitchFamily="49" charset="0"/>
              </a:rPr>
              <a:t>      DELETE;</a:t>
            </a:r>
          </a:p>
          <a:p>
            <a:pPr marL="0" indent="0">
              <a:spcBef>
                <a:spcPct val="0"/>
              </a:spcBef>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  count = count + 1;</a:t>
            </a:r>
          </a:p>
          <a:p>
            <a:pPr marL="0" indent="0">
              <a:spcBef>
                <a:spcPct val="0"/>
              </a:spcBef>
              <a:buFont typeface="Arial" panose="020B0604020202020204" pitchFamily="34" charset="0"/>
              <a:buNone/>
            </a:pPr>
            <a:r>
              <a:rPr lang="en-US" altLang="en-US" sz="2200" b="1" smtClean="0">
                <a:latin typeface="Courier New" panose="02070309020205020404" pitchFamily="49" charset="0"/>
                <a:cs typeface="Courier New" panose="02070309020205020404" pitchFamily="49" charset="0"/>
              </a:rPr>
              <a:t>END;</a:t>
            </a:r>
            <a:endParaRPr lang="en-US" altLang="en-US" sz="2200" b="1" smtClean="0">
              <a:solidFill>
                <a:srgbClr val="0000FF"/>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5FBE82-B9D3-43D6-B135-AF0215074321}" type="slidenum">
              <a:rPr lang="en-US" altLang="en-US" sz="2400">
                <a:solidFill>
                  <a:srgbClr val="898989"/>
                </a:solidFill>
                <a:latin typeface="Calibri" panose="020F0502020204030204" pitchFamily="34" charset="0"/>
              </a:rPr>
              <a:pPr eaLnBrk="1" hangingPunct="1"/>
              <a:t>57</a:t>
            </a:fld>
            <a:endParaRPr lang="en-US" altLang="en-US" sz="2400">
              <a:solidFill>
                <a:srgbClr val="898989"/>
              </a:solidFill>
              <a:latin typeface="Calibri" panose="020F0502020204030204" pitchFamily="34" charset="0"/>
            </a:endParaRPr>
          </a:p>
        </p:txBody>
      </p:sp>
      <p:sp>
        <p:nvSpPr>
          <p:cNvPr id="60421" name="TextBox 4"/>
          <p:cNvSpPr txBox="1">
            <a:spLocks noChangeArrowheads="1"/>
          </p:cNvSpPr>
          <p:nvPr/>
        </p:nvSpPr>
        <p:spPr bwMode="auto">
          <a:xfrm>
            <a:off x="4876800" y="1423988"/>
            <a:ext cx="4114800" cy="49006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None/>
            </a:pPr>
            <a:r>
              <a:rPr lang="en-US" altLang="en-US" sz="2200" b="1">
                <a:solidFill>
                  <a:srgbClr val="0000FF"/>
                </a:solidFill>
                <a:latin typeface="Courier New" panose="02070309020205020404" pitchFamily="49" charset="0"/>
                <a:cs typeface="Courier New" panose="02070309020205020404" pitchFamily="49" charset="0"/>
              </a:rPr>
              <a:t>obs2 + in2;</a:t>
            </a:r>
          </a:p>
          <a:p>
            <a:pPr>
              <a:buFont typeface="Arial" panose="020B0604020202020204" pitchFamily="34" charset="0"/>
              <a:buNone/>
            </a:pPr>
            <a:endParaRPr lang="en-US" altLang="en-US" sz="1400" b="1">
              <a:latin typeface="Courier New" panose="02070309020205020404" pitchFamily="49" charset="0"/>
              <a:cs typeface="Courier New" panose="02070309020205020404" pitchFamily="49" charset="0"/>
            </a:endParaRP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IF (</a:t>
            </a:r>
            <a:r>
              <a:rPr lang="en-US" altLang="en-US" sz="2200" b="1">
                <a:solidFill>
                  <a:srgbClr val="0000FF"/>
                </a:solidFill>
                <a:latin typeface="Courier New" panose="02070309020205020404" pitchFamily="49" charset="0"/>
                <a:cs typeface="Courier New" panose="02070309020205020404" pitchFamily="49" charset="0"/>
              </a:rPr>
              <a:t>in2 AND obs2=1</a:t>
            </a:r>
            <a:r>
              <a:rPr lang="en-US" altLang="en-US" sz="2200" b="1">
                <a:latin typeface="Courier New" panose="02070309020205020404" pitchFamily="49" charset="0"/>
                <a:cs typeface="Courier New" panose="02070309020205020404" pitchFamily="49" charset="0"/>
              </a:rPr>
              <a:t>) </a:t>
            </a: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  THEN DO;</a:t>
            </a: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    avg = total</a:t>
            </a:r>
            <a:r>
              <a:rPr lang="en-US" altLang="en-US" sz="800" b="1">
                <a:latin typeface="Courier New" panose="02070309020205020404" pitchFamily="49" charset="0"/>
                <a:cs typeface="Courier New" panose="02070309020205020404" pitchFamily="49" charset="0"/>
              </a:rPr>
              <a:t> </a:t>
            </a:r>
            <a:r>
              <a:rPr lang="en-US" altLang="en-US" sz="2200" b="1">
                <a:latin typeface="Courier New" panose="02070309020205020404" pitchFamily="49" charset="0"/>
                <a:cs typeface="Courier New" panose="02070309020205020404" pitchFamily="49" charset="0"/>
              </a:rPr>
              <a:t>/</a:t>
            </a:r>
            <a:r>
              <a:rPr lang="en-US" altLang="en-US" sz="800" b="1">
                <a:latin typeface="Courier New" panose="02070309020205020404" pitchFamily="49" charset="0"/>
                <a:cs typeface="Courier New" panose="02070309020205020404" pitchFamily="49" charset="0"/>
              </a:rPr>
              <a:t> </a:t>
            </a:r>
            <a:r>
              <a:rPr lang="en-US" altLang="en-US" sz="2200" b="1">
                <a:latin typeface="Courier New" panose="02070309020205020404" pitchFamily="49" charset="0"/>
                <a:cs typeface="Courier New" panose="02070309020205020404" pitchFamily="49" charset="0"/>
              </a:rPr>
              <a:t>count;</a:t>
            </a: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    PUT count= avg=;</a:t>
            </a: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END;</a:t>
            </a:r>
          </a:p>
          <a:p>
            <a:pPr>
              <a:buFont typeface="Arial" panose="020B0604020202020204" pitchFamily="34" charset="0"/>
              <a:buNone/>
            </a:pPr>
            <a:endParaRPr lang="en-US" altLang="en-US" sz="1400" b="1">
              <a:latin typeface="Courier New" panose="02070309020205020404" pitchFamily="49" charset="0"/>
              <a:cs typeface="Courier New" panose="02070309020205020404" pitchFamily="49" charset="0"/>
            </a:endParaRP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IF (</a:t>
            </a:r>
            <a:r>
              <a:rPr lang="en-US" altLang="en-US" sz="2200" b="1">
                <a:solidFill>
                  <a:srgbClr val="0000FF"/>
                </a:solidFill>
                <a:latin typeface="Courier New" panose="02070309020205020404" pitchFamily="49" charset="0"/>
                <a:cs typeface="Courier New" panose="02070309020205020404" pitchFamily="49" charset="0"/>
              </a:rPr>
              <a:t>in2</a:t>
            </a:r>
            <a:r>
              <a:rPr lang="en-US" altLang="en-US" sz="2200" b="1">
                <a:latin typeface="Courier New" panose="02070309020205020404" pitchFamily="49" charset="0"/>
                <a:cs typeface="Courier New" panose="02070309020205020404" pitchFamily="49" charset="0"/>
              </a:rPr>
              <a:t>) THEN DO;</a:t>
            </a: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  score3 = score2</a:t>
            </a:r>
            <a:r>
              <a:rPr lang="en-US" altLang="en-US" sz="1200" b="1">
                <a:latin typeface="Courier New" panose="02070309020205020404" pitchFamily="49" charset="0"/>
                <a:cs typeface="Courier New" panose="02070309020205020404" pitchFamily="49" charset="0"/>
              </a:rPr>
              <a:t> </a:t>
            </a:r>
            <a:r>
              <a:rPr lang="en-US" altLang="en-US" sz="2200" b="1">
                <a:latin typeface="Courier New" panose="02070309020205020404" pitchFamily="49" charset="0"/>
                <a:cs typeface="Courier New" panose="02070309020205020404" pitchFamily="49" charset="0"/>
              </a:rPr>
              <a:t>+</a:t>
            </a:r>
            <a:r>
              <a:rPr lang="en-US" altLang="en-US" sz="1200" b="1">
                <a:latin typeface="Courier New" panose="02070309020205020404" pitchFamily="49" charset="0"/>
                <a:cs typeface="Courier New" panose="02070309020205020404" pitchFamily="49" charset="0"/>
              </a:rPr>
              <a:t> </a:t>
            </a:r>
            <a:r>
              <a:rPr lang="en-US" altLang="en-US" sz="2200" b="1">
                <a:latin typeface="Courier New" panose="02070309020205020404" pitchFamily="49" charset="0"/>
                <a:cs typeface="Courier New" panose="02070309020205020404" pitchFamily="49" charset="0"/>
              </a:rPr>
              <a:t>avg;</a:t>
            </a: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  PUT score3=;</a:t>
            </a: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END;</a:t>
            </a:r>
          </a:p>
          <a:p>
            <a:pPr>
              <a:buFont typeface="Arial" panose="020B0604020202020204" pitchFamily="34" charset="0"/>
              <a:buNone/>
            </a:pPr>
            <a:endParaRPr lang="en-US" altLang="en-US" sz="1400" b="1">
              <a:latin typeface="Courier New" panose="02070309020205020404" pitchFamily="49" charset="0"/>
              <a:cs typeface="Courier New" panose="02070309020205020404" pitchFamily="49" charset="0"/>
            </a:endParaRP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IF</a:t>
            </a:r>
            <a:r>
              <a:rPr lang="en-US" altLang="en-US" sz="1200" b="1">
                <a:latin typeface="Courier New" panose="02070309020205020404" pitchFamily="49" charset="0"/>
                <a:cs typeface="Courier New" panose="02070309020205020404" pitchFamily="49" charset="0"/>
              </a:rPr>
              <a:t> </a:t>
            </a:r>
            <a:r>
              <a:rPr lang="en-US" altLang="en-US" sz="2200" b="1">
                <a:latin typeface="Courier New" panose="02070309020205020404" pitchFamily="49" charset="0"/>
                <a:cs typeface="Courier New" panose="02070309020205020404" pitchFamily="49" charset="0"/>
              </a:rPr>
              <a:t>(eof)</a:t>
            </a:r>
            <a:r>
              <a:rPr lang="en-US" altLang="en-US" sz="1200" b="1">
                <a:latin typeface="Courier New" panose="02070309020205020404" pitchFamily="49" charset="0"/>
                <a:cs typeface="Courier New" panose="02070309020205020404" pitchFamily="49" charset="0"/>
              </a:rPr>
              <a:t> </a:t>
            </a:r>
            <a:r>
              <a:rPr lang="en-US" altLang="en-US" sz="2200" b="1">
                <a:latin typeface="Courier New" panose="02070309020205020404" pitchFamily="49" charset="0"/>
                <a:cs typeface="Courier New" panose="02070309020205020404" pitchFamily="49" charset="0"/>
              </a:rPr>
              <a:t>THEN</a:t>
            </a:r>
            <a:r>
              <a:rPr lang="en-US" altLang="en-US" sz="1200" b="1">
                <a:latin typeface="Courier New" panose="02070309020205020404" pitchFamily="49" charset="0"/>
                <a:cs typeface="Courier New" panose="02070309020205020404" pitchFamily="49" charset="0"/>
              </a:rPr>
              <a:t> </a:t>
            </a:r>
            <a:r>
              <a:rPr lang="en-US" altLang="en-US" sz="2200" b="1">
                <a:latin typeface="Courier New" panose="02070309020205020404" pitchFamily="49" charset="0"/>
                <a:cs typeface="Courier New" panose="02070309020205020404" pitchFamily="49" charset="0"/>
              </a:rPr>
              <a:t>PUT</a:t>
            </a:r>
            <a:r>
              <a:rPr lang="en-US" altLang="en-US" sz="1200" b="1">
                <a:latin typeface="Courier New" panose="02070309020205020404" pitchFamily="49" charset="0"/>
                <a:cs typeface="Courier New" panose="02070309020205020404" pitchFamily="49" charset="0"/>
              </a:rPr>
              <a:t> </a:t>
            </a:r>
            <a:r>
              <a:rPr lang="en-US" altLang="en-US" sz="2200" b="1">
                <a:latin typeface="Courier New" panose="02070309020205020404" pitchFamily="49" charset="0"/>
                <a:cs typeface="Courier New" panose="02070309020205020404" pitchFamily="49" charset="0"/>
              </a:rPr>
              <a:t>'DONE';</a:t>
            </a:r>
          </a:p>
          <a:p>
            <a:pPr>
              <a:buFont typeface="Arial" panose="020B0604020202020204" pitchFamily="34" charset="0"/>
              <a:buNone/>
            </a:pPr>
            <a:r>
              <a:rPr lang="en-US" altLang="en-US" sz="2200" b="1">
                <a:latin typeface="Courier New" panose="02070309020205020404" pitchFamily="49" charset="0"/>
                <a:cs typeface="Courier New" panose="02070309020205020404" pitchFamily="49" charset="0"/>
              </a:rPr>
              <a:t>RUN;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1"/>
          <p:cNvSpPr txBox="1">
            <a:spLocks noChangeArrowheads="1"/>
          </p:cNvSpPr>
          <p:nvPr/>
        </p:nvSpPr>
        <p:spPr bwMode="auto">
          <a:xfrm>
            <a:off x="838200" y="2362200"/>
            <a:ext cx="6248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1588"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lnSpc>
                <a:spcPct val="90000"/>
              </a:lnSpc>
              <a:spcAft>
                <a:spcPts val="600"/>
              </a:spcAft>
              <a:buFont typeface="Arial" charset="0"/>
              <a:buNone/>
              <a:defRPr/>
            </a:pPr>
            <a:r>
              <a:rPr lang="en-US" sz="2800" b="1" smtClean="0">
                <a:latin typeface="Courier New" pitchFamily="49" charset="0"/>
              </a:rPr>
              <a:t>DATA _NULL_;</a:t>
            </a:r>
          </a:p>
          <a:p>
            <a:pPr lvl="1" eaLnBrk="1" hangingPunct="1">
              <a:lnSpc>
                <a:spcPct val="90000"/>
              </a:lnSpc>
              <a:spcAft>
                <a:spcPts val="600"/>
              </a:spcAft>
              <a:buFont typeface="Arial" charset="0"/>
              <a:buNone/>
              <a:defRPr/>
            </a:pPr>
            <a:r>
              <a:rPr lang="en-US" sz="2800" b="1" smtClean="0">
                <a:latin typeface="Courier New" pitchFamily="49" charset="0"/>
              </a:rPr>
              <a:t>DO </a:t>
            </a:r>
            <a:r>
              <a:rPr lang="en-US" sz="2800" b="1" smtClean="0">
                <a:solidFill>
                  <a:srgbClr val="0000FF"/>
                </a:solidFill>
                <a:latin typeface="Courier New" pitchFamily="49" charset="0"/>
              </a:rPr>
              <a:t>_N_ = 1 BY 1</a:t>
            </a:r>
            <a:r>
              <a:rPr lang="en-US" sz="2800" b="1" smtClean="0">
                <a:latin typeface="Courier New" pitchFamily="49" charset="0"/>
              </a:rPr>
              <a:t> UNTIL(eof);</a:t>
            </a:r>
          </a:p>
          <a:p>
            <a:pPr lvl="1" eaLnBrk="1" hangingPunct="1">
              <a:lnSpc>
                <a:spcPct val="90000"/>
              </a:lnSpc>
              <a:spcAft>
                <a:spcPts val="600"/>
              </a:spcAft>
              <a:defRPr/>
            </a:pPr>
            <a:r>
              <a:rPr lang="en-US" sz="2800" b="1" smtClean="0">
                <a:solidFill>
                  <a:srgbClr val="0000FF"/>
                </a:solidFill>
                <a:latin typeface="Courier New" pitchFamily="49" charset="0"/>
              </a:rPr>
              <a:t>  _</a:t>
            </a:r>
            <a:r>
              <a:rPr lang="en-US" sz="2800" b="1">
                <a:solidFill>
                  <a:srgbClr val="0000FF"/>
                </a:solidFill>
                <a:latin typeface="Courier New" pitchFamily="49" charset="0"/>
              </a:rPr>
              <a:t>ERROR_ = 0;</a:t>
            </a:r>
          </a:p>
          <a:p>
            <a:pPr lvl="1" eaLnBrk="1" hangingPunct="1">
              <a:lnSpc>
                <a:spcPct val="90000"/>
              </a:lnSpc>
              <a:spcAft>
                <a:spcPts val="600"/>
              </a:spcAft>
              <a:buFont typeface="Arial" charset="0"/>
              <a:buNone/>
              <a:defRPr/>
            </a:pPr>
            <a:r>
              <a:rPr lang="en-US" sz="2800" b="1" smtClean="0">
                <a:latin typeface="Courier New" pitchFamily="49" charset="0"/>
              </a:rPr>
              <a:t>  SET class END=eof;</a:t>
            </a:r>
          </a:p>
          <a:p>
            <a:pPr lvl="1" eaLnBrk="1" hangingPunct="1">
              <a:lnSpc>
                <a:spcPct val="90000"/>
              </a:lnSpc>
              <a:spcAft>
                <a:spcPts val="600"/>
              </a:spcAft>
              <a:buFont typeface="Arial" charset="0"/>
              <a:buNone/>
              <a:defRPr/>
            </a:pPr>
            <a:r>
              <a:rPr lang="en-US" sz="2800" b="1" smtClean="0">
                <a:latin typeface="Courier New" pitchFamily="49" charset="0"/>
              </a:rPr>
              <a:t>  </a:t>
            </a:r>
            <a:r>
              <a:rPr lang="en-US" sz="2800" i="1" smtClean="0">
                <a:latin typeface="+mn-lt"/>
              </a:rPr>
              <a:t>&lt;SAS statements&gt;</a:t>
            </a:r>
          </a:p>
          <a:p>
            <a:pPr lvl="1" eaLnBrk="1" hangingPunct="1">
              <a:lnSpc>
                <a:spcPct val="90000"/>
              </a:lnSpc>
              <a:spcAft>
                <a:spcPts val="600"/>
              </a:spcAft>
              <a:buFont typeface="Arial" charset="0"/>
              <a:buNone/>
              <a:defRPr/>
            </a:pPr>
            <a:r>
              <a:rPr lang="en-US" sz="2800" b="1" smtClean="0">
                <a:latin typeface="Courier New" pitchFamily="49" charset="0"/>
              </a:rPr>
              <a:t>  </a:t>
            </a:r>
            <a:r>
              <a:rPr lang="en-US" sz="2800" b="1" smtClean="0">
                <a:solidFill>
                  <a:srgbClr val="0000FF"/>
                </a:solidFill>
                <a:latin typeface="Courier New" pitchFamily="49" charset="0"/>
              </a:rPr>
              <a:t>IF _ERROR_ THEN PUT _ALL_;</a:t>
            </a:r>
          </a:p>
          <a:p>
            <a:pPr lvl="1" eaLnBrk="1" hangingPunct="1">
              <a:lnSpc>
                <a:spcPct val="90000"/>
              </a:lnSpc>
              <a:spcAft>
                <a:spcPts val="600"/>
              </a:spcAft>
              <a:buFont typeface="Arial" charset="0"/>
              <a:buNone/>
              <a:defRPr/>
            </a:pPr>
            <a:r>
              <a:rPr lang="en-US" sz="2800" b="1" smtClean="0">
                <a:latin typeface="Courier New" pitchFamily="49" charset="0"/>
              </a:rPr>
              <a:t>END;</a:t>
            </a:r>
          </a:p>
          <a:p>
            <a:pPr lvl="1" eaLnBrk="1" hangingPunct="1">
              <a:lnSpc>
                <a:spcPct val="90000"/>
              </a:lnSpc>
              <a:spcAft>
                <a:spcPts val="600"/>
              </a:spcAft>
              <a:buFont typeface="Arial" charset="0"/>
              <a:buNone/>
              <a:defRPr/>
            </a:pPr>
            <a:r>
              <a:rPr lang="en-US" sz="2800" b="1" smtClean="0">
                <a:latin typeface="Courier New" pitchFamily="49" charset="0"/>
              </a:rPr>
              <a:t>RUN;</a:t>
            </a:r>
          </a:p>
        </p:txBody>
      </p:sp>
      <p:sp>
        <p:nvSpPr>
          <p:cNvPr id="61443" name="Rectangle 2"/>
          <p:cNvSpPr>
            <a:spLocks noGrp="1"/>
          </p:cNvSpPr>
          <p:nvPr>
            <p:ph type="title"/>
          </p:nvPr>
        </p:nvSpPr>
        <p:spPr>
          <a:xfrm>
            <a:off x="457200" y="152400"/>
            <a:ext cx="8229600" cy="850900"/>
          </a:xfrm>
        </p:spPr>
        <p:txBody>
          <a:bodyPr/>
          <a:lstStyle/>
          <a:p>
            <a:pPr eaLnBrk="1" hangingPunct="1"/>
            <a:r>
              <a:rPr lang="en-US" altLang="en-US" b="1" smtClean="0"/>
              <a:t>Using DO Loops For Input</a:t>
            </a:r>
          </a:p>
        </p:txBody>
      </p:sp>
      <p:sp>
        <p:nvSpPr>
          <p:cNvPr id="61444" name="Rectangle 3"/>
          <p:cNvSpPr>
            <a:spLocks noGrp="1"/>
          </p:cNvSpPr>
          <p:nvPr>
            <p:ph type="body" idx="1"/>
          </p:nvPr>
        </p:nvSpPr>
        <p:spPr>
          <a:xfrm>
            <a:off x="457200" y="1222375"/>
            <a:ext cx="8229600" cy="987425"/>
          </a:xfrm>
        </p:spPr>
        <p:txBody>
          <a:bodyPr/>
          <a:lstStyle/>
          <a:p>
            <a:pPr eaLnBrk="1" hangingPunct="1">
              <a:lnSpc>
                <a:spcPct val="90000"/>
              </a:lnSpc>
              <a:spcBef>
                <a:spcPct val="0"/>
              </a:spcBef>
              <a:buFont typeface="Arial" panose="020B0604020202020204" pitchFamily="34" charset="0"/>
              <a:buNone/>
            </a:pPr>
            <a:r>
              <a:rPr lang="en-US" altLang="en-US" smtClean="0"/>
              <a:t>To mimic the </a:t>
            </a:r>
            <a:r>
              <a:rPr lang="en-US" altLang="en-US" u="sng" smtClean="0"/>
              <a:t>error handling</a:t>
            </a:r>
            <a:r>
              <a:rPr lang="en-US" altLang="en-US" smtClean="0"/>
              <a:t> of the Data step </a:t>
            </a:r>
          </a:p>
          <a:p>
            <a:pPr eaLnBrk="1" hangingPunct="1">
              <a:lnSpc>
                <a:spcPct val="90000"/>
              </a:lnSpc>
              <a:spcBef>
                <a:spcPct val="0"/>
              </a:spcBef>
              <a:buFont typeface="Arial" panose="020B0604020202020204" pitchFamily="34" charset="0"/>
              <a:buNone/>
            </a:pPr>
            <a:r>
              <a:rPr lang="en-US" altLang="en-US" smtClean="0"/>
              <a:t>implied loop:</a:t>
            </a:r>
          </a:p>
        </p:txBody>
      </p:sp>
      <p:sp>
        <p:nvSpPr>
          <p:cNvPr id="5" name="Slide Number Placeholder 4"/>
          <p:cNvSpPr>
            <a:spLocks noGrp="1"/>
          </p:cNvSpPr>
          <p:nvPr>
            <p:ph type="sldNum" sz="quarter" idx="12"/>
          </p:nvPr>
        </p:nvSpPr>
        <p:spPr>
          <a:xfrm>
            <a:off x="6553200" y="631190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1EC84C-45EE-4320-86A5-8052693F651A}" type="slidenum">
              <a:rPr lang="en-US" altLang="en-US" sz="2400">
                <a:solidFill>
                  <a:srgbClr val="898989"/>
                </a:solidFill>
                <a:latin typeface="Calibri" panose="020F0502020204030204" pitchFamily="34" charset="0"/>
              </a:rPr>
              <a:pPr eaLnBrk="1" hangingPunct="1"/>
              <a:t>58</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pPr eaLnBrk="1" hangingPunct="1"/>
            <a:r>
              <a:rPr lang="en-US" altLang="en-US" b="1" smtClean="0"/>
              <a:t>The DoW Loop</a:t>
            </a:r>
          </a:p>
        </p:txBody>
      </p:sp>
      <p:sp>
        <p:nvSpPr>
          <p:cNvPr id="62467" name="Rectangle 3"/>
          <p:cNvSpPr>
            <a:spLocks noGrp="1"/>
          </p:cNvSpPr>
          <p:nvPr>
            <p:ph type="body" idx="1"/>
          </p:nvPr>
        </p:nvSpPr>
        <p:spPr>
          <a:xfrm>
            <a:off x="457200" y="1828800"/>
            <a:ext cx="8077200" cy="4267200"/>
          </a:xfrm>
        </p:spPr>
        <p:txBody>
          <a:bodyPr/>
          <a:lstStyle/>
          <a:p>
            <a:pPr eaLnBrk="1" hangingPunct="1">
              <a:lnSpc>
                <a:spcPct val="90000"/>
              </a:lnSpc>
              <a:spcAft>
                <a:spcPct val="60000"/>
              </a:spcAft>
            </a:pPr>
            <a:r>
              <a:rPr lang="en-US" altLang="en-US" smtClean="0"/>
              <a:t>Named after </a:t>
            </a:r>
            <a:r>
              <a:rPr lang="en-US" altLang="en-US" b="1" smtClean="0"/>
              <a:t>Ian </a:t>
            </a:r>
            <a:r>
              <a:rPr lang="en-US" altLang="en-US" b="1" smtClean="0">
                <a:solidFill>
                  <a:srgbClr val="FF0000"/>
                </a:solidFill>
              </a:rPr>
              <a:t>W</a:t>
            </a:r>
            <a:r>
              <a:rPr lang="en-US" altLang="en-US" b="1" smtClean="0"/>
              <a:t>hitlock</a:t>
            </a:r>
            <a:r>
              <a:rPr lang="en-US" altLang="en-US" smtClean="0"/>
              <a:t> (the </a:t>
            </a:r>
            <a:r>
              <a:rPr lang="en-US" altLang="en-US" i="1" smtClean="0"/>
              <a:t>'renowned Master of the SAS Universe'</a:t>
            </a:r>
            <a:r>
              <a:rPr lang="en-US" altLang="en-US" smtClean="0"/>
              <a:t>) and perhaps </a:t>
            </a:r>
            <a:r>
              <a:rPr lang="en-US" altLang="en-US" b="1" smtClean="0">
                <a:solidFill>
                  <a:srgbClr val="FF0000"/>
                </a:solidFill>
              </a:rPr>
              <a:t>Do</a:t>
            </a:r>
            <a:r>
              <a:rPr lang="en-US" altLang="en-US" b="1" smtClean="0"/>
              <a:t>n Henderson</a:t>
            </a:r>
            <a:r>
              <a:rPr lang="en-US" altLang="en-US" smtClean="0"/>
              <a:t>.</a:t>
            </a:r>
          </a:p>
          <a:p>
            <a:pPr eaLnBrk="1" hangingPunct="1">
              <a:lnSpc>
                <a:spcPct val="90000"/>
              </a:lnSpc>
            </a:pPr>
            <a:r>
              <a:rPr lang="en-US" altLang="en-US" smtClean="0"/>
              <a:t>Uses DO loop(s) to read data for tasks which require </a:t>
            </a:r>
            <a:r>
              <a:rPr lang="en-US" altLang="en-US" u="sng" smtClean="0"/>
              <a:t>break-event processing</a:t>
            </a:r>
            <a:r>
              <a:rPr lang="en-US" altLang="en-US" smtClean="0"/>
              <a:t>, such as:</a:t>
            </a:r>
          </a:p>
          <a:p>
            <a:pPr marL="915988" lvl="1" eaLnBrk="1" hangingPunct="1">
              <a:lnSpc>
                <a:spcPct val="90000"/>
              </a:lnSpc>
            </a:pPr>
            <a:r>
              <a:rPr lang="en-US" altLang="en-US" sz="3200" smtClean="0"/>
              <a:t> BY-group processing (FIRST</a:t>
            </a:r>
            <a:r>
              <a:rPr lang="en-US" altLang="en-US" sz="3200" b="1" smtClean="0"/>
              <a:t>.</a:t>
            </a:r>
            <a:r>
              <a:rPr lang="en-US" altLang="en-US" sz="3200" smtClean="0"/>
              <a:t> and LAST</a:t>
            </a:r>
            <a:r>
              <a:rPr lang="en-US" altLang="en-US" sz="3200" b="1" smtClean="0"/>
              <a:t>.</a:t>
            </a:r>
            <a:r>
              <a:rPr lang="en-US" altLang="en-US" sz="3200" smtClean="0"/>
              <a:t>)</a:t>
            </a:r>
          </a:p>
          <a:p>
            <a:pPr marL="915988" lvl="1" eaLnBrk="1" hangingPunct="1">
              <a:lnSpc>
                <a:spcPct val="90000"/>
              </a:lnSpc>
            </a:pPr>
            <a:r>
              <a:rPr lang="en-US" altLang="en-US" sz="3200" smtClean="0"/>
              <a:t> checking for a specific value or a missing  </a:t>
            </a:r>
            <a:br>
              <a:rPr lang="en-US" altLang="en-US" sz="3200" smtClean="0"/>
            </a:br>
            <a:r>
              <a:rPr lang="en-US" altLang="en-US" sz="3200" smtClean="0"/>
              <a:t> value</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A2747A-12F2-4B16-A86E-F7AD0701F01E}" type="slidenum">
              <a:rPr lang="en-US" altLang="en-US" sz="2400">
                <a:solidFill>
                  <a:srgbClr val="898989"/>
                </a:solidFill>
                <a:latin typeface="Calibri" panose="020F0502020204030204" pitchFamily="34" charset="0"/>
              </a:rPr>
              <a:pPr eaLnBrk="1" hangingPunct="1"/>
              <a:t>59</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457200" y="92075"/>
            <a:ext cx="8229600" cy="868363"/>
          </a:xfrm>
        </p:spPr>
        <p:txBody>
          <a:bodyPr/>
          <a:lstStyle/>
          <a:p>
            <a:pPr eaLnBrk="1" hangingPunct="1"/>
            <a:r>
              <a:rPr lang="en-US" altLang="en-US" b="1" smtClean="0"/>
              <a:t>Preliminaries</a:t>
            </a:r>
          </a:p>
        </p:txBody>
      </p:sp>
      <p:sp>
        <p:nvSpPr>
          <p:cNvPr id="8195" name="Content Placeholder 2"/>
          <p:cNvSpPr>
            <a:spLocks noGrp="1"/>
          </p:cNvSpPr>
          <p:nvPr>
            <p:ph idx="4294967295"/>
          </p:nvPr>
        </p:nvSpPr>
        <p:spPr>
          <a:xfrm>
            <a:off x="457200" y="995363"/>
            <a:ext cx="8458200" cy="749300"/>
          </a:xfrm>
        </p:spPr>
        <p:txBody>
          <a:bodyPr/>
          <a:lstStyle/>
          <a:p>
            <a:pPr marL="0" indent="0" eaLnBrk="1" hangingPunct="1">
              <a:spcAft>
                <a:spcPts val="1800"/>
              </a:spcAft>
              <a:buFont typeface="Arial" panose="020B0604020202020204" pitchFamily="34" charset="0"/>
              <a:buNone/>
            </a:pPr>
            <a:r>
              <a:rPr lang="en-US" altLang="en-US" sz="3600" smtClean="0"/>
              <a:t>You can modify  </a:t>
            </a:r>
            <a:r>
              <a:rPr lang="en-US" altLang="en-US" b="1" smtClean="0">
                <a:latin typeface="Courier New" panose="02070309020205020404" pitchFamily="49" charset="0"/>
                <a:cs typeface="Courier New" panose="02070309020205020404" pitchFamily="49" charset="0"/>
              </a:rPr>
              <a:t>_N_</a:t>
            </a:r>
            <a:r>
              <a:rPr lang="en-US" altLang="en-US" sz="3600" smtClean="0"/>
              <a:t> :</a:t>
            </a:r>
          </a:p>
        </p:txBody>
      </p:sp>
      <p:sp>
        <p:nvSpPr>
          <p:cNvPr id="8196" name="TextBox 1"/>
          <p:cNvSpPr txBox="1">
            <a:spLocks noChangeArrowheads="1"/>
          </p:cNvSpPr>
          <p:nvPr/>
        </p:nvSpPr>
        <p:spPr bwMode="auto">
          <a:xfrm>
            <a:off x="3044825" y="4013200"/>
            <a:ext cx="2940050" cy="26463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en-US" sz="2400" b="1">
                <a:solidFill>
                  <a:srgbClr val="336600"/>
                </a:solidFill>
                <a:latin typeface="Courier New" panose="02070309020205020404" pitchFamily="49" charset="0"/>
              </a:rPr>
              <a:t>Top:    _N_=1</a:t>
            </a:r>
          </a:p>
          <a:p>
            <a:pPr eaLnBrk="1" hangingPunct="1">
              <a:lnSpc>
                <a:spcPct val="90000"/>
              </a:lnSpc>
              <a:spcAft>
                <a:spcPts val="600"/>
              </a:spcAft>
            </a:pPr>
            <a:r>
              <a:rPr lang="en-US" altLang="en-US" sz="2400" b="1">
                <a:solidFill>
                  <a:srgbClr val="0000FF"/>
                </a:solidFill>
                <a:latin typeface="Courier New" panose="02070309020205020404" pitchFamily="49" charset="0"/>
              </a:rPr>
              <a:t>Bottom: _N_=11</a:t>
            </a:r>
          </a:p>
          <a:p>
            <a:pPr eaLnBrk="1" hangingPunct="1">
              <a:lnSpc>
                <a:spcPct val="90000"/>
              </a:lnSpc>
            </a:pPr>
            <a:r>
              <a:rPr lang="en-US" altLang="en-US" sz="2400" b="1">
                <a:solidFill>
                  <a:srgbClr val="336600"/>
                </a:solidFill>
                <a:latin typeface="Courier New" panose="02070309020205020404" pitchFamily="49" charset="0"/>
              </a:rPr>
              <a:t>Top:    _N_=2</a:t>
            </a:r>
          </a:p>
          <a:p>
            <a:pPr eaLnBrk="1" hangingPunct="1">
              <a:lnSpc>
                <a:spcPct val="90000"/>
              </a:lnSpc>
              <a:spcAft>
                <a:spcPts val="600"/>
              </a:spcAft>
            </a:pPr>
            <a:r>
              <a:rPr lang="en-US" altLang="en-US" sz="2400" b="1">
                <a:solidFill>
                  <a:srgbClr val="0000FF"/>
                </a:solidFill>
                <a:latin typeface="Courier New" panose="02070309020205020404" pitchFamily="49" charset="0"/>
              </a:rPr>
              <a:t>Bottom: _N_=12</a:t>
            </a:r>
          </a:p>
          <a:p>
            <a:pPr eaLnBrk="1" hangingPunct="1">
              <a:lnSpc>
                <a:spcPct val="90000"/>
              </a:lnSpc>
            </a:pPr>
            <a:r>
              <a:rPr lang="en-US" altLang="en-US" sz="2400" b="1">
                <a:solidFill>
                  <a:srgbClr val="336600"/>
                </a:solidFill>
                <a:latin typeface="Courier New" panose="02070309020205020404" pitchFamily="49" charset="0"/>
              </a:rPr>
              <a:t>Top:    _N_=3</a:t>
            </a:r>
          </a:p>
          <a:p>
            <a:pPr eaLnBrk="1" hangingPunct="1">
              <a:lnSpc>
                <a:spcPct val="90000"/>
              </a:lnSpc>
              <a:spcAft>
                <a:spcPts val="600"/>
              </a:spcAft>
            </a:pPr>
            <a:r>
              <a:rPr lang="en-US" altLang="en-US" sz="2400" b="1">
                <a:solidFill>
                  <a:srgbClr val="0000FF"/>
                </a:solidFill>
                <a:latin typeface="Courier New" panose="02070309020205020404" pitchFamily="49" charset="0"/>
              </a:rPr>
              <a:t>Bottom: _N_=13</a:t>
            </a:r>
          </a:p>
          <a:p>
            <a:pPr eaLnBrk="1" hangingPunct="1">
              <a:lnSpc>
                <a:spcPct val="90000"/>
              </a:lnSpc>
            </a:pPr>
            <a:r>
              <a:rPr lang="en-US" altLang="en-US" sz="2400" b="1">
                <a:solidFill>
                  <a:srgbClr val="336600"/>
                </a:solidFill>
                <a:latin typeface="Courier New" panose="02070309020205020404" pitchFamily="49" charset="0"/>
              </a:rPr>
              <a:t>Top:    _N_=4</a:t>
            </a:r>
          </a:p>
        </p:txBody>
      </p:sp>
      <p:sp>
        <p:nvSpPr>
          <p:cNvPr id="8197" name="TextBox 2"/>
          <p:cNvSpPr txBox="1">
            <a:spLocks noChangeArrowheads="1"/>
          </p:cNvSpPr>
          <p:nvPr/>
        </p:nvSpPr>
        <p:spPr bwMode="auto">
          <a:xfrm>
            <a:off x="904875" y="1782763"/>
            <a:ext cx="6619875"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4763" indent="-4763"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lnSpc>
                <a:spcPct val="90000"/>
              </a:lnSpc>
            </a:pPr>
            <a:r>
              <a:rPr lang="en-US" altLang="en-US" sz="2800" b="1">
                <a:latin typeface="Courier New" panose="02070309020205020404" pitchFamily="49" charset="0"/>
              </a:rPr>
              <a:t>DATA _NULL_;</a:t>
            </a:r>
          </a:p>
          <a:p>
            <a:pPr lvl="1" eaLnBrk="1" hangingPunct="1">
              <a:lnSpc>
                <a:spcPct val="90000"/>
              </a:lnSpc>
            </a:pPr>
            <a:r>
              <a:rPr lang="en-US" altLang="en-US" sz="2800" b="1">
                <a:solidFill>
                  <a:srgbClr val="336600"/>
                </a:solidFill>
                <a:latin typeface="Courier New" panose="02070309020205020404" pitchFamily="49" charset="0"/>
              </a:rPr>
              <a:t>PUT 'Top:    ' _N_=;</a:t>
            </a:r>
          </a:p>
          <a:p>
            <a:pPr lvl="1" eaLnBrk="1" hangingPunct="1">
              <a:lnSpc>
                <a:spcPct val="90000"/>
              </a:lnSpc>
            </a:pPr>
            <a:r>
              <a:rPr lang="en-US" altLang="en-US" sz="2800" b="1">
                <a:latin typeface="Courier New" panose="02070309020205020404" pitchFamily="49" charset="0"/>
              </a:rPr>
              <a:t>SET sashelp.class (OBS=3);</a:t>
            </a:r>
          </a:p>
          <a:p>
            <a:pPr lvl="1" eaLnBrk="1" hangingPunct="1">
              <a:lnSpc>
                <a:spcPct val="90000"/>
              </a:lnSpc>
            </a:pPr>
            <a:r>
              <a:rPr lang="en-US" altLang="en-US" sz="2800" b="1">
                <a:solidFill>
                  <a:srgbClr val="FF0000"/>
                </a:solidFill>
                <a:latin typeface="Courier New" panose="02070309020205020404" pitchFamily="49" charset="0"/>
              </a:rPr>
              <a:t>_N_ =  _N_ + 10;</a:t>
            </a:r>
          </a:p>
          <a:p>
            <a:pPr lvl="1" eaLnBrk="1" hangingPunct="1">
              <a:lnSpc>
                <a:spcPct val="90000"/>
              </a:lnSpc>
            </a:pPr>
            <a:r>
              <a:rPr lang="en-US" altLang="en-US" sz="2800" b="1">
                <a:solidFill>
                  <a:srgbClr val="0000FF"/>
                </a:solidFill>
                <a:latin typeface="Courier New" panose="02070309020205020404" pitchFamily="49" charset="0"/>
              </a:rPr>
              <a:t>PUT 'Bottom: ' _N_= /;</a:t>
            </a:r>
          </a:p>
          <a:p>
            <a:pPr lvl="1" eaLnBrk="1" hangingPunct="1">
              <a:lnSpc>
                <a:spcPct val="90000"/>
              </a:lnSpc>
            </a:pPr>
            <a:r>
              <a:rPr lang="en-US" altLang="en-US" sz="2800" b="1">
                <a:latin typeface="Courier New" panose="02070309020205020404" pitchFamily="49" charset="0"/>
              </a:rPr>
              <a:t>RUN;</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F8D685-DC5D-4442-8155-D0267372D2B7}" type="slidenum">
              <a:rPr lang="en-US" altLang="en-US" sz="2400">
                <a:solidFill>
                  <a:srgbClr val="898989"/>
                </a:solidFill>
                <a:latin typeface="Calibri" panose="020F0502020204030204" pitchFamily="34" charset="0"/>
              </a:rPr>
              <a:pPr eaLnBrk="1" hangingPunct="1"/>
              <a:t>6</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en-US" altLang="en-US" b="1" smtClean="0"/>
              <a:t>The DoW Loop</a:t>
            </a:r>
          </a:p>
        </p:txBody>
      </p:sp>
      <p:sp>
        <p:nvSpPr>
          <p:cNvPr id="63491" name="Rectangle 3"/>
          <p:cNvSpPr>
            <a:spLocks noGrp="1"/>
          </p:cNvSpPr>
          <p:nvPr>
            <p:ph type="body" idx="4294967295"/>
          </p:nvPr>
        </p:nvSpPr>
        <p:spPr>
          <a:xfrm>
            <a:off x="457200" y="1600200"/>
            <a:ext cx="8229600" cy="685800"/>
          </a:xfrm>
        </p:spPr>
        <p:txBody>
          <a:bodyPr/>
          <a:lstStyle/>
          <a:p>
            <a:pPr>
              <a:lnSpc>
                <a:spcPct val="90000"/>
              </a:lnSpc>
              <a:buFont typeface="Arial" panose="020B0604020202020204" pitchFamily="34" charset="0"/>
              <a:buNone/>
            </a:pPr>
            <a:r>
              <a:rPr lang="en-US" altLang="en-US" smtClean="0"/>
              <a:t>Basic structure:</a:t>
            </a:r>
          </a:p>
        </p:txBody>
      </p:sp>
      <p:sp>
        <p:nvSpPr>
          <p:cNvPr id="57348" name="Text Box 4"/>
          <p:cNvSpPr txBox="1">
            <a:spLocks noChangeArrowheads="1"/>
          </p:cNvSpPr>
          <p:nvPr/>
        </p:nvSpPr>
        <p:spPr bwMode="auto">
          <a:xfrm>
            <a:off x="990600" y="2286000"/>
            <a:ext cx="73914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0"/>
              </a:spcBef>
              <a:spcAft>
                <a:spcPts val="0"/>
              </a:spcAft>
              <a:defRPr/>
            </a:pPr>
            <a:r>
              <a:rPr lang="en-US" sz="3200" smtClean="0">
                <a:solidFill>
                  <a:srgbClr val="336600"/>
                </a:solidFill>
                <a:latin typeface="+mn-lt"/>
              </a:rPr>
              <a:t>Data ...;</a:t>
            </a:r>
          </a:p>
          <a:p>
            <a:pPr eaLnBrk="1" hangingPunct="1">
              <a:spcBef>
                <a:spcPts val="0"/>
              </a:spcBef>
              <a:spcAft>
                <a:spcPts val="0"/>
              </a:spcAft>
              <a:defRPr/>
            </a:pPr>
            <a:r>
              <a:rPr lang="en-US" sz="3200" smtClean="0">
                <a:solidFill>
                  <a:srgbClr val="336600"/>
                </a:solidFill>
                <a:latin typeface="+mn-lt"/>
              </a:rPr>
              <a:t>    &lt;Stuff done before break-event&gt;;</a:t>
            </a:r>
          </a:p>
          <a:p>
            <a:pPr eaLnBrk="1" hangingPunct="1">
              <a:spcBef>
                <a:spcPts val="0"/>
              </a:spcBef>
              <a:spcAft>
                <a:spcPts val="0"/>
              </a:spcAft>
              <a:defRPr/>
            </a:pPr>
            <a:r>
              <a:rPr lang="en-US" sz="3200" smtClean="0">
                <a:solidFill>
                  <a:srgbClr val="336600"/>
                </a:solidFill>
                <a:latin typeface="+mn-lt"/>
              </a:rPr>
              <a:t>    </a:t>
            </a:r>
            <a:r>
              <a:rPr lang="en-US" sz="3200" smtClean="0">
                <a:solidFill>
                  <a:srgbClr val="0000FF"/>
                </a:solidFill>
                <a:latin typeface="+mn-lt"/>
              </a:rPr>
              <a:t>Do &lt;Index Specs&gt; Until (Break-Event);</a:t>
            </a:r>
          </a:p>
          <a:p>
            <a:pPr eaLnBrk="1" hangingPunct="1">
              <a:spcBef>
                <a:spcPts val="0"/>
              </a:spcBef>
              <a:spcAft>
                <a:spcPts val="0"/>
              </a:spcAft>
              <a:defRPr/>
            </a:pPr>
            <a:r>
              <a:rPr lang="en-US" sz="3200" smtClean="0">
                <a:solidFill>
                  <a:srgbClr val="0000FF"/>
                </a:solidFill>
                <a:latin typeface="+mn-lt"/>
              </a:rPr>
              <a:t>         Set A;</a:t>
            </a:r>
          </a:p>
          <a:p>
            <a:pPr eaLnBrk="1" hangingPunct="1">
              <a:spcBef>
                <a:spcPts val="0"/>
              </a:spcBef>
              <a:spcAft>
                <a:spcPts val="0"/>
              </a:spcAft>
              <a:defRPr/>
            </a:pPr>
            <a:r>
              <a:rPr lang="en-US" sz="3200" smtClean="0">
                <a:solidFill>
                  <a:srgbClr val="0000FF"/>
                </a:solidFill>
                <a:latin typeface="+mn-lt"/>
              </a:rPr>
              <a:t>         &lt;Stuff done for each record&gt;;</a:t>
            </a:r>
          </a:p>
          <a:p>
            <a:pPr eaLnBrk="1" hangingPunct="1">
              <a:spcBef>
                <a:spcPts val="0"/>
              </a:spcBef>
              <a:spcAft>
                <a:spcPts val="0"/>
              </a:spcAft>
              <a:defRPr/>
            </a:pPr>
            <a:r>
              <a:rPr lang="en-US" sz="3200" smtClean="0">
                <a:solidFill>
                  <a:srgbClr val="0000FF"/>
                </a:solidFill>
                <a:latin typeface="+mn-lt"/>
              </a:rPr>
              <a:t>    End;</a:t>
            </a:r>
          </a:p>
          <a:p>
            <a:pPr eaLnBrk="1" hangingPunct="1">
              <a:spcBef>
                <a:spcPts val="0"/>
              </a:spcBef>
              <a:spcAft>
                <a:spcPts val="0"/>
              </a:spcAft>
              <a:defRPr/>
            </a:pPr>
            <a:r>
              <a:rPr lang="en-US" sz="3200" smtClean="0">
                <a:solidFill>
                  <a:srgbClr val="336600"/>
                </a:solidFill>
                <a:latin typeface="+mn-lt"/>
              </a:rPr>
              <a:t>    &lt;Stuff done after break-event... &gt;;</a:t>
            </a:r>
          </a:p>
          <a:p>
            <a:pPr eaLnBrk="1" hangingPunct="1">
              <a:spcBef>
                <a:spcPts val="0"/>
              </a:spcBef>
              <a:spcAft>
                <a:spcPts val="0"/>
              </a:spcAft>
              <a:defRPr/>
            </a:pPr>
            <a:r>
              <a:rPr lang="en-US" sz="3200" smtClean="0">
                <a:solidFill>
                  <a:srgbClr val="336600"/>
                </a:solidFill>
                <a:latin typeface="+mn-lt"/>
              </a:rPr>
              <a:t>Run;</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0D10A4-9299-4FE6-AC8C-6C9B2172E3D7}" type="slidenum">
              <a:rPr lang="en-US" altLang="en-US" sz="2400">
                <a:solidFill>
                  <a:srgbClr val="898989"/>
                </a:solidFill>
                <a:latin typeface="Calibri" panose="020F0502020204030204" pitchFamily="34" charset="0"/>
              </a:rPr>
              <a:pPr eaLnBrk="1" hangingPunct="1"/>
              <a:t>60</a:t>
            </a:fld>
            <a:endParaRPr lang="en-US" altLang="en-US" sz="2400">
              <a:solidFill>
                <a:srgbClr val="898989"/>
              </a:solidFill>
              <a:latin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b="1" smtClean="0"/>
              <a:t>The DoW Loop</a:t>
            </a:r>
          </a:p>
        </p:txBody>
      </p:sp>
      <p:sp>
        <p:nvSpPr>
          <p:cNvPr id="64515" name="Rectangle 3"/>
          <p:cNvSpPr>
            <a:spLocks noGrp="1"/>
          </p:cNvSpPr>
          <p:nvPr>
            <p:ph type="body" idx="4294967295"/>
          </p:nvPr>
        </p:nvSpPr>
        <p:spPr>
          <a:xfrm>
            <a:off x="457200" y="1689100"/>
            <a:ext cx="8229600" cy="3187700"/>
          </a:xfrm>
        </p:spPr>
        <p:txBody>
          <a:bodyPr/>
          <a:lstStyle/>
          <a:p>
            <a:pPr marL="0" indent="0">
              <a:buFont typeface="Arial" panose="020B0604020202020204" pitchFamily="34" charset="0"/>
              <a:buNone/>
            </a:pPr>
            <a:r>
              <a:rPr lang="en-US" altLang="en-US" b="1" u="sng" smtClean="0"/>
              <a:t>Dorfman:</a:t>
            </a:r>
            <a:r>
              <a:rPr lang="en-US" altLang="en-US" smtClean="0"/>
              <a:t>  “The intent of organizing such a structure is to achieve logical isolation of instructions executed between two successive </a:t>
            </a:r>
            <a:r>
              <a:rPr lang="en-US" altLang="en-US" i="1" smtClean="0"/>
              <a:t>break-events </a:t>
            </a:r>
            <a:r>
              <a:rPr lang="en-US" altLang="en-US" smtClean="0"/>
              <a:t>from actions performed before and after a break-event, and to do it in the most programmatically natural manner.”</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ADD908-2070-49C0-A11D-E741A8F69743}" type="slidenum">
              <a:rPr lang="en-US" altLang="en-US" sz="2400">
                <a:solidFill>
                  <a:srgbClr val="898989"/>
                </a:solidFill>
                <a:latin typeface="Calibri" panose="020F0502020204030204" pitchFamily="34" charset="0"/>
              </a:rPr>
              <a:pPr eaLnBrk="1" hangingPunct="1"/>
              <a:t>61</a:t>
            </a:fld>
            <a:endParaRPr lang="en-US" altLang="en-US" sz="2400">
              <a:solidFill>
                <a:srgbClr val="898989"/>
              </a:solidFill>
              <a:latin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457200" y="168275"/>
            <a:ext cx="8229600" cy="868363"/>
          </a:xfrm>
        </p:spPr>
        <p:txBody>
          <a:bodyPr/>
          <a:lstStyle/>
          <a:p>
            <a:pPr eaLnBrk="1" hangingPunct="1"/>
            <a:r>
              <a:rPr lang="en-US" altLang="en-US" b="1" smtClean="0"/>
              <a:t>The DoW Loop</a:t>
            </a:r>
          </a:p>
        </p:txBody>
      </p:sp>
      <p:sp>
        <p:nvSpPr>
          <p:cNvPr id="65539" name="Rectangle 3"/>
          <p:cNvSpPr>
            <a:spLocks noGrp="1"/>
          </p:cNvSpPr>
          <p:nvPr>
            <p:ph type="body" idx="1"/>
          </p:nvPr>
        </p:nvSpPr>
        <p:spPr>
          <a:xfrm>
            <a:off x="457200" y="1082675"/>
            <a:ext cx="8153400" cy="944563"/>
          </a:xfrm>
        </p:spPr>
        <p:txBody>
          <a:bodyPr/>
          <a:lstStyle/>
          <a:p>
            <a:pPr eaLnBrk="1" hangingPunct="1">
              <a:lnSpc>
                <a:spcPct val="90000"/>
              </a:lnSpc>
              <a:spcBef>
                <a:spcPct val="0"/>
              </a:spcBef>
              <a:buFont typeface="Arial" panose="020B0604020202020204" pitchFamily="34" charset="0"/>
              <a:buNone/>
            </a:pPr>
            <a:r>
              <a:rPr lang="en-US" altLang="en-US" smtClean="0"/>
              <a:t>Our data file is named </a:t>
            </a:r>
            <a:r>
              <a:rPr lang="en-US" altLang="en-US" u="sng" smtClean="0">
                <a:solidFill>
                  <a:srgbClr val="0000FF"/>
                </a:solidFill>
              </a:rPr>
              <a:t>base</a:t>
            </a:r>
            <a:r>
              <a:rPr lang="en-US" altLang="en-US" smtClean="0"/>
              <a:t>, has variables </a:t>
            </a:r>
            <a:r>
              <a:rPr lang="en-US" altLang="en-US" smtClean="0">
                <a:solidFill>
                  <a:srgbClr val="0000FF"/>
                </a:solidFill>
              </a:rPr>
              <a:t>'id'</a:t>
            </a:r>
            <a:r>
              <a:rPr lang="en-US" altLang="en-US" smtClean="0"/>
              <a:t> </a:t>
            </a:r>
          </a:p>
          <a:p>
            <a:pPr eaLnBrk="1" hangingPunct="1">
              <a:lnSpc>
                <a:spcPct val="90000"/>
              </a:lnSpc>
              <a:spcBef>
                <a:spcPct val="0"/>
              </a:spcBef>
              <a:spcAft>
                <a:spcPts val="1200"/>
              </a:spcAft>
              <a:buFont typeface="Arial" panose="020B0604020202020204" pitchFamily="34" charset="0"/>
              <a:buNone/>
            </a:pPr>
            <a:r>
              <a:rPr lang="en-US" altLang="en-US" smtClean="0"/>
              <a:t>and </a:t>
            </a:r>
            <a:r>
              <a:rPr lang="en-US" altLang="en-US" smtClean="0">
                <a:solidFill>
                  <a:srgbClr val="0000FF"/>
                </a:solidFill>
              </a:rPr>
              <a:t>'score'</a:t>
            </a:r>
            <a:r>
              <a:rPr lang="en-US" altLang="en-US" smtClean="0"/>
              <a:t>, and is sorted by 'id':</a:t>
            </a:r>
          </a:p>
        </p:txBody>
      </p:sp>
      <p:sp>
        <p:nvSpPr>
          <p:cNvPr id="65540" name="Text Box 4"/>
          <p:cNvSpPr txBox="1">
            <a:spLocks noChangeArrowheads="1"/>
          </p:cNvSpPr>
          <p:nvPr/>
        </p:nvSpPr>
        <p:spPr bwMode="auto">
          <a:xfrm>
            <a:off x="5105400" y="2789238"/>
            <a:ext cx="3352800" cy="27654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20000"/>
              </a:spcAft>
            </a:pPr>
            <a:r>
              <a:rPr lang="en-US" altLang="en-US" sz="2800" b="1" u="sng">
                <a:latin typeface="Courier New" panose="02070309020205020404" pitchFamily="49" charset="0"/>
              </a:rPr>
              <a:t>Obs</a:t>
            </a:r>
            <a:r>
              <a:rPr lang="en-US" altLang="en-US" sz="2800" b="1">
                <a:latin typeface="Courier New" panose="02070309020205020404" pitchFamily="49" charset="0"/>
              </a:rPr>
              <a:t>  </a:t>
            </a:r>
            <a:r>
              <a:rPr lang="en-US" altLang="en-US" sz="2800" b="1" u="sng">
                <a:solidFill>
                  <a:srgbClr val="0000FF"/>
                </a:solidFill>
                <a:latin typeface="Courier New" panose="02070309020205020404" pitchFamily="49" charset="0"/>
              </a:rPr>
              <a:t>id</a:t>
            </a:r>
            <a:r>
              <a:rPr lang="en-US" altLang="en-US" sz="2800" b="1">
                <a:latin typeface="Courier New" panose="02070309020205020404" pitchFamily="49" charset="0"/>
              </a:rPr>
              <a:t>  </a:t>
            </a:r>
            <a:r>
              <a:rPr lang="en-US" altLang="en-US" sz="2800" b="1" u="sng">
                <a:solidFill>
                  <a:srgbClr val="0000FF"/>
                </a:solidFill>
                <a:latin typeface="Courier New" panose="02070309020205020404" pitchFamily="49" charset="0"/>
              </a:rPr>
              <a:t>score</a:t>
            </a:r>
          </a:p>
          <a:p>
            <a:pPr eaLnBrk="1" hangingPunct="1"/>
            <a:r>
              <a:rPr lang="en-US" altLang="en-US" sz="2800" b="1">
                <a:latin typeface="Courier New" panose="02070309020205020404" pitchFamily="49" charset="0"/>
              </a:rPr>
              <a:t> 1   a     1 </a:t>
            </a:r>
          </a:p>
          <a:p>
            <a:pPr eaLnBrk="1" hangingPunct="1"/>
            <a:r>
              <a:rPr lang="en-US" altLang="en-US" sz="2800" b="1">
                <a:latin typeface="Courier New" panose="02070309020205020404" pitchFamily="49" charset="0"/>
              </a:rPr>
              <a:t> 2   a     2 </a:t>
            </a:r>
          </a:p>
          <a:p>
            <a:pPr eaLnBrk="1" hangingPunct="1"/>
            <a:r>
              <a:rPr lang="en-US" altLang="en-US" sz="2800" b="1">
                <a:latin typeface="Courier New" panose="02070309020205020404" pitchFamily="49" charset="0"/>
              </a:rPr>
              <a:t> 3   b     3 </a:t>
            </a:r>
          </a:p>
          <a:p>
            <a:pPr eaLnBrk="1" hangingPunct="1"/>
            <a:r>
              <a:rPr lang="en-US" altLang="en-US" sz="2800" b="1">
                <a:latin typeface="Courier New" panose="02070309020205020404" pitchFamily="49" charset="0"/>
              </a:rPr>
              <a:t> 4   b     4 </a:t>
            </a:r>
          </a:p>
          <a:p>
            <a:pPr eaLnBrk="1" hangingPunct="1"/>
            <a:r>
              <a:rPr lang="en-US" altLang="en-US" sz="2800" b="1">
                <a:latin typeface="Courier New" panose="02070309020205020404" pitchFamily="49" charset="0"/>
              </a:rPr>
              <a:t> 5   b     5</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9377D0-E9ED-442A-A58F-33D0D1C84340}" type="slidenum">
              <a:rPr lang="en-US" altLang="en-US" sz="2400">
                <a:solidFill>
                  <a:srgbClr val="898989"/>
                </a:solidFill>
                <a:latin typeface="Calibri" panose="020F0502020204030204" pitchFamily="34" charset="0"/>
              </a:rPr>
              <a:pPr eaLnBrk="1" hangingPunct="1"/>
              <a:t>62</a:t>
            </a:fld>
            <a:endParaRPr lang="en-US" altLang="en-US" sz="2400">
              <a:solidFill>
                <a:srgbClr val="898989"/>
              </a:solidFill>
              <a:latin typeface="Calibri" panose="020F0502020204030204" pitchFamily="34" charset="0"/>
            </a:endParaRPr>
          </a:p>
        </p:txBody>
      </p:sp>
      <p:sp>
        <p:nvSpPr>
          <p:cNvPr id="65542" name="TextBox 1"/>
          <p:cNvSpPr txBox="1">
            <a:spLocks noChangeArrowheads="1"/>
          </p:cNvSpPr>
          <p:nvPr/>
        </p:nvSpPr>
        <p:spPr bwMode="auto">
          <a:xfrm>
            <a:off x="904875" y="2151063"/>
            <a:ext cx="39719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4763"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DATA </a:t>
            </a:r>
            <a:r>
              <a:rPr lang="en-US" altLang="en-US" sz="2400" b="1">
                <a:solidFill>
                  <a:srgbClr val="0000FF"/>
                </a:solidFill>
                <a:latin typeface="Courier New" panose="02070309020205020404" pitchFamily="49" charset="0"/>
              </a:rPr>
              <a:t>base</a:t>
            </a:r>
            <a:r>
              <a:rPr lang="en-US" altLang="en-US" sz="2400" b="1">
                <a:latin typeface="Courier New" panose="02070309020205020404" pitchFamily="49" charset="0"/>
              </a:rPr>
              <a:t>;</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INPUT </a:t>
            </a:r>
            <a:r>
              <a:rPr lang="en-US" altLang="en-US" sz="2400" b="1">
                <a:solidFill>
                  <a:srgbClr val="0000FF"/>
                </a:solidFill>
                <a:latin typeface="Courier New" panose="02070309020205020404" pitchFamily="49" charset="0"/>
              </a:rPr>
              <a:t>id</a:t>
            </a:r>
            <a:r>
              <a:rPr lang="en-US" altLang="en-US" sz="2400" b="1">
                <a:latin typeface="Courier New" panose="02070309020205020404" pitchFamily="49" charset="0"/>
              </a:rPr>
              <a:t> $ </a:t>
            </a:r>
            <a:r>
              <a:rPr lang="en-US" altLang="en-US" sz="2400" b="1">
                <a:solidFill>
                  <a:srgbClr val="0000FF"/>
                </a:solidFill>
                <a:latin typeface="Courier New" panose="02070309020205020404" pitchFamily="49" charset="0"/>
              </a:rPr>
              <a:t>score</a:t>
            </a:r>
            <a:r>
              <a:rPr lang="en-US" altLang="en-US" sz="2400" b="1">
                <a:latin typeface="Courier New" panose="02070309020205020404" pitchFamily="49" charset="0"/>
              </a:rPr>
              <a:t>;</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DATALINES;</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a 1</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a 2</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b 3</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b 4</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b 5</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PROC SORT DATA=</a:t>
            </a:r>
            <a:r>
              <a:rPr lang="en-US" altLang="en-US" sz="2400" b="1">
                <a:solidFill>
                  <a:srgbClr val="0000FF"/>
                </a:solidFill>
                <a:latin typeface="Courier New" panose="02070309020205020404" pitchFamily="49" charset="0"/>
              </a:rPr>
              <a:t>base</a:t>
            </a:r>
            <a:r>
              <a:rPr lang="en-US" altLang="en-US" sz="2400" b="1">
                <a:latin typeface="Courier New" panose="02070309020205020404" pitchFamily="49" charset="0"/>
              </a:rPr>
              <a:t>;</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BY id;</a:t>
            </a:r>
          </a:p>
          <a:p>
            <a:pPr lvl="1" eaLnBrk="1" hangingPunct="1">
              <a:lnSpc>
                <a:spcPct val="90000"/>
              </a:lnSpc>
              <a:spcBef>
                <a:spcPts val="288"/>
              </a:spcBef>
              <a:buFont typeface="Arial" panose="020B0604020202020204" pitchFamily="34" charset="0"/>
              <a:buNone/>
            </a:pPr>
            <a:r>
              <a:rPr lang="en-US" altLang="en-US" sz="2400" b="1">
                <a:latin typeface="Courier New" panose="02070309020205020404" pitchFamily="49" charset="0"/>
              </a:rPr>
              <a:t>PROC PRINT; RUN;</a:t>
            </a:r>
            <a:endParaRPr lang="en-US"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a:lstStyle/>
          <a:p>
            <a:pPr eaLnBrk="1" hangingPunct="1"/>
            <a:r>
              <a:rPr lang="en-US" altLang="en-US" b="1" smtClean="0"/>
              <a:t>The DoW Loop</a:t>
            </a:r>
          </a:p>
        </p:txBody>
      </p:sp>
      <p:sp>
        <p:nvSpPr>
          <p:cNvPr id="66563" name="Rectangle 3"/>
          <p:cNvSpPr>
            <a:spLocks noGrp="1"/>
          </p:cNvSpPr>
          <p:nvPr>
            <p:ph type="body" idx="1"/>
          </p:nvPr>
        </p:nvSpPr>
        <p:spPr>
          <a:xfrm>
            <a:off x="457200" y="1828800"/>
            <a:ext cx="8229600" cy="1066800"/>
          </a:xfrm>
        </p:spPr>
        <p:txBody>
          <a:bodyPr/>
          <a:lstStyle/>
          <a:p>
            <a:pPr eaLnBrk="1" hangingPunct="1">
              <a:lnSpc>
                <a:spcPct val="90000"/>
              </a:lnSpc>
              <a:buFont typeface="Arial" panose="020B0604020202020204" pitchFamily="34" charset="0"/>
              <a:buNone/>
            </a:pPr>
            <a:r>
              <a:rPr lang="en-US" altLang="en-US" smtClean="0"/>
              <a:t>Task #3:  Compute the </a:t>
            </a:r>
            <a:r>
              <a:rPr lang="en-US" altLang="en-US" u="sng" smtClean="0"/>
              <a:t>mean</a:t>
            </a:r>
            <a:r>
              <a:rPr lang="en-US" altLang="en-US" smtClean="0"/>
              <a:t> of the 'score' variable for each 'id' group. </a:t>
            </a:r>
          </a:p>
        </p:txBody>
      </p:sp>
      <p:sp>
        <p:nvSpPr>
          <p:cNvPr id="66564" name="Text Box 4"/>
          <p:cNvSpPr txBox="1">
            <a:spLocks noChangeArrowheads="1"/>
          </p:cNvSpPr>
          <p:nvPr/>
        </p:nvSpPr>
        <p:spPr bwMode="auto">
          <a:xfrm>
            <a:off x="2819400" y="3352800"/>
            <a:ext cx="3352800" cy="27654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20000"/>
              </a:spcAft>
            </a:pPr>
            <a:r>
              <a:rPr lang="en-US" altLang="en-US" sz="2800" b="1">
                <a:latin typeface="Courier New" panose="02070309020205020404" pitchFamily="49" charset="0"/>
              </a:rPr>
              <a:t>Obs  id  score</a:t>
            </a:r>
          </a:p>
          <a:p>
            <a:pPr eaLnBrk="1" hangingPunct="1"/>
            <a:r>
              <a:rPr lang="en-US" altLang="en-US" sz="2800" b="1">
                <a:latin typeface="Courier New" panose="02070309020205020404" pitchFamily="49" charset="0"/>
              </a:rPr>
              <a:t> </a:t>
            </a:r>
            <a:r>
              <a:rPr lang="en-US" altLang="en-US" sz="2800" b="1">
                <a:solidFill>
                  <a:schemeClr val="hlink"/>
                </a:solidFill>
                <a:latin typeface="Courier New" panose="02070309020205020404" pitchFamily="49" charset="0"/>
              </a:rPr>
              <a:t>1   a     1 </a:t>
            </a:r>
          </a:p>
          <a:p>
            <a:pPr eaLnBrk="1" hangingPunct="1"/>
            <a:r>
              <a:rPr lang="en-US" altLang="en-US" sz="2800" b="1">
                <a:solidFill>
                  <a:schemeClr val="hlink"/>
                </a:solidFill>
                <a:latin typeface="Courier New" panose="02070309020205020404" pitchFamily="49" charset="0"/>
              </a:rPr>
              <a:t> 2   a     2</a:t>
            </a:r>
            <a:r>
              <a:rPr lang="en-US" altLang="en-US" sz="2800" b="1">
                <a:latin typeface="Courier New" panose="02070309020205020404" pitchFamily="49" charset="0"/>
              </a:rPr>
              <a:t> </a:t>
            </a:r>
          </a:p>
          <a:p>
            <a:pPr eaLnBrk="1" hangingPunct="1"/>
            <a:r>
              <a:rPr lang="en-US" altLang="en-US" sz="2800" b="1">
                <a:latin typeface="Courier New" panose="02070309020205020404" pitchFamily="49" charset="0"/>
              </a:rPr>
              <a:t> </a:t>
            </a:r>
            <a:r>
              <a:rPr lang="en-US" altLang="en-US" sz="2800" b="1">
                <a:solidFill>
                  <a:srgbClr val="336600"/>
                </a:solidFill>
                <a:latin typeface="Courier New" panose="02070309020205020404" pitchFamily="49" charset="0"/>
              </a:rPr>
              <a:t>3   b     3 </a:t>
            </a:r>
          </a:p>
          <a:p>
            <a:pPr eaLnBrk="1" hangingPunct="1"/>
            <a:r>
              <a:rPr lang="en-US" altLang="en-US" sz="2800" b="1">
                <a:solidFill>
                  <a:srgbClr val="336600"/>
                </a:solidFill>
                <a:latin typeface="Courier New" panose="02070309020205020404" pitchFamily="49" charset="0"/>
              </a:rPr>
              <a:t> 4   b     4 </a:t>
            </a:r>
          </a:p>
          <a:p>
            <a:pPr eaLnBrk="1" hangingPunct="1"/>
            <a:r>
              <a:rPr lang="en-US" altLang="en-US" sz="2800" b="1">
                <a:solidFill>
                  <a:srgbClr val="336600"/>
                </a:solidFill>
                <a:latin typeface="Courier New" panose="02070309020205020404" pitchFamily="49" charset="0"/>
              </a:rPr>
              <a:t> 5   b     5</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97AC0F-0FAC-47AF-A0F4-A212EAEF7C15}" type="slidenum">
              <a:rPr lang="en-US" altLang="en-US" sz="2400">
                <a:solidFill>
                  <a:srgbClr val="898989"/>
                </a:solidFill>
                <a:latin typeface="Calibri" panose="020F0502020204030204" pitchFamily="34" charset="0"/>
              </a:rPr>
              <a:pPr eaLnBrk="1" hangingPunct="1"/>
              <a:t>63</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body" idx="1"/>
          </p:nvPr>
        </p:nvSpPr>
        <p:spPr>
          <a:xfrm>
            <a:off x="381000" y="533400"/>
            <a:ext cx="1828800" cy="914400"/>
          </a:xfrm>
        </p:spPr>
        <p:txBody>
          <a:bodyPr/>
          <a:lstStyle/>
          <a:p>
            <a:pPr eaLnBrk="1" hangingPunct="1">
              <a:lnSpc>
                <a:spcPct val="90000"/>
              </a:lnSpc>
              <a:spcBef>
                <a:spcPct val="0"/>
              </a:spcBef>
              <a:spcAft>
                <a:spcPct val="5000"/>
              </a:spcAft>
              <a:buFont typeface="Arial" panose="020B0604020202020204" pitchFamily="34" charset="0"/>
              <a:buNone/>
            </a:pPr>
            <a:r>
              <a:rPr lang="en-US" altLang="en-US" sz="2800" b="1" smtClean="0"/>
              <a:t>Traditional</a:t>
            </a:r>
          </a:p>
          <a:p>
            <a:pPr eaLnBrk="1" hangingPunct="1">
              <a:lnSpc>
                <a:spcPct val="90000"/>
              </a:lnSpc>
              <a:spcBef>
                <a:spcPct val="0"/>
              </a:spcBef>
              <a:spcAft>
                <a:spcPct val="5000"/>
              </a:spcAft>
              <a:buFont typeface="Arial" panose="020B0604020202020204" pitchFamily="34" charset="0"/>
              <a:buNone/>
            </a:pPr>
            <a:r>
              <a:rPr lang="en-US" altLang="en-US" sz="2800" b="1" smtClean="0"/>
              <a:t>approach:</a:t>
            </a:r>
          </a:p>
        </p:txBody>
      </p:sp>
      <p:sp>
        <p:nvSpPr>
          <p:cNvPr id="67587" name="Text Box 3"/>
          <p:cNvSpPr txBox="1">
            <a:spLocks noChangeArrowheads="1"/>
          </p:cNvSpPr>
          <p:nvPr/>
        </p:nvSpPr>
        <p:spPr bwMode="auto">
          <a:xfrm>
            <a:off x="609600" y="5486400"/>
            <a:ext cx="7010400" cy="1122363"/>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b="1">
                <a:latin typeface="Courier New" panose="02070309020205020404" pitchFamily="49" charset="0"/>
              </a:rPr>
              <a:t>Obs   id   score   count   total   mean</a:t>
            </a:r>
          </a:p>
          <a:p>
            <a:pPr eaLnBrk="1" hangingPunct="1"/>
            <a:r>
              <a:rPr lang="en-US" altLang="en-US" sz="2200" b="1">
                <a:latin typeface="Courier New" panose="02070309020205020404" pitchFamily="49" charset="0"/>
              </a:rPr>
              <a:t> 1    a      2       2        3     1.5</a:t>
            </a:r>
          </a:p>
          <a:p>
            <a:pPr eaLnBrk="1" hangingPunct="1"/>
            <a:r>
              <a:rPr lang="en-US" altLang="en-US" sz="2200" b="1">
                <a:latin typeface="Courier New" panose="02070309020205020404" pitchFamily="49" charset="0"/>
              </a:rPr>
              <a:t> 2    b      5       3       12     4.0</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1A8DB5-9B68-493D-A3B2-B4F5C1CBECC8}" type="slidenum">
              <a:rPr lang="en-US" altLang="en-US" sz="2400">
                <a:solidFill>
                  <a:srgbClr val="898989"/>
                </a:solidFill>
                <a:latin typeface="Calibri" panose="020F0502020204030204" pitchFamily="34" charset="0"/>
              </a:rPr>
              <a:pPr eaLnBrk="1" hangingPunct="1"/>
              <a:t>64</a:t>
            </a:fld>
            <a:endParaRPr lang="en-US" altLang="en-US" sz="2400">
              <a:solidFill>
                <a:srgbClr val="898989"/>
              </a:solidFill>
              <a:latin typeface="Calibri" panose="020F0502020204030204" pitchFamily="34" charset="0"/>
            </a:endParaRPr>
          </a:p>
        </p:txBody>
      </p:sp>
      <p:sp>
        <p:nvSpPr>
          <p:cNvPr id="67589" name="Text Box 7"/>
          <p:cNvSpPr txBox="1">
            <a:spLocks noChangeArrowheads="1"/>
          </p:cNvSpPr>
          <p:nvPr/>
        </p:nvSpPr>
        <p:spPr bwMode="auto">
          <a:xfrm>
            <a:off x="3381375" y="228600"/>
            <a:ext cx="4495800" cy="51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lvl="2" eaLnBrk="1" hangingPunct="1"/>
            <a:r>
              <a:rPr lang="en-US" altLang="en-US" sz="2200" b="1">
                <a:latin typeface="Courier New" panose="02070309020205020404" pitchFamily="49" charset="0"/>
              </a:rPr>
              <a:t>DATA new;</a:t>
            </a:r>
          </a:p>
          <a:p>
            <a:pPr marL="0" lvl="2" eaLnBrk="1" hangingPunct="1"/>
            <a:r>
              <a:rPr lang="en-US" altLang="en-US" sz="2200" b="1">
                <a:latin typeface="Courier New" panose="02070309020205020404" pitchFamily="49" charset="0"/>
              </a:rPr>
              <a:t>SET base;</a:t>
            </a:r>
          </a:p>
          <a:p>
            <a:pPr marL="0" lvl="2" eaLnBrk="1" hangingPunct="1"/>
            <a:r>
              <a:rPr lang="en-US" altLang="en-US" sz="2200" b="1">
                <a:latin typeface="Courier New" panose="02070309020205020404" pitchFamily="49" charset="0"/>
              </a:rPr>
              <a:t>BY id;</a:t>
            </a:r>
          </a:p>
          <a:p>
            <a:pPr marL="0" lvl="2" eaLnBrk="1" hangingPunct="1"/>
            <a:r>
              <a:rPr lang="en-US" altLang="en-US" sz="2200" b="1">
                <a:latin typeface="Courier New" panose="02070309020205020404" pitchFamily="49" charset="0"/>
              </a:rPr>
              <a:t>RETAIN count total;</a:t>
            </a:r>
          </a:p>
          <a:p>
            <a:pPr marL="0" lvl="2" eaLnBrk="1" hangingPunct="1"/>
            <a:r>
              <a:rPr lang="en-US" altLang="en-US" sz="2200" b="1">
                <a:latin typeface="Courier New" panose="02070309020205020404" pitchFamily="49" charset="0"/>
              </a:rPr>
              <a:t>IF FIRST.id THEN DO;</a:t>
            </a:r>
          </a:p>
          <a:p>
            <a:pPr marL="0" lvl="2" eaLnBrk="1" hangingPunct="1"/>
            <a:r>
              <a:rPr lang="en-US" altLang="en-US" sz="2200" b="1">
                <a:latin typeface="Courier New" panose="02070309020205020404" pitchFamily="49" charset="0"/>
              </a:rPr>
              <a:t>    count = 0;</a:t>
            </a:r>
          </a:p>
          <a:p>
            <a:pPr marL="0" lvl="2" eaLnBrk="1" hangingPunct="1"/>
            <a:r>
              <a:rPr lang="en-US" altLang="en-US" sz="2200" b="1">
                <a:latin typeface="Courier New" panose="02070309020205020404" pitchFamily="49" charset="0"/>
              </a:rPr>
              <a:t>    total = 0;</a:t>
            </a:r>
          </a:p>
          <a:p>
            <a:pPr marL="0" lvl="2" eaLnBrk="1" hangingPunct="1"/>
            <a:r>
              <a:rPr lang="en-US" altLang="en-US" sz="2200" b="1">
                <a:latin typeface="Courier New" panose="02070309020205020404" pitchFamily="49" charset="0"/>
              </a:rPr>
              <a:t>END;</a:t>
            </a:r>
          </a:p>
          <a:p>
            <a:pPr marL="0" lvl="2" eaLnBrk="1" hangingPunct="1"/>
            <a:r>
              <a:rPr lang="en-US" altLang="en-US" sz="2200" b="1">
                <a:latin typeface="Courier New" panose="02070309020205020404" pitchFamily="49" charset="0"/>
              </a:rPr>
              <a:t>count = count + 1;</a:t>
            </a:r>
          </a:p>
          <a:p>
            <a:pPr marL="0" lvl="2" eaLnBrk="1" hangingPunct="1"/>
            <a:r>
              <a:rPr lang="en-US" altLang="en-US" sz="2200" b="1">
                <a:latin typeface="Courier New" panose="02070309020205020404" pitchFamily="49" charset="0"/>
              </a:rPr>
              <a:t>total = total + score;</a:t>
            </a:r>
          </a:p>
          <a:p>
            <a:pPr marL="0" lvl="2" eaLnBrk="1" hangingPunct="1"/>
            <a:r>
              <a:rPr lang="en-US" altLang="en-US" sz="2200" b="1">
                <a:latin typeface="Courier New" panose="02070309020205020404" pitchFamily="49" charset="0"/>
              </a:rPr>
              <a:t>IF LAST.id THEN DO;</a:t>
            </a:r>
          </a:p>
          <a:p>
            <a:pPr marL="0" lvl="2" eaLnBrk="1" hangingPunct="1"/>
            <a:r>
              <a:rPr lang="en-US" altLang="en-US" sz="2200" b="1">
                <a:latin typeface="Courier New" panose="02070309020205020404" pitchFamily="49" charset="0"/>
              </a:rPr>
              <a:t>    mean = total / count;</a:t>
            </a:r>
          </a:p>
          <a:p>
            <a:pPr marL="0" lvl="2" eaLnBrk="1" hangingPunct="1"/>
            <a:r>
              <a:rPr lang="en-US" altLang="en-US" sz="2200" b="1">
                <a:latin typeface="Courier New" panose="02070309020205020404" pitchFamily="49" charset="0"/>
              </a:rPr>
              <a:t>    OUTPUT;</a:t>
            </a:r>
          </a:p>
          <a:p>
            <a:pPr marL="0" lvl="2" eaLnBrk="1" hangingPunct="1"/>
            <a:r>
              <a:rPr lang="en-US" altLang="en-US" sz="2200" b="1">
                <a:latin typeface="Courier New" panose="02070309020205020404" pitchFamily="49" charset="0"/>
              </a:rPr>
              <a:t>END;</a:t>
            </a:r>
          </a:p>
          <a:p>
            <a:pPr marL="0" lvl="2" eaLnBrk="1" hangingPunct="1"/>
            <a:r>
              <a:rPr lang="en-US" altLang="en-US" sz="2200" b="1">
                <a:latin typeface="Courier New" panose="02070309020205020404" pitchFamily="49" charset="0"/>
              </a:rPr>
              <a:t>PROC PRINT DATA=new; RUN;</a:t>
            </a:r>
            <a:endParaRPr lang="en-US" altLang="en-US" sz="2200">
              <a:latin typeface="Courier New" panose="02070309020205020404" pitchFamily="49" charset="0"/>
            </a:endParaRPr>
          </a:p>
        </p:txBody>
      </p:sp>
      <p:sp>
        <p:nvSpPr>
          <p:cNvPr id="67590" name="Text Box 4"/>
          <p:cNvSpPr txBox="1">
            <a:spLocks noChangeArrowheads="1"/>
          </p:cNvSpPr>
          <p:nvPr/>
        </p:nvSpPr>
        <p:spPr bwMode="auto">
          <a:xfrm>
            <a:off x="609600" y="1828800"/>
            <a:ext cx="1676400" cy="2381250"/>
          </a:xfrm>
          <a:prstGeom prst="rect">
            <a:avLst/>
          </a:prstGeom>
          <a:noFill/>
          <a:ln w="31750" algn="ctr">
            <a:solidFill>
              <a:schemeClr val="tx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20000"/>
              </a:spcAft>
            </a:pPr>
            <a:r>
              <a:rPr lang="en-US" altLang="en-US" sz="2400" b="1" u="sng">
                <a:latin typeface="Courier New" panose="02070309020205020404" pitchFamily="49" charset="0"/>
              </a:rPr>
              <a:t>id</a:t>
            </a:r>
            <a:r>
              <a:rPr lang="en-US" altLang="en-US" sz="2400" b="1">
                <a:latin typeface="Courier New" panose="02070309020205020404" pitchFamily="49" charset="0"/>
              </a:rPr>
              <a:t> </a:t>
            </a:r>
            <a:r>
              <a:rPr lang="en-US" altLang="en-US" sz="2400" b="1" u="sng">
                <a:latin typeface="Courier New" panose="02070309020205020404" pitchFamily="49" charset="0"/>
              </a:rPr>
              <a:t>score</a:t>
            </a:r>
          </a:p>
          <a:p>
            <a:pPr eaLnBrk="1" hangingPunct="1"/>
            <a:r>
              <a:rPr lang="en-US" altLang="en-US" sz="2400" b="1">
                <a:solidFill>
                  <a:schemeClr val="hlink"/>
                </a:solidFill>
                <a:latin typeface="Courier New" panose="02070309020205020404" pitchFamily="49" charset="0"/>
              </a:rPr>
              <a:t>a    1 </a:t>
            </a:r>
          </a:p>
          <a:p>
            <a:pPr eaLnBrk="1" hangingPunct="1"/>
            <a:r>
              <a:rPr lang="en-US" altLang="en-US" sz="2400" b="1">
                <a:solidFill>
                  <a:schemeClr val="hlink"/>
                </a:solidFill>
                <a:latin typeface="Courier New" panose="02070309020205020404" pitchFamily="49" charset="0"/>
              </a:rPr>
              <a:t>a    2</a:t>
            </a:r>
            <a:r>
              <a:rPr lang="en-US" altLang="en-US" sz="2400" b="1">
                <a:latin typeface="Courier New" panose="02070309020205020404" pitchFamily="49" charset="0"/>
              </a:rPr>
              <a:t> </a:t>
            </a:r>
          </a:p>
          <a:p>
            <a:pPr eaLnBrk="1" hangingPunct="1"/>
            <a:r>
              <a:rPr lang="en-US" altLang="en-US" sz="2400" b="1">
                <a:solidFill>
                  <a:srgbClr val="336600"/>
                </a:solidFill>
                <a:latin typeface="Courier New" panose="02070309020205020404" pitchFamily="49" charset="0"/>
              </a:rPr>
              <a:t>b    3 </a:t>
            </a:r>
          </a:p>
          <a:p>
            <a:pPr eaLnBrk="1" hangingPunct="1"/>
            <a:r>
              <a:rPr lang="en-US" altLang="en-US" sz="2400" b="1">
                <a:solidFill>
                  <a:srgbClr val="336600"/>
                </a:solidFill>
                <a:latin typeface="Courier New" panose="02070309020205020404" pitchFamily="49" charset="0"/>
              </a:rPr>
              <a:t>b    4 </a:t>
            </a:r>
          </a:p>
          <a:p>
            <a:pPr eaLnBrk="1" hangingPunct="1"/>
            <a:r>
              <a:rPr lang="en-US" altLang="en-US" sz="2400" b="1">
                <a:solidFill>
                  <a:srgbClr val="336600"/>
                </a:solidFill>
                <a:latin typeface="Courier New" panose="02070309020205020404" pitchFamily="49" charset="0"/>
              </a:rPr>
              <a:t>b    5</a:t>
            </a:r>
          </a:p>
        </p:txBody>
      </p:sp>
      <p:sp>
        <p:nvSpPr>
          <p:cNvPr id="67591" name="Line 8"/>
          <p:cNvSpPr>
            <a:spLocks noChangeShapeType="1"/>
          </p:cNvSpPr>
          <p:nvPr/>
        </p:nvSpPr>
        <p:spPr bwMode="auto">
          <a:xfrm flipH="1">
            <a:off x="2209800" y="838200"/>
            <a:ext cx="1219200" cy="914400"/>
          </a:xfrm>
          <a:prstGeom prst="line">
            <a:avLst/>
          </a:prstGeom>
          <a:noFill/>
          <a:ln w="476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body" idx="1"/>
          </p:nvPr>
        </p:nvSpPr>
        <p:spPr>
          <a:xfrm>
            <a:off x="381000" y="533400"/>
            <a:ext cx="1752600" cy="914400"/>
          </a:xfrm>
        </p:spPr>
        <p:txBody>
          <a:bodyPr/>
          <a:lstStyle/>
          <a:p>
            <a:pPr eaLnBrk="1" hangingPunct="1">
              <a:lnSpc>
                <a:spcPct val="90000"/>
              </a:lnSpc>
              <a:spcBef>
                <a:spcPct val="0"/>
              </a:spcBef>
              <a:spcAft>
                <a:spcPct val="5000"/>
              </a:spcAft>
              <a:buFont typeface="Arial" panose="020B0604020202020204" pitchFamily="34" charset="0"/>
              <a:buNone/>
            </a:pPr>
            <a:r>
              <a:rPr lang="en-US" altLang="en-US" sz="2800" b="1" smtClean="0"/>
              <a:t>DoW loop</a:t>
            </a:r>
          </a:p>
          <a:p>
            <a:pPr eaLnBrk="1" hangingPunct="1">
              <a:lnSpc>
                <a:spcPct val="90000"/>
              </a:lnSpc>
              <a:spcBef>
                <a:spcPct val="0"/>
              </a:spcBef>
              <a:spcAft>
                <a:spcPct val="5000"/>
              </a:spcAft>
              <a:buFont typeface="Arial" panose="020B0604020202020204" pitchFamily="34" charset="0"/>
              <a:buNone/>
            </a:pPr>
            <a:r>
              <a:rPr lang="en-US" altLang="en-US" sz="2800" b="1" smtClean="0"/>
              <a:t>approach:</a:t>
            </a:r>
          </a:p>
        </p:txBody>
      </p:sp>
      <p:sp>
        <p:nvSpPr>
          <p:cNvPr id="68611" name="Text Box 3"/>
          <p:cNvSpPr txBox="1">
            <a:spLocks noChangeArrowheads="1"/>
          </p:cNvSpPr>
          <p:nvPr/>
        </p:nvSpPr>
        <p:spPr bwMode="auto">
          <a:xfrm>
            <a:off x="477838" y="5307013"/>
            <a:ext cx="7543800" cy="1212850"/>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Courier New" panose="02070309020205020404" pitchFamily="49" charset="0"/>
              </a:rPr>
              <a:t>Obs   count   total   id   score   mean</a:t>
            </a:r>
          </a:p>
          <a:p>
            <a:pPr eaLnBrk="1" hangingPunct="1"/>
            <a:r>
              <a:rPr lang="en-US" altLang="en-US" sz="2400" b="1">
                <a:latin typeface="Courier New" panose="02070309020205020404" pitchFamily="49" charset="0"/>
              </a:rPr>
              <a:t> 1      2        3    a      2      1.5 </a:t>
            </a:r>
          </a:p>
          <a:p>
            <a:pPr eaLnBrk="1" hangingPunct="1"/>
            <a:r>
              <a:rPr lang="en-US" altLang="en-US" sz="2400" b="1">
                <a:latin typeface="Courier New" panose="02070309020205020404" pitchFamily="49" charset="0"/>
              </a:rPr>
              <a:t> 2      3       12    b      5      4.0</a:t>
            </a:r>
          </a:p>
        </p:txBody>
      </p:sp>
      <p:sp>
        <p:nvSpPr>
          <p:cNvPr id="68612" name="Text Box 4"/>
          <p:cNvSpPr txBox="1">
            <a:spLocks noChangeArrowheads="1"/>
          </p:cNvSpPr>
          <p:nvPr/>
        </p:nvSpPr>
        <p:spPr bwMode="auto">
          <a:xfrm>
            <a:off x="2803525" y="350838"/>
            <a:ext cx="5218113"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lvl="2" eaLnBrk="1" hangingPunct="1"/>
            <a:r>
              <a:rPr lang="en-US" altLang="en-US" sz="2500" b="1">
                <a:latin typeface="Courier New" panose="02070309020205020404" pitchFamily="49" charset="0"/>
              </a:rPr>
              <a:t>DATA new;</a:t>
            </a:r>
          </a:p>
          <a:p>
            <a:pPr marL="0" lvl="2" eaLnBrk="1" hangingPunct="1"/>
            <a:r>
              <a:rPr lang="en-US" altLang="en-US" sz="2500" b="1">
                <a:solidFill>
                  <a:srgbClr val="0000FF"/>
                </a:solidFill>
                <a:latin typeface="Courier New" panose="02070309020205020404" pitchFamily="49" charset="0"/>
              </a:rPr>
              <a:t>count = 0;</a:t>
            </a:r>
          </a:p>
          <a:p>
            <a:pPr marL="0" lvl="2" eaLnBrk="1" hangingPunct="1"/>
            <a:r>
              <a:rPr lang="en-US" altLang="en-US" sz="2500" b="1">
                <a:solidFill>
                  <a:srgbClr val="0000FF"/>
                </a:solidFill>
                <a:latin typeface="Courier New" panose="02070309020205020404" pitchFamily="49" charset="0"/>
              </a:rPr>
              <a:t>total = 0;</a:t>
            </a:r>
          </a:p>
          <a:p>
            <a:pPr marL="0" lvl="2" eaLnBrk="1" hangingPunct="1"/>
            <a:r>
              <a:rPr lang="en-US" altLang="en-US" sz="2500" b="1">
                <a:solidFill>
                  <a:srgbClr val="336600"/>
                </a:solidFill>
                <a:latin typeface="Courier New" panose="02070309020205020404" pitchFamily="49" charset="0"/>
              </a:rPr>
              <a:t>DO UNTIL (</a:t>
            </a:r>
            <a:r>
              <a:rPr lang="en-US" altLang="en-US" sz="2500" b="1">
                <a:solidFill>
                  <a:srgbClr val="FF0000"/>
                </a:solidFill>
                <a:latin typeface="Courier New" panose="02070309020205020404" pitchFamily="49" charset="0"/>
              </a:rPr>
              <a:t>LAST.id</a:t>
            </a:r>
            <a:r>
              <a:rPr lang="en-US" altLang="en-US" sz="2500" b="1">
                <a:solidFill>
                  <a:srgbClr val="336600"/>
                </a:solidFill>
                <a:latin typeface="Courier New" panose="02070309020205020404" pitchFamily="49" charset="0"/>
              </a:rPr>
              <a:t>);</a:t>
            </a:r>
          </a:p>
          <a:p>
            <a:pPr marL="0" lvl="2" eaLnBrk="1" hangingPunct="1"/>
            <a:r>
              <a:rPr lang="en-US" altLang="en-US" sz="2500" b="1">
                <a:solidFill>
                  <a:srgbClr val="336600"/>
                </a:solidFill>
                <a:latin typeface="Courier New" panose="02070309020205020404" pitchFamily="49" charset="0"/>
              </a:rPr>
              <a:t>    SET base;</a:t>
            </a:r>
          </a:p>
          <a:p>
            <a:pPr marL="0" lvl="2" eaLnBrk="1" hangingPunct="1"/>
            <a:r>
              <a:rPr lang="en-US" altLang="en-US" sz="2500" b="1">
                <a:solidFill>
                  <a:srgbClr val="336600"/>
                </a:solidFill>
                <a:latin typeface="Courier New" panose="02070309020205020404" pitchFamily="49" charset="0"/>
              </a:rPr>
              <a:t>    BY id; </a:t>
            </a:r>
          </a:p>
          <a:p>
            <a:pPr marL="0" lvl="2" eaLnBrk="1" hangingPunct="1"/>
            <a:r>
              <a:rPr lang="en-US" altLang="en-US" sz="2500" b="1">
                <a:solidFill>
                  <a:srgbClr val="336600"/>
                </a:solidFill>
                <a:latin typeface="Courier New" panose="02070309020205020404" pitchFamily="49" charset="0"/>
              </a:rPr>
              <a:t>    count = count + 1;</a:t>
            </a:r>
          </a:p>
          <a:p>
            <a:pPr marL="0" lvl="2" eaLnBrk="1" hangingPunct="1"/>
            <a:r>
              <a:rPr lang="en-US" altLang="en-US" sz="2500" b="1">
                <a:solidFill>
                  <a:srgbClr val="336600"/>
                </a:solidFill>
                <a:latin typeface="Courier New" panose="02070309020205020404" pitchFamily="49" charset="0"/>
              </a:rPr>
              <a:t>    total = total + score;</a:t>
            </a:r>
          </a:p>
          <a:p>
            <a:pPr marL="0" lvl="2" eaLnBrk="1" hangingPunct="1"/>
            <a:r>
              <a:rPr lang="en-US" altLang="en-US" sz="2500" b="1">
                <a:solidFill>
                  <a:srgbClr val="336600"/>
                </a:solidFill>
                <a:latin typeface="Courier New" panose="02070309020205020404" pitchFamily="49" charset="0"/>
              </a:rPr>
              <a:t>END;</a:t>
            </a:r>
          </a:p>
          <a:p>
            <a:pPr marL="0" lvl="2" eaLnBrk="1" hangingPunct="1"/>
            <a:r>
              <a:rPr lang="en-US" altLang="en-US" sz="2500" b="1">
                <a:solidFill>
                  <a:srgbClr val="0000FF"/>
                </a:solidFill>
                <a:latin typeface="Courier New" panose="02070309020205020404" pitchFamily="49" charset="0"/>
              </a:rPr>
              <a:t>mean = total / count;</a:t>
            </a:r>
          </a:p>
          <a:p>
            <a:pPr marL="0" lvl="2" eaLnBrk="1" hangingPunct="1">
              <a:spcBef>
                <a:spcPts val="2400"/>
              </a:spcBef>
            </a:pPr>
            <a:r>
              <a:rPr lang="en-US" altLang="en-US" sz="2500" b="1">
                <a:latin typeface="Courier New" panose="02070309020205020404" pitchFamily="49" charset="0"/>
              </a:rPr>
              <a:t>PROC PRINT DATA=new; RUN;</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2C1A93-40E0-4030-B385-8DF10F22C95C}" type="slidenum">
              <a:rPr lang="en-US" altLang="en-US" sz="2400">
                <a:solidFill>
                  <a:srgbClr val="898989"/>
                </a:solidFill>
                <a:latin typeface="Calibri" panose="020F0502020204030204" pitchFamily="34" charset="0"/>
              </a:rPr>
              <a:pPr eaLnBrk="1" hangingPunct="1"/>
              <a:t>65</a:t>
            </a:fld>
            <a:endParaRPr lang="en-US" altLang="en-US" sz="2400">
              <a:solidFill>
                <a:srgbClr val="898989"/>
              </a:solidFill>
              <a:latin typeface="Calibri" panose="020F0502020204030204" pitchFamily="34" charset="0"/>
            </a:endParaRPr>
          </a:p>
        </p:txBody>
      </p:sp>
      <p:sp>
        <p:nvSpPr>
          <p:cNvPr id="68614" name="Text Box 4"/>
          <p:cNvSpPr txBox="1">
            <a:spLocks noChangeArrowheads="1"/>
          </p:cNvSpPr>
          <p:nvPr/>
        </p:nvSpPr>
        <p:spPr bwMode="auto">
          <a:xfrm>
            <a:off x="457200" y="1828800"/>
            <a:ext cx="1676400" cy="2381250"/>
          </a:xfrm>
          <a:prstGeom prst="rect">
            <a:avLst/>
          </a:prstGeom>
          <a:noFill/>
          <a:ln w="31750" algn="ctr">
            <a:solidFill>
              <a:schemeClr val="tx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20000"/>
              </a:spcAft>
            </a:pPr>
            <a:r>
              <a:rPr lang="en-US" altLang="en-US" sz="2400" b="1">
                <a:latin typeface="Courier New" panose="02070309020205020404" pitchFamily="49" charset="0"/>
              </a:rPr>
              <a:t>id score</a:t>
            </a:r>
          </a:p>
          <a:p>
            <a:pPr eaLnBrk="1" hangingPunct="1"/>
            <a:r>
              <a:rPr lang="en-US" altLang="en-US" sz="2400" b="1">
                <a:solidFill>
                  <a:schemeClr val="hlink"/>
                </a:solidFill>
                <a:latin typeface="Courier New" panose="02070309020205020404" pitchFamily="49" charset="0"/>
              </a:rPr>
              <a:t>a    1 </a:t>
            </a:r>
          </a:p>
          <a:p>
            <a:pPr eaLnBrk="1" hangingPunct="1"/>
            <a:r>
              <a:rPr lang="en-US" altLang="en-US" sz="2400" b="1">
                <a:solidFill>
                  <a:schemeClr val="hlink"/>
                </a:solidFill>
                <a:latin typeface="Courier New" panose="02070309020205020404" pitchFamily="49" charset="0"/>
              </a:rPr>
              <a:t>a    2</a:t>
            </a:r>
            <a:r>
              <a:rPr lang="en-US" altLang="en-US" sz="2400" b="1">
                <a:latin typeface="Courier New" panose="02070309020205020404" pitchFamily="49" charset="0"/>
              </a:rPr>
              <a:t> </a:t>
            </a:r>
          </a:p>
          <a:p>
            <a:pPr eaLnBrk="1" hangingPunct="1"/>
            <a:r>
              <a:rPr lang="en-US" altLang="en-US" sz="2400" b="1">
                <a:solidFill>
                  <a:srgbClr val="336600"/>
                </a:solidFill>
                <a:latin typeface="Courier New" panose="02070309020205020404" pitchFamily="49" charset="0"/>
              </a:rPr>
              <a:t>b    3 </a:t>
            </a:r>
          </a:p>
          <a:p>
            <a:pPr eaLnBrk="1" hangingPunct="1"/>
            <a:r>
              <a:rPr lang="en-US" altLang="en-US" sz="2400" b="1">
                <a:solidFill>
                  <a:srgbClr val="336600"/>
                </a:solidFill>
                <a:latin typeface="Courier New" panose="02070309020205020404" pitchFamily="49" charset="0"/>
              </a:rPr>
              <a:t>b    4 </a:t>
            </a:r>
          </a:p>
          <a:p>
            <a:pPr eaLnBrk="1" hangingPunct="1"/>
            <a:r>
              <a:rPr lang="en-US" altLang="en-US" sz="2400" b="1">
                <a:solidFill>
                  <a:srgbClr val="336600"/>
                </a:solidFill>
                <a:latin typeface="Courier New" panose="02070309020205020404" pitchFamily="49" charset="0"/>
              </a:rPr>
              <a:t>b    5</a:t>
            </a:r>
          </a:p>
        </p:txBody>
      </p:sp>
      <p:sp>
        <p:nvSpPr>
          <p:cNvPr id="68615" name="Line 9"/>
          <p:cNvSpPr>
            <a:spLocks noChangeShapeType="1"/>
          </p:cNvSpPr>
          <p:nvPr/>
        </p:nvSpPr>
        <p:spPr bwMode="auto">
          <a:xfrm flipH="1">
            <a:off x="2286000" y="2133600"/>
            <a:ext cx="1295400" cy="152400"/>
          </a:xfrm>
          <a:prstGeom prst="line">
            <a:avLst/>
          </a:prstGeom>
          <a:noFill/>
          <a:ln w="476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a:lstStyle/>
          <a:p>
            <a:r>
              <a:rPr lang="en-US" altLang="en-US" b="1" smtClean="0"/>
              <a:t>The DoW Loop</a:t>
            </a:r>
          </a:p>
        </p:txBody>
      </p:sp>
      <p:sp>
        <p:nvSpPr>
          <p:cNvPr id="69635" name="Rectangle 3"/>
          <p:cNvSpPr>
            <a:spLocks noGrp="1"/>
          </p:cNvSpPr>
          <p:nvPr>
            <p:ph type="body" idx="4294967295"/>
          </p:nvPr>
        </p:nvSpPr>
        <p:spPr>
          <a:xfrm>
            <a:off x="457200" y="1600200"/>
            <a:ext cx="8458200" cy="3810000"/>
          </a:xfrm>
        </p:spPr>
        <p:txBody>
          <a:bodyPr/>
          <a:lstStyle/>
          <a:p>
            <a:pPr marL="0" indent="0">
              <a:buFont typeface="Arial" panose="020B0604020202020204" pitchFamily="34" charset="0"/>
              <a:buNone/>
            </a:pPr>
            <a:r>
              <a:rPr lang="en-US" altLang="en-US" b="1" u="sng" smtClean="0"/>
              <a:t>Dorfman:</a:t>
            </a:r>
            <a:r>
              <a:rPr lang="en-US" altLang="en-US" smtClean="0"/>
              <a:t>  “What makes the DOW-loop special?  It is all in the logic.  The construct programmatically separates the before-, during-, and after-group actions in the same manner and sequence as does the stream-of-the-consciousness logic:</a:t>
            </a:r>
          </a:p>
          <a:p>
            <a:pPr marL="0" indent="0" algn="ctr">
              <a:buFont typeface="Arial" panose="020B0604020202020204" pitchFamily="34" charset="0"/>
              <a:buNone/>
            </a:pPr>
            <a:r>
              <a:rPr lang="en-US" altLang="en-US" sz="2800" i="1" smtClean="0"/>
              <a:t>(continued next slide)</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A8DCFD-DFB7-48A6-9F85-C052F75475A0}" type="slidenum">
              <a:rPr lang="en-US" altLang="en-US" sz="2400">
                <a:solidFill>
                  <a:srgbClr val="898989"/>
                </a:solidFill>
                <a:latin typeface="Calibri" panose="020F0502020204030204" pitchFamily="34" charset="0"/>
              </a:rPr>
              <a:pPr eaLnBrk="1" hangingPunct="1"/>
              <a:t>66</a:t>
            </a:fld>
            <a:endParaRPr lang="en-US" altLang="en-US" sz="2400">
              <a:solidFill>
                <a:srgbClr val="898989"/>
              </a:solidFill>
              <a:latin typeface="Calibri" panose="020F0502020204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457200" y="19050"/>
            <a:ext cx="8229600" cy="944563"/>
          </a:xfrm>
        </p:spPr>
        <p:txBody>
          <a:bodyPr/>
          <a:lstStyle/>
          <a:p>
            <a:r>
              <a:rPr lang="en-US" altLang="en-US" b="1" smtClean="0"/>
              <a:t>The DoW Loop</a:t>
            </a:r>
          </a:p>
        </p:txBody>
      </p:sp>
      <p:sp>
        <p:nvSpPr>
          <p:cNvPr id="70659" name="Rectangle 3"/>
          <p:cNvSpPr>
            <a:spLocks noGrp="1"/>
          </p:cNvSpPr>
          <p:nvPr>
            <p:ph type="body" idx="4294967295"/>
          </p:nvPr>
        </p:nvSpPr>
        <p:spPr>
          <a:xfrm>
            <a:off x="457200" y="990600"/>
            <a:ext cx="8229600" cy="5562600"/>
          </a:xfrm>
        </p:spPr>
        <p:txBody>
          <a:bodyPr/>
          <a:lstStyle/>
          <a:p>
            <a:pPr marL="533400" indent="-533400" algn="ctr">
              <a:lnSpc>
                <a:spcPct val="90000"/>
              </a:lnSpc>
              <a:buFont typeface="Arial" panose="020B0604020202020204" pitchFamily="34" charset="0"/>
              <a:buNone/>
            </a:pPr>
            <a:r>
              <a:rPr lang="en-US" altLang="en-US" i="1" smtClean="0"/>
              <a:t>(continued)</a:t>
            </a:r>
          </a:p>
          <a:p>
            <a:pPr marL="533400" indent="-533400">
              <a:lnSpc>
                <a:spcPct val="90000"/>
              </a:lnSpc>
              <a:buFont typeface="Arial" panose="020B0604020202020204" pitchFamily="34" charset="0"/>
              <a:buAutoNum type="arabicPeriod"/>
            </a:pPr>
            <a:r>
              <a:rPr lang="en-US" altLang="en-US" smtClean="0"/>
              <a:t>If an action is to be done before the group is processed, simply code it before the DOW-loop. Note that is unnecessary to predicate this action by the IF FIRST.ID condition. </a:t>
            </a:r>
          </a:p>
          <a:p>
            <a:pPr marL="533400" indent="-533400">
              <a:lnSpc>
                <a:spcPct val="90000"/>
              </a:lnSpc>
              <a:buFont typeface="Arial" panose="020B0604020202020204" pitchFamily="34" charset="0"/>
              <a:buAutoNum type="arabicPeriod"/>
            </a:pPr>
            <a:r>
              <a:rPr lang="en-US" altLang="en-US" smtClean="0"/>
              <a:t>If it is to be done with each record, code it inside the loop. </a:t>
            </a:r>
          </a:p>
          <a:p>
            <a:pPr marL="533400" indent="-533400">
              <a:lnSpc>
                <a:spcPct val="90000"/>
              </a:lnSpc>
              <a:buFont typeface="Arial" panose="020B0604020202020204" pitchFamily="34" charset="0"/>
              <a:buAutoNum type="arabicPeriod"/>
            </a:pPr>
            <a:r>
              <a:rPr lang="en-US" altLang="en-US" smtClean="0"/>
              <a:t>If is has to be done after the group, like computing an average and outputting summary values, code it after the DOW-loop. Note that is unnecessary to predicate this action by the IF LAST.ID condition.”</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2AC103-29E1-48CE-A29B-AC9BFC59B4E7}" type="slidenum">
              <a:rPr lang="en-US" altLang="en-US" sz="2400">
                <a:solidFill>
                  <a:srgbClr val="898989"/>
                </a:solidFill>
                <a:latin typeface="Calibri" panose="020F0502020204030204" pitchFamily="34" charset="0"/>
              </a:rPr>
              <a:pPr eaLnBrk="1" hangingPunct="1"/>
              <a:t>67</a:t>
            </a:fld>
            <a:endParaRPr lang="en-US" altLang="en-US" sz="2400">
              <a:solidFill>
                <a:srgbClr val="898989"/>
              </a:solidFill>
              <a:latin typeface="Calibri" panose="020F050202020403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p:cNvSpPr>
          <p:nvPr>
            <p:ph type="body" idx="4294967295"/>
          </p:nvPr>
        </p:nvSpPr>
        <p:spPr>
          <a:xfrm>
            <a:off x="457200" y="2133600"/>
            <a:ext cx="7696200" cy="1752600"/>
          </a:xfrm>
        </p:spPr>
        <p:txBody>
          <a:bodyPr/>
          <a:lstStyle/>
          <a:p>
            <a:pPr marL="0" indent="0">
              <a:lnSpc>
                <a:spcPct val="90000"/>
              </a:lnSpc>
              <a:buFont typeface="Arial" panose="020B0604020202020204" pitchFamily="34" charset="0"/>
              <a:buNone/>
            </a:pPr>
            <a:r>
              <a:rPr lang="en-US" altLang="en-US" smtClean="0"/>
              <a:t>We can "improve" the previous DoW Loop approach by changing how we write the DO statement . . .</a:t>
            </a:r>
          </a:p>
        </p:txBody>
      </p:sp>
      <p:sp>
        <p:nvSpPr>
          <p:cNvPr id="71683" name="Rectangle 5"/>
          <p:cNvSpPr>
            <a:spLocks noGrp="1"/>
          </p:cNvSpPr>
          <p:nvPr>
            <p:ph type="title" idx="4294967295"/>
          </p:nvPr>
        </p:nvSpPr>
        <p:spPr>
          <a:noFill/>
        </p:spPr>
        <p:txBody>
          <a:bodyPr/>
          <a:lstStyle/>
          <a:p>
            <a:r>
              <a:rPr lang="en-US" altLang="en-US" b="1" smtClean="0"/>
              <a:t>The DoW Loop</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8BD9C5-5462-49C0-A6C8-C2BD1A880A67}" type="slidenum">
              <a:rPr lang="en-US" altLang="en-US" sz="2400">
                <a:solidFill>
                  <a:srgbClr val="898989"/>
                </a:solidFill>
                <a:latin typeface="Calibri" panose="020F0502020204030204" pitchFamily="34" charset="0"/>
              </a:rPr>
              <a:pPr eaLnBrk="1" hangingPunct="1"/>
              <a:t>68</a:t>
            </a:fld>
            <a:endParaRPr lang="en-US" altLang="en-US" sz="2400">
              <a:solidFill>
                <a:srgbClr val="898989"/>
              </a:solidFill>
              <a:latin typeface="Calibri" panose="020F0502020204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body" idx="4294967295"/>
          </p:nvPr>
        </p:nvSpPr>
        <p:spPr>
          <a:xfrm>
            <a:off x="381000" y="533400"/>
            <a:ext cx="1981200" cy="1447800"/>
          </a:xfrm>
        </p:spPr>
        <p:txBody>
          <a:bodyPr/>
          <a:lstStyle/>
          <a:p>
            <a:pPr marL="0" indent="0" eaLnBrk="1" hangingPunct="1">
              <a:lnSpc>
                <a:spcPct val="90000"/>
              </a:lnSpc>
              <a:spcBef>
                <a:spcPct val="0"/>
              </a:spcBef>
              <a:spcAft>
                <a:spcPct val="5000"/>
              </a:spcAft>
              <a:buFont typeface="Arial" panose="020B0604020202020204" pitchFamily="34" charset="0"/>
              <a:buNone/>
            </a:pPr>
            <a:r>
              <a:rPr lang="en-US" altLang="en-US" sz="2800" b="1" smtClean="0"/>
              <a:t>DoW loop</a:t>
            </a:r>
          </a:p>
          <a:p>
            <a:pPr marL="0" indent="0" eaLnBrk="1" hangingPunct="1">
              <a:lnSpc>
                <a:spcPct val="90000"/>
              </a:lnSpc>
              <a:spcBef>
                <a:spcPct val="0"/>
              </a:spcBef>
              <a:spcAft>
                <a:spcPct val="5000"/>
              </a:spcAft>
              <a:buFont typeface="Arial" panose="020B0604020202020204" pitchFamily="34" charset="0"/>
              <a:buNone/>
            </a:pPr>
            <a:r>
              <a:rPr lang="en-US" altLang="en-US" sz="2800" b="1" smtClean="0"/>
              <a:t>Approach </a:t>
            </a:r>
            <a:r>
              <a:rPr lang="en-US" altLang="en-US" sz="2800" b="1" smtClean="0">
                <a:solidFill>
                  <a:srgbClr val="0000FF"/>
                </a:solidFill>
              </a:rPr>
              <a:t>(as before):</a:t>
            </a:r>
          </a:p>
        </p:txBody>
      </p:sp>
      <p:sp>
        <p:nvSpPr>
          <p:cNvPr id="72707" name="Text Box 3"/>
          <p:cNvSpPr txBox="1">
            <a:spLocks noChangeArrowheads="1"/>
          </p:cNvSpPr>
          <p:nvPr/>
        </p:nvSpPr>
        <p:spPr bwMode="auto">
          <a:xfrm>
            <a:off x="477838" y="5307013"/>
            <a:ext cx="7543800" cy="1212850"/>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Courier New" panose="02070309020205020404" pitchFamily="49" charset="0"/>
              </a:rPr>
              <a:t>Obs   count   total   id   score   mean</a:t>
            </a:r>
          </a:p>
          <a:p>
            <a:pPr eaLnBrk="1" hangingPunct="1"/>
            <a:r>
              <a:rPr lang="en-US" altLang="en-US" sz="2400" b="1">
                <a:latin typeface="Courier New" panose="02070309020205020404" pitchFamily="49" charset="0"/>
              </a:rPr>
              <a:t> 1      2        3    a      2      1.5 </a:t>
            </a:r>
          </a:p>
          <a:p>
            <a:pPr eaLnBrk="1" hangingPunct="1"/>
            <a:r>
              <a:rPr lang="en-US" altLang="en-US" sz="2400" b="1">
                <a:latin typeface="Courier New" panose="02070309020205020404" pitchFamily="49" charset="0"/>
              </a:rPr>
              <a:t> 2      3       12    b      5      4.0</a:t>
            </a:r>
          </a:p>
        </p:txBody>
      </p:sp>
      <p:sp>
        <p:nvSpPr>
          <p:cNvPr id="72708" name="Text Box 4"/>
          <p:cNvSpPr txBox="1">
            <a:spLocks noChangeArrowheads="1"/>
          </p:cNvSpPr>
          <p:nvPr/>
        </p:nvSpPr>
        <p:spPr bwMode="auto">
          <a:xfrm>
            <a:off x="2803525" y="350838"/>
            <a:ext cx="5218113"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lvl="2" eaLnBrk="1" hangingPunct="1"/>
            <a:r>
              <a:rPr lang="en-US" altLang="en-US" sz="2500" b="1">
                <a:latin typeface="Courier New" panose="02070309020205020404" pitchFamily="49" charset="0"/>
              </a:rPr>
              <a:t>DATA new;</a:t>
            </a:r>
          </a:p>
          <a:p>
            <a:pPr marL="0" lvl="2" eaLnBrk="1" hangingPunct="1"/>
            <a:r>
              <a:rPr lang="en-US" altLang="en-US" sz="2500" b="1">
                <a:solidFill>
                  <a:srgbClr val="FF0000"/>
                </a:solidFill>
                <a:latin typeface="Courier New" panose="02070309020205020404" pitchFamily="49" charset="0"/>
              </a:rPr>
              <a:t>count = 0;</a:t>
            </a:r>
          </a:p>
          <a:p>
            <a:pPr marL="0" lvl="2" eaLnBrk="1" hangingPunct="1"/>
            <a:r>
              <a:rPr lang="en-US" altLang="en-US" sz="2500" b="1">
                <a:solidFill>
                  <a:srgbClr val="FF0000"/>
                </a:solidFill>
                <a:latin typeface="Courier New" panose="02070309020205020404" pitchFamily="49" charset="0"/>
              </a:rPr>
              <a:t>total = 0;</a:t>
            </a:r>
          </a:p>
          <a:p>
            <a:pPr marL="0" lvl="2" eaLnBrk="1" hangingPunct="1"/>
            <a:r>
              <a:rPr lang="en-US" altLang="en-US" sz="2500" b="1">
                <a:solidFill>
                  <a:srgbClr val="336600"/>
                </a:solidFill>
                <a:latin typeface="Courier New" panose="02070309020205020404" pitchFamily="49" charset="0"/>
              </a:rPr>
              <a:t>DO </a:t>
            </a:r>
            <a:r>
              <a:rPr lang="en-US" altLang="en-US" sz="2500" b="1">
                <a:solidFill>
                  <a:srgbClr val="FF0000"/>
                </a:solidFill>
                <a:latin typeface="Courier New" panose="02070309020205020404" pitchFamily="49" charset="0"/>
              </a:rPr>
              <a:t>UNTIL</a:t>
            </a:r>
            <a:r>
              <a:rPr lang="en-US" altLang="en-US" sz="2500" b="1">
                <a:solidFill>
                  <a:srgbClr val="336600"/>
                </a:solidFill>
                <a:latin typeface="Courier New" panose="02070309020205020404" pitchFamily="49" charset="0"/>
              </a:rPr>
              <a:t> </a:t>
            </a:r>
            <a:r>
              <a:rPr lang="en-US" altLang="en-US" sz="2500" b="1">
                <a:solidFill>
                  <a:srgbClr val="FF0000"/>
                </a:solidFill>
                <a:latin typeface="Courier New" panose="02070309020205020404" pitchFamily="49" charset="0"/>
              </a:rPr>
              <a:t>(LAST.id)</a:t>
            </a:r>
            <a:r>
              <a:rPr lang="en-US" altLang="en-US" sz="2500" b="1">
                <a:solidFill>
                  <a:srgbClr val="336600"/>
                </a:solidFill>
                <a:latin typeface="Courier New" panose="02070309020205020404" pitchFamily="49" charset="0"/>
              </a:rPr>
              <a:t>;</a:t>
            </a:r>
          </a:p>
          <a:p>
            <a:pPr marL="0" lvl="2" eaLnBrk="1" hangingPunct="1"/>
            <a:r>
              <a:rPr lang="en-US" altLang="en-US" sz="2500" b="1">
                <a:solidFill>
                  <a:srgbClr val="336600"/>
                </a:solidFill>
                <a:latin typeface="Courier New" panose="02070309020205020404" pitchFamily="49" charset="0"/>
              </a:rPr>
              <a:t>    SET base;</a:t>
            </a:r>
          </a:p>
          <a:p>
            <a:pPr marL="0" lvl="2" eaLnBrk="1" hangingPunct="1"/>
            <a:r>
              <a:rPr lang="en-US" altLang="en-US" sz="2500" b="1">
                <a:solidFill>
                  <a:srgbClr val="336600"/>
                </a:solidFill>
                <a:latin typeface="Courier New" panose="02070309020205020404" pitchFamily="49" charset="0"/>
              </a:rPr>
              <a:t>    BY id; </a:t>
            </a:r>
          </a:p>
          <a:p>
            <a:pPr marL="0" lvl="2" eaLnBrk="1" hangingPunct="1"/>
            <a:r>
              <a:rPr lang="en-US" altLang="en-US" sz="2500" b="1">
                <a:solidFill>
                  <a:srgbClr val="336600"/>
                </a:solidFill>
                <a:latin typeface="Courier New" panose="02070309020205020404" pitchFamily="49" charset="0"/>
              </a:rPr>
              <a:t>    </a:t>
            </a:r>
            <a:r>
              <a:rPr lang="en-US" altLang="en-US" sz="2500" b="1">
                <a:solidFill>
                  <a:srgbClr val="FF0000"/>
                </a:solidFill>
                <a:latin typeface="Courier New" panose="02070309020205020404" pitchFamily="49" charset="0"/>
              </a:rPr>
              <a:t>count = count + 1;</a:t>
            </a:r>
          </a:p>
          <a:p>
            <a:pPr marL="0" lvl="2" eaLnBrk="1" hangingPunct="1"/>
            <a:r>
              <a:rPr lang="en-US" altLang="en-US" sz="2500" b="1">
                <a:solidFill>
                  <a:srgbClr val="336600"/>
                </a:solidFill>
                <a:latin typeface="Courier New" panose="02070309020205020404" pitchFamily="49" charset="0"/>
              </a:rPr>
              <a:t>    </a:t>
            </a:r>
            <a:r>
              <a:rPr lang="en-US" altLang="en-US" sz="2500" b="1">
                <a:solidFill>
                  <a:srgbClr val="FF0000"/>
                </a:solidFill>
                <a:latin typeface="Courier New" panose="02070309020205020404" pitchFamily="49" charset="0"/>
              </a:rPr>
              <a:t>total = total + score</a:t>
            </a:r>
            <a:r>
              <a:rPr lang="en-US" altLang="en-US" sz="2500" b="1">
                <a:solidFill>
                  <a:srgbClr val="336600"/>
                </a:solidFill>
                <a:latin typeface="Courier New" panose="02070309020205020404" pitchFamily="49" charset="0"/>
              </a:rPr>
              <a:t>;</a:t>
            </a:r>
          </a:p>
          <a:p>
            <a:pPr marL="0" lvl="2" eaLnBrk="1" hangingPunct="1"/>
            <a:r>
              <a:rPr lang="en-US" altLang="en-US" sz="2500" b="1">
                <a:solidFill>
                  <a:srgbClr val="336600"/>
                </a:solidFill>
                <a:latin typeface="Courier New" panose="02070309020205020404" pitchFamily="49" charset="0"/>
              </a:rPr>
              <a:t>END;</a:t>
            </a:r>
          </a:p>
          <a:p>
            <a:pPr marL="0" lvl="2" eaLnBrk="1" hangingPunct="1"/>
            <a:r>
              <a:rPr lang="en-US" altLang="en-US" sz="2500" b="1">
                <a:solidFill>
                  <a:srgbClr val="0000FF"/>
                </a:solidFill>
                <a:latin typeface="Courier New" panose="02070309020205020404" pitchFamily="49" charset="0"/>
              </a:rPr>
              <a:t>mean = total / </a:t>
            </a:r>
            <a:r>
              <a:rPr lang="en-US" altLang="en-US" sz="2500" b="1">
                <a:solidFill>
                  <a:srgbClr val="FF0000"/>
                </a:solidFill>
                <a:latin typeface="Courier New" panose="02070309020205020404" pitchFamily="49" charset="0"/>
              </a:rPr>
              <a:t>count</a:t>
            </a:r>
            <a:r>
              <a:rPr lang="en-US" altLang="en-US" sz="2500" b="1">
                <a:solidFill>
                  <a:srgbClr val="0000FF"/>
                </a:solidFill>
                <a:latin typeface="Courier New" panose="02070309020205020404" pitchFamily="49" charset="0"/>
              </a:rPr>
              <a:t>;</a:t>
            </a:r>
          </a:p>
          <a:p>
            <a:pPr marL="0" lvl="2" eaLnBrk="1" hangingPunct="1">
              <a:spcBef>
                <a:spcPts val="2400"/>
              </a:spcBef>
            </a:pPr>
            <a:r>
              <a:rPr lang="en-US" altLang="en-US" sz="2500" b="1">
                <a:latin typeface="Courier New" panose="02070309020205020404" pitchFamily="49" charset="0"/>
              </a:rPr>
              <a:t>PROC PRINT DATA=new; RUN;</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044A57-BCEE-46AC-9958-93DE896EE2A3}" type="slidenum">
              <a:rPr lang="en-US" altLang="en-US" sz="2400">
                <a:solidFill>
                  <a:srgbClr val="898989"/>
                </a:solidFill>
                <a:latin typeface="Calibri" panose="020F0502020204030204" pitchFamily="34" charset="0"/>
              </a:rPr>
              <a:pPr eaLnBrk="1" hangingPunct="1"/>
              <a:t>69</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60A324-E8AD-4942-AE6E-2BFB51379688}" type="slidenum">
              <a:rPr lang="en-US" altLang="en-US" sz="2400">
                <a:solidFill>
                  <a:srgbClr val="898989"/>
                </a:solidFill>
                <a:latin typeface="Calibri" panose="020F0502020204030204" pitchFamily="34" charset="0"/>
              </a:rPr>
              <a:pPr eaLnBrk="1" hangingPunct="1"/>
              <a:t>7</a:t>
            </a:fld>
            <a:endParaRPr lang="en-US" altLang="en-US" sz="2400">
              <a:solidFill>
                <a:srgbClr val="898989"/>
              </a:solidFill>
              <a:latin typeface="Calibri" panose="020F0502020204030204" pitchFamily="34" charset="0"/>
            </a:endParaRPr>
          </a:p>
        </p:txBody>
      </p:sp>
      <p:sp>
        <p:nvSpPr>
          <p:cNvPr id="9219" name="Title 1"/>
          <p:cNvSpPr>
            <a:spLocks noGrp="1"/>
          </p:cNvSpPr>
          <p:nvPr>
            <p:ph type="title" idx="4294967295"/>
          </p:nvPr>
        </p:nvSpPr>
        <p:spPr>
          <a:xfrm>
            <a:off x="457200" y="92075"/>
            <a:ext cx="8229600" cy="868363"/>
          </a:xfrm>
        </p:spPr>
        <p:txBody>
          <a:bodyPr/>
          <a:lstStyle/>
          <a:p>
            <a:pPr eaLnBrk="1" hangingPunct="1"/>
            <a:r>
              <a:rPr lang="en-US" altLang="en-US" b="1" smtClean="0"/>
              <a:t>Preliminaries</a:t>
            </a:r>
          </a:p>
        </p:txBody>
      </p:sp>
      <p:sp>
        <p:nvSpPr>
          <p:cNvPr id="9220" name="Content Placeholder 2"/>
          <p:cNvSpPr>
            <a:spLocks noGrp="1"/>
          </p:cNvSpPr>
          <p:nvPr>
            <p:ph idx="4294967295"/>
          </p:nvPr>
        </p:nvSpPr>
        <p:spPr>
          <a:xfrm>
            <a:off x="533400" y="914400"/>
            <a:ext cx="8001000" cy="3200400"/>
          </a:xfrm>
        </p:spPr>
        <p:txBody>
          <a:bodyPr/>
          <a:lstStyle/>
          <a:p>
            <a:pPr eaLnBrk="1" hangingPunct="1">
              <a:spcBef>
                <a:spcPct val="0"/>
              </a:spcBef>
            </a:pPr>
            <a:r>
              <a:rPr lang="en-US" altLang="en-US" sz="2900" smtClean="0"/>
              <a:t>A data step can have </a:t>
            </a:r>
            <a:r>
              <a:rPr lang="en-US" altLang="en-US" sz="2900" u="sng" smtClean="0"/>
              <a:t>multiple</a:t>
            </a:r>
            <a:r>
              <a:rPr lang="en-US" altLang="en-US" sz="2900" smtClean="0"/>
              <a:t> </a:t>
            </a:r>
            <a:r>
              <a:rPr lang="en-US" altLang="en-US" sz="2900" b="1" smtClean="0"/>
              <a:t>SET</a:t>
            </a:r>
            <a:r>
              <a:rPr lang="en-US" altLang="en-US" sz="2900" smtClean="0"/>
              <a:t> statements.</a:t>
            </a:r>
          </a:p>
          <a:p>
            <a:pPr eaLnBrk="1" hangingPunct="1">
              <a:spcBef>
                <a:spcPct val="0"/>
              </a:spcBef>
            </a:pPr>
            <a:r>
              <a:rPr lang="en-US" altLang="en-US" sz="2900" smtClean="0"/>
              <a:t>Each reads its own “</a:t>
            </a:r>
            <a:r>
              <a:rPr lang="en-US" altLang="en-US" sz="2900" u="sng" smtClean="0"/>
              <a:t>virtual copy</a:t>
            </a:r>
            <a:r>
              <a:rPr lang="en-US" altLang="en-US" sz="2900" smtClean="0"/>
              <a:t>” of the file (buffer), which are completely independent of each other.</a:t>
            </a:r>
          </a:p>
          <a:p>
            <a:pPr eaLnBrk="1" hangingPunct="1">
              <a:spcBef>
                <a:spcPct val="0"/>
              </a:spcBef>
            </a:pPr>
            <a:r>
              <a:rPr lang="en-US" altLang="en-US" sz="2900" smtClean="0"/>
              <a:t>Each begins reading at the </a:t>
            </a:r>
            <a:r>
              <a:rPr lang="en-US" altLang="en-US" sz="2900" u="sng" smtClean="0"/>
              <a:t>first record</a:t>
            </a:r>
            <a:r>
              <a:rPr lang="en-US" altLang="en-US" sz="2900" smtClean="0"/>
              <a:t>.  </a:t>
            </a:r>
          </a:p>
          <a:p>
            <a:pPr eaLnBrk="1" hangingPunct="1">
              <a:spcBef>
                <a:spcPct val="0"/>
              </a:spcBef>
            </a:pPr>
            <a:r>
              <a:rPr lang="en-US" altLang="en-US" sz="2900" smtClean="0"/>
              <a:t>Each has its own </a:t>
            </a:r>
            <a:r>
              <a:rPr lang="en-US" altLang="en-US" sz="2900" u="sng" smtClean="0"/>
              <a:t>file pointer</a:t>
            </a:r>
            <a:r>
              <a:rPr lang="en-US" altLang="en-US" sz="2900" smtClean="0"/>
              <a:t> to remember where it stopped reading (in its virtual copy).</a:t>
            </a:r>
          </a:p>
        </p:txBody>
      </p:sp>
      <p:sp>
        <p:nvSpPr>
          <p:cNvPr id="9221" name="TextBox 1"/>
          <p:cNvSpPr txBox="1">
            <a:spLocks noChangeArrowheads="1"/>
          </p:cNvSpPr>
          <p:nvPr/>
        </p:nvSpPr>
        <p:spPr bwMode="auto">
          <a:xfrm>
            <a:off x="5095875" y="4565650"/>
            <a:ext cx="3840163" cy="1693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ourier New" panose="02070309020205020404" pitchFamily="49" charset="0"/>
                <a:cs typeface="Courier New" panose="02070309020205020404" pitchFamily="49" charset="0"/>
              </a:rPr>
              <a:t>Name=Alfred Age=14</a:t>
            </a:r>
          </a:p>
          <a:p>
            <a:r>
              <a:rPr lang="en-US" altLang="en-US" sz="2600" b="1">
                <a:latin typeface="Courier New" panose="02070309020205020404" pitchFamily="49" charset="0"/>
                <a:cs typeface="Courier New" panose="02070309020205020404" pitchFamily="49" charset="0"/>
              </a:rPr>
              <a:t>Name=Alfred Age=14</a:t>
            </a:r>
          </a:p>
          <a:p>
            <a:r>
              <a:rPr lang="en-US" altLang="en-US" sz="2600" b="1">
                <a:latin typeface="Courier New" panose="02070309020205020404" pitchFamily="49" charset="0"/>
                <a:cs typeface="Courier New" panose="02070309020205020404" pitchFamily="49" charset="0"/>
              </a:rPr>
              <a:t>Name=Alice Age=13</a:t>
            </a:r>
          </a:p>
          <a:p>
            <a:r>
              <a:rPr lang="en-US" altLang="en-US" sz="2600" b="1">
                <a:latin typeface="Courier New" panose="02070309020205020404" pitchFamily="49" charset="0"/>
                <a:cs typeface="Courier New" panose="02070309020205020404" pitchFamily="49" charset="0"/>
              </a:rPr>
              <a:t>Name=Alice Age=13</a:t>
            </a:r>
            <a:endParaRPr lang="en-US" altLang="en-US" sz="2600" b="1">
              <a:solidFill>
                <a:srgbClr val="336600"/>
              </a:solidFill>
              <a:latin typeface="Courier New" panose="02070309020205020404" pitchFamily="49" charset="0"/>
              <a:cs typeface="Courier New" panose="02070309020205020404" pitchFamily="49" charset="0"/>
            </a:endParaRPr>
          </a:p>
        </p:txBody>
      </p:sp>
      <p:sp>
        <p:nvSpPr>
          <p:cNvPr id="9222" name="TextBox 2"/>
          <p:cNvSpPr txBox="1">
            <a:spLocks noChangeArrowheads="1"/>
          </p:cNvSpPr>
          <p:nvPr/>
        </p:nvSpPr>
        <p:spPr bwMode="auto">
          <a:xfrm>
            <a:off x="152400" y="4270375"/>
            <a:ext cx="49530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defRPr/>
            </a:pPr>
            <a:r>
              <a:rPr lang="en-US" sz="2600" b="1" smtClean="0">
                <a:latin typeface="Courier New" pitchFamily="49" charset="0"/>
                <a:cs typeface="Courier New" pitchFamily="49" charset="0"/>
              </a:rPr>
              <a:t>DATA _NULL_;</a:t>
            </a:r>
          </a:p>
          <a:p>
            <a:pPr eaLnBrk="1" hangingPunct="1">
              <a:lnSpc>
                <a:spcPct val="90000"/>
              </a:lnSpc>
              <a:defRPr/>
            </a:pPr>
            <a:r>
              <a:rPr lang="en-US" sz="2600" b="1" smtClean="0">
                <a:solidFill>
                  <a:srgbClr val="FF0000"/>
                </a:solidFill>
                <a:latin typeface="Courier New" pitchFamily="49" charset="0"/>
                <a:cs typeface="Courier New" pitchFamily="49" charset="0"/>
              </a:rPr>
              <a:t>SET</a:t>
            </a:r>
            <a:r>
              <a:rPr lang="en-US" sz="1000" b="1" smtClean="0">
                <a:latin typeface="Courier New" pitchFamily="49" charset="0"/>
                <a:cs typeface="Courier New" pitchFamily="49" charset="0"/>
              </a:rPr>
              <a:t> </a:t>
            </a:r>
            <a:r>
              <a:rPr lang="en-US" sz="2600" b="1" smtClean="0">
                <a:latin typeface="Courier New" pitchFamily="49" charset="0"/>
                <a:cs typeface="Courier New" pitchFamily="49" charset="0"/>
              </a:rPr>
              <a:t>sashelp.class</a:t>
            </a:r>
            <a:r>
              <a:rPr lang="en-US" sz="400" b="1" smtClean="0">
                <a:latin typeface="Courier New" pitchFamily="49" charset="0"/>
                <a:cs typeface="Courier New" pitchFamily="49" charset="0"/>
              </a:rPr>
              <a:t> </a:t>
            </a:r>
            <a:r>
              <a:rPr lang="en-US" sz="2600" b="1" smtClean="0">
                <a:latin typeface="Courier New" pitchFamily="49" charset="0"/>
                <a:cs typeface="Courier New" pitchFamily="49" charset="0"/>
              </a:rPr>
              <a:t>(OBS=2)</a:t>
            </a:r>
            <a:r>
              <a:rPr lang="en-US" sz="2600" b="1" smtClean="0">
                <a:latin typeface="+mn-lt"/>
                <a:cs typeface="Courier New" pitchFamily="49" charset="0"/>
              </a:rPr>
              <a:t>;</a:t>
            </a:r>
          </a:p>
          <a:p>
            <a:pPr eaLnBrk="1" hangingPunct="1">
              <a:lnSpc>
                <a:spcPct val="90000"/>
              </a:lnSpc>
              <a:defRPr/>
            </a:pPr>
            <a:r>
              <a:rPr lang="en-US" sz="2600" b="1" smtClean="0">
                <a:latin typeface="Courier New" pitchFamily="49" charset="0"/>
                <a:cs typeface="Courier New" pitchFamily="49" charset="0"/>
              </a:rPr>
              <a:t>PUT</a:t>
            </a:r>
            <a:r>
              <a:rPr lang="en-US" sz="1000" b="1" smtClean="0">
                <a:latin typeface="Courier New" pitchFamily="49" charset="0"/>
                <a:cs typeface="Courier New" pitchFamily="49" charset="0"/>
              </a:rPr>
              <a:t> </a:t>
            </a:r>
            <a:r>
              <a:rPr lang="en-US" sz="2600" b="1" smtClean="0">
                <a:latin typeface="Courier New" pitchFamily="49" charset="0"/>
                <a:cs typeface="Courier New" pitchFamily="49" charset="0"/>
              </a:rPr>
              <a:t>name= age=;</a:t>
            </a:r>
          </a:p>
          <a:p>
            <a:pPr eaLnBrk="1" hangingPunct="1">
              <a:lnSpc>
                <a:spcPct val="90000"/>
              </a:lnSpc>
              <a:defRPr/>
            </a:pPr>
            <a:r>
              <a:rPr lang="en-US" sz="2600" b="1" smtClean="0">
                <a:solidFill>
                  <a:srgbClr val="FF0000"/>
                </a:solidFill>
                <a:latin typeface="Courier New" pitchFamily="49" charset="0"/>
                <a:cs typeface="Courier New" pitchFamily="49" charset="0"/>
              </a:rPr>
              <a:t>SET</a:t>
            </a:r>
            <a:r>
              <a:rPr lang="en-US" sz="1000" b="1" smtClean="0">
                <a:latin typeface="Courier New" pitchFamily="49" charset="0"/>
                <a:cs typeface="Courier New" pitchFamily="49" charset="0"/>
              </a:rPr>
              <a:t> </a:t>
            </a:r>
            <a:r>
              <a:rPr lang="en-US" sz="2600" b="1" smtClean="0">
                <a:latin typeface="Courier New" pitchFamily="49" charset="0"/>
                <a:cs typeface="Courier New" pitchFamily="49" charset="0"/>
              </a:rPr>
              <a:t>sashelp.class</a:t>
            </a:r>
            <a:r>
              <a:rPr lang="en-US" sz="400" b="1" smtClean="0">
                <a:latin typeface="Courier New" pitchFamily="49" charset="0"/>
                <a:cs typeface="Courier New" pitchFamily="49" charset="0"/>
              </a:rPr>
              <a:t> </a:t>
            </a:r>
            <a:r>
              <a:rPr lang="en-US" sz="2600" b="1" smtClean="0">
                <a:latin typeface="Courier New" pitchFamily="49" charset="0"/>
                <a:cs typeface="Courier New" pitchFamily="49" charset="0"/>
              </a:rPr>
              <a:t>(OBS=2)</a:t>
            </a:r>
            <a:r>
              <a:rPr lang="en-US" sz="2600" b="1" smtClean="0">
                <a:latin typeface="+mn-lt"/>
                <a:cs typeface="Courier New" pitchFamily="49" charset="0"/>
              </a:rPr>
              <a:t>;</a:t>
            </a:r>
          </a:p>
          <a:p>
            <a:pPr eaLnBrk="1" hangingPunct="1">
              <a:lnSpc>
                <a:spcPct val="90000"/>
              </a:lnSpc>
              <a:defRPr/>
            </a:pPr>
            <a:r>
              <a:rPr lang="en-US" sz="2600" b="1" smtClean="0">
                <a:latin typeface="Courier New" pitchFamily="49" charset="0"/>
                <a:cs typeface="Courier New" pitchFamily="49" charset="0"/>
              </a:rPr>
              <a:t>PUT</a:t>
            </a:r>
            <a:r>
              <a:rPr lang="en-US" sz="1000" b="1" smtClean="0">
                <a:latin typeface="Courier New" pitchFamily="49" charset="0"/>
                <a:cs typeface="Courier New" pitchFamily="49" charset="0"/>
              </a:rPr>
              <a:t> </a:t>
            </a:r>
            <a:r>
              <a:rPr lang="en-US" sz="2600" b="1" smtClean="0">
                <a:latin typeface="Courier New" pitchFamily="49" charset="0"/>
                <a:cs typeface="Courier New" pitchFamily="49" charset="0"/>
              </a:rPr>
              <a:t>name= age=;</a:t>
            </a:r>
          </a:p>
          <a:p>
            <a:pPr eaLnBrk="1" hangingPunct="1">
              <a:lnSpc>
                <a:spcPct val="90000"/>
              </a:lnSpc>
              <a:defRPr/>
            </a:pPr>
            <a:r>
              <a:rPr lang="en-US" sz="2600" b="1" smtClean="0">
                <a:latin typeface="Courier New" pitchFamily="49" charset="0"/>
                <a:cs typeface="Courier New" pitchFamily="49" charset="0"/>
              </a:rPr>
              <a:t>RUN;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body" idx="1"/>
          </p:nvPr>
        </p:nvSpPr>
        <p:spPr>
          <a:xfrm>
            <a:off x="381000" y="533400"/>
            <a:ext cx="2057400" cy="1447800"/>
          </a:xfrm>
        </p:spPr>
        <p:txBody>
          <a:bodyPr/>
          <a:lstStyle/>
          <a:p>
            <a:pPr eaLnBrk="1" hangingPunct="1">
              <a:lnSpc>
                <a:spcPct val="90000"/>
              </a:lnSpc>
              <a:spcBef>
                <a:spcPct val="0"/>
              </a:spcBef>
              <a:spcAft>
                <a:spcPct val="5000"/>
              </a:spcAft>
              <a:buFont typeface="Arial" panose="020B0604020202020204" pitchFamily="34" charset="0"/>
              <a:buNone/>
            </a:pPr>
            <a:r>
              <a:rPr lang="en-US" altLang="en-US" sz="2800" b="1" smtClean="0"/>
              <a:t>DoW loop</a:t>
            </a:r>
          </a:p>
          <a:p>
            <a:pPr eaLnBrk="1" hangingPunct="1">
              <a:lnSpc>
                <a:spcPct val="90000"/>
              </a:lnSpc>
              <a:spcBef>
                <a:spcPct val="0"/>
              </a:spcBef>
              <a:spcAft>
                <a:spcPct val="5000"/>
              </a:spcAft>
              <a:buFont typeface="Arial" panose="020B0604020202020204" pitchFamily="34" charset="0"/>
              <a:buNone/>
            </a:pPr>
            <a:r>
              <a:rPr lang="en-US" altLang="en-US" sz="2800" b="1" smtClean="0"/>
              <a:t>approach</a:t>
            </a:r>
          </a:p>
          <a:p>
            <a:pPr eaLnBrk="1" hangingPunct="1">
              <a:lnSpc>
                <a:spcPct val="90000"/>
              </a:lnSpc>
              <a:spcBef>
                <a:spcPct val="0"/>
              </a:spcBef>
              <a:spcAft>
                <a:spcPct val="5000"/>
              </a:spcAft>
              <a:buFont typeface="Arial" panose="020B0604020202020204" pitchFamily="34" charset="0"/>
              <a:buNone/>
            </a:pPr>
            <a:r>
              <a:rPr lang="en-US" altLang="en-US" sz="2800" b="1" smtClean="0">
                <a:solidFill>
                  <a:srgbClr val="0000FF"/>
                </a:solidFill>
              </a:rPr>
              <a:t>(improved)</a:t>
            </a:r>
            <a:r>
              <a:rPr lang="en-US" altLang="en-US" sz="2800" b="1" smtClean="0"/>
              <a:t>:</a:t>
            </a:r>
          </a:p>
        </p:txBody>
      </p:sp>
      <p:sp>
        <p:nvSpPr>
          <p:cNvPr id="73731" name="Text Box 3"/>
          <p:cNvSpPr txBox="1">
            <a:spLocks noChangeArrowheads="1"/>
          </p:cNvSpPr>
          <p:nvPr/>
        </p:nvSpPr>
        <p:spPr bwMode="auto">
          <a:xfrm>
            <a:off x="477838" y="5307013"/>
            <a:ext cx="7543800" cy="1212850"/>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Courier New" panose="02070309020205020404" pitchFamily="49" charset="0"/>
              </a:rPr>
              <a:t>Obs    n    id    score    total    mean</a:t>
            </a:r>
          </a:p>
          <a:p>
            <a:pPr eaLnBrk="1" hangingPunct="1"/>
            <a:r>
              <a:rPr lang="en-US" altLang="en-US" sz="2400" b="1">
                <a:latin typeface="Courier New" panose="02070309020205020404" pitchFamily="49" charset="0"/>
              </a:rPr>
              <a:t> 1     2    a       2         3      1.5</a:t>
            </a:r>
          </a:p>
          <a:p>
            <a:pPr eaLnBrk="1" hangingPunct="1"/>
            <a:r>
              <a:rPr lang="en-US" altLang="en-US" sz="2400" b="1">
                <a:latin typeface="Courier New" panose="02070309020205020404" pitchFamily="49" charset="0"/>
              </a:rPr>
              <a:t> 2     3    b       5        12      4.0</a:t>
            </a:r>
          </a:p>
        </p:txBody>
      </p:sp>
      <p:sp>
        <p:nvSpPr>
          <p:cNvPr id="73732" name="Text Box 4"/>
          <p:cNvSpPr txBox="1">
            <a:spLocks noChangeArrowheads="1"/>
          </p:cNvSpPr>
          <p:nvPr/>
        </p:nvSpPr>
        <p:spPr bwMode="auto">
          <a:xfrm>
            <a:off x="2803525" y="350838"/>
            <a:ext cx="59436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lvl="2" eaLnBrk="1" hangingPunct="1"/>
            <a:r>
              <a:rPr lang="en-US" altLang="en-US" sz="2500" b="1">
                <a:latin typeface="Courier New" panose="02070309020205020404" pitchFamily="49" charset="0"/>
              </a:rPr>
              <a:t>DATA new;</a:t>
            </a:r>
          </a:p>
          <a:p>
            <a:pPr marL="0" lvl="2" eaLnBrk="1" hangingPunct="1"/>
            <a:endParaRPr lang="en-US" altLang="en-US" sz="2500" b="1">
              <a:latin typeface="Courier New" panose="02070309020205020404" pitchFamily="49" charset="0"/>
            </a:endParaRPr>
          </a:p>
          <a:p>
            <a:pPr marL="0" lvl="2" eaLnBrk="1" hangingPunct="1"/>
            <a:r>
              <a:rPr lang="en-US" altLang="en-US" sz="2500" b="1">
                <a:solidFill>
                  <a:srgbClr val="336600"/>
                </a:solidFill>
                <a:latin typeface="Courier New" panose="02070309020205020404" pitchFamily="49" charset="0"/>
              </a:rPr>
              <a:t>DO </a:t>
            </a:r>
            <a:r>
              <a:rPr lang="en-US" altLang="en-US" sz="2500" b="1">
                <a:solidFill>
                  <a:srgbClr val="FF0000"/>
                </a:solidFill>
                <a:latin typeface="Courier New" panose="02070309020205020404" pitchFamily="49" charset="0"/>
              </a:rPr>
              <a:t>n</a:t>
            </a:r>
            <a:r>
              <a:rPr lang="en-US" altLang="en-US" sz="2500" b="1">
                <a:solidFill>
                  <a:srgbClr val="336600"/>
                </a:solidFill>
                <a:latin typeface="Courier New" panose="02070309020205020404" pitchFamily="49" charset="0"/>
              </a:rPr>
              <a:t> </a:t>
            </a:r>
            <a:r>
              <a:rPr lang="en-US" altLang="en-US" sz="2500" b="1">
                <a:solidFill>
                  <a:srgbClr val="FF0000"/>
                </a:solidFill>
                <a:latin typeface="Courier New" panose="02070309020205020404" pitchFamily="49" charset="0"/>
              </a:rPr>
              <a:t>= 1 BY 1 UNTIL (LAST.id)</a:t>
            </a:r>
            <a:r>
              <a:rPr lang="en-US" altLang="en-US" sz="2500" b="1">
                <a:solidFill>
                  <a:srgbClr val="336600"/>
                </a:solidFill>
                <a:latin typeface="Courier New" panose="02070309020205020404" pitchFamily="49" charset="0"/>
              </a:rPr>
              <a:t>;</a:t>
            </a:r>
          </a:p>
          <a:p>
            <a:pPr marL="0" lvl="2" eaLnBrk="1" hangingPunct="1"/>
            <a:r>
              <a:rPr lang="en-US" altLang="en-US" sz="2500" b="1">
                <a:solidFill>
                  <a:srgbClr val="336600"/>
                </a:solidFill>
                <a:latin typeface="Courier New" panose="02070309020205020404" pitchFamily="49" charset="0"/>
              </a:rPr>
              <a:t>SET base;</a:t>
            </a:r>
          </a:p>
          <a:p>
            <a:pPr marL="0" lvl="2" eaLnBrk="1" hangingPunct="1"/>
            <a:r>
              <a:rPr lang="en-US" altLang="en-US" sz="2500" b="1">
                <a:solidFill>
                  <a:srgbClr val="336600"/>
                </a:solidFill>
                <a:latin typeface="Courier New" panose="02070309020205020404" pitchFamily="49" charset="0"/>
              </a:rPr>
              <a:t>BY id;</a:t>
            </a:r>
          </a:p>
          <a:p>
            <a:pPr marL="0" lvl="2" eaLnBrk="1" hangingPunct="1"/>
            <a:r>
              <a:rPr lang="en-US" altLang="en-US" sz="2500" b="1">
                <a:solidFill>
                  <a:srgbClr val="FF0000"/>
                </a:solidFill>
                <a:latin typeface="Courier New" panose="02070309020205020404" pitchFamily="49" charset="0"/>
              </a:rPr>
              <a:t>total = SUM(total,score)</a:t>
            </a:r>
            <a:r>
              <a:rPr lang="en-US" altLang="en-US" sz="2500" b="1">
                <a:solidFill>
                  <a:srgbClr val="336600"/>
                </a:solidFill>
                <a:latin typeface="Courier New" panose="02070309020205020404" pitchFamily="49" charset="0"/>
              </a:rPr>
              <a:t>;</a:t>
            </a:r>
          </a:p>
          <a:p>
            <a:pPr marL="0" lvl="2" eaLnBrk="1" hangingPunct="1"/>
            <a:r>
              <a:rPr lang="en-US" altLang="en-US" sz="2500" b="1">
                <a:solidFill>
                  <a:srgbClr val="336600"/>
                </a:solidFill>
                <a:latin typeface="Courier New" panose="02070309020205020404" pitchFamily="49" charset="0"/>
              </a:rPr>
              <a:t>END;</a:t>
            </a:r>
          </a:p>
          <a:p>
            <a:pPr marL="0" lvl="2" eaLnBrk="1" hangingPunct="1"/>
            <a:endParaRPr lang="en-US" altLang="en-US" sz="2500" b="1">
              <a:latin typeface="Courier New" panose="02070309020205020404" pitchFamily="49" charset="0"/>
            </a:endParaRPr>
          </a:p>
          <a:p>
            <a:pPr marL="0" lvl="2" eaLnBrk="1" hangingPunct="1"/>
            <a:r>
              <a:rPr lang="en-US" altLang="en-US" sz="2500" b="1">
                <a:solidFill>
                  <a:srgbClr val="0000FF"/>
                </a:solidFill>
                <a:latin typeface="Courier New" panose="02070309020205020404" pitchFamily="49" charset="0"/>
              </a:rPr>
              <a:t>mean = total / </a:t>
            </a:r>
            <a:r>
              <a:rPr lang="en-US" altLang="en-US" sz="2500" b="1">
                <a:solidFill>
                  <a:srgbClr val="FF0000"/>
                </a:solidFill>
                <a:latin typeface="Courier New" panose="02070309020205020404" pitchFamily="49" charset="0"/>
              </a:rPr>
              <a:t>n</a:t>
            </a:r>
            <a:r>
              <a:rPr lang="en-US" altLang="en-US" sz="2500" b="1">
                <a:solidFill>
                  <a:srgbClr val="0000FF"/>
                </a:solidFill>
                <a:latin typeface="Courier New" panose="02070309020205020404" pitchFamily="49" charset="0"/>
              </a:rPr>
              <a:t>;</a:t>
            </a:r>
          </a:p>
          <a:p>
            <a:pPr marL="0" lvl="2" eaLnBrk="1" hangingPunct="1">
              <a:spcBef>
                <a:spcPts val="2400"/>
              </a:spcBef>
            </a:pPr>
            <a:r>
              <a:rPr lang="en-US" altLang="en-US" sz="2500" b="1">
                <a:latin typeface="Courier New" panose="02070309020205020404" pitchFamily="49" charset="0"/>
              </a:rPr>
              <a:t>PROC PRINT DATA=new; RUN;</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9325C2-8BA2-4BE5-9272-D69B1B07125E}" type="slidenum">
              <a:rPr lang="en-US" altLang="en-US" sz="2400">
                <a:solidFill>
                  <a:srgbClr val="898989"/>
                </a:solidFill>
                <a:latin typeface="Calibri" panose="020F0502020204030204" pitchFamily="34" charset="0"/>
              </a:rPr>
              <a:pPr eaLnBrk="1" hangingPunct="1"/>
              <a:t>70</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body" idx="1"/>
          </p:nvPr>
        </p:nvSpPr>
        <p:spPr>
          <a:xfrm>
            <a:off x="381000" y="533400"/>
            <a:ext cx="2057400" cy="1676400"/>
          </a:xfrm>
        </p:spPr>
        <p:txBody>
          <a:bodyPr/>
          <a:lstStyle/>
          <a:p>
            <a:pPr marL="0" indent="0" eaLnBrk="1" hangingPunct="1">
              <a:lnSpc>
                <a:spcPct val="90000"/>
              </a:lnSpc>
              <a:spcBef>
                <a:spcPct val="0"/>
              </a:spcBef>
              <a:spcAft>
                <a:spcPct val="5000"/>
              </a:spcAft>
              <a:buFont typeface="Arial" panose="020B0604020202020204" pitchFamily="34" charset="0"/>
              <a:buNone/>
            </a:pPr>
            <a:r>
              <a:rPr lang="en-US" altLang="en-US" sz="2800" b="1" smtClean="0"/>
              <a:t>DoW loop</a:t>
            </a:r>
          </a:p>
          <a:p>
            <a:pPr marL="0" indent="0" eaLnBrk="1" hangingPunct="1">
              <a:lnSpc>
                <a:spcPct val="90000"/>
              </a:lnSpc>
              <a:spcBef>
                <a:spcPct val="0"/>
              </a:spcBef>
              <a:spcAft>
                <a:spcPct val="5000"/>
              </a:spcAft>
              <a:buFont typeface="Arial" panose="020B0604020202020204" pitchFamily="34" charset="0"/>
              <a:buNone/>
            </a:pPr>
            <a:r>
              <a:rPr lang="en-US" altLang="en-US" sz="2800" b="1" smtClean="0"/>
              <a:t>approach</a:t>
            </a:r>
          </a:p>
          <a:p>
            <a:pPr marL="0" indent="0" eaLnBrk="1" hangingPunct="1">
              <a:lnSpc>
                <a:spcPct val="90000"/>
              </a:lnSpc>
              <a:spcBef>
                <a:spcPct val="0"/>
              </a:spcBef>
              <a:spcAft>
                <a:spcPct val="5000"/>
              </a:spcAft>
              <a:buFont typeface="Arial" panose="020B0604020202020204" pitchFamily="34" charset="0"/>
              <a:buNone/>
            </a:pPr>
            <a:r>
              <a:rPr lang="en-US" altLang="en-US" sz="2800" b="1" smtClean="0">
                <a:solidFill>
                  <a:srgbClr val="0000FF"/>
                </a:solidFill>
              </a:rPr>
              <a:t>(further improved)</a:t>
            </a:r>
            <a:r>
              <a:rPr lang="en-US" altLang="en-US" sz="2800" b="1" smtClean="0"/>
              <a:t>:</a:t>
            </a:r>
          </a:p>
        </p:txBody>
      </p:sp>
      <p:sp>
        <p:nvSpPr>
          <p:cNvPr id="74755" name="Text Box 3"/>
          <p:cNvSpPr txBox="1">
            <a:spLocks noChangeArrowheads="1"/>
          </p:cNvSpPr>
          <p:nvPr/>
        </p:nvSpPr>
        <p:spPr bwMode="auto">
          <a:xfrm>
            <a:off x="1163638" y="5307013"/>
            <a:ext cx="6684962" cy="1212850"/>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Courier New" panose="02070309020205020404" pitchFamily="49" charset="0"/>
              </a:rPr>
              <a:t>Obs    id    score    total    mean</a:t>
            </a:r>
          </a:p>
          <a:p>
            <a:pPr eaLnBrk="1" hangingPunct="1"/>
            <a:r>
              <a:rPr lang="en-US" altLang="en-US" sz="2400" b="1">
                <a:latin typeface="Courier New" panose="02070309020205020404" pitchFamily="49" charset="0"/>
              </a:rPr>
              <a:t> 1     a       2         3      1.5</a:t>
            </a:r>
          </a:p>
          <a:p>
            <a:pPr eaLnBrk="1" hangingPunct="1"/>
            <a:r>
              <a:rPr lang="en-US" altLang="en-US" sz="2400" b="1">
                <a:latin typeface="Courier New" panose="02070309020205020404" pitchFamily="49" charset="0"/>
              </a:rPr>
              <a:t> 2     b       5        12      4.0</a:t>
            </a:r>
          </a:p>
        </p:txBody>
      </p:sp>
      <p:sp>
        <p:nvSpPr>
          <p:cNvPr id="74756" name="Text Box 4"/>
          <p:cNvSpPr txBox="1">
            <a:spLocks noChangeArrowheads="1"/>
          </p:cNvSpPr>
          <p:nvPr/>
        </p:nvSpPr>
        <p:spPr bwMode="auto">
          <a:xfrm>
            <a:off x="2524125" y="350838"/>
            <a:ext cx="6340475" cy="424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lvl="2" eaLnBrk="1" hangingPunct="1"/>
            <a:r>
              <a:rPr lang="en-US" altLang="en-US" sz="2500" b="1">
                <a:latin typeface="Courier New" panose="02070309020205020404" pitchFamily="49" charset="0"/>
              </a:rPr>
              <a:t>DATA new;</a:t>
            </a:r>
          </a:p>
          <a:p>
            <a:pPr marL="0" lvl="2" eaLnBrk="1" hangingPunct="1"/>
            <a:endParaRPr lang="en-US" altLang="en-US" sz="2500" b="1">
              <a:latin typeface="Courier New" panose="02070309020205020404" pitchFamily="49" charset="0"/>
            </a:endParaRPr>
          </a:p>
          <a:p>
            <a:pPr marL="0" lvl="2" eaLnBrk="1" hangingPunct="1"/>
            <a:r>
              <a:rPr lang="en-US" altLang="en-US" sz="2500" b="1">
                <a:solidFill>
                  <a:srgbClr val="336600"/>
                </a:solidFill>
                <a:latin typeface="Courier New" panose="02070309020205020404" pitchFamily="49" charset="0"/>
              </a:rPr>
              <a:t>DO </a:t>
            </a:r>
            <a:r>
              <a:rPr lang="en-US" altLang="en-US" sz="2500" b="1">
                <a:solidFill>
                  <a:srgbClr val="FF0000"/>
                </a:solidFill>
                <a:latin typeface="Courier New" panose="02070309020205020404" pitchFamily="49" charset="0"/>
              </a:rPr>
              <a:t>_N_</a:t>
            </a:r>
            <a:r>
              <a:rPr lang="en-US" altLang="en-US" sz="2500" b="1">
                <a:solidFill>
                  <a:srgbClr val="336600"/>
                </a:solidFill>
                <a:latin typeface="Courier New" panose="02070309020205020404" pitchFamily="49" charset="0"/>
              </a:rPr>
              <a:t> = 1 BY 1 UNTIL (LAST.id);</a:t>
            </a:r>
          </a:p>
          <a:p>
            <a:pPr marL="0" lvl="2" eaLnBrk="1" hangingPunct="1"/>
            <a:r>
              <a:rPr lang="en-US" altLang="en-US" sz="2500" b="1">
                <a:solidFill>
                  <a:srgbClr val="336600"/>
                </a:solidFill>
                <a:latin typeface="Courier New" panose="02070309020205020404" pitchFamily="49" charset="0"/>
              </a:rPr>
              <a:t>SET base;</a:t>
            </a:r>
          </a:p>
          <a:p>
            <a:pPr marL="0" lvl="2" eaLnBrk="1" hangingPunct="1"/>
            <a:r>
              <a:rPr lang="en-US" altLang="en-US" sz="2500" b="1">
                <a:solidFill>
                  <a:srgbClr val="336600"/>
                </a:solidFill>
                <a:latin typeface="Courier New" panose="02070309020205020404" pitchFamily="49" charset="0"/>
              </a:rPr>
              <a:t>BY id;</a:t>
            </a:r>
          </a:p>
          <a:p>
            <a:pPr marL="0" lvl="2" eaLnBrk="1" hangingPunct="1"/>
            <a:r>
              <a:rPr lang="en-US" altLang="en-US" sz="2500" b="1">
                <a:solidFill>
                  <a:srgbClr val="336600"/>
                </a:solidFill>
                <a:latin typeface="Courier New" panose="02070309020205020404" pitchFamily="49" charset="0"/>
              </a:rPr>
              <a:t>total = SUM(total,score);</a:t>
            </a:r>
          </a:p>
          <a:p>
            <a:pPr marL="0" lvl="2" eaLnBrk="1" hangingPunct="1"/>
            <a:r>
              <a:rPr lang="en-US" altLang="en-US" sz="2500" b="1">
                <a:solidFill>
                  <a:srgbClr val="336600"/>
                </a:solidFill>
                <a:latin typeface="Courier New" panose="02070309020205020404" pitchFamily="49" charset="0"/>
              </a:rPr>
              <a:t>END;</a:t>
            </a:r>
          </a:p>
          <a:p>
            <a:pPr marL="0" lvl="2" eaLnBrk="1" hangingPunct="1"/>
            <a:endParaRPr lang="en-US" altLang="en-US" sz="2500" b="1">
              <a:latin typeface="Courier New" panose="02070309020205020404" pitchFamily="49" charset="0"/>
            </a:endParaRPr>
          </a:p>
          <a:p>
            <a:pPr marL="0" lvl="2" eaLnBrk="1" hangingPunct="1"/>
            <a:r>
              <a:rPr lang="en-US" altLang="en-US" sz="2500" b="1">
                <a:solidFill>
                  <a:srgbClr val="0000FF"/>
                </a:solidFill>
                <a:latin typeface="Courier New" panose="02070309020205020404" pitchFamily="49" charset="0"/>
              </a:rPr>
              <a:t>mean = total / </a:t>
            </a:r>
            <a:r>
              <a:rPr lang="en-US" altLang="en-US" sz="2500" b="1">
                <a:solidFill>
                  <a:srgbClr val="FF0000"/>
                </a:solidFill>
                <a:latin typeface="Courier New" panose="02070309020205020404" pitchFamily="49" charset="0"/>
              </a:rPr>
              <a:t>_N_</a:t>
            </a:r>
            <a:r>
              <a:rPr lang="en-US" altLang="en-US" sz="2500" b="1">
                <a:latin typeface="Courier New" panose="02070309020205020404" pitchFamily="49" charset="0"/>
              </a:rPr>
              <a:t>;</a:t>
            </a:r>
            <a:endParaRPr lang="en-US" altLang="en-US" sz="2500" b="1">
              <a:solidFill>
                <a:srgbClr val="0000FF"/>
              </a:solidFill>
              <a:latin typeface="Courier New" panose="02070309020205020404" pitchFamily="49" charset="0"/>
            </a:endParaRPr>
          </a:p>
          <a:p>
            <a:pPr marL="0" lvl="2" eaLnBrk="1" hangingPunct="1">
              <a:spcBef>
                <a:spcPts val="2400"/>
              </a:spcBef>
            </a:pPr>
            <a:r>
              <a:rPr lang="en-US" altLang="en-US" sz="2500" b="1">
                <a:latin typeface="Courier New" panose="02070309020205020404" pitchFamily="49" charset="0"/>
              </a:rPr>
              <a:t>PROC PRINT DATA=new; RUN;</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18E3FA-2573-40C9-9C86-F47C5B529179}" type="slidenum">
              <a:rPr lang="en-US" altLang="en-US" sz="2400">
                <a:solidFill>
                  <a:srgbClr val="898989"/>
                </a:solidFill>
                <a:latin typeface="Calibri" panose="020F0502020204030204" pitchFamily="34" charset="0"/>
              </a:rPr>
              <a:pPr eaLnBrk="1" hangingPunct="1"/>
              <a:t>71</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a:lstStyle/>
          <a:p>
            <a:pPr eaLnBrk="1" hangingPunct="1"/>
            <a:r>
              <a:rPr lang="en-US" altLang="en-US" b="1" smtClean="0"/>
              <a:t>The DoW Loop</a:t>
            </a:r>
          </a:p>
        </p:txBody>
      </p:sp>
      <p:sp>
        <p:nvSpPr>
          <p:cNvPr id="75779" name="Rectangle 3"/>
          <p:cNvSpPr>
            <a:spLocks noGrp="1"/>
          </p:cNvSpPr>
          <p:nvPr>
            <p:ph type="body" idx="1"/>
          </p:nvPr>
        </p:nvSpPr>
        <p:spPr>
          <a:xfrm>
            <a:off x="457200" y="1828800"/>
            <a:ext cx="8229600" cy="1295400"/>
          </a:xfrm>
        </p:spPr>
        <p:txBody>
          <a:bodyPr/>
          <a:lstStyle/>
          <a:p>
            <a:pPr eaLnBrk="1" hangingPunct="1">
              <a:lnSpc>
                <a:spcPct val="90000"/>
              </a:lnSpc>
              <a:buFont typeface="Arial" panose="020B0604020202020204" pitchFamily="34" charset="0"/>
              <a:buNone/>
            </a:pPr>
            <a:r>
              <a:rPr lang="en-US" altLang="en-US" smtClean="0"/>
              <a:t>Task #4:  Create a table with the mean 'score' for each 'id' group </a:t>
            </a:r>
            <a:r>
              <a:rPr lang="en-US" altLang="en-US" u="sng" smtClean="0"/>
              <a:t>merged</a:t>
            </a:r>
            <a:r>
              <a:rPr lang="en-US" altLang="en-US" smtClean="0"/>
              <a:t> in:</a:t>
            </a:r>
          </a:p>
        </p:txBody>
      </p:sp>
      <p:sp>
        <p:nvSpPr>
          <p:cNvPr id="75780" name="Text Box 4"/>
          <p:cNvSpPr txBox="1">
            <a:spLocks noChangeArrowheads="1"/>
          </p:cNvSpPr>
          <p:nvPr/>
        </p:nvSpPr>
        <p:spPr bwMode="auto">
          <a:xfrm>
            <a:off x="4335463" y="3344863"/>
            <a:ext cx="4495800" cy="2763837"/>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20000"/>
              </a:spcAft>
            </a:pPr>
            <a:r>
              <a:rPr lang="en-US" altLang="en-US" sz="2800" b="1">
                <a:latin typeface="Courier New" panose="02070309020205020404" pitchFamily="49" charset="0"/>
              </a:rPr>
              <a:t>Obs  id  score  </a:t>
            </a:r>
            <a:r>
              <a:rPr lang="en-US" altLang="en-US" sz="2800" b="1">
                <a:solidFill>
                  <a:srgbClr val="FF0000"/>
                </a:solidFill>
                <a:latin typeface="Courier New" panose="02070309020205020404" pitchFamily="49" charset="0"/>
              </a:rPr>
              <a:t>mean</a:t>
            </a:r>
          </a:p>
          <a:p>
            <a:pPr eaLnBrk="1" hangingPunct="1"/>
            <a:r>
              <a:rPr lang="en-US" altLang="en-US" sz="2800" b="1">
                <a:latin typeface="Courier New" panose="02070309020205020404" pitchFamily="49" charset="0"/>
              </a:rPr>
              <a:t> </a:t>
            </a:r>
            <a:r>
              <a:rPr lang="en-US" altLang="en-US" sz="2800" b="1">
                <a:solidFill>
                  <a:schemeClr val="hlink"/>
                </a:solidFill>
                <a:latin typeface="Courier New" panose="02070309020205020404" pitchFamily="49" charset="0"/>
              </a:rPr>
              <a:t>1   a     1     </a:t>
            </a:r>
            <a:r>
              <a:rPr lang="en-US" altLang="en-US" sz="2800" b="1">
                <a:solidFill>
                  <a:srgbClr val="FF0000"/>
                </a:solidFill>
                <a:latin typeface="Courier New" panose="02070309020205020404" pitchFamily="49" charset="0"/>
              </a:rPr>
              <a:t>1.5</a:t>
            </a:r>
          </a:p>
          <a:p>
            <a:pPr eaLnBrk="1" hangingPunct="1"/>
            <a:r>
              <a:rPr lang="en-US" altLang="en-US" sz="2800" b="1">
                <a:solidFill>
                  <a:schemeClr val="hlink"/>
                </a:solidFill>
                <a:latin typeface="Courier New" panose="02070309020205020404" pitchFamily="49" charset="0"/>
              </a:rPr>
              <a:t> 2   a     2</a:t>
            </a:r>
            <a:r>
              <a:rPr lang="en-US" altLang="en-US" sz="2800" b="1">
                <a:latin typeface="Courier New" panose="02070309020205020404" pitchFamily="49" charset="0"/>
              </a:rPr>
              <a:t> </a:t>
            </a:r>
            <a:r>
              <a:rPr lang="en-US" altLang="en-US" sz="2800" b="1">
                <a:solidFill>
                  <a:schemeClr val="hlink"/>
                </a:solidFill>
                <a:latin typeface="Courier New" panose="02070309020205020404" pitchFamily="49" charset="0"/>
              </a:rPr>
              <a:t>    </a:t>
            </a:r>
            <a:r>
              <a:rPr lang="en-US" altLang="en-US" sz="2800" b="1">
                <a:solidFill>
                  <a:srgbClr val="FF0000"/>
                </a:solidFill>
                <a:latin typeface="Courier New" panose="02070309020205020404" pitchFamily="49" charset="0"/>
              </a:rPr>
              <a:t>1.5</a:t>
            </a:r>
          </a:p>
          <a:p>
            <a:pPr eaLnBrk="1" hangingPunct="1"/>
            <a:r>
              <a:rPr lang="en-US" altLang="en-US" sz="2800" b="1">
                <a:latin typeface="Courier New" panose="02070309020205020404" pitchFamily="49" charset="0"/>
              </a:rPr>
              <a:t> </a:t>
            </a:r>
            <a:r>
              <a:rPr lang="en-US" altLang="en-US" sz="2800" b="1">
                <a:solidFill>
                  <a:srgbClr val="336600"/>
                </a:solidFill>
                <a:latin typeface="Courier New" panose="02070309020205020404" pitchFamily="49" charset="0"/>
              </a:rPr>
              <a:t>3   b     3     </a:t>
            </a:r>
            <a:r>
              <a:rPr lang="en-US" altLang="en-US" sz="2800" b="1">
                <a:solidFill>
                  <a:srgbClr val="FF0000"/>
                </a:solidFill>
                <a:latin typeface="Courier New" panose="02070309020205020404" pitchFamily="49" charset="0"/>
              </a:rPr>
              <a:t>4.0</a:t>
            </a:r>
          </a:p>
          <a:p>
            <a:pPr eaLnBrk="1" hangingPunct="1"/>
            <a:r>
              <a:rPr lang="en-US" altLang="en-US" sz="2800" b="1">
                <a:solidFill>
                  <a:srgbClr val="336600"/>
                </a:solidFill>
                <a:latin typeface="Courier New" panose="02070309020205020404" pitchFamily="49" charset="0"/>
              </a:rPr>
              <a:t> 4   b     4     </a:t>
            </a:r>
            <a:r>
              <a:rPr lang="en-US" altLang="en-US" sz="2800" b="1">
                <a:solidFill>
                  <a:srgbClr val="FF0000"/>
                </a:solidFill>
                <a:latin typeface="Courier New" panose="02070309020205020404" pitchFamily="49" charset="0"/>
              </a:rPr>
              <a:t>4.0</a:t>
            </a:r>
          </a:p>
          <a:p>
            <a:pPr eaLnBrk="1" hangingPunct="1"/>
            <a:r>
              <a:rPr lang="en-US" altLang="en-US" sz="2800" b="1">
                <a:solidFill>
                  <a:srgbClr val="336600"/>
                </a:solidFill>
                <a:latin typeface="Courier New" panose="02070309020205020404" pitchFamily="49" charset="0"/>
              </a:rPr>
              <a:t> 5   b     5     </a:t>
            </a:r>
            <a:r>
              <a:rPr lang="en-US" altLang="en-US" sz="2800" b="1">
                <a:solidFill>
                  <a:srgbClr val="FF0000"/>
                </a:solidFill>
                <a:latin typeface="Courier New" panose="02070309020205020404" pitchFamily="49" charset="0"/>
              </a:rPr>
              <a:t>4.0</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9AD67C-A305-416F-8891-006F7BFB6B12}" type="slidenum">
              <a:rPr lang="en-US" altLang="en-US" sz="2400">
                <a:solidFill>
                  <a:srgbClr val="898989"/>
                </a:solidFill>
                <a:latin typeface="Calibri" panose="020F0502020204030204" pitchFamily="34" charset="0"/>
              </a:rPr>
              <a:pPr eaLnBrk="1" hangingPunct="1"/>
              <a:t>72</a:t>
            </a:fld>
            <a:endParaRPr lang="en-US" altLang="en-US" sz="2400">
              <a:solidFill>
                <a:srgbClr val="898989"/>
              </a:solidFill>
              <a:latin typeface="Calibri" panose="020F0502020204030204" pitchFamily="34" charset="0"/>
            </a:endParaRPr>
          </a:p>
        </p:txBody>
      </p:sp>
      <p:sp>
        <p:nvSpPr>
          <p:cNvPr id="75782" name="Text Box 4"/>
          <p:cNvSpPr txBox="1">
            <a:spLocks noChangeArrowheads="1"/>
          </p:cNvSpPr>
          <p:nvPr/>
        </p:nvSpPr>
        <p:spPr bwMode="auto">
          <a:xfrm>
            <a:off x="304800" y="3351213"/>
            <a:ext cx="3200400" cy="27654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20000"/>
              </a:spcAft>
            </a:pPr>
            <a:r>
              <a:rPr lang="en-US" altLang="en-US" sz="2800" b="1">
                <a:latin typeface="Courier New" panose="02070309020205020404" pitchFamily="49" charset="0"/>
              </a:rPr>
              <a:t>Obs  id  score</a:t>
            </a:r>
          </a:p>
          <a:p>
            <a:pPr eaLnBrk="1" hangingPunct="1"/>
            <a:r>
              <a:rPr lang="en-US" altLang="en-US" sz="2800" b="1">
                <a:latin typeface="Courier New" panose="02070309020205020404" pitchFamily="49" charset="0"/>
              </a:rPr>
              <a:t> </a:t>
            </a:r>
            <a:r>
              <a:rPr lang="en-US" altLang="en-US" sz="2800" b="1">
                <a:solidFill>
                  <a:schemeClr val="hlink"/>
                </a:solidFill>
                <a:latin typeface="Courier New" panose="02070309020205020404" pitchFamily="49" charset="0"/>
              </a:rPr>
              <a:t>1   a     1 </a:t>
            </a:r>
          </a:p>
          <a:p>
            <a:pPr eaLnBrk="1" hangingPunct="1"/>
            <a:r>
              <a:rPr lang="en-US" altLang="en-US" sz="2800" b="1">
                <a:solidFill>
                  <a:schemeClr val="hlink"/>
                </a:solidFill>
                <a:latin typeface="Courier New" panose="02070309020205020404" pitchFamily="49" charset="0"/>
              </a:rPr>
              <a:t> 2   a     2</a:t>
            </a:r>
            <a:r>
              <a:rPr lang="en-US" altLang="en-US" sz="2800" b="1">
                <a:latin typeface="Courier New" panose="02070309020205020404" pitchFamily="49" charset="0"/>
              </a:rPr>
              <a:t> </a:t>
            </a:r>
          </a:p>
          <a:p>
            <a:pPr eaLnBrk="1" hangingPunct="1"/>
            <a:r>
              <a:rPr lang="en-US" altLang="en-US" sz="2800" b="1">
                <a:latin typeface="Courier New" panose="02070309020205020404" pitchFamily="49" charset="0"/>
              </a:rPr>
              <a:t> </a:t>
            </a:r>
            <a:r>
              <a:rPr lang="en-US" altLang="en-US" sz="2800" b="1">
                <a:solidFill>
                  <a:srgbClr val="336600"/>
                </a:solidFill>
                <a:latin typeface="Courier New" panose="02070309020205020404" pitchFamily="49" charset="0"/>
              </a:rPr>
              <a:t>3   b     3 </a:t>
            </a:r>
          </a:p>
          <a:p>
            <a:pPr eaLnBrk="1" hangingPunct="1"/>
            <a:r>
              <a:rPr lang="en-US" altLang="en-US" sz="2800" b="1">
                <a:solidFill>
                  <a:srgbClr val="336600"/>
                </a:solidFill>
                <a:latin typeface="Courier New" panose="02070309020205020404" pitchFamily="49" charset="0"/>
              </a:rPr>
              <a:t> 4   b     4 </a:t>
            </a:r>
          </a:p>
          <a:p>
            <a:pPr eaLnBrk="1" hangingPunct="1"/>
            <a:r>
              <a:rPr lang="en-US" altLang="en-US" sz="2800" b="1">
                <a:solidFill>
                  <a:srgbClr val="336600"/>
                </a:solidFill>
                <a:latin typeface="Courier New" panose="02070309020205020404" pitchFamily="49" charset="0"/>
              </a:rPr>
              <a:t> 5   b     5</a:t>
            </a:r>
          </a:p>
        </p:txBody>
      </p:sp>
      <p:cxnSp>
        <p:nvCxnSpPr>
          <p:cNvPr id="3" name="Straight Arrow Connector 2"/>
          <p:cNvCxnSpPr/>
          <p:nvPr/>
        </p:nvCxnSpPr>
        <p:spPr>
          <a:xfrm flipV="1">
            <a:off x="3582988" y="4733925"/>
            <a:ext cx="685800" cy="0"/>
          </a:xfrm>
          <a:prstGeom prst="straightConnector1">
            <a:avLst/>
          </a:prstGeom>
          <a:ln w="698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a:lstStyle/>
          <a:p>
            <a:pPr eaLnBrk="1" hangingPunct="1"/>
            <a:r>
              <a:rPr lang="en-US" altLang="en-US" b="1" smtClean="0"/>
              <a:t>The DoW Loop</a:t>
            </a:r>
          </a:p>
        </p:txBody>
      </p:sp>
      <p:sp>
        <p:nvSpPr>
          <p:cNvPr id="76803" name="Rectangle 3"/>
          <p:cNvSpPr>
            <a:spLocks noGrp="1"/>
          </p:cNvSpPr>
          <p:nvPr>
            <p:ph type="body" idx="1"/>
          </p:nvPr>
        </p:nvSpPr>
        <p:spPr>
          <a:xfrm>
            <a:off x="457200" y="1347788"/>
            <a:ext cx="7239000" cy="2081212"/>
          </a:xfrm>
        </p:spPr>
        <p:txBody>
          <a:bodyPr/>
          <a:lstStyle/>
          <a:p>
            <a:pPr eaLnBrk="1" hangingPunct="1">
              <a:lnSpc>
                <a:spcPct val="90000"/>
              </a:lnSpc>
              <a:spcBef>
                <a:spcPct val="0"/>
              </a:spcBef>
              <a:buFont typeface="Arial" panose="020B0604020202020204" pitchFamily="34" charset="0"/>
              <a:buNone/>
            </a:pPr>
            <a:r>
              <a:rPr lang="en-US" altLang="en-US" smtClean="0"/>
              <a:t>The 'traditional' approach would be to use</a:t>
            </a:r>
          </a:p>
          <a:p>
            <a:pPr eaLnBrk="1" hangingPunct="1">
              <a:lnSpc>
                <a:spcPct val="90000"/>
              </a:lnSpc>
              <a:spcBef>
                <a:spcPct val="0"/>
              </a:spcBef>
              <a:buFont typeface="Arial" panose="020B0604020202020204" pitchFamily="34" charset="0"/>
              <a:buNone/>
            </a:pPr>
            <a:r>
              <a:rPr lang="en-US" altLang="en-US" smtClean="0"/>
              <a:t>one </a:t>
            </a:r>
            <a:r>
              <a:rPr lang="en-US" altLang="en-US" u="sng" smtClean="0"/>
              <a:t>data step</a:t>
            </a:r>
            <a:r>
              <a:rPr lang="en-US" altLang="en-US" smtClean="0"/>
              <a:t>, as we did earlier, to create </a:t>
            </a:r>
          </a:p>
          <a:p>
            <a:pPr eaLnBrk="1" hangingPunct="1">
              <a:lnSpc>
                <a:spcPct val="90000"/>
              </a:lnSpc>
              <a:spcBef>
                <a:spcPct val="0"/>
              </a:spcBef>
              <a:buFont typeface="Arial" panose="020B0604020202020204" pitchFamily="34" charset="0"/>
              <a:buNone/>
            </a:pPr>
            <a:r>
              <a:rPr lang="en-US" altLang="en-US" smtClean="0"/>
              <a:t>an intermediate file containing the </a:t>
            </a:r>
          </a:p>
          <a:p>
            <a:pPr eaLnBrk="1" hangingPunct="1">
              <a:lnSpc>
                <a:spcPct val="90000"/>
              </a:lnSpc>
              <a:spcBef>
                <a:spcPct val="0"/>
              </a:spcBef>
              <a:buFont typeface="Arial" panose="020B0604020202020204" pitchFamily="34" charset="0"/>
              <a:buNone/>
            </a:pPr>
            <a:r>
              <a:rPr lang="en-US" altLang="en-US" smtClean="0"/>
              <a:t>averages:</a:t>
            </a:r>
          </a:p>
        </p:txBody>
      </p:sp>
      <p:sp>
        <p:nvSpPr>
          <p:cNvPr id="76804" name="Text Box 4"/>
          <p:cNvSpPr txBox="1">
            <a:spLocks noChangeArrowheads="1"/>
          </p:cNvSpPr>
          <p:nvPr/>
        </p:nvSpPr>
        <p:spPr bwMode="auto">
          <a:xfrm>
            <a:off x="3124200" y="3111500"/>
            <a:ext cx="1989138" cy="1570038"/>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20000"/>
              </a:spcAft>
            </a:pPr>
            <a:r>
              <a:rPr lang="en-US" altLang="en-US" sz="2800" b="1">
                <a:latin typeface="Courier New" panose="02070309020205020404" pitchFamily="49" charset="0"/>
              </a:rPr>
              <a:t>id  mean</a:t>
            </a:r>
          </a:p>
          <a:p>
            <a:pPr eaLnBrk="1" hangingPunct="1">
              <a:spcAft>
                <a:spcPct val="20000"/>
              </a:spcAft>
            </a:pPr>
            <a:r>
              <a:rPr lang="en-US" altLang="en-US" sz="2800" b="1">
                <a:latin typeface="Courier New" panose="02070309020205020404" pitchFamily="49" charset="0"/>
              </a:rPr>
              <a:t>a    1.5</a:t>
            </a:r>
          </a:p>
          <a:p>
            <a:pPr eaLnBrk="1" hangingPunct="1">
              <a:spcAft>
                <a:spcPct val="20000"/>
              </a:spcAft>
            </a:pPr>
            <a:r>
              <a:rPr lang="en-US" altLang="en-US" sz="2800" b="1">
                <a:latin typeface="Courier New" panose="02070309020205020404" pitchFamily="49" charset="0"/>
              </a:rPr>
              <a:t>b    4.0</a:t>
            </a:r>
            <a:endParaRPr lang="en-US" altLang="en-US" sz="2800" b="1">
              <a:solidFill>
                <a:srgbClr val="336600"/>
              </a:solidFill>
              <a:latin typeface="Courier New" panose="02070309020205020404" pitchFamily="49" charset="0"/>
            </a:endParaRP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D11C69-C50B-4D78-9F06-F974504C9895}" type="slidenum">
              <a:rPr lang="en-US" altLang="en-US" sz="2400">
                <a:solidFill>
                  <a:srgbClr val="898989"/>
                </a:solidFill>
                <a:latin typeface="Calibri" panose="020F0502020204030204" pitchFamily="34" charset="0"/>
              </a:rPr>
              <a:pPr eaLnBrk="1" hangingPunct="1"/>
              <a:t>73</a:t>
            </a:fld>
            <a:endParaRPr lang="en-US" altLang="en-US" sz="2400">
              <a:solidFill>
                <a:srgbClr val="898989"/>
              </a:solidFill>
              <a:latin typeface="Calibri" panose="020F0502020204030204" pitchFamily="34" charset="0"/>
            </a:endParaRPr>
          </a:p>
        </p:txBody>
      </p:sp>
      <p:sp>
        <p:nvSpPr>
          <p:cNvPr id="3" name="TextBox 2"/>
          <p:cNvSpPr txBox="1"/>
          <p:nvPr/>
        </p:nvSpPr>
        <p:spPr>
          <a:xfrm>
            <a:off x="457200" y="4953000"/>
            <a:ext cx="7848600" cy="1077913"/>
          </a:xfrm>
          <a:prstGeom prst="rect">
            <a:avLst/>
          </a:prstGeom>
          <a:noFill/>
        </p:spPr>
        <p:txBody>
          <a:bodyPr>
            <a:spAutoFit/>
          </a:bodyPr>
          <a:lstStyle/>
          <a:p>
            <a:pPr>
              <a:defRPr/>
            </a:pPr>
            <a:r>
              <a:rPr lang="en-US" sz="3200">
                <a:latin typeface="+mn-lt"/>
              </a:rPr>
              <a:t>… and then use a </a:t>
            </a:r>
            <a:r>
              <a:rPr lang="en-US" sz="3200" u="sng">
                <a:latin typeface="+mn-lt"/>
              </a:rPr>
              <a:t>second data step</a:t>
            </a:r>
            <a:r>
              <a:rPr lang="en-US" sz="3200">
                <a:latin typeface="+mn-lt"/>
              </a:rPr>
              <a:t> to merge that file with the original file.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pPr eaLnBrk="1" hangingPunct="1"/>
            <a:r>
              <a:rPr lang="en-US" altLang="en-US" b="1" smtClean="0"/>
              <a:t>The DoW Loop</a:t>
            </a:r>
          </a:p>
        </p:txBody>
      </p:sp>
      <p:sp>
        <p:nvSpPr>
          <p:cNvPr id="47107" name="Rectangle 3"/>
          <p:cNvSpPr>
            <a:spLocks noGrp="1"/>
          </p:cNvSpPr>
          <p:nvPr>
            <p:ph type="body" idx="1"/>
          </p:nvPr>
        </p:nvSpPr>
        <p:spPr>
          <a:xfrm>
            <a:off x="457200" y="2133600"/>
            <a:ext cx="8382000" cy="1905000"/>
          </a:xfrm>
        </p:spPr>
        <p:txBody>
          <a:bodyPr/>
          <a:lstStyle/>
          <a:p>
            <a:pPr eaLnBrk="1" hangingPunct="1">
              <a:lnSpc>
                <a:spcPct val="90000"/>
              </a:lnSpc>
              <a:spcAft>
                <a:spcPts val="1200"/>
              </a:spcAft>
              <a:buFont typeface="Arial" charset="0"/>
              <a:buNone/>
              <a:defRPr/>
            </a:pPr>
            <a:r>
              <a:rPr lang="en-US" smtClean="0"/>
              <a:t>OR … </a:t>
            </a:r>
          </a:p>
          <a:p>
            <a:pPr marL="911225" eaLnBrk="1" hangingPunct="1">
              <a:lnSpc>
                <a:spcPct val="90000"/>
              </a:lnSpc>
              <a:buFont typeface="Arial" charset="0"/>
              <a:buNone/>
              <a:defRPr/>
            </a:pPr>
            <a:r>
              <a:rPr lang="en-US" smtClean="0"/>
              <a:t>We could do it all in </a:t>
            </a:r>
            <a:r>
              <a:rPr lang="en-US" u="sng" smtClean="0"/>
              <a:t>one data step</a:t>
            </a:r>
            <a:r>
              <a:rPr lang="en-US" smtClean="0"/>
              <a:t> using </a:t>
            </a:r>
          </a:p>
          <a:p>
            <a:pPr marL="911225" eaLnBrk="1" hangingPunct="1">
              <a:lnSpc>
                <a:spcPct val="90000"/>
              </a:lnSpc>
              <a:buFont typeface="Arial" charset="0"/>
              <a:buNone/>
              <a:defRPr/>
            </a:pPr>
            <a:r>
              <a:rPr lang="en-US" smtClean="0"/>
              <a:t>the DoW loop!</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29B8F4-4654-4CF5-BC20-C9F19A4BF1C6}" type="slidenum">
              <a:rPr lang="en-US" altLang="en-US" sz="2400">
                <a:solidFill>
                  <a:srgbClr val="898989"/>
                </a:solidFill>
                <a:latin typeface="Calibri" panose="020F0502020204030204" pitchFamily="34" charset="0"/>
              </a:rPr>
              <a:pPr eaLnBrk="1" hangingPunct="1"/>
              <a:t>74</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3106738" y="114300"/>
            <a:ext cx="5573712"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lvl="2" eaLnBrk="1" hangingPunct="1"/>
            <a:r>
              <a:rPr lang="en-US" altLang="en-US" sz="2200" b="1">
                <a:latin typeface="Courier New" panose="02070309020205020404" pitchFamily="49" charset="0"/>
              </a:rPr>
              <a:t>DATA new;</a:t>
            </a:r>
          </a:p>
          <a:p>
            <a:pPr marL="0" lvl="2" eaLnBrk="1" hangingPunct="1"/>
            <a:r>
              <a:rPr lang="en-US" altLang="en-US" sz="2200" b="1">
                <a:solidFill>
                  <a:srgbClr val="0000FF"/>
                </a:solidFill>
                <a:latin typeface="Courier New" panose="02070309020205020404" pitchFamily="49" charset="0"/>
              </a:rPr>
              <a:t>DO _N_ = 1 BY 1 UNTIL (LAST.id);</a:t>
            </a:r>
          </a:p>
          <a:p>
            <a:pPr marL="0" lvl="2" eaLnBrk="1" hangingPunct="1"/>
            <a:r>
              <a:rPr lang="en-US" altLang="en-US" sz="2200" b="1">
                <a:solidFill>
                  <a:srgbClr val="0000FF"/>
                </a:solidFill>
                <a:latin typeface="Courier New" panose="02070309020205020404" pitchFamily="49" charset="0"/>
              </a:rPr>
              <a:t>  SET base;</a:t>
            </a:r>
          </a:p>
          <a:p>
            <a:pPr marL="0" lvl="2" eaLnBrk="1" hangingPunct="1"/>
            <a:r>
              <a:rPr lang="en-US" altLang="en-US" sz="2200" b="1">
                <a:solidFill>
                  <a:srgbClr val="0000FF"/>
                </a:solidFill>
                <a:latin typeface="Courier New" panose="02070309020205020404" pitchFamily="49" charset="0"/>
              </a:rPr>
              <a:t>  BY id ;</a:t>
            </a:r>
          </a:p>
          <a:p>
            <a:pPr marL="0" lvl="2" eaLnBrk="1" hangingPunct="1"/>
            <a:r>
              <a:rPr lang="en-US" altLang="en-US" sz="2200" b="1">
                <a:solidFill>
                  <a:srgbClr val="0000FF"/>
                </a:solidFill>
                <a:latin typeface="Courier New" panose="02070309020205020404" pitchFamily="49" charset="0"/>
              </a:rPr>
              <a:t>  total = SUM(total, score) ;</a:t>
            </a:r>
          </a:p>
          <a:p>
            <a:pPr marL="0" lvl="2" eaLnBrk="1" hangingPunct="1"/>
            <a:r>
              <a:rPr lang="en-US" altLang="en-US" sz="2200" b="1">
                <a:solidFill>
                  <a:srgbClr val="0000FF"/>
                </a:solidFill>
                <a:latin typeface="Courier New" panose="02070309020205020404" pitchFamily="49" charset="0"/>
              </a:rPr>
              <a:t>END ;</a:t>
            </a:r>
          </a:p>
          <a:p>
            <a:pPr marL="0" lvl="2" eaLnBrk="1" hangingPunct="1"/>
            <a:r>
              <a:rPr lang="en-US" altLang="en-US" sz="2200" b="1">
                <a:solidFill>
                  <a:srgbClr val="336600"/>
                </a:solidFill>
                <a:latin typeface="Courier New" panose="02070309020205020404" pitchFamily="49" charset="0"/>
              </a:rPr>
              <a:t>mean = total / _N_ ;</a:t>
            </a:r>
          </a:p>
          <a:p>
            <a:pPr marL="0" lvl="2" eaLnBrk="1" hangingPunct="1"/>
            <a:r>
              <a:rPr lang="en-US" altLang="en-US" sz="2200" b="1">
                <a:solidFill>
                  <a:srgbClr val="0000FF"/>
                </a:solidFill>
                <a:latin typeface="Courier New" panose="02070309020205020404" pitchFamily="49" charset="0"/>
              </a:rPr>
              <a:t>DO UNTIL (LAST.id) ;</a:t>
            </a:r>
          </a:p>
          <a:p>
            <a:pPr marL="0" lvl="2" eaLnBrk="1" hangingPunct="1"/>
            <a:r>
              <a:rPr lang="en-US" altLang="en-US" sz="2200" b="1">
                <a:solidFill>
                  <a:srgbClr val="0000FF"/>
                </a:solidFill>
                <a:latin typeface="Courier New" panose="02070309020205020404" pitchFamily="49" charset="0"/>
              </a:rPr>
              <a:t>  SET base;</a:t>
            </a:r>
          </a:p>
          <a:p>
            <a:pPr marL="0" lvl="2" eaLnBrk="1" hangingPunct="1"/>
            <a:r>
              <a:rPr lang="en-US" altLang="en-US" sz="2200" b="1">
                <a:solidFill>
                  <a:srgbClr val="0000FF"/>
                </a:solidFill>
                <a:latin typeface="Courier New" panose="02070309020205020404" pitchFamily="49" charset="0"/>
              </a:rPr>
              <a:t>  BY id;</a:t>
            </a:r>
          </a:p>
          <a:p>
            <a:pPr marL="0" lvl="2" eaLnBrk="1" hangingPunct="1"/>
            <a:r>
              <a:rPr lang="en-US" altLang="en-US" sz="2200" b="1">
                <a:solidFill>
                  <a:srgbClr val="0000FF"/>
                </a:solidFill>
                <a:latin typeface="Courier New" panose="02070309020205020404" pitchFamily="49" charset="0"/>
              </a:rPr>
              <a:t>  OUTPUT;</a:t>
            </a:r>
          </a:p>
          <a:p>
            <a:pPr marL="0" lvl="2" eaLnBrk="1" hangingPunct="1"/>
            <a:r>
              <a:rPr lang="en-US" altLang="en-US" sz="2200" b="1">
                <a:solidFill>
                  <a:srgbClr val="0000FF"/>
                </a:solidFill>
                <a:latin typeface="Courier New" panose="02070309020205020404" pitchFamily="49" charset="0"/>
              </a:rPr>
              <a:t>END;</a:t>
            </a:r>
          </a:p>
          <a:p>
            <a:pPr marL="0" lvl="2" eaLnBrk="1" hangingPunct="1"/>
            <a:r>
              <a:rPr lang="en-US" altLang="en-US" sz="2200" b="1">
                <a:latin typeface="Courier New" panose="02070309020205020404" pitchFamily="49" charset="0"/>
              </a:rPr>
              <a:t>PROC PRINT DATA=new; RUN;</a:t>
            </a:r>
          </a:p>
        </p:txBody>
      </p:sp>
      <p:sp>
        <p:nvSpPr>
          <p:cNvPr id="78851" name="Rectangle 2"/>
          <p:cNvSpPr>
            <a:spLocks noGrp="1"/>
          </p:cNvSpPr>
          <p:nvPr>
            <p:ph type="body" idx="1"/>
          </p:nvPr>
        </p:nvSpPr>
        <p:spPr>
          <a:xfrm>
            <a:off x="381000" y="304800"/>
            <a:ext cx="1752600" cy="914400"/>
          </a:xfrm>
        </p:spPr>
        <p:txBody>
          <a:bodyPr/>
          <a:lstStyle/>
          <a:p>
            <a:pPr eaLnBrk="1" hangingPunct="1">
              <a:lnSpc>
                <a:spcPct val="90000"/>
              </a:lnSpc>
              <a:spcBef>
                <a:spcPct val="0"/>
              </a:spcBef>
              <a:spcAft>
                <a:spcPct val="5000"/>
              </a:spcAft>
              <a:buFont typeface="Arial" panose="020B0604020202020204" pitchFamily="34" charset="0"/>
              <a:buNone/>
            </a:pPr>
            <a:r>
              <a:rPr lang="en-US" altLang="en-US" sz="2800" b="1" smtClean="0"/>
              <a:t>DoW loop</a:t>
            </a:r>
          </a:p>
          <a:p>
            <a:pPr eaLnBrk="1" hangingPunct="1">
              <a:lnSpc>
                <a:spcPct val="90000"/>
              </a:lnSpc>
              <a:spcBef>
                <a:spcPct val="0"/>
              </a:spcBef>
              <a:spcAft>
                <a:spcPct val="5000"/>
              </a:spcAft>
              <a:buFont typeface="Arial" panose="020B0604020202020204" pitchFamily="34" charset="0"/>
              <a:buNone/>
            </a:pPr>
            <a:r>
              <a:rPr lang="en-US" altLang="en-US" sz="2800" b="1" smtClean="0"/>
              <a:t>approach:</a:t>
            </a:r>
          </a:p>
        </p:txBody>
      </p:sp>
      <p:sp>
        <p:nvSpPr>
          <p:cNvPr id="78852" name="Text Box 3"/>
          <p:cNvSpPr txBox="1">
            <a:spLocks noChangeArrowheads="1"/>
          </p:cNvSpPr>
          <p:nvPr/>
        </p:nvSpPr>
        <p:spPr bwMode="auto">
          <a:xfrm>
            <a:off x="1454150" y="4587875"/>
            <a:ext cx="6248400" cy="2057400"/>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b="1">
                <a:latin typeface="Courier New" panose="02070309020205020404" pitchFamily="49" charset="0"/>
              </a:rPr>
              <a:t>Obs    id    score    total    mean</a:t>
            </a:r>
          </a:p>
          <a:p>
            <a:pPr eaLnBrk="1" hangingPunct="1"/>
            <a:r>
              <a:rPr lang="en-US" altLang="en-US" sz="2200" b="1">
                <a:latin typeface="Courier New" panose="02070309020205020404" pitchFamily="49" charset="0"/>
              </a:rPr>
              <a:t> 1     a       1         3      1.5</a:t>
            </a:r>
          </a:p>
          <a:p>
            <a:pPr eaLnBrk="1" hangingPunct="1"/>
            <a:r>
              <a:rPr lang="en-US" altLang="en-US" sz="2200" b="1">
                <a:latin typeface="Courier New" panose="02070309020205020404" pitchFamily="49" charset="0"/>
              </a:rPr>
              <a:t> 2     a       2         3      1.5</a:t>
            </a:r>
          </a:p>
          <a:p>
            <a:pPr eaLnBrk="1" hangingPunct="1"/>
            <a:r>
              <a:rPr lang="en-US" altLang="en-US" sz="2200" b="1">
                <a:latin typeface="Courier New" panose="02070309020205020404" pitchFamily="49" charset="0"/>
              </a:rPr>
              <a:t> 3     b       3        12      4.0</a:t>
            </a:r>
          </a:p>
          <a:p>
            <a:pPr eaLnBrk="1" hangingPunct="1"/>
            <a:r>
              <a:rPr lang="en-US" altLang="en-US" sz="2200" b="1">
                <a:latin typeface="Courier New" panose="02070309020205020404" pitchFamily="49" charset="0"/>
              </a:rPr>
              <a:t> 4     b       4        12      4.0</a:t>
            </a:r>
          </a:p>
          <a:p>
            <a:pPr eaLnBrk="1" hangingPunct="1"/>
            <a:r>
              <a:rPr lang="en-US" altLang="en-US" sz="2200" b="1">
                <a:latin typeface="Courier New" panose="02070309020205020404" pitchFamily="49" charset="0"/>
              </a:rPr>
              <a:t> 5     b       5        12      4.0</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A85727-8AB5-4C1D-BA6E-117DFB812CA2}" type="slidenum">
              <a:rPr lang="en-US" altLang="en-US" sz="2400">
                <a:solidFill>
                  <a:srgbClr val="898989"/>
                </a:solidFill>
                <a:latin typeface="Calibri" panose="020F0502020204030204" pitchFamily="34" charset="0"/>
              </a:rPr>
              <a:pPr eaLnBrk="1" hangingPunct="1"/>
              <a:t>75</a:t>
            </a:fld>
            <a:endParaRPr lang="en-US" altLang="en-US" sz="2400">
              <a:solidFill>
                <a:srgbClr val="898989"/>
              </a:solidFill>
              <a:latin typeface="Calibri" panose="020F0502020204030204" pitchFamily="34" charset="0"/>
            </a:endParaRPr>
          </a:p>
        </p:txBody>
      </p:sp>
      <p:sp>
        <p:nvSpPr>
          <p:cNvPr id="78854" name="Text Box 4"/>
          <p:cNvSpPr txBox="1">
            <a:spLocks noChangeArrowheads="1"/>
          </p:cNvSpPr>
          <p:nvPr/>
        </p:nvSpPr>
        <p:spPr bwMode="auto">
          <a:xfrm>
            <a:off x="381000" y="1438275"/>
            <a:ext cx="1676400" cy="2381250"/>
          </a:xfrm>
          <a:prstGeom prst="rect">
            <a:avLst/>
          </a:prstGeom>
          <a:noFill/>
          <a:ln w="31750" algn="ctr">
            <a:solidFill>
              <a:schemeClr val="tx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20000"/>
              </a:spcAft>
            </a:pPr>
            <a:r>
              <a:rPr lang="en-US" altLang="en-US" sz="2400" b="1">
                <a:latin typeface="Courier New" panose="02070309020205020404" pitchFamily="49" charset="0"/>
              </a:rPr>
              <a:t>id score</a:t>
            </a:r>
          </a:p>
          <a:p>
            <a:pPr eaLnBrk="1" hangingPunct="1"/>
            <a:r>
              <a:rPr lang="en-US" altLang="en-US" sz="2400" b="1">
                <a:solidFill>
                  <a:schemeClr val="hlink"/>
                </a:solidFill>
                <a:latin typeface="Courier New" panose="02070309020205020404" pitchFamily="49" charset="0"/>
              </a:rPr>
              <a:t>a    1 </a:t>
            </a:r>
          </a:p>
          <a:p>
            <a:pPr eaLnBrk="1" hangingPunct="1"/>
            <a:r>
              <a:rPr lang="en-US" altLang="en-US" sz="2400" b="1">
                <a:solidFill>
                  <a:schemeClr val="hlink"/>
                </a:solidFill>
                <a:latin typeface="Courier New" panose="02070309020205020404" pitchFamily="49" charset="0"/>
              </a:rPr>
              <a:t>a    2</a:t>
            </a:r>
            <a:r>
              <a:rPr lang="en-US" altLang="en-US" sz="2400" b="1">
                <a:latin typeface="Courier New" panose="02070309020205020404" pitchFamily="49" charset="0"/>
              </a:rPr>
              <a:t> </a:t>
            </a:r>
          </a:p>
          <a:p>
            <a:pPr eaLnBrk="1" hangingPunct="1"/>
            <a:r>
              <a:rPr lang="en-US" altLang="en-US" sz="2400" b="1">
                <a:solidFill>
                  <a:srgbClr val="336600"/>
                </a:solidFill>
                <a:latin typeface="Courier New" panose="02070309020205020404" pitchFamily="49" charset="0"/>
              </a:rPr>
              <a:t>b    3 </a:t>
            </a:r>
          </a:p>
          <a:p>
            <a:pPr eaLnBrk="1" hangingPunct="1"/>
            <a:r>
              <a:rPr lang="en-US" altLang="en-US" sz="2400" b="1">
                <a:solidFill>
                  <a:srgbClr val="336600"/>
                </a:solidFill>
                <a:latin typeface="Courier New" panose="02070309020205020404" pitchFamily="49" charset="0"/>
              </a:rPr>
              <a:t>b    4 </a:t>
            </a:r>
          </a:p>
          <a:p>
            <a:pPr eaLnBrk="1" hangingPunct="1"/>
            <a:r>
              <a:rPr lang="en-US" altLang="en-US" sz="2400" b="1">
                <a:solidFill>
                  <a:srgbClr val="336600"/>
                </a:solidFill>
                <a:latin typeface="Courier New" panose="02070309020205020404" pitchFamily="49" charset="0"/>
              </a:rPr>
              <a:t>b    5</a:t>
            </a:r>
          </a:p>
        </p:txBody>
      </p:sp>
      <p:sp>
        <p:nvSpPr>
          <p:cNvPr id="78855" name="Line 9"/>
          <p:cNvSpPr>
            <a:spLocks noChangeShapeType="1"/>
          </p:cNvSpPr>
          <p:nvPr/>
        </p:nvSpPr>
        <p:spPr bwMode="auto">
          <a:xfrm flipH="1">
            <a:off x="2133600" y="990600"/>
            <a:ext cx="1295400" cy="457200"/>
          </a:xfrm>
          <a:prstGeom prst="line">
            <a:avLst/>
          </a:prstGeom>
          <a:noFill/>
          <a:ln w="476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6" name="Line 9"/>
          <p:cNvSpPr>
            <a:spLocks noChangeShapeType="1"/>
          </p:cNvSpPr>
          <p:nvPr/>
        </p:nvSpPr>
        <p:spPr bwMode="auto">
          <a:xfrm rot="360000" flipH="1" flipV="1">
            <a:off x="2100263" y="2355850"/>
            <a:ext cx="1362075" cy="568325"/>
          </a:xfrm>
          <a:prstGeom prst="line">
            <a:avLst/>
          </a:prstGeom>
          <a:noFill/>
          <a:ln w="476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p:cNvSpPr>
          <p:nvPr>
            <p:ph type="body" idx="4294967295"/>
          </p:nvPr>
        </p:nvSpPr>
        <p:spPr>
          <a:xfrm>
            <a:off x="457200" y="457200"/>
            <a:ext cx="8534400" cy="4953000"/>
          </a:xfrm>
        </p:spPr>
        <p:txBody>
          <a:bodyPr/>
          <a:lstStyle/>
          <a:p>
            <a:pPr marL="0" indent="0">
              <a:lnSpc>
                <a:spcPct val="80000"/>
              </a:lnSpc>
              <a:spcAft>
                <a:spcPts val="1800"/>
              </a:spcAft>
              <a:buFont typeface="Arial" panose="020B0604020202020204" pitchFamily="34" charset="0"/>
              <a:buNone/>
            </a:pPr>
            <a:r>
              <a:rPr lang="en-US" altLang="en-US" b="1" smtClean="0"/>
              <a:t>How It Works:</a:t>
            </a:r>
          </a:p>
          <a:p>
            <a:pPr marL="0" indent="0">
              <a:lnSpc>
                <a:spcPct val="80000"/>
              </a:lnSpc>
              <a:spcAft>
                <a:spcPct val="30000"/>
              </a:spcAft>
              <a:buFont typeface="Arial" panose="020B0604020202020204" pitchFamily="34" charset="0"/>
              <a:buNone/>
            </a:pPr>
            <a:r>
              <a:rPr lang="en-US" altLang="en-US" sz="2800" smtClean="0"/>
              <a:t>This data step has two SET statements, and each one reads the </a:t>
            </a:r>
            <a:r>
              <a:rPr lang="en-US" altLang="en-US" sz="2800" u="sng" smtClean="0"/>
              <a:t>same file</a:t>
            </a:r>
            <a:r>
              <a:rPr lang="en-US" altLang="en-US" sz="2800" smtClean="0"/>
              <a:t>.</a:t>
            </a:r>
          </a:p>
          <a:p>
            <a:pPr marL="0" indent="0">
              <a:lnSpc>
                <a:spcPct val="80000"/>
              </a:lnSpc>
              <a:spcAft>
                <a:spcPct val="30000"/>
              </a:spcAft>
              <a:buFont typeface="Arial" panose="020B0604020202020204" pitchFamily="34" charset="0"/>
              <a:buNone/>
            </a:pPr>
            <a:r>
              <a:rPr lang="en-US" altLang="en-US" sz="2800" smtClean="0"/>
              <a:t>Each SET statement reads its own “</a:t>
            </a:r>
            <a:r>
              <a:rPr lang="en-US" altLang="en-US" sz="2800" u="sng" smtClean="0"/>
              <a:t>virtual copy</a:t>
            </a:r>
            <a:r>
              <a:rPr lang="en-US" altLang="en-US" sz="2800" smtClean="0"/>
              <a:t>” of the file.  The two virtual copies are completely independent of each other.</a:t>
            </a:r>
          </a:p>
          <a:p>
            <a:pPr marL="0" indent="0">
              <a:lnSpc>
                <a:spcPct val="80000"/>
              </a:lnSpc>
              <a:spcAft>
                <a:spcPct val="30000"/>
              </a:spcAft>
              <a:buFont typeface="Arial" panose="020B0604020202020204" pitchFamily="34" charset="0"/>
              <a:buNone/>
            </a:pPr>
            <a:r>
              <a:rPr lang="en-US" altLang="en-US" sz="2800" smtClean="0"/>
              <a:t>Likewise, each SET statement uses its own </a:t>
            </a:r>
            <a:r>
              <a:rPr lang="en-US" altLang="en-US" sz="2800" u="sng" smtClean="0"/>
              <a:t>file pointer</a:t>
            </a:r>
            <a:r>
              <a:rPr lang="en-US" altLang="en-US" sz="2800" smtClean="0"/>
              <a:t> to mark where it stops reading in its virtual copy, and these file pointers are independent of each other.</a:t>
            </a:r>
          </a:p>
          <a:p>
            <a:pPr marL="0" indent="0" algn="ctr">
              <a:lnSpc>
                <a:spcPct val="80000"/>
              </a:lnSpc>
              <a:spcAft>
                <a:spcPct val="30000"/>
              </a:spcAft>
              <a:buFont typeface="Arial" panose="020B0604020202020204" pitchFamily="34" charset="0"/>
              <a:buNone/>
            </a:pPr>
            <a:r>
              <a:rPr lang="en-US" altLang="en-US" sz="2600" i="1" smtClean="0"/>
              <a:t>(continued next slide)</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5DE6ED-080C-4647-95F3-57E89E83B133}" type="slidenum">
              <a:rPr lang="en-US" altLang="en-US" sz="2400">
                <a:solidFill>
                  <a:srgbClr val="898989"/>
                </a:solidFill>
                <a:latin typeface="Calibri" panose="020F0502020204030204" pitchFamily="34" charset="0"/>
              </a:rPr>
              <a:pPr eaLnBrk="1" hangingPunct="1"/>
              <a:t>76</a:t>
            </a:fld>
            <a:endParaRPr lang="en-US" altLang="en-US" sz="2400">
              <a:solidFill>
                <a:srgbClr val="898989"/>
              </a:solidFill>
              <a:latin typeface="Calibri" panose="020F050202020403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body" idx="4294967295"/>
          </p:nvPr>
        </p:nvSpPr>
        <p:spPr>
          <a:xfrm>
            <a:off x="381000" y="228600"/>
            <a:ext cx="8534400" cy="6019800"/>
          </a:xfrm>
        </p:spPr>
        <p:txBody>
          <a:bodyPr/>
          <a:lstStyle/>
          <a:p>
            <a:pPr marL="0" indent="0">
              <a:lnSpc>
                <a:spcPct val="80000"/>
              </a:lnSpc>
              <a:spcAft>
                <a:spcPct val="30000"/>
              </a:spcAft>
              <a:buFont typeface="Arial" panose="020B0604020202020204" pitchFamily="34" charset="0"/>
              <a:buNone/>
            </a:pPr>
            <a:r>
              <a:rPr lang="en-US" altLang="en-US" sz="2600" smtClean="0"/>
              <a:t>The </a:t>
            </a:r>
            <a:r>
              <a:rPr lang="en-US" altLang="en-US" sz="2600" b="1" u="sng" smtClean="0"/>
              <a:t>first</a:t>
            </a:r>
            <a:r>
              <a:rPr lang="en-US" altLang="en-US" sz="2600" smtClean="0"/>
              <a:t> DO loop is similar to our earlier program.  It reads all the ID='a' records and computes a running total for 'score', storing it in the 'total' variable.  SAS sets a file pointer to remember where it stopped reading in this file.</a:t>
            </a:r>
          </a:p>
          <a:p>
            <a:pPr marL="0" indent="0">
              <a:lnSpc>
                <a:spcPct val="80000"/>
              </a:lnSpc>
              <a:spcAft>
                <a:spcPct val="30000"/>
              </a:spcAft>
              <a:buFont typeface="Arial" panose="020B0604020202020204" pitchFamily="34" charset="0"/>
              <a:buNone/>
            </a:pPr>
            <a:r>
              <a:rPr lang="en-US" altLang="en-US" sz="2600" smtClean="0"/>
              <a:t>Next, the 'mean' variable is computed, using the values for 'total' and '_N_' obtained in the first DO loop.  This value for 'mean' will be used in the second DO loop.</a:t>
            </a:r>
          </a:p>
          <a:p>
            <a:pPr marL="0" indent="0">
              <a:lnSpc>
                <a:spcPct val="80000"/>
              </a:lnSpc>
              <a:spcAft>
                <a:spcPct val="30000"/>
              </a:spcAft>
              <a:buFont typeface="Arial" panose="020B0604020202020204" pitchFamily="34" charset="0"/>
              <a:buNone/>
            </a:pPr>
            <a:r>
              <a:rPr lang="en-US" altLang="en-US" sz="2600" smtClean="0"/>
              <a:t>The </a:t>
            </a:r>
            <a:r>
              <a:rPr lang="en-US" altLang="en-US" sz="2600" b="1" u="sng" smtClean="0"/>
              <a:t>second</a:t>
            </a:r>
            <a:r>
              <a:rPr lang="en-US" altLang="en-US" sz="2600" smtClean="0"/>
              <a:t> DO loop then reads its copy of the base file (beginning with </a:t>
            </a:r>
            <a:r>
              <a:rPr lang="en-US" altLang="en-US" sz="2600" smtClean="0">
                <a:solidFill>
                  <a:srgbClr val="FF0000"/>
                </a:solidFill>
              </a:rPr>
              <a:t>case 1</a:t>
            </a:r>
            <a:r>
              <a:rPr lang="en-US" altLang="en-US" sz="2600" smtClean="0"/>
              <a:t>).  For each case it reads, it does an OUTPUT to the new file.  Each case will contain the 'mean' variable, that was computed above.  The DO loop continues until it has read and output all the records for ID='a'.  </a:t>
            </a:r>
          </a:p>
          <a:p>
            <a:pPr marL="0" indent="0">
              <a:lnSpc>
                <a:spcPct val="80000"/>
              </a:lnSpc>
              <a:spcAft>
                <a:spcPct val="30000"/>
              </a:spcAft>
              <a:buFont typeface="Arial" panose="020B0604020202020204" pitchFamily="34" charset="0"/>
              <a:buNone/>
            </a:pPr>
            <a:r>
              <a:rPr lang="en-US" altLang="en-US" sz="2600" smtClean="0"/>
              <a:t>After all the ID='a' cases have been processed, the second DO loop stops, and SAS sets a file pointer (a </a:t>
            </a:r>
            <a:r>
              <a:rPr lang="en-US" altLang="en-US" sz="2600" smtClean="0">
                <a:solidFill>
                  <a:srgbClr val="FF0000"/>
                </a:solidFill>
              </a:rPr>
              <a:t>different</a:t>
            </a:r>
            <a:r>
              <a:rPr lang="en-US" altLang="en-US" sz="2600" smtClean="0"/>
              <a:t> pointer, independent of the one used in the first DO loop) to remember where it stopped reading in this second copy of the base file.            </a:t>
            </a:r>
            <a:r>
              <a:rPr lang="en-US" altLang="en-US" sz="2500" i="1" smtClean="0"/>
              <a:t>(continued next slide)</a:t>
            </a:r>
          </a:p>
        </p:txBody>
      </p:sp>
      <p:sp>
        <p:nvSpPr>
          <p:cNvPr id="2" name="Slide Number Placeholder 1"/>
          <p:cNvSpPr>
            <a:spLocks noGrp="1"/>
          </p:cNvSpPr>
          <p:nvPr>
            <p:ph type="sldNum" sz="quarter" idx="12"/>
          </p:nvPr>
        </p:nvSpPr>
        <p:spPr>
          <a:xfrm>
            <a:off x="6553200" y="63055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0C7967-E543-4959-A670-95B21D9EE0F4}" type="slidenum">
              <a:rPr lang="en-US" altLang="en-US" sz="2400">
                <a:solidFill>
                  <a:srgbClr val="898989"/>
                </a:solidFill>
                <a:latin typeface="Calibri" panose="020F0502020204030204" pitchFamily="34" charset="0"/>
              </a:rPr>
              <a:pPr eaLnBrk="1" hangingPunct="1"/>
              <a:t>77</a:t>
            </a:fld>
            <a:endParaRPr lang="en-US" altLang="en-US" sz="2400">
              <a:solidFill>
                <a:srgbClr val="898989"/>
              </a:solidFill>
              <a:latin typeface="Calibri" panose="020F050202020403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p:cNvSpPr>
          <p:nvPr>
            <p:ph type="body" idx="4294967295"/>
          </p:nvPr>
        </p:nvSpPr>
        <p:spPr>
          <a:xfrm>
            <a:off x="457200" y="457200"/>
            <a:ext cx="8382000" cy="5867400"/>
          </a:xfrm>
        </p:spPr>
        <p:txBody>
          <a:bodyPr/>
          <a:lstStyle/>
          <a:p>
            <a:pPr marL="0" indent="0">
              <a:lnSpc>
                <a:spcPct val="80000"/>
              </a:lnSpc>
              <a:spcAft>
                <a:spcPct val="30000"/>
              </a:spcAft>
              <a:buFont typeface="Arial" panose="020B0604020202020204" pitchFamily="34" charset="0"/>
              <a:buNone/>
            </a:pPr>
            <a:r>
              <a:rPr lang="en-US" altLang="en-US" sz="2800" smtClean="0"/>
              <a:t>SAS reaches the end of the data step.</a:t>
            </a:r>
          </a:p>
          <a:p>
            <a:pPr marL="0" indent="0">
              <a:lnSpc>
                <a:spcPct val="80000"/>
              </a:lnSpc>
              <a:spcAft>
                <a:spcPct val="30000"/>
              </a:spcAft>
              <a:buFont typeface="Arial" panose="020B0604020202020204" pitchFamily="34" charset="0"/>
              <a:buNone/>
            </a:pPr>
            <a:r>
              <a:rPr lang="en-US" altLang="en-US" sz="2800" smtClean="0"/>
              <a:t>Now SAS goes through the data step again.  As such, it resets 'total' to missing (so there is no need to manually reset it).</a:t>
            </a:r>
          </a:p>
          <a:p>
            <a:pPr marL="0" indent="0">
              <a:lnSpc>
                <a:spcPct val="80000"/>
              </a:lnSpc>
              <a:spcAft>
                <a:spcPct val="30000"/>
              </a:spcAft>
              <a:buFont typeface="Arial" panose="020B0604020202020204" pitchFamily="34" charset="0"/>
              <a:buNone/>
            </a:pPr>
            <a:r>
              <a:rPr lang="en-US" altLang="en-US" sz="2800" smtClean="0"/>
              <a:t>In the first DO loop, SAS begins reading according to where the pointer was set previously in that first DO loop.  Thus, it starts with the first ID='b' record.  Etc.</a:t>
            </a:r>
          </a:p>
          <a:p>
            <a:pPr marL="0" indent="0">
              <a:lnSpc>
                <a:spcPct val="80000"/>
              </a:lnSpc>
              <a:spcAft>
                <a:spcPct val="30000"/>
              </a:spcAft>
              <a:buFont typeface="Arial" panose="020B0604020202020204" pitchFamily="34" charset="0"/>
              <a:buNone/>
            </a:pPr>
            <a:r>
              <a:rPr lang="en-US" altLang="en-US" sz="2800" smtClean="0"/>
              <a:t>The 'mean' variable is computed (for the ID='b' records).</a:t>
            </a:r>
          </a:p>
          <a:p>
            <a:pPr marL="0" indent="0">
              <a:lnSpc>
                <a:spcPct val="80000"/>
              </a:lnSpc>
              <a:spcAft>
                <a:spcPct val="30000"/>
              </a:spcAft>
              <a:buFont typeface="Arial" panose="020B0604020202020204" pitchFamily="34" charset="0"/>
              <a:buNone/>
            </a:pPr>
            <a:r>
              <a:rPr lang="en-US" altLang="en-US" sz="2800" smtClean="0"/>
              <a:t>The second DO loop begins reading according to where the pointer was set previously in the second DO loop (the ID='b' records).  Each case is output, and it includes the 'mean' computed above (which is the average for the ID='b' records). </a:t>
            </a:r>
          </a:p>
          <a:p>
            <a:pPr marL="0" indent="0" algn="ctr">
              <a:lnSpc>
                <a:spcPct val="80000"/>
              </a:lnSpc>
              <a:spcAft>
                <a:spcPct val="30000"/>
              </a:spcAft>
              <a:buFont typeface="Arial" panose="020B0604020202020204" pitchFamily="34" charset="0"/>
              <a:buNone/>
            </a:pPr>
            <a:r>
              <a:rPr lang="en-US" altLang="en-US" sz="2800" i="1" smtClean="0"/>
              <a:t>(continued next slide)</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F80ABC-C8C4-4A39-8A20-F09592959EC8}" type="slidenum">
              <a:rPr lang="en-US" altLang="en-US" sz="2400">
                <a:solidFill>
                  <a:srgbClr val="898989"/>
                </a:solidFill>
                <a:latin typeface="Calibri" panose="020F0502020204030204" pitchFamily="34" charset="0"/>
              </a:rPr>
              <a:pPr eaLnBrk="1" hangingPunct="1"/>
              <a:t>78</a:t>
            </a:fld>
            <a:endParaRPr lang="en-US" altLang="en-US" sz="2400">
              <a:solidFill>
                <a:srgbClr val="898989"/>
              </a:solidFill>
              <a:latin typeface="Calibri" panose="020F050202020403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body" idx="4294967295"/>
          </p:nvPr>
        </p:nvSpPr>
        <p:spPr>
          <a:xfrm>
            <a:off x="457200" y="2209800"/>
            <a:ext cx="8229600" cy="2362200"/>
          </a:xfrm>
        </p:spPr>
        <p:txBody>
          <a:bodyPr/>
          <a:lstStyle/>
          <a:p>
            <a:pPr marL="0" indent="0">
              <a:lnSpc>
                <a:spcPct val="80000"/>
              </a:lnSpc>
              <a:spcBef>
                <a:spcPct val="120000"/>
              </a:spcBef>
              <a:spcAft>
                <a:spcPct val="30000"/>
              </a:spcAft>
              <a:buFont typeface="Arial" panose="020B0604020202020204" pitchFamily="34" charset="0"/>
              <a:buNone/>
            </a:pPr>
            <a:r>
              <a:rPr lang="en-US" altLang="en-US" sz="2800" smtClean="0"/>
              <a:t>SAS reaches the end of the data step.</a:t>
            </a:r>
          </a:p>
          <a:p>
            <a:pPr marL="0" indent="0">
              <a:lnSpc>
                <a:spcPct val="80000"/>
              </a:lnSpc>
              <a:spcAft>
                <a:spcPct val="30000"/>
              </a:spcAft>
              <a:buFont typeface="Arial" panose="020B0604020202020204" pitchFamily="34" charset="0"/>
              <a:buNone/>
            </a:pPr>
            <a:r>
              <a:rPr lang="en-US" altLang="en-US" sz="2800" smtClean="0"/>
              <a:t>SAS goes through the data step a third time.  </a:t>
            </a:r>
          </a:p>
          <a:p>
            <a:pPr marL="0" indent="0">
              <a:lnSpc>
                <a:spcPct val="80000"/>
              </a:lnSpc>
              <a:spcAft>
                <a:spcPct val="30000"/>
              </a:spcAft>
              <a:buFont typeface="Arial" panose="020B0604020202020204" pitchFamily="34" charset="0"/>
              <a:buNone/>
            </a:pPr>
            <a:r>
              <a:rPr lang="en-US" altLang="en-US" sz="2800" smtClean="0"/>
              <a:t>This time, the SET statement in the first DO loop encounters the end of its file.  The data step stops processing. </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4CAC10-4B83-4AA3-AA32-5B0262D71C8D}" type="slidenum">
              <a:rPr lang="en-US" altLang="en-US" sz="2400">
                <a:solidFill>
                  <a:srgbClr val="898989"/>
                </a:solidFill>
                <a:latin typeface="Calibri" panose="020F0502020204030204" pitchFamily="34" charset="0"/>
              </a:rPr>
              <a:pPr eaLnBrk="1" hangingPunct="1"/>
              <a:t>79</a:t>
            </a:fld>
            <a:endParaRPr lang="en-US" altLang="en-US" sz="2400">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838200" y="2176463"/>
            <a:ext cx="54102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ourier New" panose="02070309020205020404" pitchFamily="49" charset="0"/>
                <a:cs typeface="Courier New" panose="02070309020205020404" pitchFamily="49" charset="0"/>
              </a:rPr>
              <a:t>DATA _NULL_;</a:t>
            </a:r>
          </a:p>
          <a:p>
            <a:r>
              <a:rPr lang="en-US" altLang="en-US" sz="2600" b="1">
                <a:solidFill>
                  <a:srgbClr val="0000FF"/>
                </a:solidFill>
                <a:latin typeface="Courier New" panose="02070309020205020404" pitchFamily="49" charset="0"/>
                <a:cs typeface="Courier New" panose="02070309020205020404" pitchFamily="49" charset="0"/>
              </a:rPr>
              <a:t>PUT _N_=;</a:t>
            </a:r>
          </a:p>
          <a:p>
            <a:r>
              <a:rPr lang="en-US" altLang="en-US" sz="2600" b="1">
                <a:solidFill>
                  <a:srgbClr val="FF0000"/>
                </a:solidFill>
                <a:latin typeface="Courier New" panose="02070309020205020404" pitchFamily="49" charset="0"/>
                <a:cs typeface="Courier New" panose="02070309020205020404" pitchFamily="49" charset="0"/>
              </a:rPr>
              <a:t>SET</a:t>
            </a:r>
            <a:r>
              <a:rPr lang="en-US" altLang="en-US" sz="2600" b="1">
                <a:latin typeface="Courier New" panose="02070309020205020404" pitchFamily="49" charset="0"/>
                <a:cs typeface="Courier New" panose="02070309020205020404" pitchFamily="49" charset="0"/>
              </a:rPr>
              <a:t> sashelp.class (OBS=2);</a:t>
            </a:r>
          </a:p>
          <a:p>
            <a:r>
              <a:rPr lang="en-US" altLang="en-US" sz="2600" b="1">
                <a:solidFill>
                  <a:srgbClr val="0000FF"/>
                </a:solidFill>
                <a:latin typeface="Courier New" panose="02070309020205020404" pitchFamily="49" charset="0"/>
                <a:cs typeface="Courier New" panose="02070309020205020404" pitchFamily="49" charset="0"/>
              </a:rPr>
              <a:t>PUT 'Middle';</a:t>
            </a:r>
          </a:p>
          <a:p>
            <a:r>
              <a:rPr lang="en-US" altLang="en-US" sz="2600" b="1">
                <a:solidFill>
                  <a:srgbClr val="FF0000"/>
                </a:solidFill>
                <a:latin typeface="Courier New" panose="02070309020205020404" pitchFamily="49" charset="0"/>
                <a:cs typeface="Courier New" panose="02070309020205020404" pitchFamily="49" charset="0"/>
              </a:rPr>
              <a:t>SET</a:t>
            </a:r>
            <a:r>
              <a:rPr lang="en-US" altLang="en-US" sz="2600" b="1">
                <a:latin typeface="Courier New" panose="02070309020205020404" pitchFamily="49" charset="0"/>
                <a:cs typeface="Courier New" panose="02070309020205020404" pitchFamily="49" charset="0"/>
              </a:rPr>
              <a:t> sashelp.class (OBS=2);</a:t>
            </a:r>
          </a:p>
          <a:p>
            <a:r>
              <a:rPr lang="en-US" altLang="en-US" sz="2600" b="1">
                <a:latin typeface="Courier New" panose="02070309020205020404" pitchFamily="49" charset="0"/>
                <a:cs typeface="Courier New" panose="02070309020205020404" pitchFamily="49" charset="0"/>
              </a:rPr>
              <a:t>RUN;</a:t>
            </a:r>
          </a:p>
        </p:txBody>
      </p:sp>
      <p:sp>
        <p:nvSpPr>
          <p:cNvPr id="10243" name="Title 1"/>
          <p:cNvSpPr>
            <a:spLocks noGrp="1"/>
          </p:cNvSpPr>
          <p:nvPr>
            <p:ph type="title" idx="4294967295"/>
          </p:nvPr>
        </p:nvSpPr>
        <p:spPr>
          <a:xfrm>
            <a:off x="457200" y="92075"/>
            <a:ext cx="8229600" cy="868363"/>
          </a:xfrm>
        </p:spPr>
        <p:txBody>
          <a:bodyPr/>
          <a:lstStyle/>
          <a:p>
            <a:pPr eaLnBrk="1" hangingPunct="1"/>
            <a:r>
              <a:rPr lang="en-US" altLang="en-US" b="1" smtClean="0"/>
              <a:t>Preliminaries</a:t>
            </a:r>
          </a:p>
        </p:txBody>
      </p:sp>
      <p:sp>
        <p:nvSpPr>
          <p:cNvPr id="10244" name="Content Placeholder 2"/>
          <p:cNvSpPr>
            <a:spLocks noGrp="1"/>
          </p:cNvSpPr>
          <p:nvPr>
            <p:ph idx="4294967295"/>
          </p:nvPr>
        </p:nvSpPr>
        <p:spPr>
          <a:xfrm>
            <a:off x="457200" y="927100"/>
            <a:ext cx="8458200" cy="1138238"/>
          </a:xfrm>
        </p:spPr>
        <p:txBody>
          <a:bodyPr/>
          <a:lstStyle/>
          <a:p>
            <a:pPr marL="0" indent="0" eaLnBrk="1" hangingPunct="1">
              <a:spcAft>
                <a:spcPts val="1800"/>
              </a:spcAft>
              <a:buFont typeface="Arial" panose="020B0604020202020204" pitchFamily="34" charset="0"/>
              <a:buNone/>
            </a:pPr>
            <a:r>
              <a:rPr lang="en-US" altLang="en-US" sz="3600" smtClean="0"/>
              <a:t>A data step stops executing when </a:t>
            </a:r>
            <a:r>
              <a:rPr lang="en-US" altLang="en-US" sz="3600" u="sng" smtClean="0"/>
              <a:t>any</a:t>
            </a:r>
            <a:r>
              <a:rPr lang="en-US" altLang="en-US" sz="3600" smtClean="0"/>
              <a:t> SET statement will read beyond the end of file:</a:t>
            </a:r>
          </a:p>
        </p:txBody>
      </p:sp>
      <p:sp>
        <p:nvSpPr>
          <p:cNvPr id="10245" name="TextBox 1"/>
          <p:cNvSpPr txBox="1">
            <a:spLocks noChangeArrowheads="1"/>
          </p:cNvSpPr>
          <p:nvPr/>
        </p:nvSpPr>
        <p:spPr bwMode="auto">
          <a:xfrm>
            <a:off x="3362325" y="4343400"/>
            <a:ext cx="1514475" cy="22463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ourier New" panose="02070309020205020404" pitchFamily="49" charset="0"/>
                <a:cs typeface="Courier New" panose="02070309020205020404" pitchFamily="49" charset="0"/>
              </a:rPr>
              <a:t>_N_=1</a:t>
            </a:r>
          </a:p>
          <a:p>
            <a:pPr>
              <a:spcAft>
                <a:spcPts val="600"/>
              </a:spcAft>
            </a:pPr>
            <a:r>
              <a:rPr lang="en-US" altLang="en-US" sz="2600" b="1">
                <a:latin typeface="Courier New" panose="02070309020205020404" pitchFamily="49" charset="0"/>
                <a:cs typeface="Courier New" panose="02070309020205020404" pitchFamily="49" charset="0"/>
              </a:rPr>
              <a:t>Middle</a:t>
            </a:r>
          </a:p>
          <a:p>
            <a:r>
              <a:rPr lang="en-US" altLang="en-US" sz="2600" b="1">
                <a:latin typeface="Courier New" panose="02070309020205020404" pitchFamily="49" charset="0"/>
                <a:cs typeface="Courier New" panose="02070309020205020404" pitchFamily="49" charset="0"/>
              </a:rPr>
              <a:t>_N_=2</a:t>
            </a:r>
          </a:p>
          <a:p>
            <a:pPr>
              <a:spcAft>
                <a:spcPts val="600"/>
              </a:spcAft>
            </a:pPr>
            <a:r>
              <a:rPr lang="en-US" altLang="en-US" sz="2600" b="1">
                <a:latin typeface="Courier New" panose="02070309020205020404" pitchFamily="49" charset="0"/>
                <a:cs typeface="Courier New" panose="02070309020205020404" pitchFamily="49" charset="0"/>
              </a:rPr>
              <a:t>Middle</a:t>
            </a:r>
          </a:p>
          <a:p>
            <a:r>
              <a:rPr lang="en-US" altLang="en-US" sz="2600" b="1">
                <a:latin typeface="Courier New" panose="02070309020205020404" pitchFamily="49" charset="0"/>
                <a:cs typeface="Courier New" panose="02070309020205020404" pitchFamily="49" charset="0"/>
              </a:rPr>
              <a:t>_N_=3</a:t>
            </a:r>
            <a:endParaRPr lang="en-US" altLang="en-US" sz="2600" b="1">
              <a:solidFill>
                <a:srgbClr val="33660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431BE3-6776-4E10-9BDF-4A30800921DB}" type="slidenum">
              <a:rPr lang="en-US" altLang="en-US" sz="2400">
                <a:solidFill>
                  <a:srgbClr val="898989"/>
                </a:solidFill>
                <a:latin typeface="Calibri" panose="020F0502020204030204" pitchFamily="34" charset="0"/>
              </a:rPr>
              <a:pPr eaLnBrk="1" hangingPunct="1"/>
              <a:t>8</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body" idx="4294967295"/>
          </p:nvPr>
        </p:nvSpPr>
        <p:spPr>
          <a:xfrm>
            <a:off x="457200" y="2133600"/>
            <a:ext cx="8229600" cy="1752600"/>
          </a:xfrm>
        </p:spPr>
        <p:txBody>
          <a:bodyPr/>
          <a:lstStyle/>
          <a:p>
            <a:pPr marL="0" indent="0">
              <a:lnSpc>
                <a:spcPct val="90000"/>
              </a:lnSpc>
              <a:buFont typeface="Arial" panose="020B0604020202020204" pitchFamily="34" charset="0"/>
              <a:buNone/>
            </a:pPr>
            <a:r>
              <a:rPr lang="en-US" altLang="en-US" sz="3600" smtClean="0"/>
              <a:t>We can "improve" the previous DoW Loop approach by changing how we write the second DO statement . . .</a:t>
            </a:r>
          </a:p>
        </p:txBody>
      </p:sp>
      <p:sp>
        <p:nvSpPr>
          <p:cNvPr id="83971" name="Rectangle 3"/>
          <p:cNvSpPr>
            <a:spLocks noGrp="1"/>
          </p:cNvSpPr>
          <p:nvPr>
            <p:ph type="title" idx="4294967295"/>
          </p:nvPr>
        </p:nvSpPr>
        <p:spPr>
          <a:noFill/>
        </p:spPr>
        <p:txBody>
          <a:bodyPr/>
          <a:lstStyle/>
          <a:p>
            <a:r>
              <a:rPr lang="en-US" altLang="en-US" b="1" smtClean="0"/>
              <a:t>The DoW Loop</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45A0EB-64E3-44E5-AF84-F73142853DEB}" type="slidenum">
              <a:rPr lang="en-US" altLang="en-US" sz="2400">
                <a:solidFill>
                  <a:srgbClr val="898989"/>
                </a:solidFill>
                <a:latin typeface="Calibri" panose="020F0502020204030204" pitchFamily="34" charset="0"/>
              </a:rPr>
              <a:pPr eaLnBrk="1" hangingPunct="1"/>
              <a:t>80</a:t>
            </a:fld>
            <a:endParaRPr lang="en-US" altLang="en-US" sz="2400">
              <a:solidFill>
                <a:srgbClr val="898989"/>
              </a:solidFill>
              <a:latin typeface="Calibri" panose="020F050202020403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p:cNvSpPr txBox="1">
            <a:spLocks noChangeArrowheads="1"/>
          </p:cNvSpPr>
          <p:nvPr/>
        </p:nvSpPr>
        <p:spPr bwMode="auto">
          <a:xfrm>
            <a:off x="2557463" y="114300"/>
            <a:ext cx="5816600" cy="449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lvl="2" eaLnBrk="1" hangingPunct="1"/>
            <a:r>
              <a:rPr lang="en-US" altLang="en-US" sz="2200" b="1">
                <a:latin typeface="Courier New" panose="02070309020205020404" pitchFamily="49" charset="0"/>
              </a:rPr>
              <a:t>DATA new;</a:t>
            </a:r>
          </a:p>
          <a:p>
            <a:pPr marL="0" lvl="2" eaLnBrk="1" hangingPunct="1"/>
            <a:r>
              <a:rPr lang="en-US" altLang="en-US" sz="2200" b="1">
                <a:solidFill>
                  <a:srgbClr val="0000FF"/>
                </a:solidFill>
                <a:latin typeface="Courier New" panose="02070309020205020404" pitchFamily="49" charset="0"/>
              </a:rPr>
              <a:t>DO </a:t>
            </a:r>
            <a:r>
              <a:rPr lang="en-US" altLang="en-US" sz="2200" b="1">
                <a:solidFill>
                  <a:srgbClr val="FF0000"/>
                </a:solidFill>
                <a:latin typeface="Courier New" panose="02070309020205020404" pitchFamily="49" charset="0"/>
              </a:rPr>
              <a:t>_N_</a:t>
            </a:r>
            <a:r>
              <a:rPr lang="en-US" altLang="en-US" sz="2200" b="1">
                <a:solidFill>
                  <a:srgbClr val="0000FF"/>
                </a:solidFill>
                <a:latin typeface="Courier New" panose="02070309020205020404" pitchFamily="49" charset="0"/>
              </a:rPr>
              <a:t> = 1 BY 1 UNTIL (LAST.id);</a:t>
            </a:r>
          </a:p>
          <a:p>
            <a:pPr marL="0" lvl="2" eaLnBrk="1" hangingPunct="1"/>
            <a:r>
              <a:rPr lang="en-US" altLang="en-US" sz="2200" b="1">
                <a:solidFill>
                  <a:srgbClr val="0000FF"/>
                </a:solidFill>
                <a:latin typeface="Courier New" panose="02070309020205020404" pitchFamily="49" charset="0"/>
              </a:rPr>
              <a:t>  SET base;</a:t>
            </a:r>
          </a:p>
          <a:p>
            <a:pPr marL="0" lvl="2" eaLnBrk="1" hangingPunct="1"/>
            <a:r>
              <a:rPr lang="en-US" altLang="en-US" sz="2200" b="1">
                <a:solidFill>
                  <a:srgbClr val="0000FF"/>
                </a:solidFill>
                <a:latin typeface="Courier New" panose="02070309020205020404" pitchFamily="49" charset="0"/>
              </a:rPr>
              <a:t>  BY id ;</a:t>
            </a:r>
          </a:p>
          <a:p>
            <a:pPr marL="0" lvl="2" eaLnBrk="1" hangingPunct="1"/>
            <a:r>
              <a:rPr lang="en-US" altLang="en-US" sz="2200" b="1">
                <a:solidFill>
                  <a:srgbClr val="0000FF"/>
                </a:solidFill>
                <a:latin typeface="Courier New" panose="02070309020205020404" pitchFamily="49" charset="0"/>
              </a:rPr>
              <a:t>  total = SUM(total, score) ;</a:t>
            </a:r>
          </a:p>
          <a:p>
            <a:pPr marL="0" lvl="2" eaLnBrk="1" hangingPunct="1"/>
            <a:r>
              <a:rPr lang="en-US" altLang="en-US" sz="2200" b="1">
                <a:solidFill>
                  <a:srgbClr val="0000FF"/>
                </a:solidFill>
                <a:latin typeface="Courier New" panose="02070309020205020404" pitchFamily="49" charset="0"/>
              </a:rPr>
              <a:t>END ;</a:t>
            </a:r>
          </a:p>
          <a:p>
            <a:pPr marL="0" lvl="2" eaLnBrk="1" hangingPunct="1"/>
            <a:r>
              <a:rPr lang="en-US" altLang="en-US" sz="2200" b="1">
                <a:solidFill>
                  <a:srgbClr val="336600"/>
                </a:solidFill>
                <a:latin typeface="Courier New" panose="02070309020205020404" pitchFamily="49" charset="0"/>
              </a:rPr>
              <a:t>mean = total / _N_ ;</a:t>
            </a:r>
          </a:p>
          <a:p>
            <a:pPr marL="0" lvl="2" eaLnBrk="1" hangingPunct="1"/>
            <a:r>
              <a:rPr lang="en-US" altLang="en-US" sz="2200" b="1">
                <a:solidFill>
                  <a:srgbClr val="0000FF"/>
                </a:solidFill>
                <a:latin typeface="Courier New" panose="02070309020205020404" pitchFamily="49" charset="0"/>
              </a:rPr>
              <a:t>DO </a:t>
            </a:r>
            <a:r>
              <a:rPr lang="en-US" altLang="en-US" sz="2200" b="1">
                <a:solidFill>
                  <a:srgbClr val="FF0000"/>
                </a:solidFill>
                <a:latin typeface="Courier New" panose="02070309020205020404" pitchFamily="49" charset="0"/>
              </a:rPr>
              <a:t>UNTIL (LAST.id)</a:t>
            </a:r>
            <a:r>
              <a:rPr lang="en-US" altLang="en-US" sz="2200" b="1">
                <a:solidFill>
                  <a:srgbClr val="0000FF"/>
                </a:solidFill>
                <a:latin typeface="Courier New" panose="02070309020205020404" pitchFamily="49" charset="0"/>
              </a:rPr>
              <a:t> ;</a:t>
            </a:r>
          </a:p>
          <a:p>
            <a:pPr marL="0" lvl="2" eaLnBrk="1" hangingPunct="1"/>
            <a:r>
              <a:rPr lang="en-US" altLang="en-US" sz="2200" b="1">
                <a:solidFill>
                  <a:srgbClr val="0000FF"/>
                </a:solidFill>
                <a:latin typeface="Courier New" panose="02070309020205020404" pitchFamily="49" charset="0"/>
              </a:rPr>
              <a:t>  SET base;</a:t>
            </a:r>
          </a:p>
          <a:p>
            <a:pPr marL="0" lvl="2" eaLnBrk="1" hangingPunct="1"/>
            <a:r>
              <a:rPr lang="en-US" altLang="en-US" sz="2200" b="1">
                <a:solidFill>
                  <a:srgbClr val="0000FF"/>
                </a:solidFill>
                <a:latin typeface="Courier New" panose="02070309020205020404" pitchFamily="49" charset="0"/>
              </a:rPr>
              <a:t>  </a:t>
            </a:r>
            <a:r>
              <a:rPr lang="en-US" altLang="en-US" sz="2200" b="1">
                <a:solidFill>
                  <a:srgbClr val="FF0000"/>
                </a:solidFill>
                <a:latin typeface="Courier New" panose="02070309020205020404" pitchFamily="49" charset="0"/>
              </a:rPr>
              <a:t>BY id;</a:t>
            </a:r>
          </a:p>
          <a:p>
            <a:pPr marL="0" lvl="2" eaLnBrk="1" hangingPunct="1"/>
            <a:r>
              <a:rPr lang="en-US" altLang="en-US" sz="2200" b="1">
                <a:solidFill>
                  <a:srgbClr val="0000FF"/>
                </a:solidFill>
                <a:latin typeface="Courier New" panose="02070309020205020404" pitchFamily="49" charset="0"/>
              </a:rPr>
              <a:t>  OUTPUT;</a:t>
            </a:r>
          </a:p>
          <a:p>
            <a:pPr marL="0" lvl="2" eaLnBrk="1" hangingPunct="1"/>
            <a:r>
              <a:rPr lang="en-US" altLang="en-US" sz="2200" b="1">
                <a:solidFill>
                  <a:srgbClr val="0000FF"/>
                </a:solidFill>
                <a:latin typeface="Courier New" panose="02070309020205020404" pitchFamily="49" charset="0"/>
              </a:rPr>
              <a:t>END;</a:t>
            </a:r>
          </a:p>
          <a:p>
            <a:pPr marL="0" lvl="2" eaLnBrk="1" hangingPunct="1"/>
            <a:r>
              <a:rPr lang="en-US" altLang="en-US" sz="2200" b="1">
                <a:latin typeface="Courier New" panose="02070309020205020404" pitchFamily="49" charset="0"/>
              </a:rPr>
              <a:t>PROC PRINT DATA=new; RUN;</a:t>
            </a:r>
          </a:p>
        </p:txBody>
      </p:sp>
      <p:sp>
        <p:nvSpPr>
          <p:cNvPr id="84995" name="Text Box 3"/>
          <p:cNvSpPr txBox="1">
            <a:spLocks noChangeArrowheads="1"/>
          </p:cNvSpPr>
          <p:nvPr/>
        </p:nvSpPr>
        <p:spPr bwMode="auto">
          <a:xfrm>
            <a:off x="1454150" y="4587875"/>
            <a:ext cx="6248400" cy="212407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b="1">
                <a:latin typeface="Courier New" panose="02070309020205020404" pitchFamily="49" charset="0"/>
              </a:rPr>
              <a:t>Obs    id    score    total    mean</a:t>
            </a:r>
          </a:p>
          <a:p>
            <a:pPr eaLnBrk="1" hangingPunct="1"/>
            <a:r>
              <a:rPr lang="en-US" altLang="en-US" sz="2200" b="1">
                <a:latin typeface="Courier New" panose="02070309020205020404" pitchFamily="49" charset="0"/>
              </a:rPr>
              <a:t> 1     a       1         3      1.5</a:t>
            </a:r>
          </a:p>
          <a:p>
            <a:pPr eaLnBrk="1" hangingPunct="1"/>
            <a:r>
              <a:rPr lang="en-US" altLang="en-US" sz="2200" b="1">
                <a:latin typeface="Courier New" panose="02070309020205020404" pitchFamily="49" charset="0"/>
              </a:rPr>
              <a:t> 2     a       2         3      1.5</a:t>
            </a:r>
          </a:p>
          <a:p>
            <a:pPr eaLnBrk="1" hangingPunct="1"/>
            <a:r>
              <a:rPr lang="en-US" altLang="en-US" sz="2200" b="1">
                <a:latin typeface="Courier New" panose="02070309020205020404" pitchFamily="49" charset="0"/>
              </a:rPr>
              <a:t> 3     b       3        12      4.0</a:t>
            </a:r>
          </a:p>
          <a:p>
            <a:pPr eaLnBrk="1" hangingPunct="1"/>
            <a:r>
              <a:rPr lang="en-US" altLang="en-US" sz="2200" b="1">
                <a:latin typeface="Courier New" panose="02070309020205020404" pitchFamily="49" charset="0"/>
              </a:rPr>
              <a:t> 4     b       4        12      4.0</a:t>
            </a:r>
          </a:p>
          <a:p>
            <a:pPr eaLnBrk="1" hangingPunct="1"/>
            <a:r>
              <a:rPr lang="en-US" altLang="en-US" sz="2200" b="1">
                <a:latin typeface="Courier New" panose="02070309020205020404" pitchFamily="49" charset="0"/>
              </a:rPr>
              <a:t> 5     b       5        12      4.0</a:t>
            </a:r>
          </a:p>
        </p:txBody>
      </p:sp>
      <p:sp>
        <p:nvSpPr>
          <p:cNvPr id="84996" name="Rectangle 2"/>
          <p:cNvSpPr>
            <a:spLocks/>
          </p:cNvSpPr>
          <p:nvPr/>
        </p:nvSpPr>
        <p:spPr bwMode="auto">
          <a:xfrm>
            <a:off x="381000" y="533400"/>
            <a:ext cx="1981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5000"/>
              </a:spcAft>
              <a:buFont typeface="Arial" panose="020B0604020202020204" pitchFamily="34" charset="0"/>
              <a:buNone/>
            </a:pPr>
            <a:r>
              <a:rPr lang="en-US" altLang="en-US" sz="2800" b="1">
                <a:latin typeface="Calibri" panose="020F0502020204030204" pitchFamily="34" charset="0"/>
              </a:rPr>
              <a:t>DoW loop</a:t>
            </a:r>
          </a:p>
          <a:p>
            <a:pPr eaLnBrk="1" hangingPunct="1">
              <a:spcAft>
                <a:spcPct val="5000"/>
              </a:spcAft>
              <a:buFont typeface="Arial" panose="020B0604020202020204" pitchFamily="34" charset="0"/>
              <a:buNone/>
            </a:pPr>
            <a:r>
              <a:rPr lang="en-US" altLang="en-US" sz="2800" b="1">
                <a:latin typeface="Calibri" panose="020F0502020204030204" pitchFamily="34" charset="0"/>
              </a:rPr>
              <a:t>Approach </a:t>
            </a:r>
            <a:r>
              <a:rPr lang="en-US" altLang="en-US" sz="2800" b="1">
                <a:solidFill>
                  <a:srgbClr val="0000FF"/>
                </a:solidFill>
                <a:latin typeface="Calibri" panose="020F0502020204030204" pitchFamily="34" charset="0"/>
              </a:rPr>
              <a:t>(as before)</a:t>
            </a:r>
            <a:r>
              <a:rPr lang="en-US" altLang="en-US" sz="2800" b="1">
                <a:latin typeface="Calibri" panose="020F0502020204030204" pitchFamily="34" charset="0"/>
              </a:rPr>
              <a:t>:</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BDF66F-3B22-4415-97A0-B2DB596188B2}" type="slidenum">
              <a:rPr lang="en-US" altLang="en-US" sz="2400">
                <a:solidFill>
                  <a:srgbClr val="898989"/>
                </a:solidFill>
                <a:latin typeface="Calibri" panose="020F0502020204030204" pitchFamily="34" charset="0"/>
              </a:rPr>
              <a:pPr eaLnBrk="1" hangingPunct="1"/>
              <a:t>81</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3"/>
          <p:cNvSpPr txBox="1">
            <a:spLocks noChangeArrowheads="1"/>
          </p:cNvSpPr>
          <p:nvPr/>
        </p:nvSpPr>
        <p:spPr bwMode="auto">
          <a:xfrm>
            <a:off x="1454150" y="4587875"/>
            <a:ext cx="6248400" cy="212407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b="1">
                <a:latin typeface="Courier New" panose="02070309020205020404" pitchFamily="49" charset="0"/>
              </a:rPr>
              <a:t>Obs    id    score    total    mean</a:t>
            </a:r>
          </a:p>
          <a:p>
            <a:pPr eaLnBrk="1" hangingPunct="1"/>
            <a:r>
              <a:rPr lang="en-US" altLang="en-US" sz="2200" b="1">
                <a:latin typeface="Courier New" panose="02070309020205020404" pitchFamily="49" charset="0"/>
              </a:rPr>
              <a:t> 1     a       1         3      1.5</a:t>
            </a:r>
          </a:p>
          <a:p>
            <a:pPr eaLnBrk="1" hangingPunct="1"/>
            <a:r>
              <a:rPr lang="en-US" altLang="en-US" sz="2200" b="1">
                <a:latin typeface="Courier New" panose="02070309020205020404" pitchFamily="49" charset="0"/>
              </a:rPr>
              <a:t> 2     a       2         3      1.5</a:t>
            </a:r>
          </a:p>
          <a:p>
            <a:pPr eaLnBrk="1" hangingPunct="1"/>
            <a:r>
              <a:rPr lang="en-US" altLang="en-US" sz="2200" b="1">
                <a:latin typeface="Courier New" panose="02070309020205020404" pitchFamily="49" charset="0"/>
              </a:rPr>
              <a:t> 3     b       3        12      4.0</a:t>
            </a:r>
          </a:p>
          <a:p>
            <a:pPr eaLnBrk="1" hangingPunct="1"/>
            <a:r>
              <a:rPr lang="en-US" altLang="en-US" sz="2200" b="1">
                <a:latin typeface="Courier New" panose="02070309020205020404" pitchFamily="49" charset="0"/>
              </a:rPr>
              <a:t> 4     b       4        12      4.0</a:t>
            </a:r>
          </a:p>
          <a:p>
            <a:pPr eaLnBrk="1" hangingPunct="1"/>
            <a:r>
              <a:rPr lang="en-US" altLang="en-US" sz="2200" b="1">
                <a:latin typeface="Courier New" panose="02070309020205020404" pitchFamily="49" charset="0"/>
              </a:rPr>
              <a:t> 5     b       5        12      4.0</a:t>
            </a:r>
          </a:p>
        </p:txBody>
      </p:sp>
      <p:sp>
        <p:nvSpPr>
          <p:cNvPr id="86019" name="Text Box 4"/>
          <p:cNvSpPr txBox="1">
            <a:spLocks noChangeArrowheads="1"/>
          </p:cNvSpPr>
          <p:nvPr/>
        </p:nvSpPr>
        <p:spPr bwMode="auto">
          <a:xfrm>
            <a:off x="2740025" y="114300"/>
            <a:ext cx="5672138" cy="43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lvl="2" eaLnBrk="1" hangingPunct="1"/>
            <a:r>
              <a:rPr lang="en-US" altLang="en-US" sz="2200" b="1">
                <a:latin typeface="Courier New" panose="02070309020205020404" pitchFamily="49" charset="0"/>
              </a:rPr>
              <a:t>DATA new;</a:t>
            </a:r>
          </a:p>
          <a:p>
            <a:pPr marL="0" lvl="2" eaLnBrk="1" hangingPunct="1"/>
            <a:r>
              <a:rPr lang="en-US" altLang="en-US" sz="2200" b="1">
                <a:solidFill>
                  <a:srgbClr val="0000FF"/>
                </a:solidFill>
                <a:latin typeface="Courier New" panose="02070309020205020404" pitchFamily="49" charset="0"/>
              </a:rPr>
              <a:t>DO </a:t>
            </a:r>
            <a:r>
              <a:rPr lang="en-US" altLang="en-US" sz="2200" b="1">
                <a:solidFill>
                  <a:srgbClr val="FF0000"/>
                </a:solidFill>
                <a:latin typeface="Courier New" panose="02070309020205020404" pitchFamily="49" charset="0"/>
              </a:rPr>
              <a:t>_N_</a:t>
            </a:r>
            <a:r>
              <a:rPr lang="en-US" altLang="en-US" sz="2200" b="1">
                <a:solidFill>
                  <a:srgbClr val="0000FF"/>
                </a:solidFill>
                <a:latin typeface="Courier New" panose="02070309020205020404" pitchFamily="49" charset="0"/>
              </a:rPr>
              <a:t> = 1 BY 1 UNTIL (LAST.id);</a:t>
            </a:r>
          </a:p>
          <a:p>
            <a:pPr marL="0" lvl="2" eaLnBrk="1" hangingPunct="1"/>
            <a:r>
              <a:rPr lang="en-US" altLang="en-US" sz="2200" b="1">
                <a:solidFill>
                  <a:srgbClr val="0000FF"/>
                </a:solidFill>
                <a:latin typeface="Courier New" panose="02070309020205020404" pitchFamily="49" charset="0"/>
              </a:rPr>
              <a:t>  SET base;</a:t>
            </a:r>
          </a:p>
          <a:p>
            <a:pPr marL="0" lvl="2" eaLnBrk="1" hangingPunct="1"/>
            <a:r>
              <a:rPr lang="en-US" altLang="en-US" sz="2200" b="1">
                <a:solidFill>
                  <a:srgbClr val="0000FF"/>
                </a:solidFill>
                <a:latin typeface="Courier New" panose="02070309020205020404" pitchFamily="49" charset="0"/>
              </a:rPr>
              <a:t>  BY id;</a:t>
            </a:r>
          </a:p>
          <a:p>
            <a:pPr marL="0" lvl="2" eaLnBrk="1" hangingPunct="1"/>
            <a:r>
              <a:rPr lang="en-US" altLang="en-US" sz="2200" b="1">
                <a:solidFill>
                  <a:srgbClr val="0000FF"/>
                </a:solidFill>
                <a:latin typeface="Courier New" panose="02070309020205020404" pitchFamily="49" charset="0"/>
              </a:rPr>
              <a:t>  total = SUM(total, score);</a:t>
            </a:r>
          </a:p>
          <a:p>
            <a:pPr marL="0" lvl="2" eaLnBrk="1" hangingPunct="1"/>
            <a:r>
              <a:rPr lang="en-US" altLang="en-US" sz="2200" b="1">
                <a:solidFill>
                  <a:srgbClr val="0000FF"/>
                </a:solidFill>
                <a:latin typeface="Courier New" panose="02070309020205020404" pitchFamily="49" charset="0"/>
              </a:rPr>
              <a:t>END;</a:t>
            </a:r>
          </a:p>
          <a:p>
            <a:pPr marL="0" lvl="2" eaLnBrk="1" hangingPunct="1"/>
            <a:r>
              <a:rPr lang="en-US" altLang="en-US" sz="2200" b="1">
                <a:solidFill>
                  <a:srgbClr val="336600"/>
                </a:solidFill>
                <a:latin typeface="Courier New" panose="02070309020205020404" pitchFamily="49" charset="0"/>
              </a:rPr>
              <a:t>mean = total / _N_;</a:t>
            </a:r>
          </a:p>
          <a:p>
            <a:pPr marL="0" lvl="2" eaLnBrk="1" hangingPunct="1"/>
            <a:r>
              <a:rPr lang="en-US" altLang="en-US" sz="2200" b="1">
                <a:solidFill>
                  <a:srgbClr val="0000FF"/>
                </a:solidFill>
                <a:latin typeface="Courier New" panose="02070309020205020404" pitchFamily="49" charset="0"/>
              </a:rPr>
              <a:t>DO </a:t>
            </a:r>
            <a:r>
              <a:rPr lang="en-US" altLang="en-US" sz="2200" b="1">
                <a:solidFill>
                  <a:srgbClr val="FF0000"/>
                </a:solidFill>
                <a:latin typeface="Courier New" panose="02070309020205020404" pitchFamily="49" charset="0"/>
              </a:rPr>
              <a:t>_N_ = 1 TO _N_</a:t>
            </a:r>
            <a:r>
              <a:rPr lang="en-US" altLang="en-US" sz="2200" b="1">
                <a:solidFill>
                  <a:srgbClr val="0000FF"/>
                </a:solidFill>
                <a:latin typeface="Courier New" panose="02070309020205020404" pitchFamily="49" charset="0"/>
              </a:rPr>
              <a:t> ;</a:t>
            </a:r>
          </a:p>
          <a:p>
            <a:pPr marL="0" lvl="2" eaLnBrk="1" hangingPunct="1"/>
            <a:r>
              <a:rPr lang="en-US" altLang="en-US" sz="2200" b="1">
                <a:solidFill>
                  <a:srgbClr val="0000FF"/>
                </a:solidFill>
                <a:latin typeface="Courier New" panose="02070309020205020404" pitchFamily="49" charset="0"/>
              </a:rPr>
              <a:t>  SET base;</a:t>
            </a:r>
          </a:p>
          <a:p>
            <a:pPr marL="0" lvl="2" eaLnBrk="1" hangingPunct="1"/>
            <a:r>
              <a:rPr lang="en-US" altLang="en-US" sz="2200" b="1">
                <a:solidFill>
                  <a:srgbClr val="0000FF"/>
                </a:solidFill>
                <a:latin typeface="Courier New" panose="02070309020205020404" pitchFamily="49" charset="0"/>
              </a:rPr>
              <a:t>  OUTPUT;</a:t>
            </a:r>
          </a:p>
          <a:p>
            <a:pPr marL="0" lvl="2" eaLnBrk="1" hangingPunct="1"/>
            <a:r>
              <a:rPr lang="en-US" altLang="en-US" sz="2200" b="1">
                <a:solidFill>
                  <a:srgbClr val="0000FF"/>
                </a:solidFill>
                <a:latin typeface="Courier New" panose="02070309020205020404" pitchFamily="49" charset="0"/>
              </a:rPr>
              <a:t>END;</a:t>
            </a:r>
          </a:p>
          <a:p>
            <a:pPr marL="0" lvl="2" eaLnBrk="1" hangingPunct="1">
              <a:spcBef>
                <a:spcPts val="1200"/>
              </a:spcBef>
            </a:pPr>
            <a:r>
              <a:rPr lang="en-US" altLang="en-US" sz="2200" b="1">
                <a:latin typeface="Courier New" panose="02070309020205020404" pitchFamily="49" charset="0"/>
              </a:rPr>
              <a:t>PROC PRINT DATA=new; RUN;</a:t>
            </a:r>
          </a:p>
        </p:txBody>
      </p:sp>
      <p:sp>
        <p:nvSpPr>
          <p:cNvPr id="5" name="Slide Number Placeholder 4"/>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92B7D9-6FF8-428A-BDC1-BAD50EA0A84D}" type="slidenum">
              <a:rPr lang="en-US" altLang="en-US" sz="2400">
                <a:solidFill>
                  <a:srgbClr val="898989"/>
                </a:solidFill>
                <a:latin typeface="Calibri" panose="020F0502020204030204" pitchFamily="34" charset="0"/>
              </a:rPr>
              <a:pPr eaLnBrk="1" hangingPunct="1"/>
              <a:t>82</a:t>
            </a:fld>
            <a:endParaRPr lang="en-US" altLang="en-US" sz="2400">
              <a:solidFill>
                <a:srgbClr val="898989"/>
              </a:solidFill>
              <a:latin typeface="Calibri" panose="020F0502020204030204" pitchFamily="34" charset="0"/>
            </a:endParaRPr>
          </a:p>
        </p:txBody>
      </p:sp>
      <p:sp>
        <p:nvSpPr>
          <p:cNvPr id="86021" name="Rectangle 2"/>
          <p:cNvSpPr txBox="1">
            <a:spLocks/>
          </p:cNvSpPr>
          <p:nvPr/>
        </p:nvSpPr>
        <p:spPr bwMode="auto">
          <a:xfrm>
            <a:off x="381000" y="533400"/>
            <a:ext cx="2057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Aft>
                <a:spcPct val="5000"/>
              </a:spcAft>
              <a:buFont typeface="Arial" panose="020B0604020202020204" pitchFamily="34" charset="0"/>
              <a:buNone/>
            </a:pPr>
            <a:r>
              <a:rPr lang="en-US" altLang="en-US" sz="2800" b="1">
                <a:latin typeface="Calibri" panose="020F0502020204030204" pitchFamily="34" charset="0"/>
              </a:rPr>
              <a:t>DoW loop</a:t>
            </a:r>
          </a:p>
          <a:p>
            <a:pPr eaLnBrk="1" hangingPunct="1">
              <a:lnSpc>
                <a:spcPct val="90000"/>
              </a:lnSpc>
              <a:spcAft>
                <a:spcPct val="5000"/>
              </a:spcAft>
              <a:buFont typeface="Arial" panose="020B0604020202020204" pitchFamily="34" charset="0"/>
              <a:buNone/>
            </a:pPr>
            <a:r>
              <a:rPr lang="en-US" altLang="en-US" sz="2800" b="1">
                <a:latin typeface="Calibri" panose="020F0502020204030204" pitchFamily="34" charset="0"/>
              </a:rPr>
              <a:t>approach</a:t>
            </a:r>
          </a:p>
          <a:p>
            <a:pPr eaLnBrk="1" hangingPunct="1">
              <a:lnSpc>
                <a:spcPct val="90000"/>
              </a:lnSpc>
              <a:spcAft>
                <a:spcPct val="5000"/>
              </a:spcAft>
              <a:buFont typeface="Arial" panose="020B0604020202020204" pitchFamily="34" charset="0"/>
              <a:buNone/>
            </a:pPr>
            <a:r>
              <a:rPr lang="en-US" altLang="en-US" sz="2800" b="1">
                <a:solidFill>
                  <a:srgbClr val="0000FF"/>
                </a:solidFill>
                <a:latin typeface="Calibri" panose="020F0502020204030204" pitchFamily="34" charset="0"/>
              </a:rPr>
              <a:t>(improved)</a:t>
            </a:r>
            <a:r>
              <a:rPr lang="en-US" altLang="en-US" sz="2800" b="1">
                <a:latin typeface="Calibri" panose="020F0502020204030204" pitchFamily="34" charset="0"/>
              </a:rPr>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p:txBody>
          <a:bodyPr/>
          <a:lstStyle/>
          <a:p>
            <a:r>
              <a:rPr lang="en-US" altLang="en-US" b="1" smtClean="0"/>
              <a:t>Summary</a:t>
            </a:r>
          </a:p>
        </p:txBody>
      </p:sp>
      <p:sp>
        <p:nvSpPr>
          <p:cNvPr id="87043" name="Rectangle 3"/>
          <p:cNvSpPr>
            <a:spLocks noGrp="1"/>
          </p:cNvSpPr>
          <p:nvPr>
            <p:ph type="body" idx="4294967295"/>
          </p:nvPr>
        </p:nvSpPr>
        <p:spPr/>
        <p:txBody>
          <a:bodyPr/>
          <a:lstStyle/>
          <a:p>
            <a:r>
              <a:rPr lang="en-US" altLang="en-US" sz="3400" smtClean="0"/>
              <a:t>The DO loop is a useful tool for performing various repetitive tasks in SAS.</a:t>
            </a:r>
          </a:p>
          <a:p>
            <a:r>
              <a:rPr lang="en-US" altLang="en-US" sz="3400" smtClean="0"/>
              <a:t>In certain situations when reading data, it provides an alternative and perhaps better method than using the implied data step loop.</a:t>
            </a:r>
          </a:p>
          <a:p>
            <a:r>
              <a:rPr lang="en-US" altLang="en-US" sz="3400" smtClean="0"/>
              <a:t>The DoW loop can be a valuable tool for performing break-event processing.</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0E7B37-FD46-4AD3-AB4C-403644403BEA}" type="slidenum">
              <a:rPr lang="en-US" altLang="en-US" sz="2400">
                <a:solidFill>
                  <a:srgbClr val="898989"/>
                </a:solidFill>
                <a:latin typeface="Calibri" panose="020F0502020204030204" pitchFamily="34" charset="0"/>
              </a:rPr>
              <a:pPr eaLnBrk="1" hangingPunct="1"/>
              <a:t>83</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p:cNvSpPr>
          <p:nvPr>
            <p:ph type="body" idx="4294967295"/>
          </p:nvPr>
        </p:nvSpPr>
        <p:spPr>
          <a:xfrm>
            <a:off x="457200" y="1066800"/>
            <a:ext cx="8229600" cy="5029200"/>
          </a:xfrm>
        </p:spPr>
        <p:txBody>
          <a:bodyPr/>
          <a:lstStyle/>
          <a:p>
            <a:pPr marL="0" indent="0" algn="ctr">
              <a:buFont typeface="Arial" panose="020B0604020202020204" pitchFamily="34" charset="0"/>
              <a:buNone/>
            </a:pPr>
            <a:r>
              <a:rPr lang="en-US" altLang="en-US" smtClean="0"/>
              <a:t>John Matro</a:t>
            </a:r>
          </a:p>
          <a:p>
            <a:pPr marL="0" indent="0" algn="ctr">
              <a:buFont typeface="Arial" panose="020B0604020202020204" pitchFamily="34" charset="0"/>
              <a:buNone/>
            </a:pPr>
            <a:r>
              <a:rPr lang="en-US" altLang="en-US" smtClean="0"/>
              <a:t>Virginia Commonwealth University</a:t>
            </a:r>
          </a:p>
          <a:p>
            <a:pPr marL="0" indent="0" algn="ctr">
              <a:buFont typeface="Arial" panose="020B0604020202020204" pitchFamily="34" charset="0"/>
              <a:buNone/>
            </a:pPr>
            <a:r>
              <a:rPr lang="en-US" altLang="en-US" smtClean="0">
                <a:hlinkClick r:id="rId3"/>
              </a:rPr>
              <a:t>jmatro@vcu.edu</a:t>
            </a:r>
            <a:endParaRPr lang="en-US" altLang="en-US" smtClean="0"/>
          </a:p>
          <a:p>
            <a:pPr marL="0" indent="0">
              <a:buFont typeface="Arial" panose="020B0604020202020204" pitchFamily="34" charset="0"/>
              <a:buNone/>
            </a:pPr>
            <a:endParaRPr lang="en-US" altLang="en-US" sz="2800" smtClean="0"/>
          </a:p>
          <a:p>
            <a:pPr marL="0" indent="0">
              <a:buFont typeface="Arial" panose="020B0604020202020204" pitchFamily="34" charset="0"/>
              <a:buNone/>
            </a:pPr>
            <a:endParaRPr lang="en-US" altLang="en-US" sz="2800" smtClean="0"/>
          </a:p>
          <a:p>
            <a:pPr marL="0" indent="0">
              <a:buFont typeface="Arial" panose="020B0604020202020204" pitchFamily="34" charset="0"/>
              <a:buNone/>
            </a:pPr>
            <a:endParaRPr lang="en-US" altLang="en-US" sz="2800" smtClean="0"/>
          </a:p>
          <a:p>
            <a:pPr marL="0" indent="0">
              <a:buFont typeface="Arial" panose="020B0604020202020204" pitchFamily="34" charset="0"/>
              <a:buNone/>
            </a:pPr>
            <a:r>
              <a:rPr lang="en-US" altLang="en-US" sz="2800" smtClean="0"/>
              <a:t>SAS and all other SAS Institute Inc. product or service names are registered trademarks or trademarks of SAS Institute Inc. in the USA and other countries.  In the USA and other countries </a:t>
            </a:r>
            <a:r>
              <a:rPr lang="en-US" altLang="en-US" sz="2800" smtClean="0">
                <a:latin typeface="AvantGarde" pitchFamily="34" charset="0"/>
              </a:rPr>
              <a:t>®</a:t>
            </a:r>
            <a:r>
              <a:rPr lang="en-US" altLang="en-US" sz="2800" smtClean="0"/>
              <a:t> indicates USA registration.</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08D2D8-1D30-4919-95D1-D3858471C2A0}" type="slidenum">
              <a:rPr lang="en-US" altLang="en-US" sz="2400">
                <a:solidFill>
                  <a:srgbClr val="898989"/>
                </a:solidFill>
                <a:latin typeface="Calibri" panose="020F0502020204030204" pitchFamily="34" charset="0"/>
              </a:rPr>
              <a:pPr eaLnBrk="1" hangingPunct="1"/>
              <a:t>84</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a:spLocks noChangeArrowheads="1"/>
          </p:cNvSpPr>
          <p:nvPr/>
        </p:nvSpPr>
        <p:spPr bwMode="auto">
          <a:xfrm>
            <a:off x="685800" y="3429000"/>
            <a:ext cx="54102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ourier New" panose="02070309020205020404" pitchFamily="49" charset="0"/>
                <a:cs typeface="Courier New" panose="02070309020205020404" pitchFamily="49" charset="0"/>
              </a:rPr>
              <a:t>DATA _NULL_;</a:t>
            </a:r>
          </a:p>
          <a:p>
            <a:r>
              <a:rPr lang="en-US" altLang="en-US" sz="2600" b="1">
                <a:latin typeface="Courier New" panose="02070309020205020404" pitchFamily="49" charset="0"/>
                <a:cs typeface="Courier New" panose="02070309020205020404" pitchFamily="49" charset="0"/>
              </a:rPr>
              <a:t>SET sashelp.class </a:t>
            </a:r>
            <a:r>
              <a:rPr lang="en-US" altLang="en-US" sz="2600" b="1">
                <a:solidFill>
                  <a:srgbClr val="FF0000"/>
                </a:solidFill>
                <a:latin typeface="Courier New" panose="02070309020205020404" pitchFamily="49" charset="0"/>
                <a:cs typeface="Courier New" panose="02070309020205020404" pitchFamily="49" charset="0"/>
              </a:rPr>
              <a:t>END=eof</a:t>
            </a:r>
            <a:r>
              <a:rPr lang="en-US" altLang="en-US" sz="2600" b="1">
                <a:latin typeface="Courier New" panose="02070309020205020404" pitchFamily="49" charset="0"/>
                <a:cs typeface="Courier New" panose="02070309020205020404" pitchFamily="49" charset="0"/>
              </a:rPr>
              <a:t>;</a:t>
            </a:r>
          </a:p>
          <a:p>
            <a:r>
              <a:rPr lang="en-US" altLang="en-US" sz="2600" b="1">
                <a:solidFill>
                  <a:srgbClr val="0000FF"/>
                </a:solidFill>
                <a:latin typeface="Courier New" panose="02070309020205020404" pitchFamily="49" charset="0"/>
                <a:cs typeface="Courier New" panose="02070309020205020404" pitchFamily="49" charset="0"/>
              </a:rPr>
              <a:t>PUT _N_= eof=;</a:t>
            </a:r>
          </a:p>
          <a:p>
            <a:r>
              <a:rPr lang="en-US" altLang="en-US" sz="2600" b="1">
                <a:latin typeface="Courier New" panose="02070309020205020404" pitchFamily="49" charset="0"/>
                <a:cs typeface="Courier New" panose="02070309020205020404" pitchFamily="49" charset="0"/>
              </a:rPr>
              <a:t>RUN;</a:t>
            </a:r>
          </a:p>
        </p:txBody>
      </p:sp>
      <p:sp>
        <p:nvSpPr>
          <p:cNvPr id="11267" name="Title 1"/>
          <p:cNvSpPr>
            <a:spLocks noGrp="1"/>
          </p:cNvSpPr>
          <p:nvPr>
            <p:ph type="title" idx="4294967295"/>
          </p:nvPr>
        </p:nvSpPr>
        <p:spPr>
          <a:xfrm>
            <a:off x="457200" y="92075"/>
            <a:ext cx="8229600" cy="868363"/>
          </a:xfrm>
        </p:spPr>
        <p:txBody>
          <a:bodyPr/>
          <a:lstStyle/>
          <a:p>
            <a:pPr eaLnBrk="1" hangingPunct="1"/>
            <a:r>
              <a:rPr lang="en-US" altLang="en-US" b="1" smtClean="0"/>
              <a:t>Preliminaries</a:t>
            </a:r>
          </a:p>
        </p:txBody>
      </p:sp>
      <p:sp>
        <p:nvSpPr>
          <p:cNvPr id="11268" name="Content Placeholder 2"/>
          <p:cNvSpPr>
            <a:spLocks noGrp="1"/>
          </p:cNvSpPr>
          <p:nvPr>
            <p:ph idx="4294967295"/>
          </p:nvPr>
        </p:nvSpPr>
        <p:spPr>
          <a:xfrm>
            <a:off x="457200" y="927100"/>
            <a:ext cx="8458200" cy="1968500"/>
          </a:xfrm>
        </p:spPr>
        <p:txBody>
          <a:bodyPr/>
          <a:lstStyle/>
          <a:p>
            <a:pPr marL="0" indent="0" eaLnBrk="1" hangingPunct="1">
              <a:spcAft>
                <a:spcPts val="1800"/>
              </a:spcAft>
              <a:buFont typeface="Arial" panose="020B0604020202020204" pitchFamily="34" charset="0"/>
              <a:buNone/>
            </a:pPr>
            <a:r>
              <a:rPr lang="en-US" altLang="en-US" smtClean="0"/>
              <a:t>On a SET statement, </a:t>
            </a:r>
            <a:r>
              <a:rPr lang="en-US" altLang="en-US" b="1" smtClean="0">
                <a:latin typeface="Courier New" panose="02070309020205020404" pitchFamily="49" charset="0"/>
                <a:cs typeface="Courier New" panose="02070309020205020404" pitchFamily="49" charset="0"/>
              </a:rPr>
              <a:t>END=</a:t>
            </a:r>
            <a:r>
              <a:rPr lang="en-US" altLang="en-US" smtClean="0"/>
              <a:t> creates a temporary variable, initialized to 0, that is set to 1 after the last observation is read.  In this example, we name the variable 'eof'.</a:t>
            </a:r>
          </a:p>
        </p:txBody>
      </p:sp>
      <p:sp>
        <p:nvSpPr>
          <p:cNvPr id="11269" name="TextBox 1"/>
          <p:cNvSpPr txBox="1">
            <a:spLocks noChangeArrowheads="1"/>
          </p:cNvSpPr>
          <p:nvPr/>
        </p:nvSpPr>
        <p:spPr bwMode="auto">
          <a:xfrm>
            <a:off x="6172200" y="2819400"/>
            <a:ext cx="2590800" cy="32924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latin typeface="Courier New" panose="02070309020205020404" pitchFamily="49" charset="0"/>
                <a:cs typeface="Courier New" panose="02070309020205020404" pitchFamily="49" charset="0"/>
              </a:rPr>
              <a:t>_N_=1 eof=0</a:t>
            </a:r>
          </a:p>
          <a:p>
            <a:r>
              <a:rPr lang="en-US" altLang="en-US" sz="2600" b="1">
                <a:latin typeface="Courier New" panose="02070309020205020404" pitchFamily="49" charset="0"/>
                <a:cs typeface="Courier New" panose="02070309020205020404" pitchFamily="49" charset="0"/>
              </a:rPr>
              <a:t>_N_=2 eof=0</a:t>
            </a:r>
          </a:p>
          <a:p>
            <a:r>
              <a:rPr lang="en-US" altLang="en-US" sz="2600" b="1">
                <a:latin typeface="Courier New" panose="02070309020205020404" pitchFamily="49" charset="0"/>
                <a:cs typeface="Courier New" panose="02070309020205020404" pitchFamily="49" charset="0"/>
              </a:rPr>
              <a:t>_N_=3 eof=0</a:t>
            </a:r>
          </a:p>
          <a:p>
            <a:r>
              <a:rPr lang="en-US" altLang="en-US" sz="2600" b="1">
                <a:latin typeface="Courier New" panose="02070309020205020404" pitchFamily="49" charset="0"/>
                <a:cs typeface="Courier New" panose="02070309020205020404" pitchFamily="49" charset="0"/>
              </a:rPr>
              <a:t>_N_=4 eof=0</a:t>
            </a:r>
          </a:p>
          <a:p>
            <a:r>
              <a:rPr lang="en-US" altLang="en-US" sz="2600" b="1">
                <a:latin typeface="Courier New" panose="02070309020205020404" pitchFamily="49" charset="0"/>
                <a:cs typeface="Courier New" panose="02070309020205020404" pitchFamily="49" charset="0"/>
              </a:rPr>
              <a:t>.</a:t>
            </a:r>
            <a:r>
              <a:rPr lang="en-US" altLang="en-US" sz="800" b="1">
                <a:latin typeface="Courier New" panose="02070309020205020404" pitchFamily="49" charset="0"/>
                <a:cs typeface="Courier New" panose="02070309020205020404" pitchFamily="49" charset="0"/>
              </a:rPr>
              <a:t> </a:t>
            </a:r>
            <a:r>
              <a:rPr lang="en-US" altLang="en-US" sz="2600" b="1">
                <a:latin typeface="Courier New" panose="02070309020205020404" pitchFamily="49" charset="0"/>
                <a:cs typeface="Courier New" panose="02070309020205020404" pitchFamily="49" charset="0"/>
              </a:rPr>
              <a:t>.</a:t>
            </a:r>
            <a:r>
              <a:rPr lang="en-US" altLang="en-US" sz="800" b="1">
                <a:latin typeface="Courier New" panose="02070309020205020404" pitchFamily="49" charset="0"/>
                <a:cs typeface="Courier New" panose="02070309020205020404" pitchFamily="49" charset="0"/>
              </a:rPr>
              <a:t> </a:t>
            </a:r>
            <a:r>
              <a:rPr lang="en-US" altLang="en-US" sz="2600" b="1">
                <a:latin typeface="Courier New" panose="02070309020205020404" pitchFamily="49" charset="0"/>
                <a:cs typeface="Courier New" panose="02070309020205020404" pitchFamily="49" charset="0"/>
              </a:rPr>
              <a:t>.</a:t>
            </a:r>
          </a:p>
          <a:p>
            <a:r>
              <a:rPr lang="en-US" altLang="en-US" sz="2600" b="1">
                <a:latin typeface="Courier New" panose="02070309020205020404" pitchFamily="49" charset="0"/>
                <a:cs typeface="Courier New" panose="02070309020205020404" pitchFamily="49" charset="0"/>
              </a:rPr>
              <a:t>_N_=17 eof=0</a:t>
            </a:r>
          </a:p>
          <a:p>
            <a:r>
              <a:rPr lang="en-US" altLang="en-US" sz="2600" b="1">
                <a:latin typeface="Courier New" panose="02070309020205020404" pitchFamily="49" charset="0"/>
                <a:cs typeface="Courier New" panose="02070309020205020404" pitchFamily="49" charset="0"/>
              </a:rPr>
              <a:t>_N_=18 eof=0</a:t>
            </a:r>
          </a:p>
          <a:p>
            <a:r>
              <a:rPr lang="en-US" altLang="en-US" sz="2600" b="1">
                <a:latin typeface="Courier New" panose="02070309020205020404" pitchFamily="49" charset="0"/>
                <a:cs typeface="Courier New" panose="02070309020205020404" pitchFamily="49" charset="0"/>
              </a:rPr>
              <a:t>_N_=19 </a:t>
            </a:r>
            <a:r>
              <a:rPr lang="en-US" altLang="en-US" sz="2600" b="1">
                <a:solidFill>
                  <a:srgbClr val="FF0000"/>
                </a:solidFill>
                <a:latin typeface="Courier New" panose="02070309020205020404" pitchFamily="49" charset="0"/>
                <a:cs typeface="Courier New" panose="02070309020205020404" pitchFamily="49" charset="0"/>
              </a:rPr>
              <a:t>eof=1</a:t>
            </a:r>
          </a:p>
        </p:txBody>
      </p:sp>
      <p:sp>
        <p:nvSpPr>
          <p:cNvPr id="2" name="Slide Number Placeholder 1"/>
          <p:cNvSpPr>
            <a:spLocks noGrp="1"/>
          </p:cNvSpPr>
          <p:nvPr>
            <p:ph type="sldNum" sz="quarter" idx="12"/>
          </p:nvPr>
        </p:nvSpPr>
        <p:spPr>
          <a:xfrm>
            <a:off x="6553200" y="6315075"/>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F050E3-B130-40CD-A772-8502A90483C3}" type="slidenum">
              <a:rPr lang="en-US" altLang="en-US" sz="2400">
                <a:solidFill>
                  <a:srgbClr val="898989"/>
                </a:solidFill>
                <a:latin typeface="Calibri" panose="020F0502020204030204" pitchFamily="34" charset="0"/>
              </a:rPr>
              <a:pPr eaLnBrk="1" hangingPunct="1"/>
              <a:t>9</a:t>
            </a:fld>
            <a:endParaRPr lang="en-US" altLang="en-US" sz="24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4152</TotalTime>
  <Words>5041</Words>
  <Application>Microsoft Office PowerPoint</Application>
  <PresentationFormat>On-screen Show (4:3)</PresentationFormat>
  <Paragraphs>1142</Paragraphs>
  <Slides>84</Slides>
  <Notes>84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Courier New</vt:lpstr>
      <vt:lpstr>AvantGarde</vt:lpstr>
      <vt:lpstr>Office Theme</vt:lpstr>
      <vt:lpstr>I Do, I Do, I DoW!  A look at SAS DO and DoW loops</vt:lpstr>
      <vt:lpstr>Topics</vt:lpstr>
      <vt:lpstr>Acknowledgements</vt:lpstr>
      <vt:lpstr>Preliminaries</vt:lpstr>
      <vt:lpstr>Preliminaries</vt:lpstr>
      <vt:lpstr>Preliminaries</vt:lpstr>
      <vt:lpstr>Preliminaries</vt:lpstr>
      <vt:lpstr>Preliminaries</vt:lpstr>
      <vt:lpstr>Preliminaries</vt:lpstr>
      <vt:lpstr>Preliminaries</vt:lpstr>
      <vt:lpstr>Preliminaries</vt:lpstr>
      <vt:lpstr>Preliminaries</vt:lpstr>
      <vt:lpstr>DO Loop:  General Forms</vt:lpstr>
      <vt:lpstr>Indexed DO Loop</vt:lpstr>
      <vt:lpstr>Indexed DO Loop</vt:lpstr>
      <vt:lpstr>Indexed DO Loop</vt:lpstr>
      <vt:lpstr>Indexed DO Loop</vt:lpstr>
      <vt:lpstr>Indexed DO Loop</vt:lpstr>
      <vt:lpstr>Indexed DO Loop</vt:lpstr>
      <vt:lpstr>Indexed DO Loop</vt:lpstr>
      <vt:lpstr>Indexed DO Loop</vt:lpstr>
      <vt:lpstr>Indexed DO Loop</vt:lpstr>
      <vt:lpstr>Conditional DO Loops</vt:lpstr>
      <vt:lpstr>WHILE Conditional DO Loop</vt:lpstr>
      <vt:lpstr>UNTIL Conditional DO Loop</vt:lpstr>
      <vt:lpstr>Indexed DO Loop:  WHILE/UNTIL</vt:lpstr>
      <vt:lpstr>Indexed DO Loop:  Multiple Specs</vt:lpstr>
      <vt:lpstr>DO Loop:  Auxiliary Statements</vt:lpstr>
      <vt:lpstr>CONTINUE Statement</vt:lpstr>
      <vt:lpstr>PowerPoint Presentation</vt:lpstr>
      <vt:lpstr>LEAVE Statement</vt:lpstr>
      <vt:lpstr>LEAVE Statement</vt:lpstr>
      <vt:lpstr>PowerPoint Presentation</vt:lpstr>
      <vt:lpstr>PowerPoint Presentation</vt:lpstr>
      <vt:lpstr>DO Loops With Arrays</vt:lpstr>
      <vt:lpstr>DO Loops With Arrays</vt:lpstr>
      <vt:lpstr>DO Loops With Arrays</vt:lpstr>
      <vt:lpstr>DO Loops With Arrays</vt:lpstr>
      <vt:lpstr>DO Loops With Arrays</vt:lpstr>
      <vt:lpstr>Conditional DO Loops With Arrays</vt:lpstr>
      <vt:lpstr>DO OVER Loop With Arrays</vt:lpstr>
      <vt:lpstr>DO OVER Loop With Arrays</vt:lpstr>
      <vt:lpstr>Using DO Loops For Input</vt:lpstr>
      <vt:lpstr>Using DO Loops For Input</vt:lpstr>
      <vt:lpstr>Using DO Loops For Input</vt:lpstr>
      <vt:lpstr>Using DO Loops For Input</vt:lpstr>
      <vt:lpstr>Using DO Loops For Input</vt:lpstr>
      <vt:lpstr>Using DO Loops For Input</vt:lpstr>
      <vt:lpstr>Using DO Loops For Input</vt:lpstr>
      <vt:lpstr>Using DO Loops For Input</vt:lpstr>
      <vt:lpstr>Using DO Loops For Input</vt:lpstr>
      <vt:lpstr>Using DO Loops For Input</vt:lpstr>
      <vt:lpstr>Using DO Loops For Input</vt:lpstr>
      <vt:lpstr>Multiple Input Files</vt:lpstr>
      <vt:lpstr>Multiple Input Files</vt:lpstr>
      <vt:lpstr>Multiple Input Files:  DO Loop</vt:lpstr>
      <vt:lpstr>Multiple Input Files:  Traditional</vt:lpstr>
      <vt:lpstr>Using DO Loops For Input</vt:lpstr>
      <vt:lpstr>The DoW Loop</vt:lpstr>
      <vt:lpstr>The DoW Loop</vt:lpstr>
      <vt:lpstr>The DoW Loop</vt:lpstr>
      <vt:lpstr>The DoW Loop</vt:lpstr>
      <vt:lpstr>The DoW Loop</vt:lpstr>
      <vt:lpstr>PowerPoint Presentation</vt:lpstr>
      <vt:lpstr>PowerPoint Presentation</vt:lpstr>
      <vt:lpstr>The DoW Loop</vt:lpstr>
      <vt:lpstr>The DoW Loop</vt:lpstr>
      <vt:lpstr>The DoW Loop</vt:lpstr>
      <vt:lpstr>PowerPoint Presentation</vt:lpstr>
      <vt:lpstr>PowerPoint Presentation</vt:lpstr>
      <vt:lpstr>PowerPoint Presentation</vt:lpstr>
      <vt:lpstr>The DoW Loop</vt:lpstr>
      <vt:lpstr>The DoW Loop</vt:lpstr>
      <vt:lpstr>The DoW Loop</vt:lpstr>
      <vt:lpstr>PowerPoint Presentation</vt:lpstr>
      <vt:lpstr>PowerPoint Presentation</vt:lpstr>
      <vt:lpstr>PowerPoint Presentation</vt:lpstr>
      <vt:lpstr>PowerPoint Presentation</vt:lpstr>
      <vt:lpstr>PowerPoint Presentation</vt:lpstr>
      <vt:lpstr>The DoW Loop</vt:lpstr>
      <vt:lpstr>PowerPoint Presentation</vt:lpstr>
      <vt:lpstr>PowerPoint Presentation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Do, I DoW</dc:title>
  <dc:creator>John Matro</dc:creator>
  <cp:lastModifiedBy>daejin</cp:lastModifiedBy>
  <cp:revision>265</cp:revision>
  <cp:lastPrinted>2012-03-26T16:22:43Z</cp:lastPrinted>
  <dcterms:created xsi:type="dcterms:W3CDTF">2011-12-15T23:40:07Z</dcterms:created>
  <dcterms:modified xsi:type="dcterms:W3CDTF">2017-04-16T05:04:11Z</dcterms:modified>
</cp:coreProperties>
</file>