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4"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8" autoAdjust="0"/>
    <p:restoredTop sz="94886" autoAdjust="0"/>
  </p:normalViewPr>
  <p:slideViewPr>
    <p:cSldViewPr>
      <p:cViewPr>
        <p:scale>
          <a:sx n="10" d="100"/>
          <a:sy n="10" d="100"/>
        </p:scale>
        <p:origin x="2424" y="99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15005" y="6465348"/>
            <a:ext cx="36802771" cy="38727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sp>
        <p:nvSpPr>
          <p:cNvPr id="8" name="Rectangle 7"/>
          <p:cNvSpPr/>
          <p:nvPr/>
        </p:nvSpPr>
        <p:spPr>
          <a:xfrm>
            <a:off x="3315005" y="20557265"/>
            <a:ext cx="36802771" cy="38727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sp>
        <p:nvSpPr>
          <p:cNvPr id="9" name="Rectangle 8"/>
          <p:cNvSpPr/>
          <p:nvPr/>
        </p:nvSpPr>
        <p:spPr>
          <a:xfrm>
            <a:off x="3315005" y="7126939"/>
            <a:ext cx="36802771" cy="1316736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grpSp>
        <p:nvGrpSpPr>
          <p:cNvPr id="10" name="Group 9"/>
          <p:cNvGrpSpPr>
            <a:grpSpLocks noChangeAspect="1"/>
          </p:cNvGrpSpPr>
          <p:nvPr/>
        </p:nvGrpSpPr>
        <p:grpSpPr>
          <a:xfrm>
            <a:off x="34726944" y="19713710"/>
            <a:ext cx="4389120" cy="438912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3785616" y="6874671"/>
            <a:ext cx="35881056" cy="14571878"/>
          </a:xfrm>
        </p:spPr>
        <p:txBody>
          <a:bodyPr anchor="ctr">
            <a:noAutofit/>
          </a:bodyPr>
          <a:lstStyle>
            <a:lvl1pPr algn="l">
              <a:lnSpc>
                <a:spcPct val="85000"/>
              </a:lnSpc>
              <a:defRPr sz="3168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3851453" y="21067776"/>
            <a:ext cx="28408579" cy="5135270"/>
          </a:xfrm>
        </p:spPr>
        <p:txBody>
          <a:bodyPr>
            <a:normAutofit/>
          </a:bodyPr>
          <a:lstStyle>
            <a:lvl1pPr marL="0" indent="0" algn="l">
              <a:buNone/>
              <a:defRPr sz="8640" b="0">
                <a:solidFill>
                  <a:schemeClr val="tx1"/>
                </a:solidFill>
              </a:defRPr>
            </a:lvl1pPr>
            <a:lvl2pPr marL="2194560" indent="0" algn="ctr">
              <a:buNone/>
              <a:defRPr sz="1344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772546" y="20290536"/>
            <a:ext cx="4297925" cy="3072384"/>
          </a:xfrm>
        </p:spPr>
        <p:txBody>
          <a:bodyPr/>
          <a:lstStyle>
            <a:lvl1pPr>
              <a:defRPr sz="13440" b="1"/>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326257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4540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560320"/>
            <a:ext cx="9189720" cy="270662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40482" y="2560320"/>
            <a:ext cx="27020520" cy="27066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109638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77610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7618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3606347"/>
            <a:ext cx="43891200" cy="931204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sp>
        <p:nvSpPr>
          <p:cNvPr id="2" name="Title 1"/>
          <p:cNvSpPr>
            <a:spLocks noGrp="1"/>
          </p:cNvSpPr>
          <p:nvPr>
            <p:ph type="title"/>
          </p:nvPr>
        </p:nvSpPr>
        <p:spPr>
          <a:xfrm>
            <a:off x="7801661" y="5881421"/>
            <a:ext cx="33412176" cy="16898112"/>
          </a:xfrm>
        </p:spPr>
        <p:txBody>
          <a:bodyPr anchor="ctr">
            <a:normAutofit/>
          </a:bodyPr>
          <a:lstStyle>
            <a:lvl1pPr>
              <a:lnSpc>
                <a:spcPct val="85000"/>
              </a:lnSpc>
              <a:defRPr sz="31680" b="1"/>
            </a:lvl1pPr>
          </a:lstStyle>
          <a:p>
            <a:r>
              <a:rPr lang="en-US" smtClean="0"/>
              <a:t>Click to edit Master title style</a:t>
            </a:r>
            <a:endParaRPr lang="en-US" dirty="0"/>
          </a:p>
        </p:txBody>
      </p:sp>
      <p:sp>
        <p:nvSpPr>
          <p:cNvPr id="3" name="Text Placeholder 2"/>
          <p:cNvSpPr>
            <a:spLocks noGrp="1"/>
          </p:cNvSpPr>
          <p:nvPr>
            <p:ph type="body" idx="1"/>
          </p:nvPr>
        </p:nvSpPr>
        <p:spPr>
          <a:xfrm>
            <a:off x="7796784" y="24096269"/>
            <a:ext cx="32589216" cy="5120640"/>
          </a:xfrm>
        </p:spPr>
        <p:txBody>
          <a:bodyPr anchor="t">
            <a:normAutofit/>
          </a:bodyPr>
          <a:lstStyle>
            <a:lvl1pPr marL="0" indent="0">
              <a:buNone/>
              <a:defRPr sz="8640" b="0">
                <a:solidFill>
                  <a:schemeClr val="accent1">
                    <a:lumMod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0937205" y="30109370"/>
            <a:ext cx="9519514" cy="1752600"/>
          </a:xfrm>
        </p:spPr>
        <p:txBody>
          <a:bodyPr/>
          <a:lstStyle>
            <a:lvl1pPr>
              <a:defRPr>
                <a:solidFill>
                  <a:schemeClr val="accent1">
                    <a:lumMod val="50000"/>
                  </a:schemeClr>
                </a:solidFill>
              </a:defRPr>
            </a:lvl1pPr>
          </a:lstStyle>
          <a:p>
            <a:fld id="{985D6BDF-9D0E-4E2B-85B8-D8F4790360C9}" type="datetimeFigureOut">
              <a:rPr lang="en-US" smtClean="0"/>
              <a:t>12/6/16</a:t>
            </a:fld>
            <a:endParaRPr lang="en-US" dirty="0"/>
          </a:p>
        </p:txBody>
      </p:sp>
      <p:sp>
        <p:nvSpPr>
          <p:cNvPr id="5" name="Footer Placeholder 4"/>
          <p:cNvSpPr>
            <a:spLocks noGrp="1"/>
          </p:cNvSpPr>
          <p:nvPr>
            <p:ph type="ftr" sz="quarter" idx="11"/>
          </p:nvPr>
        </p:nvSpPr>
        <p:spPr>
          <a:xfrm>
            <a:off x="7792205" y="30154889"/>
            <a:ext cx="22779533" cy="1752600"/>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3042538" y="11666990"/>
            <a:ext cx="4389120" cy="438912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3098160" y="12041313"/>
            <a:ext cx="4277875" cy="3457594"/>
          </a:xfrm>
        </p:spPr>
        <p:txBody>
          <a:bodyPr/>
          <a:lstStyle>
            <a:lvl1pPr>
              <a:defRPr sz="13440"/>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03378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91840" y="10533888"/>
            <a:ext cx="17556480" cy="19092672"/>
          </a:xfrm>
        </p:spPr>
        <p:txBody>
          <a:bodyPr/>
          <a:lstStyle>
            <a:lvl1pPr>
              <a:defRPr sz="9600"/>
            </a:lvl1pPr>
            <a:lvl2pPr>
              <a:defRPr sz="8640"/>
            </a:lvl2pPr>
            <a:lvl3pPr>
              <a:defRPr sz="7680"/>
            </a:lvl3pPr>
            <a:lvl4pPr>
              <a:defRPr sz="7680"/>
            </a:lvl4pPr>
            <a:lvl5pPr>
              <a:defRPr sz="7680"/>
            </a:lvl5pPr>
            <a:lvl6pPr>
              <a:defRPr sz="8640"/>
            </a:lvl6pPr>
            <a:lvl7pPr>
              <a:defRPr sz="8640"/>
            </a:lvl7pPr>
            <a:lvl8pPr>
              <a:defRPr sz="8640"/>
            </a:lvl8pPr>
            <a:lvl9pPr>
              <a:defRPr sz="86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3002646" y="10533888"/>
            <a:ext cx="17556480" cy="19092672"/>
          </a:xfrm>
        </p:spPr>
        <p:txBody>
          <a:bodyPr/>
          <a:lstStyle>
            <a:lvl1pPr>
              <a:defRPr sz="9600"/>
            </a:lvl1pPr>
            <a:lvl2pPr>
              <a:defRPr sz="8640"/>
            </a:lvl2pPr>
            <a:lvl3pPr>
              <a:defRPr sz="7680"/>
            </a:lvl3pPr>
            <a:lvl4pPr>
              <a:defRPr sz="7680"/>
            </a:lvl4pPr>
            <a:lvl5pPr>
              <a:defRPr sz="7680"/>
            </a:lvl5pPr>
            <a:lvl6pPr>
              <a:defRPr sz="8640"/>
            </a:lvl6pPr>
            <a:lvl7pPr>
              <a:defRPr sz="8640"/>
            </a:lvl7pPr>
            <a:lvl8pPr>
              <a:defRPr sz="8640"/>
            </a:lvl8pPr>
            <a:lvl9pPr>
              <a:defRPr sz="86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626828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91840" y="9831629"/>
            <a:ext cx="17556480" cy="3072384"/>
          </a:xfrm>
        </p:spPr>
        <p:txBody>
          <a:bodyPr anchor="ctr">
            <a:normAutofit/>
          </a:bodyPr>
          <a:lstStyle>
            <a:lvl1pPr marL="0" indent="0">
              <a:buNone/>
              <a:defRPr sz="9600" b="1">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291840" y="13167360"/>
            <a:ext cx="17556480" cy="15800832"/>
          </a:xfrm>
        </p:spPr>
        <p:txBody>
          <a:bodyPr/>
          <a:lstStyle>
            <a:lvl1pPr>
              <a:defRPr sz="9600"/>
            </a:lvl1pPr>
            <a:lvl2pPr>
              <a:defRPr sz="8640"/>
            </a:lvl2pPr>
            <a:lvl3pPr>
              <a:defRPr sz="7680"/>
            </a:lvl3pPr>
            <a:lvl4pPr>
              <a:defRPr sz="7680"/>
            </a:lvl4pPr>
            <a:lvl5pPr>
              <a:defRPr sz="7680"/>
            </a:lvl5pPr>
            <a:lvl6pPr>
              <a:defRPr sz="7680"/>
            </a:lvl6pPr>
            <a:lvl7pPr>
              <a:defRPr sz="7680"/>
            </a:lvl7pPr>
            <a:lvl8pPr>
              <a:defRPr sz="7680"/>
            </a:lvl8pPr>
            <a:lvl9pPr>
              <a:defRPr sz="7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139806" y="9831629"/>
            <a:ext cx="17556480" cy="3072384"/>
          </a:xfrm>
        </p:spPr>
        <p:txBody>
          <a:bodyPr anchor="ctr">
            <a:normAutofit/>
          </a:bodyPr>
          <a:lstStyle>
            <a:lvl1pPr marL="0" indent="0">
              <a:buNone/>
              <a:defRPr sz="9600" b="1">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3139806" y="13167360"/>
            <a:ext cx="17556480" cy="15800832"/>
          </a:xfrm>
        </p:spPr>
        <p:txBody>
          <a:bodyPr/>
          <a:lstStyle>
            <a:lvl1pPr>
              <a:defRPr sz="9600"/>
            </a:lvl1pPr>
            <a:lvl2pPr>
              <a:defRPr sz="8640"/>
            </a:lvl2pPr>
            <a:lvl3pPr>
              <a:defRPr sz="7680"/>
            </a:lvl3pPr>
            <a:lvl4pPr>
              <a:defRPr sz="7680"/>
            </a:lvl4pPr>
            <a:lvl5pPr>
              <a:defRPr sz="7680"/>
            </a:lvl5pPr>
            <a:lvl6pPr>
              <a:defRPr sz="7680"/>
            </a:lvl6pPr>
            <a:lvl7pPr>
              <a:defRPr sz="7680"/>
            </a:lvl7pPr>
            <a:lvl8pPr>
              <a:defRPr sz="7680"/>
            </a:lvl8pPr>
            <a:lvl9pPr>
              <a:defRPr sz="7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739344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985D6BDF-9D0E-4E2B-85B8-D8F4790360C9}" type="datetimeFigureOut">
              <a:rPr lang="en-US" smtClean="0"/>
              <a:t>12/6/16</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584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38853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893469" y="7"/>
            <a:ext cx="13997731" cy="3291839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sp>
        <p:nvSpPr>
          <p:cNvPr id="2" name="Title 1"/>
          <p:cNvSpPr>
            <a:spLocks noGrp="1"/>
          </p:cNvSpPr>
          <p:nvPr>
            <p:ph type="title"/>
          </p:nvPr>
        </p:nvSpPr>
        <p:spPr>
          <a:xfrm>
            <a:off x="30778704" y="3291840"/>
            <a:ext cx="11521440" cy="8339328"/>
          </a:xfrm>
        </p:spPr>
        <p:txBody>
          <a:bodyPr anchor="b">
            <a:normAutofit/>
          </a:bodyPr>
          <a:lstStyle>
            <a:lvl1pPr>
              <a:defRPr sz="13440" b="1"/>
            </a:lvl1pPr>
          </a:lstStyle>
          <a:p>
            <a:r>
              <a:rPr lang="en-US" smtClean="0"/>
              <a:t>Click to edit Master title style</a:t>
            </a:r>
            <a:endParaRPr lang="en-US" dirty="0"/>
          </a:p>
        </p:txBody>
      </p:sp>
      <p:sp>
        <p:nvSpPr>
          <p:cNvPr id="3" name="Content Placeholder 2"/>
          <p:cNvSpPr>
            <a:spLocks noGrp="1"/>
          </p:cNvSpPr>
          <p:nvPr>
            <p:ph idx="1"/>
          </p:nvPr>
        </p:nvSpPr>
        <p:spPr>
          <a:xfrm>
            <a:off x="3017520" y="3291840"/>
            <a:ext cx="24162106" cy="24096269"/>
          </a:xfrm>
        </p:spPr>
        <p:txBody>
          <a:bodyPr/>
          <a:lstStyle>
            <a:lvl1pPr>
              <a:defRPr sz="9600"/>
            </a:lvl1pPr>
            <a:lvl2pPr>
              <a:defRPr sz="8640"/>
            </a:lvl2pPr>
            <a:lvl3pPr>
              <a:defRPr sz="7680"/>
            </a:lvl3pPr>
            <a:lvl4pPr>
              <a:defRPr sz="7680"/>
            </a:lvl4pPr>
            <a:lvl5pPr>
              <a:defRPr sz="768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778704" y="11631168"/>
            <a:ext cx="11521440" cy="15800832"/>
          </a:xfrm>
        </p:spPr>
        <p:txBody>
          <a:bodyPr>
            <a:normAutofit/>
          </a:bodyPr>
          <a:lstStyle>
            <a:lvl1pPr marL="0" indent="0">
              <a:lnSpc>
                <a:spcPct val="100000"/>
              </a:lnSpc>
              <a:spcBef>
                <a:spcPts val="4800"/>
              </a:spcBef>
              <a:buNone/>
              <a:defRPr sz="6480">
                <a:solidFill>
                  <a:schemeClr val="accent1">
                    <a:lumMod val="50000"/>
                  </a:schemeClr>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grpSp>
        <p:nvGrpSpPr>
          <p:cNvPr id="12" name="Group 11"/>
          <p:cNvGrpSpPr/>
          <p:nvPr/>
        </p:nvGrpSpPr>
        <p:grpSpPr>
          <a:xfrm>
            <a:off x="40908787" y="30025238"/>
            <a:ext cx="1887322" cy="188732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985D6BDF-9D0E-4E2B-85B8-D8F4790360C9}" type="datetimeFigureOut">
              <a:rPr lang="en-US" smtClean="0"/>
              <a:t>12/6/16</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823798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29893469" y="7"/>
            <a:ext cx="13997731" cy="3291839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0"/>
          </a:p>
        </p:txBody>
      </p:sp>
      <p:sp>
        <p:nvSpPr>
          <p:cNvPr id="2" name="Title 1"/>
          <p:cNvSpPr>
            <a:spLocks noGrp="1"/>
          </p:cNvSpPr>
          <p:nvPr>
            <p:ph type="title"/>
          </p:nvPr>
        </p:nvSpPr>
        <p:spPr>
          <a:xfrm>
            <a:off x="30778704" y="3291840"/>
            <a:ext cx="11521440" cy="8339328"/>
          </a:xfrm>
        </p:spPr>
        <p:txBody>
          <a:bodyPr anchor="b">
            <a:normAutofit/>
          </a:bodyPr>
          <a:lstStyle>
            <a:lvl1pPr>
              <a:defRPr sz="13440" b="1"/>
            </a:lvl1pPr>
          </a:lstStyle>
          <a:p>
            <a:r>
              <a:rPr lang="en-US" smtClean="0"/>
              <a:t>Click to edit Master title style</a:t>
            </a:r>
            <a:endParaRPr lang="en-US" dirty="0"/>
          </a:p>
        </p:txBody>
      </p:sp>
      <p:sp>
        <p:nvSpPr>
          <p:cNvPr id="3" name="Picture Placeholder 2"/>
          <p:cNvSpPr>
            <a:spLocks noGrp="1"/>
          </p:cNvSpPr>
          <p:nvPr>
            <p:ph type="pic" idx="1"/>
          </p:nvPr>
        </p:nvSpPr>
        <p:spPr>
          <a:xfrm>
            <a:off x="2" y="0"/>
            <a:ext cx="29893464" cy="32918400"/>
          </a:xfrm>
          <a:solidFill>
            <a:schemeClr val="tx2">
              <a:lumMod val="20000"/>
              <a:lumOff val="80000"/>
            </a:schemeClr>
          </a:solidFill>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778704" y="11631168"/>
            <a:ext cx="11521440" cy="15800832"/>
          </a:xfrm>
        </p:spPr>
        <p:txBody>
          <a:bodyPr>
            <a:normAutofit/>
          </a:bodyPr>
          <a:lstStyle>
            <a:lvl1pPr marL="0" indent="0">
              <a:lnSpc>
                <a:spcPct val="100000"/>
              </a:lnSpc>
              <a:spcBef>
                <a:spcPts val="4800"/>
              </a:spcBef>
              <a:buNone/>
              <a:defRPr sz="6480">
                <a:solidFill>
                  <a:schemeClr val="accent1">
                    <a:lumMod val="50000"/>
                  </a:schemeClr>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grpSp>
        <p:nvGrpSpPr>
          <p:cNvPr id="12" name="Group 11"/>
          <p:cNvGrpSpPr/>
          <p:nvPr/>
        </p:nvGrpSpPr>
        <p:grpSpPr>
          <a:xfrm>
            <a:off x="40908787" y="30025238"/>
            <a:ext cx="1887322" cy="188732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985D6BDF-9D0E-4E2B-85B8-D8F4790360C9}" type="datetimeFigureOut">
              <a:rPr lang="en-US" smtClean="0"/>
              <a:t>12/6/16</a:t>
            </a:fld>
            <a:endParaRPr lang="en-US" dirty="0"/>
          </a:p>
        </p:txBody>
      </p:sp>
      <p:sp>
        <p:nvSpPr>
          <p:cNvPr id="10" name="Slide Number Placeholder 9"/>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200830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40908787" y="30025238"/>
            <a:ext cx="1887322" cy="188732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3291840" y="2326234"/>
            <a:ext cx="37307520" cy="77248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91840" y="10182758"/>
            <a:ext cx="37307520" cy="194438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8763367" y="30109370"/>
            <a:ext cx="11784787" cy="1752600"/>
          </a:xfrm>
          <a:prstGeom prst="rect">
            <a:avLst/>
          </a:prstGeom>
        </p:spPr>
        <p:txBody>
          <a:bodyPr vert="horz" lIns="91440" tIns="45720" rIns="91440" bIns="45720" rtlCol="0" anchor="ctr"/>
          <a:lstStyle>
            <a:lvl1pPr algn="r">
              <a:defRPr sz="4800">
                <a:solidFill>
                  <a:schemeClr val="accent1">
                    <a:lumMod val="50000"/>
                  </a:schemeClr>
                </a:solidFill>
              </a:defRPr>
            </a:lvl1pPr>
          </a:lstStyle>
          <a:p>
            <a:fld id="{985D6BDF-9D0E-4E2B-85B8-D8F4790360C9}" type="datetimeFigureOut">
              <a:rPr lang="en-US" smtClean="0"/>
              <a:t>12/6/16</a:t>
            </a:fld>
            <a:endParaRPr lang="en-US" dirty="0"/>
          </a:p>
        </p:txBody>
      </p:sp>
      <p:sp>
        <p:nvSpPr>
          <p:cNvPr id="5" name="Footer Placeholder 4"/>
          <p:cNvSpPr>
            <a:spLocks noGrp="1"/>
          </p:cNvSpPr>
          <p:nvPr>
            <p:ph type="ftr" sz="quarter" idx="3"/>
          </p:nvPr>
        </p:nvSpPr>
        <p:spPr>
          <a:xfrm>
            <a:off x="3291840" y="30109370"/>
            <a:ext cx="22779533" cy="1752600"/>
          </a:xfrm>
          <a:prstGeom prst="rect">
            <a:avLst/>
          </a:prstGeom>
        </p:spPr>
        <p:txBody>
          <a:bodyPr vert="horz" lIns="91440" tIns="45720" rIns="91440" bIns="45720" rtlCol="0" anchor="ctr"/>
          <a:lstStyle>
            <a:lvl1pPr algn="l">
              <a:defRPr sz="48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40720061" y="30109370"/>
            <a:ext cx="2304288" cy="1752600"/>
          </a:xfrm>
          <a:prstGeom prst="rect">
            <a:avLst/>
          </a:prstGeom>
        </p:spPr>
        <p:txBody>
          <a:bodyPr vert="horz" lIns="91440" tIns="45720" rIns="91440" bIns="45720" rtlCol="0" anchor="ctr"/>
          <a:lstStyle>
            <a:lvl1pPr algn="ctr">
              <a:defRPr sz="5280" b="1" spc="-336" baseline="0">
                <a:solidFill>
                  <a:srgbClr val="FFFFFF"/>
                </a:solidFill>
                <a:latin typeface="+mn-lt"/>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043810745"/>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 id="2147484556" r:id="rId12"/>
  </p:sldLayoutIdLst>
  <p:txStyles>
    <p:titleStyle>
      <a:lvl1pPr algn="l" defTabSz="4389120" rtl="0" eaLnBrk="1" latinLnBrk="0" hangingPunct="1">
        <a:lnSpc>
          <a:spcPct val="90000"/>
        </a:lnSpc>
        <a:spcBef>
          <a:spcPct val="0"/>
        </a:spcBef>
        <a:buNone/>
        <a:defRPr sz="201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877824" indent="-877824" algn="l" defTabSz="4389120" rtl="0" eaLnBrk="1" latinLnBrk="0" hangingPunct="1">
        <a:lnSpc>
          <a:spcPct val="90000"/>
        </a:lnSpc>
        <a:spcBef>
          <a:spcPts val="5760"/>
        </a:spcBef>
        <a:buClr>
          <a:schemeClr val="accent1"/>
        </a:buClr>
        <a:buSzPct val="85000"/>
        <a:buFont typeface="Wingdings" pitchFamily="2" charset="2"/>
        <a:buChar char="§"/>
        <a:defRPr sz="9600" kern="1200">
          <a:solidFill>
            <a:schemeClr val="tx1"/>
          </a:solidFill>
          <a:latin typeface="+mn-lt"/>
          <a:ea typeface="+mn-ea"/>
          <a:cs typeface="+mn-cs"/>
        </a:defRPr>
      </a:lvl1pPr>
      <a:lvl2pPr marL="2194560" indent="-877824"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8640" kern="1200">
          <a:solidFill>
            <a:schemeClr val="tx1"/>
          </a:solidFill>
          <a:latin typeface="+mn-lt"/>
          <a:ea typeface="+mn-ea"/>
          <a:cs typeface="+mn-cs"/>
        </a:defRPr>
      </a:lvl2pPr>
      <a:lvl3pPr marL="3511296" indent="-877824"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3pPr>
      <a:lvl4pPr marL="4828032" indent="-877824"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4pPr>
      <a:lvl5pPr marL="6144768" indent="-877824"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5pPr>
      <a:lvl6pPr marL="7680000" indent="-1097280"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6pPr>
      <a:lvl7pPr marL="9120000" indent="-1097280"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7pPr>
      <a:lvl8pPr marL="10560000" indent="-1097280"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8pPr>
      <a:lvl9pPr marL="12000000" indent="-1097280" algn="l" defTabSz="4389120" rtl="0" eaLnBrk="1" latinLnBrk="0" hangingPunct="1">
        <a:lnSpc>
          <a:spcPct val="90000"/>
        </a:lnSpc>
        <a:spcBef>
          <a:spcPts val="1920"/>
        </a:spcBef>
        <a:spcAft>
          <a:spcPts val="960"/>
        </a:spcAft>
        <a:buClr>
          <a:schemeClr val="accent1"/>
        </a:buClr>
        <a:buSzPct val="85000"/>
        <a:buFont typeface="Wingdings" pitchFamily="2" charset="2"/>
        <a:buChar char="§"/>
        <a:defRPr sz="768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0"/>
            <a:ext cx="329184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Predicting Dog Outcomes in Austin Animal Center </a:t>
            </a:r>
            <a:endParaRPr lang="en-US" sz="7200" b="1" dirty="0" smtClean="0">
              <a:solidFill>
                <a:schemeClr val="accent3">
                  <a:lumMod val="20000"/>
                  <a:lumOff val="80000"/>
                </a:schemeClr>
              </a:solidFill>
              <a:latin typeface="+mn-lt"/>
            </a:endParaRPr>
          </a:p>
          <a:p>
            <a:pPr algn="ctr" eaLnBrk="1" hangingPunct="1"/>
            <a:r>
              <a:rPr lang="en-US" sz="7200" b="1" dirty="0" smtClean="0">
                <a:solidFill>
                  <a:schemeClr val="accent3">
                    <a:lumMod val="20000"/>
                    <a:lumOff val="80000"/>
                  </a:schemeClr>
                </a:solidFill>
                <a:latin typeface="+mn-lt"/>
              </a:rPr>
              <a:t>using </a:t>
            </a:r>
            <a:r>
              <a:rPr lang="en-US" sz="7200" b="1" dirty="0">
                <a:solidFill>
                  <a:schemeClr val="accent3">
                    <a:lumMod val="20000"/>
                    <a:lumOff val="80000"/>
                  </a:schemeClr>
                </a:solidFill>
                <a:latin typeface="+mn-lt"/>
              </a:rPr>
              <a:t>regression and tree-based methods</a:t>
            </a:r>
          </a:p>
        </p:txBody>
      </p:sp>
      <p:sp>
        <p:nvSpPr>
          <p:cNvPr id="5" name="Text Box 123"/>
          <p:cNvSpPr txBox="1">
            <a:spLocks noChangeArrowheads="1"/>
          </p:cNvSpPr>
          <p:nvPr/>
        </p:nvSpPr>
        <p:spPr bwMode="auto">
          <a:xfrm>
            <a:off x="5486400" y="24003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Hoang Nguyen</a:t>
            </a:r>
            <a:endParaRPr lang="en-US" sz="4000" dirty="0">
              <a:solidFill>
                <a:schemeClr val="accent3">
                  <a:lumMod val="20000"/>
                  <a:lumOff val="80000"/>
                </a:schemeClr>
              </a:solidFill>
              <a:latin typeface="+mn-lt"/>
            </a:endParaRPr>
          </a:p>
          <a:p>
            <a:pPr algn="ctr" eaLnBrk="1" hangingPunct="1"/>
            <a:r>
              <a:rPr lang="en-US" sz="4000" dirty="0" smtClean="0">
                <a:solidFill>
                  <a:schemeClr val="accent3">
                    <a:lumMod val="20000"/>
                    <a:lumOff val="80000"/>
                  </a:schemeClr>
                </a:solidFill>
                <a:latin typeface="+mn-lt"/>
              </a:rPr>
              <a:t>Ulsan National Institutes of Science and Technology</a:t>
            </a:r>
          </a:p>
        </p:txBody>
      </p:sp>
      <p:sp>
        <p:nvSpPr>
          <p:cNvPr id="24" name="TextBox 23"/>
          <p:cNvSpPr txBox="1"/>
          <p:nvPr/>
        </p:nvSpPr>
        <p:spPr>
          <a:xfrm>
            <a:off x="1463039" y="30038039"/>
            <a:ext cx="9144000" cy="2223674"/>
          </a:xfrm>
          <a:prstGeom prst="rect">
            <a:avLst/>
          </a:prstGeom>
          <a:solidFill>
            <a:schemeClr val="accent1">
              <a:lumMod val="40000"/>
              <a:lumOff val="60000"/>
            </a:schemeClr>
          </a:solidFill>
        </p:spPr>
        <p:txBody>
          <a:bodyPr wrap="none" lIns="68568" tIns="34284" rIns="68568" bIns="34284" rtlCol="0">
            <a:noAutofit/>
          </a:bodyPr>
          <a:lstStyle/>
          <a:p>
            <a:pPr algn="ctr"/>
            <a:r>
              <a:rPr lang="en-US" sz="2800" dirty="0" smtClean="0"/>
              <a:t>Hoang </a:t>
            </a:r>
            <a:r>
              <a:rPr lang="en-US" sz="2800" dirty="0" err="1" smtClean="0"/>
              <a:t>Thi</a:t>
            </a:r>
            <a:r>
              <a:rPr lang="en-US" sz="2800" dirty="0" smtClean="0"/>
              <a:t> Cam Nguyen</a:t>
            </a:r>
            <a:endParaRPr lang="en-US" sz="2800" dirty="0"/>
          </a:p>
          <a:p>
            <a:pPr algn="ctr"/>
            <a:r>
              <a:rPr lang="en-US" sz="2800" dirty="0" smtClean="0"/>
              <a:t>School of Management Engineering</a:t>
            </a:r>
            <a:endParaRPr lang="en-US" sz="2800" dirty="0"/>
          </a:p>
          <a:p>
            <a:pPr algn="ctr"/>
            <a:r>
              <a:rPr lang="en-US" sz="2800" dirty="0"/>
              <a:t>Email</a:t>
            </a:r>
            <a:r>
              <a:rPr lang="en-US" sz="2800" dirty="0" smtClean="0"/>
              <a:t>: hoangnguyen3892@unist.ac.kr</a:t>
            </a:r>
            <a:endParaRPr lang="en-US" sz="2800" dirty="0"/>
          </a:p>
          <a:p>
            <a:pPr algn="ctr"/>
            <a:r>
              <a:rPr lang="en-US" sz="2800" dirty="0"/>
              <a:t>Website: https://</a:t>
            </a:r>
            <a:r>
              <a:rPr lang="en-US" sz="2800" dirty="0" err="1"/>
              <a:t>hnguyen.info</a:t>
            </a:r>
            <a:endParaRPr lang="en-US" sz="2800" dirty="0"/>
          </a:p>
          <a:p>
            <a:pPr algn="ctr"/>
            <a:r>
              <a:rPr lang="en-US" sz="2800" dirty="0"/>
              <a:t>Phone</a:t>
            </a:r>
            <a:r>
              <a:rPr lang="en-US" sz="2800" dirty="0" smtClean="0"/>
              <a:t>: 010-7238-3892</a:t>
            </a:r>
            <a:endParaRPr lang="en-US" sz="2800" dirty="0"/>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1338560" y="30038039"/>
            <a:ext cx="21214080" cy="2339102"/>
          </a:xfrm>
          <a:prstGeom prst="rect">
            <a:avLst/>
          </a:prstGeom>
          <a:solidFill>
            <a:schemeClr val="accent1">
              <a:lumMod val="20000"/>
              <a:lumOff val="80000"/>
            </a:schemeClr>
          </a:solidFill>
          <a:ln>
            <a:noFill/>
          </a:ln>
        </p:spPr>
        <p:txBody>
          <a:bodyPr wrap="square" lIns="182880" tIns="182880" rIns="182880" bIns="182880" numCol="1" spcCol="342842" rtlCol="0">
            <a:noAutofit/>
          </a:bodyPr>
          <a:lstStyle/>
          <a:p>
            <a:pPr marL="342900" indent="-342900">
              <a:buFont typeface="+mj-lt"/>
              <a:buAutoNum type="arabicPeriod"/>
            </a:pPr>
            <a:r>
              <a:rPr lang="en-US" sz="1600" b="1" dirty="0" smtClean="0">
                <a:latin typeface="Calibri" charset="0"/>
                <a:ea typeface="Calibri" charset="0"/>
                <a:cs typeface="Calibri" charset="0"/>
              </a:rPr>
              <a:t>[</a:t>
            </a:r>
            <a:r>
              <a:rPr lang="en-US" sz="1600" b="1" dirty="0" err="1">
                <a:latin typeface="Calibri" charset="0"/>
                <a:ea typeface="Calibri" charset="0"/>
                <a:cs typeface="Calibri" charset="0"/>
              </a:rPr>
              <a:t>Breiman</a:t>
            </a:r>
            <a:r>
              <a:rPr lang="en-US" sz="1600" b="1" dirty="0">
                <a:latin typeface="Calibri" charset="0"/>
                <a:ea typeface="Calibri" charset="0"/>
                <a:cs typeface="Calibri" charset="0"/>
              </a:rPr>
              <a:t>, 2001] </a:t>
            </a:r>
            <a:r>
              <a:rPr lang="en-US" sz="1600" dirty="0" err="1">
                <a:latin typeface="Calibri" charset="0"/>
                <a:ea typeface="Calibri" charset="0"/>
                <a:cs typeface="Calibri" charset="0"/>
              </a:rPr>
              <a:t>Breiman</a:t>
            </a:r>
            <a:r>
              <a:rPr lang="en-US" sz="1600" dirty="0">
                <a:latin typeface="Calibri" charset="0"/>
                <a:ea typeface="Calibri" charset="0"/>
                <a:cs typeface="Calibri" charset="0"/>
              </a:rPr>
              <a:t>, L. (2001). Random forests. Machine Learning, 45(1):5–32</a:t>
            </a:r>
            <a:r>
              <a:rPr lang="en-US" sz="1600" dirty="0" smtClean="0">
                <a:latin typeface="Calibri" charset="0"/>
                <a:ea typeface="Calibri" charset="0"/>
                <a:cs typeface="Calibri" charset="0"/>
              </a:rPr>
              <a:t> </a:t>
            </a:r>
          </a:p>
          <a:p>
            <a:pPr marL="342900" indent="-342900">
              <a:buFont typeface="+mj-lt"/>
              <a:buAutoNum type="arabicPeriod"/>
            </a:pPr>
            <a:r>
              <a:rPr lang="en-US" sz="1600" b="1" dirty="0" smtClean="0">
                <a:latin typeface="Calibri" charset="0"/>
                <a:ea typeface="Calibri" charset="0"/>
                <a:cs typeface="Calibri" charset="0"/>
              </a:rPr>
              <a:t>[</a:t>
            </a:r>
            <a:r>
              <a:rPr lang="en-US" sz="1600" b="1" dirty="0">
                <a:latin typeface="Calibri" charset="0"/>
                <a:ea typeface="Calibri" charset="0"/>
                <a:cs typeface="Calibri" charset="0"/>
              </a:rPr>
              <a:t>Diesel et al., 2010] </a:t>
            </a:r>
            <a:r>
              <a:rPr lang="en-US" sz="1600" dirty="0">
                <a:latin typeface="Calibri" charset="0"/>
                <a:ea typeface="Calibri" charset="0"/>
                <a:cs typeface="Calibri" charset="0"/>
              </a:rPr>
              <a:t>Diesel, G., </a:t>
            </a:r>
            <a:r>
              <a:rPr lang="en-US" sz="1600" dirty="0" err="1">
                <a:latin typeface="Calibri" charset="0"/>
                <a:ea typeface="Calibri" charset="0"/>
                <a:cs typeface="Calibri" charset="0"/>
              </a:rPr>
              <a:t>Brodbelt</a:t>
            </a:r>
            <a:r>
              <a:rPr lang="en-US" sz="1600" dirty="0">
                <a:latin typeface="Calibri" charset="0"/>
                <a:ea typeface="Calibri" charset="0"/>
                <a:cs typeface="Calibri" charset="0"/>
              </a:rPr>
              <a:t>, D., and Pfeiffer, D. U. (2010). Characteristics of relinquished dogs and their </a:t>
            </a:r>
            <a:r>
              <a:rPr lang="en-US" sz="1600" dirty="0" smtClean="0">
                <a:latin typeface="Calibri" charset="0"/>
                <a:ea typeface="Calibri" charset="0"/>
                <a:cs typeface="Calibri" charset="0"/>
              </a:rPr>
              <a:t>owners at </a:t>
            </a:r>
            <a:r>
              <a:rPr lang="en-US" sz="1600" dirty="0">
                <a:latin typeface="Calibri" charset="0"/>
                <a:ea typeface="Calibri" charset="0"/>
                <a:cs typeface="Calibri" charset="0"/>
              </a:rPr>
              <a:t>14 rehoming centers in the united kingdom. Journal of Applied Animal Welfare Science, 13(1):</a:t>
            </a:r>
            <a:r>
              <a:rPr lang="en-US" sz="1600" dirty="0" smtClean="0">
                <a:latin typeface="Calibri" charset="0"/>
                <a:ea typeface="Calibri" charset="0"/>
                <a:cs typeface="Calibri" charset="0"/>
              </a:rPr>
              <a:t>15–30.</a:t>
            </a:r>
          </a:p>
          <a:p>
            <a:pPr marL="342900" indent="-342900">
              <a:buFont typeface="+mj-lt"/>
              <a:buAutoNum type="arabicPeriod"/>
            </a:pPr>
            <a:r>
              <a:rPr lang="en-US" sz="1600" b="1" dirty="0" smtClean="0">
                <a:latin typeface="Calibri" charset="0"/>
                <a:ea typeface="Calibri" charset="0"/>
                <a:cs typeface="Calibri" charset="0"/>
              </a:rPr>
              <a:t>[</a:t>
            </a:r>
            <a:r>
              <a:rPr lang="en-US" sz="1600" b="1" dirty="0" err="1" smtClean="0">
                <a:latin typeface="Calibri" charset="0"/>
                <a:ea typeface="Calibri" charset="0"/>
                <a:cs typeface="Calibri" charset="0"/>
              </a:rPr>
              <a:t>Breiman</a:t>
            </a:r>
            <a:r>
              <a:rPr lang="en-US" sz="1600" b="1" dirty="0" smtClean="0">
                <a:latin typeface="Calibri" charset="0"/>
                <a:ea typeface="Calibri" charset="0"/>
                <a:cs typeface="Calibri" charset="0"/>
              </a:rPr>
              <a:t>, 1996] </a:t>
            </a:r>
            <a:r>
              <a:rPr lang="en-US" sz="1600" dirty="0" err="1" smtClean="0">
                <a:latin typeface="Calibri" charset="0"/>
                <a:ea typeface="Calibri" charset="0"/>
                <a:cs typeface="Calibri" charset="0"/>
              </a:rPr>
              <a:t>Breiman</a:t>
            </a:r>
            <a:r>
              <a:rPr lang="en-US" sz="1600" dirty="0" smtClean="0">
                <a:latin typeface="Calibri" charset="0"/>
                <a:ea typeface="Calibri" charset="0"/>
                <a:cs typeface="Calibri" charset="0"/>
              </a:rPr>
              <a:t>, L. (1996). Bagging predictors. Machine Learning, 24(2):123–140.</a:t>
            </a:r>
          </a:p>
          <a:p>
            <a:pPr marL="342900" indent="-342900">
              <a:buFont typeface="+mj-lt"/>
              <a:buAutoNum type="arabicPeriod"/>
            </a:pPr>
            <a:r>
              <a:rPr lang="en-US" sz="1600" b="1" dirty="0" smtClean="0">
                <a:latin typeface="Calibri" charset="0"/>
                <a:ea typeface="Calibri" charset="0"/>
                <a:cs typeface="Calibri" charset="0"/>
              </a:rPr>
              <a:t>[Chen </a:t>
            </a:r>
            <a:r>
              <a:rPr lang="en-US" sz="1600" b="1" dirty="0">
                <a:latin typeface="Calibri" charset="0"/>
                <a:ea typeface="Calibri" charset="0"/>
                <a:cs typeface="Calibri" charset="0"/>
              </a:rPr>
              <a:t>and </a:t>
            </a:r>
            <a:r>
              <a:rPr lang="en-US" sz="1600" b="1" dirty="0" err="1">
                <a:latin typeface="Calibri" charset="0"/>
                <a:ea typeface="Calibri" charset="0"/>
                <a:cs typeface="Calibri" charset="0"/>
              </a:rPr>
              <a:t>Guestrin</a:t>
            </a:r>
            <a:r>
              <a:rPr lang="en-US" sz="1600" b="1" dirty="0">
                <a:latin typeface="Calibri" charset="0"/>
                <a:ea typeface="Calibri" charset="0"/>
                <a:cs typeface="Calibri" charset="0"/>
              </a:rPr>
              <a:t>, 2016] </a:t>
            </a:r>
            <a:r>
              <a:rPr lang="en-US" sz="1600" dirty="0">
                <a:latin typeface="Calibri" charset="0"/>
                <a:ea typeface="Calibri" charset="0"/>
                <a:cs typeface="Calibri" charset="0"/>
              </a:rPr>
              <a:t>Chen, T. and </a:t>
            </a:r>
            <a:r>
              <a:rPr lang="en-US" sz="1600" dirty="0" err="1">
                <a:latin typeface="Calibri" charset="0"/>
                <a:ea typeface="Calibri" charset="0"/>
                <a:cs typeface="Calibri" charset="0"/>
              </a:rPr>
              <a:t>Guestrin</a:t>
            </a:r>
            <a:r>
              <a:rPr lang="en-US" sz="1600" dirty="0">
                <a:latin typeface="Calibri" charset="0"/>
                <a:ea typeface="Calibri" charset="0"/>
                <a:cs typeface="Calibri" charset="0"/>
              </a:rPr>
              <a:t>, C. (2016). </a:t>
            </a:r>
            <a:r>
              <a:rPr lang="en-US" sz="1600" dirty="0" err="1">
                <a:latin typeface="Calibri" charset="0"/>
                <a:ea typeface="Calibri" charset="0"/>
                <a:cs typeface="Calibri" charset="0"/>
              </a:rPr>
              <a:t>Xgboost</a:t>
            </a:r>
            <a:r>
              <a:rPr lang="en-US" sz="1600" dirty="0">
                <a:latin typeface="Calibri" charset="0"/>
                <a:ea typeface="Calibri" charset="0"/>
                <a:cs typeface="Calibri" charset="0"/>
              </a:rPr>
              <a:t>: A scalable tree boosting system. </a:t>
            </a:r>
            <a:r>
              <a:rPr lang="en-US" sz="1600" dirty="0" err="1">
                <a:latin typeface="Calibri" charset="0"/>
                <a:ea typeface="Calibri" charset="0"/>
                <a:cs typeface="Calibri" charset="0"/>
              </a:rPr>
              <a:t>CoRR</a:t>
            </a:r>
            <a:r>
              <a:rPr lang="en-US" sz="1600" dirty="0">
                <a:latin typeface="Calibri" charset="0"/>
                <a:ea typeface="Calibri" charset="0"/>
                <a:cs typeface="Calibri" charset="0"/>
              </a:rPr>
              <a:t>, </a:t>
            </a:r>
            <a:r>
              <a:rPr lang="en-US" sz="1600" dirty="0" smtClean="0">
                <a:latin typeface="Calibri" charset="0"/>
                <a:ea typeface="Calibri" charset="0"/>
                <a:cs typeface="Calibri" charset="0"/>
              </a:rPr>
              <a:t>abs/1603.02754</a:t>
            </a:r>
          </a:p>
          <a:p>
            <a:pPr marL="342900" indent="-342900">
              <a:buFont typeface="+mj-lt"/>
              <a:buAutoNum type="arabicPeriod"/>
            </a:pPr>
            <a:r>
              <a:rPr lang="en-US" sz="1600" b="1" dirty="0" smtClean="0">
                <a:latin typeface="Calibri" charset="0"/>
                <a:ea typeface="Calibri" charset="0"/>
                <a:cs typeface="Calibri" charset="0"/>
              </a:rPr>
              <a:t>[Diesel </a:t>
            </a:r>
            <a:r>
              <a:rPr lang="en-US" sz="1600" b="1" dirty="0">
                <a:latin typeface="Calibri" charset="0"/>
                <a:ea typeface="Calibri" charset="0"/>
                <a:cs typeface="Calibri" charset="0"/>
              </a:rPr>
              <a:t>et al., 2008] </a:t>
            </a:r>
            <a:r>
              <a:rPr lang="en-US" sz="1600" dirty="0">
                <a:latin typeface="Calibri" charset="0"/>
                <a:ea typeface="Calibri" charset="0"/>
                <a:cs typeface="Calibri" charset="0"/>
              </a:rPr>
              <a:t>Diesel, G., Pfeiffer, D., and </a:t>
            </a:r>
            <a:r>
              <a:rPr lang="en-US" sz="1600" dirty="0" err="1">
                <a:latin typeface="Calibri" charset="0"/>
                <a:ea typeface="Calibri" charset="0"/>
                <a:cs typeface="Calibri" charset="0"/>
              </a:rPr>
              <a:t>Brodbelt</a:t>
            </a:r>
            <a:r>
              <a:rPr lang="en-US" sz="1600" dirty="0">
                <a:latin typeface="Calibri" charset="0"/>
                <a:ea typeface="Calibri" charset="0"/>
                <a:cs typeface="Calibri" charset="0"/>
              </a:rPr>
              <a:t>, D. (2008). Factors affecting the success of rehoming dogs in the </a:t>
            </a:r>
            <a:r>
              <a:rPr lang="en-US" sz="1600" dirty="0" err="1" smtClean="0">
                <a:latin typeface="Calibri" charset="0"/>
                <a:ea typeface="Calibri" charset="0"/>
                <a:cs typeface="Calibri" charset="0"/>
              </a:rPr>
              <a:t>uk</a:t>
            </a:r>
            <a:r>
              <a:rPr lang="en-US" sz="1600" dirty="0" smtClean="0">
                <a:latin typeface="Calibri" charset="0"/>
                <a:ea typeface="Calibri" charset="0"/>
                <a:cs typeface="Calibri" charset="0"/>
              </a:rPr>
              <a:t> </a:t>
            </a:r>
            <a:r>
              <a:rPr lang="en-US" sz="1600" dirty="0">
                <a:latin typeface="Calibri" charset="0"/>
                <a:ea typeface="Calibri" charset="0"/>
                <a:cs typeface="Calibri" charset="0"/>
              </a:rPr>
              <a:t>during 2005. Preventive Veterinary Medicine, 84(3):228–241</a:t>
            </a:r>
            <a:r>
              <a:rPr lang="en-US" sz="1600" dirty="0" smtClean="0">
                <a:latin typeface="Calibri" charset="0"/>
                <a:ea typeface="Calibri" charset="0"/>
                <a:cs typeface="Calibri" charset="0"/>
              </a:rPr>
              <a:t>.</a:t>
            </a:r>
          </a:p>
          <a:p>
            <a:pPr marL="342900" indent="-342900">
              <a:buFont typeface="+mj-lt"/>
              <a:buAutoNum type="arabicPeriod"/>
            </a:pPr>
            <a:r>
              <a:rPr lang="en-US" sz="1600" b="1" dirty="0">
                <a:latin typeface="Calibri" charset="0"/>
                <a:ea typeface="Calibri" charset="0"/>
                <a:cs typeface="Calibri" charset="0"/>
              </a:rPr>
              <a:t>[Freund and </a:t>
            </a:r>
            <a:r>
              <a:rPr lang="en-US" sz="1600" b="1" dirty="0" err="1">
                <a:latin typeface="Calibri" charset="0"/>
                <a:ea typeface="Calibri" charset="0"/>
                <a:cs typeface="Calibri" charset="0"/>
              </a:rPr>
              <a:t>Schapire</a:t>
            </a:r>
            <a:r>
              <a:rPr lang="en-US" sz="1600" b="1" dirty="0">
                <a:latin typeface="Calibri" charset="0"/>
                <a:ea typeface="Calibri" charset="0"/>
                <a:cs typeface="Calibri" charset="0"/>
              </a:rPr>
              <a:t>, 1996] </a:t>
            </a:r>
            <a:r>
              <a:rPr lang="en-US" sz="1600" dirty="0">
                <a:latin typeface="Calibri" charset="0"/>
                <a:ea typeface="Calibri" charset="0"/>
                <a:cs typeface="Calibri" charset="0"/>
              </a:rPr>
              <a:t>Freund, Y. and </a:t>
            </a:r>
            <a:r>
              <a:rPr lang="en-US" sz="1600" dirty="0" err="1">
                <a:latin typeface="Calibri" charset="0"/>
                <a:ea typeface="Calibri" charset="0"/>
                <a:cs typeface="Calibri" charset="0"/>
              </a:rPr>
              <a:t>Schapire</a:t>
            </a:r>
            <a:r>
              <a:rPr lang="en-US" sz="1600" dirty="0">
                <a:latin typeface="Calibri" charset="0"/>
                <a:ea typeface="Calibri" charset="0"/>
                <a:cs typeface="Calibri" charset="0"/>
              </a:rPr>
              <a:t>, R. E. (1996). Game theory, on-line prediction and boosting. </a:t>
            </a:r>
            <a:r>
              <a:rPr lang="en-US" sz="1600" dirty="0" smtClean="0">
                <a:latin typeface="Calibri" charset="0"/>
                <a:ea typeface="Calibri" charset="0"/>
                <a:cs typeface="Calibri" charset="0"/>
              </a:rPr>
              <a:t>In Proceedings </a:t>
            </a:r>
            <a:r>
              <a:rPr lang="en-US" sz="1600" dirty="0">
                <a:latin typeface="Calibri" charset="0"/>
                <a:ea typeface="Calibri" charset="0"/>
                <a:cs typeface="Calibri" charset="0"/>
              </a:rPr>
              <a:t>of the Ninth Annual Conference on Computational Learning Theory, COLT ’96, pages 325–332, New York, </a:t>
            </a:r>
            <a:r>
              <a:rPr lang="en-US" sz="1600" dirty="0" smtClean="0">
                <a:latin typeface="Calibri" charset="0"/>
                <a:ea typeface="Calibri" charset="0"/>
                <a:cs typeface="Calibri" charset="0"/>
              </a:rPr>
              <a:t>NY, USA</a:t>
            </a:r>
            <a:r>
              <a:rPr lang="en-US" sz="1600" dirty="0">
                <a:latin typeface="Calibri" charset="0"/>
                <a:ea typeface="Calibri" charset="0"/>
                <a:cs typeface="Calibri" charset="0"/>
              </a:rPr>
              <a:t>. ACM</a:t>
            </a:r>
            <a:r>
              <a:rPr lang="en-US" sz="1600" dirty="0" smtClean="0">
                <a:latin typeface="Calibri" charset="0"/>
                <a:ea typeface="Calibri" charset="0"/>
                <a:cs typeface="Calibri" charset="0"/>
              </a:rPr>
              <a:t>.</a:t>
            </a:r>
          </a:p>
          <a:p>
            <a:pPr marL="342900" indent="-342900">
              <a:buFont typeface="+mj-lt"/>
              <a:buAutoNum type="arabicPeriod"/>
            </a:pPr>
            <a:r>
              <a:rPr lang="en-US" sz="1600" b="1" dirty="0">
                <a:latin typeface="Calibri" charset="0"/>
                <a:ea typeface="Calibri" charset="0"/>
                <a:cs typeface="Calibri" charset="0"/>
              </a:rPr>
              <a:t>[</a:t>
            </a:r>
            <a:r>
              <a:rPr lang="en-US" sz="1600" b="1" dirty="0" err="1">
                <a:latin typeface="Calibri" charset="0"/>
                <a:ea typeface="Calibri" charset="0"/>
                <a:cs typeface="Calibri" charset="0"/>
              </a:rPr>
              <a:t>Siettou</a:t>
            </a:r>
            <a:r>
              <a:rPr lang="en-US" sz="1600" b="1" dirty="0">
                <a:latin typeface="Calibri" charset="0"/>
                <a:ea typeface="Calibri" charset="0"/>
                <a:cs typeface="Calibri" charset="0"/>
              </a:rPr>
              <a:t> et al., 2014] </a:t>
            </a:r>
            <a:r>
              <a:rPr lang="en-US" sz="1600" dirty="0" err="1">
                <a:latin typeface="Calibri" charset="0"/>
                <a:ea typeface="Calibri" charset="0"/>
                <a:cs typeface="Calibri" charset="0"/>
              </a:rPr>
              <a:t>Siettou</a:t>
            </a:r>
            <a:r>
              <a:rPr lang="en-US" sz="1600" dirty="0">
                <a:latin typeface="Calibri" charset="0"/>
                <a:ea typeface="Calibri" charset="0"/>
                <a:cs typeface="Calibri" charset="0"/>
              </a:rPr>
              <a:t>, C., Fraser, I. M., and Fraser, R. W. (2014). Investigating some of the factors that </a:t>
            </a:r>
            <a:r>
              <a:rPr lang="en-US" sz="1600" dirty="0" smtClean="0">
                <a:latin typeface="Calibri" charset="0"/>
                <a:ea typeface="Calibri" charset="0"/>
                <a:cs typeface="Calibri" charset="0"/>
              </a:rPr>
              <a:t>influence consumer </a:t>
            </a:r>
            <a:r>
              <a:rPr lang="en-US" sz="1600" dirty="0">
                <a:latin typeface="Calibri" charset="0"/>
                <a:ea typeface="Calibri" charset="0"/>
                <a:cs typeface="Calibri" charset="0"/>
              </a:rPr>
              <a:t>choice when adopting a shelter dog in the united kingdom. Journal of Applied Animal Welfare Science, 17(2):</a:t>
            </a:r>
            <a:r>
              <a:rPr lang="en-US" sz="1600" dirty="0" smtClean="0">
                <a:latin typeface="Calibri" charset="0"/>
                <a:ea typeface="Calibri" charset="0"/>
                <a:cs typeface="Calibri" charset="0"/>
              </a:rPr>
              <a:t>136 </a:t>
            </a:r>
            <a:r>
              <a:rPr lang="is-IS" sz="1600" dirty="0" smtClean="0">
                <a:latin typeface="Calibri" charset="0"/>
                <a:ea typeface="Calibri" charset="0"/>
                <a:cs typeface="Calibri" charset="0"/>
              </a:rPr>
              <a:t>147</a:t>
            </a:r>
            <a:r>
              <a:rPr lang="is-IS" sz="1600" dirty="0">
                <a:latin typeface="Calibri" charset="0"/>
                <a:ea typeface="Calibri" charset="0"/>
                <a:cs typeface="Calibri" charset="0"/>
              </a:rPr>
              <a:t>. PMID: </a:t>
            </a:r>
            <a:r>
              <a:rPr lang="is-IS" sz="1600" dirty="0" smtClean="0">
                <a:latin typeface="Calibri" charset="0"/>
                <a:ea typeface="Calibri" charset="0"/>
                <a:cs typeface="Calibri" charset="0"/>
              </a:rPr>
              <a:t>24665953</a:t>
            </a:r>
          </a:p>
          <a:p>
            <a:endParaRPr lang="en-US" sz="1600" dirty="0" smtClean="0">
              <a:latin typeface="Calibri" charset="0"/>
              <a:ea typeface="Calibri" charset="0"/>
              <a:cs typeface="Calibri" charset="0"/>
            </a:endParaRPr>
          </a:p>
        </p:txBody>
      </p:sp>
      <p:sp>
        <p:nvSpPr>
          <p:cNvPr id="27" name="TextBox 26"/>
          <p:cNvSpPr txBox="1"/>
          <p:nvPr/>
        </p:nvSpPr>
        <p:spPr>
          <a:xfrm>
            <a:off x="11338560" y="29146502"/>
            <a:ext cx="2121408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463040" y="5486400"/>
            <a:ext cx="9143999" cy="963336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Calibri" charset="0"/>
                <a:ea typeface="Calibri" charset="0"/>
                <a:cs typeface="Calibri" charset="0"/>
              </a:rPr>
              <a:t>It is reported that millions of dogs come to the </a:t>
            </a:r>
            <a:r>
              <a:rPr lang="en-US" sz="3200" dirty="0" smtClean="0">
                <a:latin typeface="Calibri" charset="0"/>
                <a:ea typeface="Calibri" charset="0"/>
                <a:cs typeface="Calibri" charset="0"/>
              </a:rPr>
              <a:t>homeless center in </a:t>
            </a:r>
            <a:r>
              <a:rPr lang="en-US" sz="3200" dirty="0">
                <a:latin typeface="Calibri" charset="0"/>
                <a:ea typeface="Calibri" charset="0"/>
                <a:cs typeface="Calibri" charset="0"/>
              </a:rPr>
              <a:t>the US annually. Of these dogs, approximately one third are euthanized, </a:t>
            </a:r>
            <a:r>
              <a:rPr lang="en-US" sz="3200" dirty="0" smtClean="0">
                <a:latin typeface="Calibri" charset="0"/>
                <a:ea typeface="Calibri" charset="0"/>
                <a:cs typeface="Calibri" charset="0"/>
              </a:rPr>
              <a:t>35% </a:t>
            </a:r>
            <a:r>
              <a:rPr lang="en-US" sz="3200" dirty="0">
                <a:latin typeface="Calibri" charset="0"/>
                <a:ea typeface="Calibri" charset="0"/>
                <a:cs typeface="Calibri" charset="0"/>
              </a:rPr>
              <a:t>are adopted, and </a:t>
            </a:r>
            <a:r>
              <a:rPr lang="en-US" sz="3200" dirty="0" smtClean="0">
                <a:latin typeface="Calibri" charset="0"/>
                <a:ea typeface="Calibri" charset="0"/>
                <a:cs typeface="Calibri" charset="0"/>
              </a:rPr>
              <a:t>26% </a:t>
            </a:r>
            <a:r>
              <a:rPr lang="en-US" sz="3200" dirty="0">
                <a:latin typeface="Calibri" charset="0"/>
                <a:ea typeface="Calibri" charset="0"/>
                <a:cs typeface="Calibri" charset="0"/>
              </a:rPr>
              <a:t>of dogs who got lost are returned to their </a:t>
            </a:r>
            <a:r>
              <a:rPr lang="en-US" sz="3200" dirty="0" smtClean="0">
                <a:latin typeface="Calibri" charset="0"/>
                <a:ea typeface="Calibri" charset="0"/>
                <a:cs typeface="Calibri" charset="0"/>
              </a:rPr>
              <a:t>owner. </a:t>
            </a:r>
          </a:p>
          <a:p>
            <a:endParaRPr lang="en-US" sz="3200" dirty="0">
              <a:latin typeface="Calibri" charset="0"/>
              <a:ea typeface="Calibri" charset="0"/>
              <a:cs typeface="Calibri" charset="0"/>
            </a:endParaRPr>
          </a:p>
          <a:p>
            <a:r>
              <a:rPr lang="en-US" sz="3200" dirty="0">
                <a:latin typeface="Calibri" charset="0"/>
                <a:ea typeface="Calibri" charset="0"/>
                <a:cs typeface="Calibri" charset="0"/>
              </a:rPr>
              <a:t>The aim of this study is to identify </a:t>
            </a:r>
            <a:r>
              <a:rPr lang="en-US" sz="3200" dirty="0" smtClean="0">
                <a:latin typeface="Calibri" charset="0"/>
                <a:ea typeface="Calibri" charset="0"/>
                <a:cs typeface="Calibri" charset="0"/>
              </a:rPr>
              <a:t>potential outcomes </a:t>
            </a:r>
            <a:r>
              <a:rPr lang="en-US" sz="3200" dirty="0">
                <a:latin typeface="Calibri" charset="0"/>
                <a:ea typeface="Calibri" charset="0"/>
                <a:cs typeface="Calibri" charset="0"/>
              </a:rPr>
              <a:t>of the dogs in Austin Shelter Center. We access three different classification techniques to explore not only the characteristics associated with the outcomes but also the performance of each technique which can benefit the </a:t>
            </a:r>
            <a:r>
              <a:rPr lang="en-US" sz="3200" dirty="0" smtClean="0">
                <a:latin typeface="Calibri" charset="0"/>
                <a:ea typeface="Calibri" charset="0"/>
                <a:cs typeface="Calibri" charset="0"/>
              </a:rPr>
              <a:t>shelter center </a:t>
            </a:r>
            <a:r>
              <a:rPr lang="en-US" sz="3200" dirty="0">
                <a:latin typeface="Calibri" charset="0"/>
                <a:ea typeface="Calibri" charset="0"/>
                <a:cs typeface="Calibri" charset="0"/>
              </a:rPr>
              <a:t>and dog-lover </a:t>
            </a:r>
            <a:r>
              <a:rPr lang="en-US" sz="3200" dirty="0" smtClean="0">
                <a:latin typeface="Calibri" charset="0"/>
                <a:ea typeface="Calibri" charset="0"/>
                <a:cs typeface="Calibri" charset="0"/>
              </a:rPr>
              <a:t>community.</a:t>
            </a:r>
          </a:p>
          <a:p>
            <a:endParaRPr lang="en-US" sz="3200" dirty="0">
              <a:latin typeface="Calibri" charset="0"/>
              <a:ea typeface="Calibri" charset="0"/>
              <a:cs typeface="Calibri" charset="0"/>
            </a:endParaRPr>
          </a:p>
          <a:p>
            <a:r>
              <a:rPr lang="en-US" sz="3200" dirty="0">
                <a:latin typeface="Calibri" charset="0"/>
                <a:ea typeface="Calibri" charset="0"/>
                <a:cs typeface="Calibri" charset="0"/>
              </a:rPr>
              <a:t>The ability </a:t>
            </a:r>
            <a:r>
              <a:rPr lang="en-US" sz="3200" dirty="0" smtClean="0">
                <a:latin typeface="Calibri" charset="0"/>
                <a:ea typeface="Calibri" charset="0"/>
                <a:cs typeface="Calibri" charset="0"/>
              </a:rPr>
              <a:t>of the model </a:t>
            </a:r>
            <a:r>
              <a:rPr lang="en-US" sz="3200" dirty="0">
                <a:latin typeface="Calibri" charset="0"/>
                <a:ea typeface="Calibri" charset="0"/>
                <a:cs typeface="Calibri" charset="0"/>
              </a:rPr>
              <a:t>to predict new instances is evaluated based on the logarithmic </a:t>
            </a:r>
            <a:r>
              <a:rPr lang="en-US" sz="3200" dirty="0" smtClean="0">
                <a:latin typeface="Calibri" charset="0"/>
                <a:ea typeface="Calibri" charset="0"/>
                <a:cs typeface="Calibri" charset="0"/>
              </a:rPr>
              <a:t>loss </a:t>
            </a:r>
            <a:r>
              <a:rPr lang="en-US" sz="3200" dirty="0">
                <a:latin typeface="Calibri" charset="0"/>
                <a:ea typeface="Calibri" charset="0"/>
                <a:cs typeface="Calibri" charset="0"/>
              </a:rPr>
              <a:t>which is computed by using predicted probabilities of each class and true outcome label. The lower </a:t>
            </a:r>
            <a:r>
              <a:rPr lang="en-US" sz="3200" dirty="0" smtClean="0">
                <a:latin typeface="Calibri" charset="0"/>
                <a:ea typeface="Calibri" charset="0"/>
                <a:cs typeface="Calibri" charset="0"/>
              </a:rPr>
              <a:t>logarithmic loss </a:t>
            </a:r>
            <a:r>
              <a:rPr lang="en-US" sz="3200" dirty="0">
                <a:latin typeface="Calibri" charset="0"/>
                <a:ea typeface="Calibri" charset="0"/>
                <a:cs typeface="Calibri" charset="0"/>
              </a:rPr>
              <a:t>indicates the better model performance.</a:t>
            </a:r>
            <a:endParaRPr lang="en-US" sz="3200" dirty="0" smtClean="0">
              <a:latin typeface="Calibri" charset="0"/>
              <a:ea typeface="Calibri" charset="0"/>
              <a:cs typeface="Calibri" charset="0"/>
            </a:endParaRPr>
          </a:p>
        </p:txBody>
      </p:sp>
      <p:sp>
        <p:nvSpPr>
          <p:cNvPr id="32" name="Rectangle 31"/>
          <p:cNvSpPr/>
          <p:nvPr/>
        </p:nvSpPr>
        <p:spPr>
          <a:xfrm>
            <a:off x="1463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338560" y="14173200"/>
            <a:ext cx="2121408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charset="0"/>
              <a:buChar char="•"/>
            </a:pPr>
            <a:r>
              <a:rPr lang="en-US" sz="3200" dirty="0" smtClean="0">
                <a:latin typeface="Calibri" charset="0"/>
                <a:ea typeface="Calibri" charset="0"/>
                <a:cs typeface="Calibri" charset="0"/>
              </a:rPr>
              <a:t>Interactions between variables upon the outcomes:</a:t>
            </a:r>
          </a:p>
          <a:p>
            <a:pPr marL="1085850" lvl="1" indent="-342900">
              <a:buFontTx/>
              <a:buChar char="-"/>
            </a:pPr>
            <a:r>
              <a:rPr lang="en-US" sz="3200" dirty="0" smtClean="0">
                <a:latin typeface="Calibri" charset="0"/>
                <a:ea typeface="Calibri" charset="0"/>
                <a:cs typeface="Calibri" charset="0"/>
              </a:rPr>
              <a:t>Austin Shelter Animal is a no-kill center.</a:t>
            </a:r>
          </a:p>
          <a:p>
            <a:pPr marL="1085850" lvl="1" indent="-342900">
              <a:buFontTx/>
              <a:buChar char="-"/>
            </a:pPr>
            <a:r>
              <a:rPr lang="en-US" sz="3200" dirty="0" smtClean="0">
                <a:latin typeface="Calibri" charset="0"/>
                <a:ea typeface="Calibri" charset="0"/>
                <a:cs typeface="Calibri" charset="0"/>
              </a:rPr>
              <a:t>Young dogs </a:t>
            </a:r>
            <a:r>
              <a:rPr lang="en-US" sz="3200" dirty="0">
                <a:latin typeface="Calibri" charset="0"/>
                <a:ea typeface="Calibri" charset="0"/>
                <a:cs typeface="Calibri" charset="0"/>
              </a:rPr>
              <a:t>have more </a:t>
            </a:r>
            <a:r>
              <a:rPr lang="en-US" sz="3200" dirty="0" smtClean="0">
                <a:latin typeface="Calibri" charset="0"/>
                <a:ea typeface="Calibri" charset="0"/>
                <a:cs typeface="Calibri" charset="0"/>
              </a:rPr>
              <a:t>chances to </a:t>
            </a:r>
            <a:r>
              <a:rPr lang="en-US" sz="3200" dirty="0">
                <a:latin typeface="Calibri" charset="0"/>
                <a:ea typeface="Calibri" charset="0"/>
                <a:cs typeface="Calibri" charset="0"/>
              </a:rPr>
              <a:t>get </a:t>
            </a:r>
            <a:r>
              <a:rPr lang="en-US" sz="3200" dirty="0" smtClean="0">
                <a:latin typeface="Calibri" charset="0"/>
                <a:ea typeface="Calibri" charset="0"/>
                <a:cs typeface="Calibri" charset="0"/>
              </a:rPr>
              <a:t>adopted and transferred.</a:t>
            </a:r>
          </a:p>
          <a:p>
            <a:pPr marL="1085850" lvl="1" indent="-342900">
              <a:buFontTx/>
              <a:buChar char="-"/>
            </a:pPr>
            <a:r>
              <a:rPr lang="en-US" sz="3200" dirty="0" smtClean="0">
                <a:latin typeface="Calibri" charset="0"/>
                <a:ea typeface="Calibri" charset="0"/>
                <a:cs typeface="Calibri" charset="0"/>
              </a:rPr>
              <a:t>Older dogs have a </a:t>
            </a:r>
            <a:r>
              <a:rPr lang="en-US" sz="3200" dirty="0">
                <a:latin typeface="Calibri" charset="0"/>
                <a:ea typeface="Calibri" charset="0"/>
                <a:cs typeface="Calibri" charset="0"/>
              </a:rPr>
              <a:t>higher </a:t>
            </a:r>
            <a:r>
              <a:rPr lang="en-US" sz="3200" dirty="0" smtClean="0">
                <a:latin typeface="Calibri" charset="0"/>
                <a:ea typeface="Calibri" charset="0"/>
                <a:cs typeface="Calibri" charset="0"/>
              </a:rPr>
              <a:t>distinct possibility </a:t>
            </a:r>
            <a:r>
              <a:rPr lang="en-US" sz="3200" dirty="0">
                <a:latin typeface="Calibri" charset="0"/>
                <a:ea typeface="Calibri" charset="0"/>
                <a:cs typeface="Calibri" charset="0"/>
              </a:rPr>
              <a:t>that their previous owners want to bring them back, or they may </a:t>
            </a:r>
            <a:r>
              <a:rPr lang="en-US" sz="3200" dirty="0" smtClean="0">
                <a:latin typeface="Calibri" charset="0"/>
                <a:ea typeface="Calibri" charset="0"/>
                <a:cs typeface="Calibri" charset="0"/>
              </a:rPr>
              <a:t>get euthanized.</a:t>
            </a:r>
            <a:endParaRPr lang="en-US" sz="3200" dirty="0">
              <a:latin typeface="Calibri" charset="0"/>
              <a:ea typeface="Calibri" charset="0"/>
              <a:cs typeface="Calibri" charset="0"/>
            </a:endParaRPr>
          </a:p>
          <a:p>
            <a:pPr marL="1085850" lvl="1" indent="-342900">
              <a:buFontTx/>
              <a:buChar char="-"/>
            </a:pPr>
            <a:r>
              <a:rPr lang="en-US" sz="3200" dirty="0">
                <a:latin typeface="Calibri" charset="0"/>
                <a:ea typeface="Calibri" charset="0"/>
                <a:cs typeface="Calibri" charset="0"/>
              </a:rPr>
              <a:t>P</a:t>
            </a:r>
            <a:r>
              <a:rPr lang="en-US" sz="3200" dirty="0" smtClean="0">
                <a:latin typeface="Calibri" charset="0"/>
                <a:ea typeface="Calibri" charset="0"/>
                <a:cs typeface="Calibri" charset="0"/>
              </a:rPr>
              <a:t>ure-breed </a:t>
            </a:r>
            <a:r>
              <a:rPr lang="en-US" sz="3200" dirty="0">
                <a:latin typeface="Calibri" charset="0"/>
                <a:ea typeface="Calibri" charset="0"/>
                <a:cs typeface="Calibri" charset="0"/>
              </a:rPr>
              <a:t>dogs </a:t>
            </a:r>
            <a:r>
              <a:rPr lang="en-US" sz="3200" dirty="0" smtClean="0">
                <a:latin typeface="Calibri" charset="0"/>
                <a:ea typeface="Calibri" charset="0"/>
                <a:cs typeface="Calibri" charset="0"/>
              </a:rPr>
              <a:t>tend to </a:t>
            </a:r>
            <a:r>
              <a:rPr lang="en-US" sz="3200" dirty="0">
                <a:latin typeface="Calibri" charset="0"/>
                <a:ea typeface="Calibri" charset="0"/>
                <a:cs typeface="Calibri" charset="0"/>
              </a:rPr>
              <a:t>be returned to previous owners or easily get </a:t>
            </a:r>
            <a:r>
              <a:rPr lang="en-US" sz="3200" dirty="0" smtClean="0">
                <a:latin typeface="Calibri" charset="0"/>
                <a:ea typeface="Calibri" charset="0"/>
                <a:cs typeface="Calibri" charset="0"/>
              </a:rPr>
              <a:t>transferred.</a:t>
            </a:r>
            <a:endParaRPr lang="en-US" sz="3200" dirty="0">
              <a:latin typeface="Calibri" charset="0"/>
              <a:ea typeface="Calibri" charset="0"/>
              <a:cs typeface="Calibri" charset="0"/>
            </a:endParaRPr>
          </a:p>
          <a:p>
            <a:pPr marL="1085850" lvl="1" indent="-342900">
              <a:buFontTx/>
              <a:buChar char="-"/>
            </a:pPr>
            <a:r>
              <a:rPr lang="en-US" sz="3200" dirty="0" smtClean="0">
                <a:latin typeface="Calibri" charset="0"/>
                <a:ea typeface="Calibri" charset="0"/>
                <a:cs typeface="Calibri" charset="0"/>
              </a:rPr>
              <a:t>Pit-bull </a:t>
            </a:r>
            <a:r>
              <a:rPr lang="en-US" sz="3200" dirty="0">
                <a:latin typeface="Calibri" charset="0"/>
                <a:ea typeface="Calibri" charset="0"/>
                <a:cs typeface="Calibri" charset="0"/>
              </a:rPr>
              <a:t>could not possibly get adopted and four times more involved in euthanasia than </a:t>
            </a:r>
            <a:r>
              <a:rPr lang="en-US" sz="3200" dirty="0" smtClean="0">
                <a:latin typeface="Calibri" charset="0"/>
                <a:ea typeface="Calibri" charset="0"/>
                <a:cs typeface="Calibri" charset="0"/>
              </a:rPr>
              <a:t>others because of negative stereotypes.</a:t>
            </a:r>
          </a:p>
          <a:p>
            <a:pPr marL="1085850" lvl="1" indent="-342900">
              <a:buFontTx/>
              <a:buChar char="-"/>
            </a:pPr>
            <a:r>
              <a:rPr lang="en-US" sz="3200" dirty="0" smtClean="0">
                <a:latin typeface="Calibri" charset="0"/>
                <a:ea typeface="Calibri" charset="0"/>
                <a:cs typeface="Calibri" charset="0"/>
              </a:rPr>
              <a:t>Dogs who </a:t>
            </a:r>
            <a:r>
              <a:rPr lang="en-US" sz="3200" dirty="0">
                <a:latin typeface="Calibri" charset="0"/>
                <a:ea typeface="Calibri" charset="0"/>
                <a:cs typeface="Calibri" charset="0"/>
              </a:rPr>
              <a:t>have </a:t>
            </a:r>
            <a:r>
              <a:rPr lang="en-US" sz="3200" dirty="0" smtClean="0">
                <a:latin typeface="Calibri" charset="0"/>
                <a:ea typeface="Calibri" charset="0"/>
                <a:cs typeface="Calibri" charset="0"/>
              </a:rPr>
              <a:t>name are </a:t>
            </a:r>
            <a:r>
              <a:rPr lang="en-US" sz="3200" dirty="0">
                <a:latin typeface="Calibri" charset="0"/>
                <a:ea typeface="Calibri" charset="0"/>
                <a:cs typeface="Calibri" charset="0"/>
              </a:rPr>
              <a:t>easily to be get back to their </a:t>
            </a:r>
            <a:r>
              <a:rPr lang="en-US" sz="3200" dirty="0" smtClean="0">
                <a:latin typeface="Calibri" charset="0"/>
                <a:ea typeface="Calibri" charset="0"/>
                <a:cs typeface="Calibri" charset="0"/>
              </a:rPr>
              <a:t>owners.</a:t>
            </a:r>
          </a:p>
          <a:p>
            <a:pPr eaLnBrk="1" hangingPunct="1"/>
            <a:endParaRPr lang="en-US" sz="3200" dirty="0" smtClean="0">
              <a:latin typeface="Calibri" charset="0"/>
              <a:ea typeface="Calibri" charset="0"/>
              <a:cs typeface="Calibri" charset="0"/>
            </a:endParaRPr>
          </a:p>
          <a:p>
            <a:pPr marL="457200" indent="-457200" eaLnBrk="1" hangingPunct="1">
              <a:buFont typeface="Arial" charset="0"/>
              <a:buChar char="•"/>
            </a:pPr>
            <a:r>
              <a:rPr lang="en-US" sz="3200" dirty="0" smtClean="0">
                <a:latin typeface="Calibri" charset="0"/>
                <a:ea typeface="Calibri" charset="0"/>
                <a:cs typeface="Calibri" charset="0"/>
              </a:rPr>
              <a:t>Feature importance:</a:t>
            </a:r>
          </a:p>
          <a:p>
            <a:pPr marL="1200150" lvl="1" indent="-457200" eaLnBrk="1" hangingPunct="1">
              <a:buFontTx/>
              <a:buChar char="-"/>
            </a:pPr>
            <a:r>
              <a:rPr lang="en-US" sz="3200" dirty="0" smtClean="0">
                <a:latin typeface="Calibri" charset="0"/>
                <a:ea typeface="Calibri" charset="0"/>
                <a:cs typeface="Calibri" charset="0"/>
              </a:rPr>
              <a:t>Multinomial Logistic </a:t>
            </a:r>
            <a:r>
              <a:rPr lang="en-US" sz="3200" dirty="0">
                <a:latin typeface="Calibri" charset="0"/>
                <a:ea typeface="Calibri" charset="0"/>
                <a:cs typeface="Calibri" charset="0"/>
              </a:rPr>
              <a:t>R</a:t>
            </a:r>
            <a:r>
              <a:rPr lang="en-US" sz="3200" dirty="0" smtClean="0">
                <a:latin typeface="Calibri" charset="0"/>
                <a:ea typeface="Calibri" charset="0"/>
                <a:cs typeface="Calibri" charset="0"/>
              </a:rPr>
              <a:t>egression: </a:t>
            </a:r>
            <a:r>
              <a:rPr lang="en-US" sz="3200" dirty="0">
                <a:latin typeface="Calibri" charset="0"/>
                <a:ea typeface="Calibri" charset="0"/>
                <a:cs typeface="Calibri" charset="0"/>
              </a:rPr>
              <a:t>Age, Name and </a:t>
            </a:r>
            <a:r>
              <a:rPr lang="en-US" sz="3200" dirty="0" smtClean="0">
                <a:latin typeface="Calibri" charset="0"/>
                <a:ea typeface="Calibri" charset="0"/>
                <a:cs typeface="Calibri" charset="0"/>
              </a:rPr>
              <a:t>Intactness.</a:t>
            </a:r>
            <a:endParaRPr lang="en-US" sz="3200" dirty="0">
              <a:latin typeface="Calibri" charset="0"/>
              <a:ea typeface="Calibri" charset="0"/>
              <a:cs typeface="Calibri" charset="0"/>
            </a:endParaRPr>
          </a:p>
          <a:p>
            <a:pPr marL="1200150" lvl="1" indent="-457200" eaLnBrk="1" hangingPunct="1">
              <a:buFontTx/>
              <a:buChar char="-"/>
            </a:pPr>
            <a:r>
              <a:rPr lang="en-US" sz="3200" dirty="0" smtClean="0">
                <a:latin typeface="Calibri" charset="0"/>
                <a:ea typeface="Calibri" charset="0"/>
                <a:cs typeface="Calibri" charset="0"/>
              </a:rPr>
              <a:t>Random Forest: </a:t>
            </a:r>
            <a:r>
              <a:rPr lang="en-US" sz="3200" dirty="0">
                <a:latin typeface="Calibri" charset="0"/>
                <a:ea typeface="Calibri" charset="0"/>
                <a:cs typeface="Calibri" charset="0"/>
              </a:rPr>
              <a:t>Age, Size and </a:t>
            </a:r>
            <a:r>
              <a:rPr lang="en-US" sz="3200" dirty="0" smtClean="0">
                <a:latin typeface="Calibri" charset="0"/>
                <a:ea typeface="Calibri" charset="0"/>
                <a:cs typeface="Calibri" charset="0"/>
              </a:rPr>
              <a:t>Intactness.</a:t>
            </a:r>
          </a:p>
          <a:p>
            <a:pPr marL="1200150" lvl="1" indent="-457200" eaLnBrk="1" hangingPunct="1">
              <a:buFontTx/>
              <a:buChar char="-"/>
            </a:pPr>
            <a:r>
              <a:rPr lang="en-US" sz="3200" dirty="0">
                <a:latin typeface="Calibri" charset="0"/>
                <a:ea typeface="Calibri" charset="0"/>
                <a:cs typeface="Calibri" charset="0"/>
              </a:rPr>
              <a:t>Extreme Gradient Boosting </a:t>
            </a:r>
            <a:r>
              <a:rPr lang="en-US" sz="3200" dirty="0" smtClean="0">
                <a:latin typeface="Calibri" charset="0"/>
                <a:ea typeface="Calibri" charset="0"/>
                <a:cs typeface="Calibri" charset="0"/>
              </a:rPr>
              <a:t>: </a:t>
            </a:r>
            <a:r>
              <a:rPr lang="en-US" sz="3200" dirty="0">
                <a:latin typeface="Calibri" charset="0"/>
                <a:ea typeface="Calibri" charset="0"/>
                <a:cs typeface="Calibri" charset="0"/>
              </a:rPr>
              <a:t>Intactness, Age and </a:t>
            </a:r>
            <a:r>
              <a:rPr lang="en-US" sz="3200" dirty="0" smtClean="0">
                <a:latin typeface="Calibri" charset="0"/>
                <a:ea typeface="Calibri" charset="0"/>
                <a:cs typeface="Calibri" charset="0"/>
              </a:rPr>
              <a:t>Name.</a:t>
            </a:r>
          </a:p>
        </p:txBody>
      </p:sp>
      <p:sp>
        <p:nvSpPr>
          <p:cNvPr id="33" name="Rectangle 32"/>
          <p:cNvSpPr/>
          <p:nvPr/>
        </p:nvSpPr>
        <p:spPr>
          <a:xfrm>
            <a:off x="1463040" y="156210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Objectives</a:t>
            </a:r>
            <a:endParaRPr lang="en-US" sz="4400" b="1" dirty="0">
              <a:solidFill>
                <a:schemeClr val="accent3">
                  <a:lumMod val="20000"/>
                  <a:lumOff val="80000"/>
                </a:schemeClr>
              </a:solidFill>
            </a:endParaRPr>
          </a:p>
        </p:txBody>
      </p:sp>
      <p:sp>
        <p:nvSpPr>
          <p:cNvPr id="13" name="Text Box 192"/>
          <p:cNvSpPr txBox="1">
            <a:spLocks noChangeArrowheads="1"/>
          </p:cNvSpPr>
          <p:nvPr/>
        </p:nvSpPr>
        <p:spPr bwMode="auto">
          <a:xfrm>
            <a:off x="11338560" y="5486400"/>
            <a:ext cx="2121408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smtClean="0">
                <a:latin typeface="Calibri" charset="0"/>
                <a:ea typeface="Calibri" charset="0"/>
                <a:cs typeface="Calibri" charset="0"/>
              </a:rPr>
              <a:t>The dataset is collected from an open source website of Austin Animal Center in Texas, US. This dataset contains information of over 15,000 cases covering the time period from October 1, 2013 to February 28, 2016. After pre-processing, there are a total of 15,499 cases left for running through the model.</a:t>
            </a:r>
          </a:p>
          <a:p>
            <a:pPr eaLnBrk="1" hangingPunct="1"/>
            <a:endParaRPr lang="en-US" sz="3200" dirty="0" smtClean="0">
              <a:latin typeface="Calibri" charset="0"/>
              <a:ea typeface="Calibri" charset="0"/>
              <a:cs typeface="Calibri" charset="0"/>
            </a:endParaRPr>
          </a:p>
          <a:p>
            <a:pPr eaLnBrk="1" hangingPunct="1"/>
            <a:r>
              <a:rPr lang="en-US" sz="3200" dirty="0" smtClean="0">
                <a:latin typeface="Calibri" charset="0"/>
                <a:ea typeface="Calibri" charset="0"/>
                <a:cs typeface="Calibri" charset="0"/>
              </a:rPr>
              <a:t>Methods are used:</a:t>
            </a:r>
          </a:p>
          <a:p>
            <a:pPr marL="457200" indent="-457200">
              <a:buFont typeface="Arial" charset="0"/>
              <a:buChar char="•"/>
            </a:pPr>
            <a:r>
              <a:rPr lang="en-US" sz="3200" dirty="0" smtClean="0">
                <a:latin typeface="Calibri" charset="0"/>
                <a:ea typeface="Calibri" charset="0"/>
                <a:cs typeface="Calibri" charset="0"/>
              </a:rPr>
              <a:t>Multinomial </a:t>
            </a:r>
            <a:r>
              <a:rPr lang="en-US" sz="3200" smtClean="0">
                <a:latin typeface="Calibri" charset="0"/>
                <a:ea typeface="Calibri" charset="0"/>
                <a:cs typeface="Calibri" charset="0"/>
              </a:rPr>
              <a:t>Logistic Regression (MLR): </a:t>
            </a:r>
            <a:r>
              <a:rPr lang="en-US" sz="3200" dirty="0" smtClean="0">
                <a:latin typeface="Calibri" charset="0"/>
                <a:ea typeface="Calibri" charset="0"/>
                <a:cs typeface="Calibri" charset="0"/>
              </a:rPr>
              <a:t>a traditional and widely-used approach </a:t>
            </a:r>
            <a:r>
              <a:rPr lang="en-US" sz="3200" dirty="0">
                <a:latin typeface="Calibri" charset="0"/>
                <a:ea typeface="Calibri" charset="0"/>
                <a:cs typeface="Calibri" charset="0"/>
              </a:rPr>
              <a:t>that </a:t>
            </a:r>
            <a:endParaRPr lang="en-US" sz="3200" dirty="0" smtClean="0">
              <a:latin typeface="Calibri" charset="0"/>
              <a:ea typeface="Calibri" charset="0"/>
              <a:cs typeface="Calibri" charset="0"/>
            </a:endParaRPr>
          </a:p>
          <a:p>
            <a:r>
              <a:rPr lang="en-US" sz="3200" dirty="0" smtClean="0">
                <a:latin typeface="Calibri" charset="0"/>
                <a:ea typeface="Calibri" charset="0"/>
                <a:cs typeface="Calibri" charset="0"/>
              </a:rPr>
              <a:t>gives the regression </a:t>
            </a:r>
            <a:r>
              <a:rPr lang="en-US" sz="3200" dirty="0">
                <a:latin typeface="Calibri" charset="0"/>
                <a:ea typeface="Calibri" charset="0"/>
                <a:cs typeface="Calibri" charset="0"/>
              </a:rPr>
              <a:t>coefficients, confidence </a:t>
            </a:r>
            <a:r>
              <a:rPr lang="en-US" sz="3200" dirty="0" smtClean="0">
                <a:latin typeface="Calibri" charset="0"/>
                <a:ea typeface="Calibri" charset="0"/>
                <a:cs typeface="Calibri" charset="0"/>
              </a:rPr>
              <a:t>intervals </a:t>
            </a:r>
            <a:r>
              <a:rPr lang="en-US" sz="3200" dirty="0">
                <a:latin typeface="Calibri" charset="0"/>
                <a:ea typeface="Calibri" charset="0"/>
                <a:cs typeface="Calibri" charset="0"/>
              </a:rPr>
              <a:t>and </a:t>
            </a:r>
            <a:r>
              <a:rPr lang="en-US" sz="3200" dirty="0" smtClean="0">
                <a:latin typeface="Calibri" charset="0"/>
                <a:ea typeface="Calibri" charset="0"/>
                <a:cs typeface="Calibri" charset="0"/>
              </a:rPr>
              <a:t>p-values used to see </a:t>
            </a:r>
          </a:p>
          <a:p>
            <a:r>
              <a:rPr lang="en-US" sz="3200" dirty="0" smtClean="0">
                <a:latin typeface="Calibri" charset="0"/>
                <a:ea typeface="Calibri" charset="0"/>
                <a:cs typeface="Calibri" charset="0"/>
              </a:rPr>
              <a:t>the interactions between variables.</a:t>
            </a:r>
          </a:p>
          <a:p>
            <a:pPr marL="457200" indent="-457200">
              <a:buFont typeface="Arial" charset="0"/>
              <a:buChar char="•"/>
            </a:pPr>
            <a:r>
              <a:rPr lang="en-US" sz="3200" dirty="0" smtClean="0">
                <a:latin typeface="Calibri" charset="0"/>
                <a:ea typeface="Calibri" charset="0"/>
                <a:cs typeface="Calibri" charset="0"/>
              </a:rPr>
              <a:t>Random Forest (RF): </a:t>
            </a:r>
            <a:r>
              <a:rPr lang="en-US" sz="3200" dirty="0">
                <a:latin typeface="Calibri" charset="0"/>
                <a:ea typeface="Calibri" charset="0"/>
                <a:cs typeface="Calibri" charset="0"/>
              </a:rPr>
              <a:t>a tree-based classification </a:t>
            </a:r>
            <a:r>
              <a:rPr lang="en-US" sz="3200" dirty="0" smtClean="0">
                <a:latin typeface="Calibri" charset="0"/>
                <a:ea typeface="Calibri" charset="0"/>
                <a:cs typeface="Calibri" charset="0"/>
              </a:rPr>
              <a:t>method constructed </a:t>
            </a:r>
            <a:r>
              <a:rPr lang="en-US" sz="3200" dirty="0">
                <a:latin typeface="Calibri" charset="0"/>
                <a:ea typeface="Calibri" charset="0"/>
                <a:cs typeface="Calibri" charset="0"/>
              </a:rPr>
              <a:t>by using </a:t>
            </a:r>
            <a:r>
              <a:rPr lang="en-US" sz="3200" dirty="0" smtClean="0">
                <a:latin typeface="Calibri" charset="0"/>
                <a:ea typeface="Calibri" charset="0"/>
                <a:cs typeface="Calibri" charset="0"/>
              </a:rPr>
              <a:t>a</a:t>
            </a:r>
          </a:p>
          <a:p>
            <a:r>
              <a:rPr lang="en-US" sz="3200" dirty="0" smtClean="0">
                <a:latin typeface="Calibri" charset="0"/>
                <a:ea typeface="Calibri" charset="0"/>
                <a:cs typeface="Calibri" charset="0"/>
              </a:rPr>
              <a:t>bootstrap sample </a:t>
            </a:r>
            <a:r>
              <a:rPr lang="en-US" sz="3200" dirty="0">
                <a:latin typeface="Calibri" charset="0"/>
                <a:ea typeface="Calibri" charset="0"/>
                <a:cs typeface="Calibri" charset="0"/>
              </a:rPr>
              <a:t>of the data and then split the note into two </a:t>
            </a:r>
            <a:r>
              <a:rPr lang="en-US" sz="3200" dirty="0" smtClean="0">
                <a:latin typeface="Calibri" charset="0"/>
                <a:ea typeface="Calibri" charset="0"/>
                <a:cs typeface="Calibri" charset="0"/>
              </a:rPr>
              <a:t>children nodes. It</a:t>
            </a:r>
          </a:p>
          <a:p>
            <a:r>
              <a:rPr lang="en-US" sz="3200" dirty="0" smtClean="0">
                <a:latin typeface="Calibri" charset="0"/>
                <a:ea typeface="Calibri" charset="0"/>
                <a:cs typeface="Calibri" charset="0"/>
              </a:rPr>
              <a:t>outputs “Feature </a:t>
            </a:r>
            <a:r>
              <a:rPr lang="en-US" sz="3200" dirty="0" err="1" smtClean="0">
                <a:latin typeface="Calibri" charset="0"/>
                <a:ea typeface="Calibri" charset="0"/>
                <a:cs typeface="Calibri" charset="0"/>
              </a:rPr>
              <a:t>Importances</a:t>
            </a:r>
            <a:r>
              <a:rPr lang="en-US" sz="3200" dirty="0" smtClean="0">
                <a:latin typeface="Calibri" charset="0"/>
                <a:ea typeface="Calibri" charset="0"/>
                <a:cs typeface="Calibri" charset="0"/>
              </a:rPr>
              <a:t>”, precision and recall</a:t>
            </a:r>
          </a:p>
          <a:p>
            <a:pPr marL="457200" indent="-457200">
              <a:buFont typeface="Arial" charset="0"/>
              <a:buChar char="•"/>
            </a:pPr>
            <a:r>
              <a:rPr lang="en-US" sz="3200" dirty="0" smtClean="0">
                <a:latin typeface="Calibri" charset="0"/>
                <a:ea typeface="Calibri" charset="0"/>
                <a:cs typeface="Calibri" charset="0"/>
              </a:rPr>
              <a:t> Extreme Gradient Boosting (</a:t>
            </a:r>
            <a:r>
              <a:rPr lang="en-US" sz="3200" dirty="0" err="1" smtClean="0">
                <a:latin typeface="Calibri" charset="0"/>
                <a:ea typeface="Calibri" charset="0"/>
                <a:cs typeface="Calibri" charset="0"/>
              </a:rPr>
              <a:t>XGBoost</a:t>
            </a:r>
            <a:r>
              <a:rPr lang="en-US" sz="3200" dirty="0" smtClean="0">
                <a:latin typeface="Calibri" charset="0"/>
                <a:ea typeface="Calibri" charset="0"/>
                <a:cs typeface="Calibri" charset="0"/>
              </a:rPr>
              <a:t>)): </a:t>
            </a:r>
            <a:r>
              <a:rPr lang="en-US" sz="3200" dirty="0">
                <a:latin typeface="Calibri" charset="0"/>
                <a:ea typeface="Calibri" charset="0"/>
                <a:cs typeface="Calibri" charset="0"/>
              </a:rPr>
              <a:t>a gradient boosting technique based on </a:t>
            </a:r>
            <a:endParaRPr lang="en-US" sz="3200" dirty="0" smtClean="0">
              <a:latin typeface="Calibri" charset="0"/>
              <a:ea typeface="Calibri" charset="0"/>
              <a:cs typeface="Calibri" charset="0"/>
            </a:endParaRPr>
          </a:p>
          <a:p>
            <a:r>
              <a:rPr lang="en-US" sz="3200" dirty="0" smtClean="0">
                <a:latin typeface="Calibri" charset="0"/>
                <a:ea typeface="Calibri" charset="0"/>
                <a:cs typeface="Calibri" charset="0"/>
              </a:rPr>
              <a:t>tree ensembles. </a:t>
            </a:r>
            <a:r>
              <a:rPr lang="en-US" sz="3200" dirty="0" err="1" smtClean="0">
                <a:latin typeface="Calibri" charset="0"/>
                <a:ea typeface="Calibri" charset="0"/>
                <a:cs typeface="Calibri" charset="0"/>
              </a:rPr>
              <a:t>XGBoost</a:t>
            </a:r>
            <a:r>
              <a:rPr lang="en-US" sz="3200" dirty="0" smtClean="0">
                <a:latin typeface="Calibri" charset="0"/>
                <a:ea typeface="Calibri" charset="0"/>
                <a:cs typeface="Calibri" charset="0"/>
              </a:rPr>
              <a:t> also outputs “Feature </a:t>
            </a:r>
            <a:r>
              <a:rPr lang="en-US" sz="3200" dirty="0" err="1" smtClean="0">
                <a:latin typeface="Calibri" charset="0"/>
                <a:ea typeface="Calibri" charset="0"/>
                <a:cs typeface="Calibri" charset="0"/>
              </a:rPr>
              <a:t>importances</a:t>
            </a:r>
            <a:r>
              <a:rPr lang="en-US" sz="3200" dirty="0" smtClean="0">
                <a:latin typeface="Calibri" charset="0"/>
                <a:ea typeface="Calibri" charset="0"/>
                <a:cs typeface="Calibri" charset="0"/>
              </a:rPr>
              <a:t>”, </a:t>
            </a:r>
            <a:r>
              <a:rPr lang="en-US" sz="3200" dirty="0">
                <a:latin typeface="Calibri" charset="0"/>
                <a:ea typeface="Calibri" charset="0"/>
                <a:cs typeface="Calibri" charset="0"/>
              </a:rPr>
              <a:t>precision and </a:t>
            </a:r>
            <a:r>
              <a:rPr lang="en-US" sz="3200" dirty="0" smtClean="0">
                <a:latin typeface="Calibri" charset="0"/>
                <a:ea typeface="Calibri" charset="0"/>
                <a:cs typeface="Calibri" charset="0"/>
              </a:rPr>
              <a:t>recall.</a:t>
            </a:r>
          </a:p>
          <a:p>
            <a:r>
              <a:rPr lang="en-US" sz="3200" dirty="0" smtClean="0">
                <a:latin typeface="Calibri" charset="0"/>
                <a:ea typeface="Calibri" charset="0"/>
                <a:cs typeface="Calibri" charset="0"/>
              </a:rPr>
              <a:t>Besides, it gives more accurate results.</a:t>
            </a:r>
          </a:p>
          <a:p>
            <a:pPr eaLnBrk="1" hangingPunct="1"/>
            <a:endParaRPr lang="en-US" sz="3200" dirty="0">
              <a:latin typeface="Calibri" charset="0"/>
              <a:ea typeface="Calibri" charset="0"/>
              <a:cs typeface="Calibri" charset="0"/>
            </a:endParaRPr>
          </a:p>
        </p:txBody>
      </p:sp>
      <p:sp>
        <p:nvSpPr>
          <p:cNvPr id="34" name="Rectangle 33"/>
          <p:cNvSpPr/>
          <p:nvPr/>
        </p:nvSpPr>
        <p:spPr>
          <a:xfrm>
            <a:off x="11338560" y="48006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a:t>
            </a:r>
            <a:r>
              <a:rPr lang="en-US" sz="4400" b="1" dirty="0" smtClean="0">
                <a:solidFill>
                  <a:schemeClr val="accent3">
                    <a:lumMod val="20000"/>
                    <a:lumOff val="80000"/>
                  </a:schemeClr>
                </a:solidFill>
              </a:rPr>
              <a:t>Sample</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33284160" y="5486400"/>
            <a:ext cx="9144000" cy="1505022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charset="0"/>
              <a:buChar char="•"/>
            </a:pPr>
            <a:r>
              <a:rPr lang="en-US" sz="3200" dirty="0" smtClean="0">
                <a:latin typeface="Calibri" charset="0"/>
                <a:ea typeface="Calibri" charset="0"/>
                <a:cs typeface="Calibri" charset="0"/>
              </a:rPr>
              <a:t>Multinomial Logistic Regression:</a:t>
            </a:r>
          </a:p>
          <a:p>
            <a:pPr marL="1200150" lvl="1" indent="-457200">
              <a:buFontTx/>
              <a:buChar char="-"/>
            </a:pPr>
            <a:r>
              <a:rPr lang="en-US" sz="3200" dirty="0">
                <a:latin typeface="Calibri" charset="0"/>
                <a:ea typeface="Calibri" charset="0"/>
                <a:cs typeface="Calibri" charset="0"/>
              </a:rPr>
              <a:t>Regression model is performed to explore the trends and relationships between independent variables when the outcomes occurred.</a:t>
            </a:r>
          </a:p>
          <a:p>
            <a:pPr marL="1200150" lvl="1" indent="-457200">
              <a:buFontTx/>
              <a:buChar char="-"/>
            </a:pPr>
            <a:r>
              <a:rPr lang="en-US" sz="3200" dirty="0">
                <a:latin typeface="Calibri" charset="0"/>
                <a:ea typeface="Calibri" charset="0"/>
                <a:cs typeface="Calibri" charset="0"/>
              </a:rPr>
              <a:t>All interactions with p values  0.005 are looked at in detail and </a:t>
            </a:r>
            <a:r>
              <a:rPr lang="en-US" sz="3200" dirty="0" smtClean="0">
                <a:latin typeface="Calibri" charset="0"/>
                <a:ea typeface="Calibri" charset="0"/>
                <a:cs typeface="Calibri" charset="0"/>
              </a:rPr>
              <a:t>McFadden’s </a:t>
            </a:r>
            <a:r>
              <a:rPr lang="en-US" sz="3200" dirty="0">
                <a:latin typeface="Calibri" charset="0"/>
                <a:ea typeface="Calibri" charset="0"/>
                <a:cs typeface="Calibri" charset="0"/>
              </a:rPr>
              <a:t>R-squared is computed to evaluate the goodness of fit of the </a:t>
            </a:r>
            <a:r>
              <a:rPr lang="en-US" sz="3200" dirty="0" smtClean="0">
                <a:latin typeface="Calibri" charset="0"/>
                <a:ea typeface="Calibri" charset="0"/>
                <a:cs typeface="Calibri" charset="0"/>
              </a:rPr>
              <a:t>model.</a:t>
            </a:r>
          </a:p>
          <a:p>
            <a:pPr lvl="1" indent="0"/>
            <a:endParaRPr lang="en-US" sz="3200" dirty="0" smtClean="0">
              <a:latin typeface="Calibri" charset="0"/>
              <a:ea typeface="Calibri" charset="0"/>
              <a:cs typeface="Calibri" charset="0"/>
            </a:endParaRPr>
          </a:p>
          <a:p>
            <a:pPr marL="457200" indent="-457200">
              <a:buFont typeface="Arial" charset="0"/>
              <a:buChar char="•"/>
            </a:pPr>
            <a:r>
              <a:rPr lang="en-US" sz="3200" dirty="0" smtClean="0">
                <a:latin typeface="Calibri" charset="0"/>
                <a:ea typeface="Calibri" charset="0"/>
                <a:cs typeface="Calibri" charset="0"/>
              </a:rPr>
              <a:t>Random Forest:</a:t>
            </a:r>
          </a:p>
          <a:p>
            <a:pPr marL="1200150" lvl="1" indent="-457200">
              <a:buFontTx/>
              <a:buChar char="-"/>
            </a:pPr>
            <a:r>
              <a:rPr lang="en-US" sz="3200" dirty="0" smtClean="0">
                <a:latin typeface="Calibri" charset="0"/>
                <a:ea typeface="Calibri" charset="0"/>
                <a:cs typeface="Calibri" charset="0"/>
              </a:rPr>
              <a:t>Parameters, </a:t>
            </a:r>
            <a:r>
              <a:rPr lang="en-US" sz="3200" dirty="0">
                <a:latin typeface="Calibri" charset="0"/>
                <a:ea typeface="Calibri" charset="0"/>
                <a:cs typeface="Calibri" charset="0"/>
              </a:rPr>
              <a:t>number of trees </a:t>
            </a:r>
            <a:r>
              <a:rPr lang="en-US" sz="3200" dirty="0" smtClean="0">
                <a:latin typeface="Calibri" charset="0"/>
                <a:ea typeface="Calibri" charset="0"/>
                <a:cs typeface="Calibri" charset="0"/>
              </a:rPr>
              <a:t>needed to </a:t>
            </a:r>
            <a:r>
              <a:rPr lang="en-US" sz="3200" dirty="0">
                <a:latin typeface="Calibri" charset="0"/>
                <a:ea typeface="Calibri" charset="0"/>
                <a:cs typeface="Calibri" charset="0"/>
              </a:rPr>
              <a:t>build</a:t>
            </a:r>
            <a:r>
              <a:rPr lang="en-US" sz="3200" dirty="0" smtClean="0">
                <a:latin typeface="Calibri" charset="0"/>
                <a:ea typeface="Calibri" charset="0"/>
                <a:cs typeface="Calibri" charset="0"/>
              </a:rPr>
              <a:t> and </a:t>
            </a:r>
            <a:r>
              <a:rPr lang="en-US" sz="3200" dirty="0">
                <a:latin typeface="Calibri" charset="0"/>
                <a:ea typeface="Calibri" charset="0"/>
                <a:cs typeface="Calibri" charset="0"/>
              </a:rPr>
              <a:t>maximum number of </a:t>
            </a:r>
            <a:r>
              <a:rPr lang="en-US" sz="3200" dirty="0" smtClean="0">
                <a:latin typeface="Calibri" charset="0"/>
                <a:ea typeface="Calibri" charset="0"/>
                <a:cs typeface="Calibri" charset="0"/>
              </a:rPr>
              <a:t>features in the tree,  </a:t>
            </a:r>
            <a:r>
              <a:rPr lang="en-US" sz="3200" dirty="0">
                <a:latin typeface="Calibri" charset="0"/>
                <a:ea typeface="Calibri" charset="0"/>
                <a:cs typeface="Calibri" charset="0"/>
              </a:rPr>
              <a:t>are selected within grid search </a:t>
            </a:r>
            <a:r>
              <a:rPr lang="en-US" sz="3200" dirty="0" smtClean="0">
                <a:latin typeface="Calibri" charset="0"/>
                <a:ea typeface="Calibri" charset="0"/>
                <a:cs typeface="Calibri" charset="0"/>
              </a:rPr>
              <a:t>space from k-fold cross-validation.</a:t>
            </a:r>
          </a:p>
          <a:p>
            <a:pPr marL="1200150" lvl="1" indent="-457200">
              <a:buFontTx/>
              <a:buChar char="-"/>
            </a:pPr>
            <a:r>
              <a:rPr lang="en-US" sz="3200" dirty="0" smtClean="0">
                <a:latin typeface="Calibri" charset="0"/>
                <a:ea typeface="Calibri" charset="0"/>
                <a:cs typeface="Calibri" charset="0"/>
              </a:rPr>
              <a:t>Outcome prediction is performed and the accuracy is computed.</a:t>
            </a:r>
          </a:p>
          <a:p>
            <a:pPr marL="1200150" lvl="1" indent="-457200">
              <a:buFontTx/>
              <a:buChar char="-"/>
            </a:pPr>
            <a:r>
              <a:rPr lang="en-US" sz="3200" dirty="0" smtClean="0">
                <a:latin typeface="Calibri" charset="0"/>
                <a:ea typeface="Calibri" charset="0"/>
                <a:cs typeface="Calibri" charset="0"/>
              </a:rPr>
              <a:t>Some statistical </a:t>
            </a:r>
            <a:r>
              <a:rPr lang="en-US" sz="3200" dirty="0">
                <a:latin typeface="Calibri" charset="0"/>
                <a:ea typeface="Calibri" charset="0"/>
                <a:cs typeface="Calibri" charset="0"/>
              </a:rPr>
              <a:t>measures, precision and </a:t>
            </a:r>
            <a:r>
              <a:rPr lang="en-US" sz="3200" dirty="0" smtClean="0">
                <a:latin typeface="Calibri" charset="0"/>
                <a:ea typeface="Calibri" charset="0"/>
                <a:cs typeface="Calibri" charset="0"/>
              </a:rPr>
              <a:t>recall, are calculated </a:t>
            </a:r>
            <a:r>
              <a:rPr lang="en-US" sz="3200" dirty="0">
                <a:latin typeface="Calibri" charset="0"/>
                <a:ea typeface="Calibri" charset="0"/>
                <a:cs typeface="Calibri" charset="0"/>
              </a:rPr>
              <a:t>to see how successful the model can predict new </a:t>
            </a:r>
            <a:r>
              <a:rPr lang="en-US" sz="3200" dirty="0" smtClean="0">
                <a:latin typeface="Calibri" charset="0"/>
                <a:ea typeface="Calibri" charset="0"/>
                <a:cs typeface="Calibri" charset="0"/>
              </a:rPr>
              <a:t>instances.</a:t>
            </a:r>
          </a:p>
          <a:p>
            <a:pPr marL="1200150" lvl="1" indent="-457200">
              <a:buFontTx/>
              <a:buChar char="-"/>
            </a:pPr>
            <a:r>
              <a:rPr lang="en-US" sz="3200" dirty="0" smtClean="0">
                <a:latin typeface="Calibri" charset="0"/>
                <a:ea typeface="Calibri" charset="0"/>
                <a:cs typeface="Calibri" charset="0"/>
              </a:rPr>
              <a:t>The feature importance is visualized.</a:t>
            </a:r>
          </a:p>
          <a:p>
            <a:pPr lvl="1" indent="0"/>
            <a:endParaRPr lang="en-US" sz="3200" dirty="0" smtClean="0">
              <a:latin typeface="Calibri" charset="0"/>
              <a:ea typeface="Calibri" charset="0"/>
              <a:cs typeface="Calibri" charset="0"/>
            </a:endParaRPr>
          </a:p>
          <a:p>
            <a:pPr marL="457200" indent="-457200">
              <a:buFont typeface="Arial" charset="0"/>
              <a:buChar char="•"/>
            </a:pPr>
            <a:r>
              <a:rPr lang="en-US" sz="3200" dirty="0">
                <a:latin typeface="Calibri" charset="0"/>
                <a:ea typeface="Calibri" charset="0"/>
                <a:cs typeface="Calibri" charset="0"/>
              </a:rPr>
              <a:t>Extreme Gradient </a:t>
            </a:r>
            <a:r>
              <a:rPr lang="en-US" sz="3200" dirty="0" smtClean="0">
                <a:latin typeface="Calibri" charset="0"/>
                <a:ea typeface="Calibri" charset="0"/>
                <a:cs typeface="Calibri" charset="0"/>
              </a:rPr>
              <a:t>Boosting:</a:t>
            </a:r>
          </a:p>
          <a:p>
            <a:pPr marL="1200150" lvl="1" indent="-457200">
              <a:buFontTx/>
              <a:buChar char="-"/>
            </a:pPr>
            <a:r>
              <a:rPr lang="en-US" sz="3200" dirty="0" smtClean="0">
                <a:latin typeface="Calibri" charset="0"/>
                <a:ea typeface="Calibri" charset="0"/>
                <a:cs typeface="Calibri" charset="0"/>
              </a:rPr>
              <a:t>A set of booster parameters are tuned to build the model with minimum customized </a:t>
            </a:r>
            <a:r>
              <a:rPr lang="en-US" sz="3200" dirty="0">
                <a:latin typeface="Calibri" charset="0"/>
                <a:ea typeface="Calibri" charset="0"/>
                <a:cs typeface="Calibri" charset="0"/>
              </a:rPr>
              <a:t>score (logarithmic loss </a:t>
            </a:r>
            <a:r>
              <a:rPr lang="en-US" sz="3200" dirty="0" smtClean="0">
                <a:latin typeface="Calibri" charset="0"/>
                <a:ea typeface="Calibri" charset="0"/>
                <a:cs typeface="Calibri" charset="0"/>
              </a:rPr>
              <a:t>is used in this case).</a:t>
            </a:r>
          </a:p>
          <a:p>
            <a:pPr marL="1200150" lvl="1" indent="-457200">
              <a:buFontTx/>
              <a:buChar char="-"/>
            </a:pPr>
            <a:r>
              <a:rPr lang="en-US" sz="3200" dirty="0" smtClean="0">
                <a:latin typeface="Calibri" charset="0"/>
                <a:ea typeface="Calibri" charset="0"/>
                <a:cs typeface="Calibri" charset="0"/>
              </a:rPr>
              <a:t>Check the performance of model by  using cross-validation.</a:t>
            </a:r>
          </a:p>
          <a:p>
            <a:pPr marL="1200150" lvl="1" indent="-457200">
              <a:buFontTx/>
              <a:buChar char="-"/>
            </a:pPr>
            <a:r>
              <a:rPr lang="en-US" sz="3200" dirty="0" smtClean="0">
                <a:latin typeface="Calibri" charset="0"/>
                <a:ea typeface="Calibri" charset="0"/>
                <a:cs typeface="Calibri" charset="0"/>
              </a:rPr>
              <a:t>The last two steps in Random Forest are also applied in </a:t>
            </a:r>
            <a:r>
              <a:rPr lang="en-US" sz="3200" dirty="0" err="1" smtClean="0">
                <a:latin typeface="Calibri" charset="0"/>
                <a:ea typeface="Calibri" charset="0"/>
                <a:cs typeface="Calibri" charset="0"/>
              </a:rPr>
              <a:t>XGBoost</a:t>
            </a:r>
            <a:r>
              <a:rPr lang="en-US" sz="3200" dirty="0" smtClean="0">
                <a:latin typeface="Calibri" charset="0"/>
                <a:ea typeface="Calibri" charset="0"/>
                <a:cs typeface="Calibri" charset="0"/>
              </a:rPr>
              <a:t>.</a:t>
            </a:r>
          </a:p>
        </p:txBody>
      </p:sp>
      <p:sp>
        <p:nvSpPr>
          <p:cNvPr id="35" name="Rectangle 34"/>
          <p:cNvSpPr/>
          <p:nvPr/>
        </p:nvSpPr>
        <p:spPr>
          <a:xfrm>
            <a:off x="33284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Analysis procedure</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463040" y="16306800"/>
            <a:ext cx="914400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charset="0"/>
                <a:ea typeface="Calibri" charset="0"/>
                <a:cs typeface="Calibri" charset="0"/>
              </a:rPr>
              <a:t>Our objective of this study is to build a predicting model based on the Austin Animal Center dataset. Our model uses some features, such as breed, color, sex, time of adoption, and age, to forecast the outcome of homeless dogs. Three methods are exploited to build this model: </a:t>
            </a:r>
            <a:r>
              <a:rPr lang="en-US" sz="3200" dirty="0" smtClean="0">
                <a:latin typeface="Calibri" charset="0"/>
                <a:ea typeface="Calibri" charset="0"/>
                <a:cs typeface="Calibri" charset="0"/>
              </a:rPr>
              <a:t>Multinomial </a:t>
            </a:r>
            <a:r>
              <a:rPr lang="en-US" sz="3200" dirty="0">
                <a:latin typeface="Calibri" charset="0"/>
                <a:ea typeface="Calibri" charset="0"/>
                <a:cs typeface="Calibri" charset="0"/>
              </a:rPr>
              <a:t>Logistic Regression (MLR</a:t>
            </a:r>
            <a:r>
              <a:rPr lang="en-US" sz="3200" dirty="0" smtClean="0">
                <a:latin typeface="Calibri" charset="0"/>
                <a:ea typeface="Calibri" charset="0"/>
                <a:cs typeface="Calibri" charset="0"/>
              </a:rPr>
              <a:t>), Random </a:t>
            </a:r>
            <a:r>
              <a:rPr lang="en-US" sz="3200" dirty="0">
                <a:latin typeface="Calibri" charset="0"/>
                <a:ea typeface="Calibri" charset="0"/>
                <a:cs typeface="Calibri" charset="0"/>
              </a:rPr>
              <a:t>Forest </a:t>
            </a:r>
            <a:r>
              <a:rPr lang="en-US" sz="3200" dirty="0" smtClean="0">
                <a:latin typeface="Calibri" charset="0"/>
                <a:ea typeface="Calibri" charset="0"/>
                <a:cs typeface="Calibri" charset="0"/>
              </a:rPr>
              <a:t>and Extreme </a:t>
            </a:r>
            <a:r>
              <a:rPr lang="en-US" sz="3200" dirty="0">
                <a:latin typeface="Calibri" charset="0"/>
                <a:ea typeface="Calibri" charset="0"/>
                <a:cs typeface="Calibri" charset="0"/>
              </a:rPr>
              <a:t>Gradient Boosting (</a:t>
            </a:r>
            <a:r>
              <a:rPr lang="en-US" sz="3200" dirty="0" err="1">
                <a:latin typeface="Calibri" charset="0"/>
                <a:ea typeface="Calibri" charset="0"/>
                <a:cs typeface="Calibri" charset="0"/>
              </a:rPr>
              <a:t>XGBoost</a:t>
            </a:r>
            <a:r>
              <a:rPr lang="en-US" sz="3200" dirty="0" smtClean="0">
                <a:latin typeface="Calibri" charset="0"/>
                <a:ea typeface="Calibri" charset="0"/>
                <a:cs typeface="Calibri" charset="0"/>
              </a:rPr>
              <a:t>). </a:t>
            </a:r>
            <a:r>
              <a:rPr lang="en-US" sz="3200" dirty="0">
                <a:latin typeface="Calibri" charset="0"/>
                <a:ea typeface="Calibri" charset="0"/>
                <a:cs typeface="Calibri" charset="0"/>
              </a:rPr>
              <a:t>The results from three methods are compared carefully to give an insight of their demerits and merits.</a:t>
            </a:r>
            <a:endParaRPr lang="en-US" sz="3200" dirty="0" smtClean="0">
              <a:latin typeface="Calibri" charset="0"/>
              <a:ea typeface="Calibri" charset="0"/>
              <a:cs typeface="Calibri" charset="0"/>
            </a:endParaRPr>
          </a:p>
        </p:txBody>
      </p:sp>
      <p:sp>
        <p:nvSpPr>
          <p:cNvPr id="45" name="Rectangle 44"/>
          <p:cNvSpPr/>
          <p:nvPr/>
        </p:nvSpPr>
        <p:spPr>
          <a:xfrm>
            <a:off x="11338560" y="134874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51" name="Text Box 180"/>
          <p:cNvSpPr txBox="1">
            <a:spLocks noChangeArrowheads="1"/>
          </p:cNvSpPr>
          <p:nvPr/>
        </p:nvSpPr>
        <p:spPr bwMode="auto">
          <a:xfrm>
            <a:off x="25714177" y="11677231"/>
            <a:ext cx="575642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t>
            </a:r>
            <a:r>
              <a:rPr lang="en-US" sz="2400" dirty="0" smtClean="0">
                <a:latin typeface="Calibri" pitchFamily="34" charset="0"/>
              </a:rPr>
              <a:t>Visualization of tree-based method.</a:t>
            </a:r>
            <a:endParaRPr lang="en-US" sz="2400" dirty="0">
              <a:latin typeface="Calibri" pitchFamily="34" charset="0"/>
            </a:endParaRPr>
          </a:p>
        </p:txBody>
      </p:sp>
      <p:sp>
        <p:nvSpPr>
          <p:cNvPr id="37" name="Text Box 180"/>
          <p:cNvSpPr txBox="1">
            <a:spLocks noChangeArrowheads="1"/>
          </p:cNvSpPr>
          <p:nvPr/>
        </p:nvSpPr>
        <p:spPr bwMode="auto">
          <a:xfrm>
            <a:off x="11125200" y="21908779"/>
            <a:ext cx="721310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charset="0"/>
                <a:ea typeface="Calibri" charset="0"/>
                <a:cs typeface="Calibri" charset="0"/>
              </a:rPr>
              <a:t>Chart </a:t>
            </a:r>
            <a:r>
              <a:rPr lang="en-US" sz="2400" b="1" dirty="0" smtClean="0">
                <a:latin typeface="Calibri" charset="0"/>
                <a:ea typeface="Calibri" charset="0"/>
                <a:cs typeface="Calibri" charset="0"/>
              </a:rPr>
              <a:t>2.</a:t>
            </a:r>
            <a:r>
              <a:rPr lang="en-US" sz="2400" dirty="0" smtClean="0">
                <a:latin typeface="Calibri" charset="0"/>
                <a:ea typeface="Calibri" charset="0"/>
                <a:cs typeface="Calibri" charset="0"/>
              </a:rPr>
              <a:t> </a:t>
            </a:r>
            <a:r>
              <a:rPr lang="en-US" sz="2400" dirty="0">
                <a:latin typeface="Calibri" charset="0"/>
                <a:ea typeface="Calibri" charset="0"/>
                <a:cs typeface="Calibri" charset="0"/>
              </a:rPr>
              <a:t>Important features according to Random Forest</a:t>
            </a:r>
            <a:r>
              <a:rPr lang="en-US" sz="2400" dirty="0" smtClean="0">
                <a:latin typeface="Calibri" charset="0"/>
                <a:ea typeface="Calibri" charset="0"/>
                <a:cs typeface="Calibri" charset="0"/>
              </a:rPr>
              <a:t>.</a:t>
            </a:r>
            <a:endParaRPr lang="en-US" sz="2400" dirty="0">
              <a:latin typeface="Calibri" charset="0"/>
              <a:ea typeface="Calibri" charset="0"/>
              <a:cs typeface="Calibri" charset="0"/>
            </a:endParaRPr>
          </a:p>
        </p:txBody>
      </p:sp>
      <p:sp>
        <p:nvSpPr>
          <p:cNvPr id="38" name="TextBox 37"/>
          <p:cNvSpPr txBox="1"/>
          <p:nvPr/>
        </p:nvSpPr>
        <p:spPr>
          <a:xfrm>
            <a:off x="33284160" y="30038039"/>
            <a:ext cx="9144000" cy="2223674"/>
          </a:xfrm>
          <a:prstGeom prst="rect">
            <a:avLst/>
          </a:prstGeom>
          <a:solidFill>
            <a:schemeClr val="accent1">
              <a:lumMod val="40000"/>
              <a:lumOff val="60000"/>
            </a:schemeClr>
          </a:solidFill>
        </p:spPr>
        <p:txBody>
          <a:bodyPr wrap="none" lIns="68568" tIns="34284" rIns="68568" bIns="34284" rtlCol="0">
            <a:noAutofit/>
          </a:bodyPr>
          <a:lstStyle/>
          <a:p>
            <a:pPr algn="ctr"/>
            <a:endParaRPr lang="en-US" sz="2800" dirty="0"/>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endParaRPr lang="en-US" sz="4400"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944" t="6816" r="76421" b="83227"/>
          <a:stretch/>
        </p:blipFill>
        <p:spPr>
          <a:xfrm>
            <a:off x="1968137" y="607028"/>
            <a:ext cx="2741023" cy="28323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9100" y="1219200"/>
            <a:ext cx="4584700" cy="1828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906" y="22590903"/>
            <a:ext cx="8468499" cy="5645666"/>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l="1503" t="7541" r="2057" b="3424"/>
          <a:stretch/>
        </p:blipFill>
        <p:spPr>
          <a:xfrm>
            <a:off x="9829800" y="22652149"/>
            <a:ext cx="9780625" cy="6019800"/>
          </a:xfrm>
          <a:prstGeom prst="rect">
            <a:avLst/>
          </a:prstGeom>
        </p:spPr>
      </p:pic>
      <p:sp>
        <p:nvSpPr>
          <p:cNvPr id="42" name="Text Box 180"/>
          <p:cNvSpPr txBox="1">
            <a:spLocks noChangeArrowheads="1"/>
          </p:cNvSpPr>
          <p:nvPr/>
        </p:nvSpPr>
        <p:spPr bwMode="auto">
          <a:xfrm>
            <a:off x="1463039" y="21809517"/>
            <a:ext cx="681036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charset="0"/>
                <a:ea typeface="Calibri" charset="0"/>
                <a:cs typeface="Calibri" charset="0"/>
              </a:rPr>
              <a:t>Chart 1</a:t>
            </a:r>
            <a:r>
              <a:rPr lang="en-US" sz="2400" b="1" dirty="0" smtClean="0">
                <a:latin typeface="Calibri" charset="0"/>
                <a:ea typeface="Calibri" charset="0"/>
                <a:cs typeface="Calibri" charset="0"/>
              </a:rPr>
              <a:t>.</a:t>
            </a:r>
            <a:r>
              <a:rPr lang="en-US" sz="2400" dirty="0">
                <a:latin typeface="Calibri" charset="0"/>
                <a:ea typeface="Calibri" charset="0"/>
                <a:cs typeface="Calibri" charset="0"/>
              </a:rPr>
              <a:t> Count of each level of dependence </a:t>
            </a:r>
            <a:r>
              <a:rPr lang="en-US" sz="2400" dirty="0" smtClean="0">
                <a:latin typeface="Calibri" charset="0"/>
                <a:ea typeface="Calibri" charset="0"/>
                <a:cs typeface="Calibri" charset="0"/>
              </a:rPr>
              <a:t>variables.</a:t>
            </a:r>
            <a:endParaRPr lang="en-US" sz="2400" dirty="0">
              <a:latin typeface="Calibri" charset="0"/>
              <a:ea typeface="Calibri" charset="0"/>
              <a:cs typeface="Calibri" charset="0"/>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02329" y="7200900"/>
            <a:ext cx="6350000" cy="4229100"/>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492" t="5682" b="2814"/>
          <a:stretch/>
        </p:blipFill>
        <p:spPr>
          <a:xfrm>
            <a:off x="20345400" y="22213416"/>
            <a:ext cx="10424160" cy="6590184"/>
          </a:xfrm>
          <a:prstGeom prst="rect">
            <a:avLst/>
          </a:prstGeom>
        </p:spPr>
      </p:pic>
      <p:sp>
        <p:nvSpPr>
          <p:cNvPr id="46" name="Text Box 180"/>
          <p:cNvSpPr txBox="1">
            <a:spLocks noChangeArrowheads="1"/>
          </p:cNvSpPr>
          <p:nvPr/>
        </p:nvSpPr>
        <p:spPr bwMode="auto">
          <a:xfrm>
            <a:off x="22120860" y="21788394"/>
            <a:ext cx="63779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charset="0"/>
                <a:ea typeface="Calibri" charset="0"/>
                <a:cs typeface="Calibri" charset="0"/>
              </a:rPr>
              <a:t>Chart 3</a:t>
            </a:r>
            <a:r>
              <a:rPr lang="en-US" sz="2400" b="1" dirty="0" smtClean="0">
                <a:latin typeface="Calibri" charset="0"/>
                <a:ea typeface="Calibri" charset="0"/>
                <a:cs typeface="Calibri" charset="0"/>
              </a:rPr>
              <a:t>.</a:t>
            </a:r>
            <a:r>
              <a:rPr lang="en-US" sz="2400" dirty="0" smtClean="0">
                <a:latin typeface="Calibri" charset="0"/>
                <a:ea typeface="Calibri" charset="0"/>
                <a:cs typeface="Calibri" charset="0"/>
              </a:rPr>
              <a:t> </a:t>
            </a:r>
            <a:r>
              <a:rPr lang="en-US" sz="2400" dirty="0">
                <a:latin typeface="Calibri" charset="0"/>
                <a:ea typeface="Calibri" charset="0"/>
                <a:cs typeface="Calibri" charset="0"/>
              </a:rPr>
              <a:t>Important features according to </a:t>
            </a:r>
            <a:r>
              <a:rPr lang="en-US" sz="2400" dirty="0" err="1" smtClean="0">
                <a:latin typeface="Calibri" charset="0"/>
                <a:ea typeface="Calibri" charset="0"/>
                <a:cs typeface="Calibri" charset="0"/>
              </a:rPr>
              <a:t>XGBoost</a:t>
            </a:r>
            <a:r>
              <a:rPr lang="en-US" sz="2400" dirty="0" smtClean="0">
                <a:latin typeface="Calibri" charset="0"/>
                <a:ea typeface="Calibri" charset="0"/>
                <a:cs typeface="Calibri" charset="0"/>
              </a:rPr>
              <a:t>.</a:t>
            </a:r>
            <a:endParaRPr lang="en-US" sz="2400" dirty="0">
              <a:latin typeface="Calibri" charset="0"/>
              <a:ea typeface="Calibri" charset="0"/>
              <a:cs typeface="Calibri" charset="0"/>
            </a:endParaRPr>
          </a:p>
        </p:txBody>
      </p:sp>
      <p:sp>
        <p:nvSpPr>
          <p:cNvPr id="47" name="Text Box 180"/>
          <p:cNvSpPr txBox="1">
            <a:spLocks noChangeArrowheads="1"/>
          </p:cNvSpPr>
          <p:nvPr/>
        </p:nvSpPr>
        <p:spPr bwMode="auto">
          <a:xfrm>
            <a:off x="35150503" y="21788394"/>
            <a:ext cx="4702097"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charset="0"/>
                <a:ea typeface="Calibri" charset="0"/>
                <a:cs typeface="Calibri" charset="0"/>
              </a:rPr>
              <a:t>Table 1.</a:t>
            </a:r>
            <a:r>
              <a:rPr lang="en-US" sz="2400" dirty="0" smtClean="0">
                <a:latin typeface="Calibri" charset="0"/>
                <a:ea typeface="Calibri" charset="0"/>
                <a:cs typeface="Calibri" charset="0"/>
              </a:rPr>
              <a:t> Summary of three methods.</a:t>
            </a:r>
            <a:endParaRPr lang="en-US" sz="2400" dirty="0">
              <a:latin typeface="Calibri" charset="0"/>
              <a:ea typeface="Calibri" charset="0"/>
              <a:cs typeface="Calibri"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48032117"/>
              </p:ext>
            </p:extLst>
          </p:nvPr>
        </p:nvGraphicFramePr>
        <p:xfrm>
          <a:off x="32461200" y="22491885"/>
          <a:ext cx="9829800" cy="5349055"/>
        </p:xfrm>
        <a:graphic>
          <a:graphicData uri="http://schemas.openxmlformats.org/drawingml/2006/table">
            <a:tbl>
              <a:tblPr>
                <a:tableStyleId>{69CF1AB2-1976-4502-BF36-3FF5EA218861}</a:tableStyleId>
              </a:tblPr>
              <a:tblGrid>
                <a:gridCol w="2895600"/>
                <a:gridCol w="5257800"/>
                <a:gridCol w="1676400"/>
              </a:tblGrid>
              <a:tr h="1460315">
                <a:tc>
                  <a:txBody>
                    <a:bodyPr/>
                    <a:lstStyle/>
                    <a:p>
                      <a:pPr algn="ctr" fontAlgn="b"/>
                      <a:r>
                        <a:rPr lang="en-US" sz="2400" u="none" strike="noStrike" dirty="0">
                          <a:effectLst/>
                          <a:latin typeface="Calibri" charset="0"/>
                          <a:ea typeface="Calibri" charset="0"/>
                          <a:cs typeface="Calibri" charset="0"/>
                        </a:rPr>
                        <a:t>Model</a:t>
                      </a:r>
                      <a:endParaRPr lang="en-US" sz="24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b"/>
                      <a:r>
                        <a:rPr lang="en-US" sz="2400" u="none" strike="noStrike" dirty="0">
                          <a:effectLst/>
                          <a:latin typeface="Calibri" charset="0"/>
                          <a:ea typeface="Calibri" charset="0"/>
                          <a:cs typeface="Calibri" charset="0"/>
                        </a:rPr>
                        <a:t>Score</a:t>
                      </a:r>
                      <a:endParaRPr lang="en-US" sz="24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b"/>
                      <a:r>
                        <a:rPr lang="en-US" sz="2400" u="none" strike="noStrike" dirty="0">
                          <a:effectLst/>
                          <a:latin typeface="Calibri" charset="0"/>
                          <a:ea typeface="Calibri" charset="0"/>
                          <a:cs typeface="Calibri" charset="0"/>
                        </a:rPr>
                        <a:t>“Best-fit” </a:t>
                      </a:r>
                      <a:br>
                        <a:rPr lang="en-US" sz="2400" u="none" strike="noStrike" dirty="0">
                          <a:effectLst/>
                          <a:latin typeface="Calibri" charset="0"/>
                          <a:ea typeface="Calibri" charset="0"/>
                          <a:cs typeface="Calibri" charset="0"/>
                        </a:rPr>
                      </a:br>
                      <a:r>
                        <a:rPr lang="en-US" sz="2400" u="none" strike="noStrike" dirty="0">
                          <a:effectLst/>
                          <a:latin typeface="Calibri" charset="0"/>
                          <a:ea typeface="Calibri" charset="0"/>
                          <a:cs typeface="Calibri" charset="0"/>
                        </a:rPr>
                        <a:t>(personal opinion)</a:t>
                      </a:r>
                      <a:endParaRPr lang="en-US" sz="2400" b="1" i="0" u="none" strike="noStrike" dirty="0">
                        <a:solidFill>
                          <a:srgbClr val="000000"/>
                        </a:solidFill>
                        <a:effectLst/>
                        <a:latin typeface="Calibri" charset="0"/>
                        <a:ea typeface="Calibri" charset="0"/>
                        <a:cs typeface="Calibri" charset="0"/>
                      </a:endParaRPr>
                    </a:p>
                  </a:txBody>
                  <a:tcPr marL="12700" marR="12700" marT="12700" marB="0" anchor="ctr"/>
                </a:tc>
              </a:tr>
              <a:tr h="347877">
                <a:tc rowSpan="2">
                  <a:txBody>
                    <a:bodyPr/>
                    <a:lstStyle/>
                    <a:p>
                      <a:pPr algn="l" fontAlgn="ctr"/>
                      <a:r>
                        <a:rPr lang="en-US" sz="2400" u="none" strike="noStrike" dirty="0">
                          <a:effectLst/>
                          <a:latin typeface="Calibri" charset="0"/>
                          <a:ea typeface="Calibri" charset="0"/>
                          <a:cs typeface="Calibri" charset="0"/>
                        </a:rPr>
                        <a:t>Multinomial Logistic Regression</a:t>
                      </a:r>
                      <a:endParaRPr lang="en-US" sz="2400" b="0"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l" fontAlgn="b"/>
                      <a:r>
                        <a:rPr lang="en-US" sz="2400" u="none" strike="noStrike" dirty="0">
                          <a:effectLst/>
                          <a:latin typeface="Calibri" charset="0"/>
                          <a:ea typeface="Calibri" charset="0"/>
                          <a:cs typeface="Calibri" charset="0"/>
                        </a:rPr>
                        <a:t>McFadden's R-squared = 21.79%</a:t>
                      </a:r>
                      <a:endParaRPr lang="en-US" sz="2400" b="0" i="0" u="none" strike="noStrike" dirty="0">
                        <a:solidFill>
                          <a:srgbClr val="000000"/>
                        </a:solidFill>
                        <a:effectLst/>
                        <a:latin typeface="Calibri" charset="0"/>
                        <a:ea typeface="Calibri" charset="0"/>
                        <a:cs typeface="Calibri" charset="0"/>
                      </a:endParaRPr>
                    </a:p>
                  </a:txBody>
                  <a:tcPr marL="12700" marR="12700" marT="12700" marB="0" anchor="ctr"/>
                </a:tc>
                <a:tc rowSpan="2">
                  <a:txBody>
                    <a:bodyPr/>
                    <a:lstStyle/>
                    <a:p>
                      <a:pPr algn="ctr" fontAlgn="ctr"/>
                      <a:r>
                        <a:rPr lang="en-US" sz="2400" u="none" strike="noStrike">
                          <a:effectLst/>
                          <a:latin typeface="Calibri" charset="0"/>
                          <a:ea typeface="Calibri" charset="0"/>
                          <a:cs typeface="Calibri" charset="0"/>
                        </a:rPr>
                        <a:t>3</a:t>
                      </a:r>
                      <a:endParaRPr lang="en-US" sz="2400" b="0" i="0" u="none" strike="noStrike">
                        <a:solidFill>
                          <a:srgbClr val="000000"/>
                        </a:solidFill>
                        <a:effectLst/>
                        <a:latin typeface="Calibri" charset="0"/>
                        <a:ea typeface="Calibri" charset="0"/>
                        <a:cs typeface="Calibri" charset="0"/>
                      </a:endParaRPr>
                    </a:p>
                  </a:txBody>
                  <a:tcPr marL="12700" marR="12700" marT="12700" marB="0" anchor="ctr"/>
                </a:tc>
              </a:tr>
              <a:tr h="347877">
                <a:tc vMerge="1">
                  <a:txBody>
                    <a:bodyPr/>
                    <a:lstStyle/>
                    <a:p>
                      <a:endParaRPr lang="en-US"/>
                    </a:p>
                  </a:txBody>
                  <a:tcPr/>
                </a:tc>
                <a:tc>
                  <a:txBody>
                    <a:bodyPr/>
                    <a:lstStyle/>
                    <a:p>
                      <a:pPr algn="l" fontAlgn="b"/>
                      <a:r>
                        <a:rPr lang="mr-IN" sz="2400" u="none" strike="noStrike" dirty="0">
                          <a:effectLst/>
                          <a:latin typeface="Calibri" charset="0"/>
                          <a:ea typeface="Calibri" charset="0"/>
                          <a:cs typeface="Calibri" charset="0"/>
                        </a:rPr>
                        <a:t>AIC = 30,298</a:t>
                      </a:r>
                      <a:endParaRPr lang="mr-IN"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347877">
                <a:tc rowSpan="4">
                  <a:txBody>
                    <a:bodyPr/>
                    <a:lstStyle/>
                    <a:p>
                      <a:pPr algn="l" fontAlgn="ctr"/>
                      <a:r>
                        <a:rPr lang="en-US" sz="2400" u="none" strike="noStrike" dirty="0">
                          <a:effectLst/>
                          <a:latin typeface="Calibri" charset="0"/>
                          <a:ea typeface="Calibri" charset="0"/>
                          <a:cs typeface="Calibri" charset="0"/>
                        </a:rPr>
                        <a:t>Random Forest</a:t>
                      </a:r>
                      <a:endParaRPr lang="en-US" sz="2400" b="0"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l" fontAlgn="b"/>
                      <a:r>
                        <a:rPr lang="mr-IN" sz="2400" u="none" strike="noStrike">
                          <a:effectLst/>
                          <a:latin typeface="Calibri" charset="0"/>
                          <a:ea typeface="Calibri" charset="0"/>
                          <a:cs typeface="Calibri" charset="0"/>
                        </a:rPr>
                        <a:t>Accuracy = 54.67% (+/-1.07%)</a:t>
                      </a:r>
                      <a:endParaRPr lang="mr-IN" sz="2400" b="0" i="0" u="none" strike="noStrike">
                        <a:solidFill>
                          <a:srgbClr val="000000"/>
                        </a:solidFill>
                        <a:effectLst/>
                        <a:latin typeface="Calibri" charset="0"/>
                        <a:ea typeface="Calibri" charset="0"/>
                        <a:cs typeface="Calibri" charset="0"/>
                      </a:endParaRPr>
                    </a:p>
                  </a:txBody>
                  <a:tcPr marL="12700" marR="12700" marT="12700" marB="0" anchor="ctr"/>
                </a:tc>
                <a:tc rowSpan="4">
                  <a:txBody>
                    <a:bodyPr/>
                    <a:lstStyle/>
                    <a:p>
                      <a:pPr algn="ctr" fontAlgn="ctr"/>
                      <a:r>
                        <a:rPr lang="is-IS" sz="2400" u="none" strike="noStrike">
                          <a:effectLst/>
                          <a:latin typeface="Calibri" charset="0"/>
                          <a:ea typeface="Calibri" charset="0"/>
                          <a:cs typeface="Calibri" charset="0"/>
                        </a:rPr>
                        <a:t>2</a:t>
                      </a:r>
                      <a:endParaRPr lang="is-IS" sz="2400" b="0" i="0" u="none" strike="noStrike">
                        <a:solidFill>
                          <a:srgbClr val="000000"/>
                        </a:solidFill>
                        <a:effectLst/>
                        <a:latin typeface="Calibri" charset="0"/>
                        <a:ea typeface="Calibri" charset="0"/>
                        <a:cs typeface="Calibri" charset="0"/>
                      </a:endParaRPr>
                    </a:p>
                  </a:txBody>
                  <a:tcPr marL="12700" marR="12700" marT="12700" marB="0" anchor="ctr"/>
                </a:tc>
              </a:tr>
              <a:tr h="347877">
                <a:tc vMerge="1">
                  <a:txBody>
                    <a:bodyPr/>
                    <a:lstStyle/>
                    <a:p>
                      <a:endParaRPr lang="en-US"/>
                    </a:p>
                  </a:txBody>
                  <a:tcPr/>
                </a:tc>
                <a:tc>
                  <a:txBody>
                    <a:bodyPr/>
                    <a:lstStyle/>
                    <a:p>
                      <a:pPr algn="l" fontAlgn="b"/>
                      <a:r>
                        <a:rPr lang="mr-IN" sz="2400" u="none" strike="noStrike" dirty="0" err="1">
                          <a:effectLst/>
                          <a:latin typeface="Calibri" charset="0"/>
                          <a:ea typeface="Calibri" charset="0"/>
                          <a:cs typeface="Calibri" charset="0"/>
                        </a:rPr>
                        <a:t>Log-loss</a:t>
                      </a:r>
                      <a:r>
                        <a:rPr lang="mr-IN" sz="2400" u="none" strike="noStrike" dirty="0">
                          <a:effectLst/>
                          <a:latin typeface="Calibri" charset="0"/>
                          <a:ea typeface="Calibri" charset="0"/>
                          <a:cs typeface="Calibri" charset="0"/>
                        </a:rPr>
                        <a:t> = -1.58 (+/-0.25)</a:t>
                      </a:r>
                      <a:endParaRPr lang="mr-IN"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347877">
                <a:tc vMerge="1">
                  <a:txBody>
                    <a:bodyPr/>
                    <a:lstStyle/>
                    <a:p>
                      <a:endParaRPr lang="en-US"/>
                    </a:p>
                  </a:txBody>
                  <a:tcPr/>
                </a:tc>
                <a:tc>
                  <a:txBody>
                    <a:bodyPr/>
                    <a:lstStyle/>
                    <a:p>
                      <a:pPr algn="l" fontAlgn="b"/>
                      <a:r>
                        <a:rPr lang="pt-BR" sz="2400" u="none" strike="noStrike" dirty="0" err="1">
                          <a:effectLst/>
                          <a:latin typeface="Calibri" charset="0"/>
                          <a:ea typeface="Calibri" charset="0"/>
                          <a:cs typeface="Calibri" charset="0"/>
                        </a:rPr>
                        <a:t>Precision</a:t>
                      </a:r>
                      <a:r>
                        <a:rPr lang="pt-BR" sz="2400" u="none" strike="noStrike" dirty="0">
                          <a:effectLst/>
                          <a:latin typeface="Calibri" charset="0"/>
                          <a:ea typeface="Calibri" charset="0"/>
                          <a:cs typeface="Calibri" charset="0"/>
                        </a:rPr>
                        <a:t> = [0.61, 0.00, 0.27, 0.44, 0.52]</a:t>
                      </a:r>
                      <a:endParaRPr lang="pt-BR"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347877">
                <a:tc vMerge="1">
                  <a:txBody>
                    <a:bodyPr/>
                    <a:lstStyle/>
                    <a:p>
                      <a:endParaRPr lang="en-US"/>
                    </a:p>
                  </a:txBody>
                  <a:tcPr/>
                </a:tc>
                <a:tc>
                  <a:txBody>
                    <a:bodyPr/>
                    <a:lstStyle/>
                    <a:p>
                      <a:pPr algn="l" fontAlgn="b"/>
                      <a:r>
                        <a:rPr lang="pt-BR" sz="2400" u="none" strike="noStrike">
                          <a:effectLst/>
                          <a:latin typeface="Calibri" charset="0"/>
                          <a:ea typeface="Calibri" charset="0"/>
                          <a:cs typeface="Calibri" charset="0"/>
                        </a:rPr>
                        <a:t>Recall = [0.71, 0.00, 0.16, 0.42, 0.43]</a:t>
                      </a:r>
                      <a:endParaRPr lang="pt-BR" sz="2400" b="0" i="0" u="none" strike="noStrike">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347877">
                <a:tc rowSpan="4">
                  <a:txBody>
                    <a:bodyPr/>
                    <a:lstStyle/>
                    <a:p>
                      <a:pPr algn="l" fontAlgn="ctr"/>
                      <a:r>
                        <a:rPr lang="en-US" sz="2400" u="none" strike="noStrike" dirty="0">
                          <a:effectLst/>
                          <a:latin typeface="Calibri" charset="0"/>
                          <a:ea typeface="Calibri" charset="0"/>
                          <a:cs typeface="Calibri" charset="0"/>
                        </a:rPr>
                        <a:t>Extreme Gradient Boosting</a:t>
                      </a:r>
                      <a:endParaRPr lang="en-US" sz="2400" b="0"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l" fontAlgn="b"/>
                      <a:r>
                        <a:rPr lang="mr-IN" sz="2400" u="none" strike="noStrike" dirty="0" err="1">
                          <a:effectLst/>
                          <a:latin typeface="Calibri" charset="0"/>
                          <a:ea typeface="Calibri" charset="0"/>
                          <a:cs typeface="Calibri" charset="0"/>
                        </a:rPr>
                        <a:t>Accuracy</a:t>
                      </a:r>
                      <a:r>
                        <a:rPr lang="mr-IN" sz="2400" u="none" strike="noStrike" dirty="0">
                          <a:effectLst/>
                          <a:latin typeface="Calibri" charset="0"/>
                          <a:ea typeface="Calibri" charset="0"/>
                          <a:cs typeface="Calibri" charset="0"/>
                        </a:rPr>
                        <a:t> = 59.67% (+/-1.00%)</a:t>
                      </a:r>
                      <a:endParaRPr lang="mr-IN" sz="2400" b="0" i="0" u="none" strike="noStrike" dirty="0">
                        <a:solidFill>
                          <a:srgbClr val="000000"/>
                        </a:solidFill>
                        <a:effectLst/>
                        <a:latin typeface="Calibri" charset="0"/>
                        <a:ea typeface="Calibri" charset="0"/>
                        <a:cs typeface="Calibri" charset="0"/>
                      </a:endParaRPr>
                    </a:p>
                  </a:txBody>
                  <a:tcPr marL="12700" marR="12700" marT="12700" marB="0" anchor="ctr"/>
                </a:tc>
                <a:tc rowSpan="4">
                  <a:txBody>
                    <a:bodyPr/>
                    <a:lstStyle/>
                    <a:p>
                      <a:pPr algn="ctr" fontAlgn="ctr"/>
                      <a:r>
                        <a:rPr lang="en-US" sz="2400" u="none" strike="noStrike">
                          <a:effectLst/>
                          <a:latin typeface="Calibri" charset="0"/>
                          <a:ea typeface="Calibri" charset="0"/>
                          <a:cs typeface="Calibri" charset="0"/>
                        </a:rPr>
                        <a:t>1</a:t>
                      </a:r>
                      <a:endParaRPr lang="en-US" sz="2400" b="0" i="0" u="none" strike="noStrike">
                        <a:solidFill>
                          <a:srgbClr val="000000"/>
                        </a:solidFill>
                        <a:effectLst/>
                        <a:latin typeface="Calibri" charset="0"/>
                        <a:ea typeface="Calibri" charset="0"/>
                        <a:cs typeface="Calibri" charset="0"/>
                      </a:endParaRPr>
                    </a:p>
                  </a:txBody>
                  <a:tcPr marL="12700" marR="12700" marT="12700" marB="0" anchor="ctr"/>
                </a:tc>
              </a:tr>
              <a:tr h="347877">
                <a:tc vMerge="1">
                  <a:txBody>
                    <a:bodyPr/>
                    <a:lstStyle/>
                    <a:p>
                      <a:endParaRPr lang="en-US"/>
                    </a:p>
                  </a:txBody>
                  <a:tcPr/>
                </a:tc>
                <a:tc>
                  <a:txBody>
                    <a:bodyPr/>
                    <a:lstStyle/>
                    <a:p>
                      <a:pPr algn="l" fontAlgn="b"/>
                      <a:r>
                        <a:rPr lang="mr-IN" sz="2400" u="none" strike="noStrike" dirty="0" err="1">
                          <a:effectLst/>
                          <a:latin typeface="Calibri" charset="0"/>
                          <a:ea typeface="Calibri" charset="0"/>
                          <a:cs typeface="Calibri" charset="0"/>
                        </a:rPr>
                        <a:t>Log-loss</a:t>
                      </a:r>
                      <a:r>
                        <a:rPr lang="mr-IN" sz="2400" u="none" strike="noStrike" dirty="0">
                          <a:effectLst/>
                          <a:latin typeface="Calibri" charset="0"/>
                          <a:ea typeface="Calibri" charset="0"/>
                          <a:cs typeface="Calibri" charset="0"/>
                        </a:rPr>
                        <a:t> = -0.96 (+/-0.02)</a:t>
                      </a:r>
                      <a:endParaRPr lang="mr-IN"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482600">
                <a:tc vMerge="1">
                  <a:txBody>
                    <a:bodyPr/>
                    <a:lstStyle/>
                    <a:p>
                      <a:endParaRPr lang="en-US"/>
                    </a:p>
                  </a:txBody>
                  <a:tcPr/>
                </a:tc>
                <a:tc>
                  <a:txBody>
                    <a:bodyPr/>
                    <a:lstStyle/>
                    <a:p>
                      <a:pPr algn="l" fontAlgn="b"/>
                      <a:r>
                        <a:rPr lang="it-IT" sz="2400" u="none" strike="noStrike" dirty="0">
                          <a:effectLst/>
                          <a:latin typeface="Calibri" charset="0"/>
                          <a:ea typeface="Calibri" charset="0"/>
                          <a:cs typeface="Calibri" charset="0"/>
                        </a:rPr>
                        <a:t>Precision = [0.63, 0.00, </a:t>
                      </a:r>
                      <a:r>
                        <a:rPr lang="it-IT" sz="2400" u="none" strike="noStrike" dirty="0" smtClean="0">
                          <a:effectLst/>
                          <a:latin typeface="Calibri" charset="0"/>
                          <a:ea typeface="Calibri" charset="0"/>
                          <a:cs typeface="Calibri" charset="0"/>
                        </a:rPr>
                        <a:t>0.24, </a:t>
                      </a:r>
                      <a:r>
                        <a:rPr lang="it-IT" sz="2400" u="none" strike="noStrike" dirty="0">
                          <a:effectLst/>
                          <a:latin typeface="Calibri" charset="0"/>
                          <a:ea typeface="Calibri" charset="0"/>
                          <a:cs typeface="Calibri" charset="0"/>
                        </a:rPr>
                        <a:t>0.46, 0.66]</a:t>
                      </a:r>
                      <a:endParaRPr lang="it-IT"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r h="347877">
                <a:tc vMerge="1">
                  <a:txBody>
                    <a:bodyPr/>
                    <a:lstStyle/>
                    <a:p>
                      <a:endParaRPr lang="en-US"/>
                    </a:p>
                  </a:txBody>
                  <a:tcPr/>
                </a:tc>
                <a:tc>
                  <a:txBody>
                    <a:bodyPr/>
                    <a:lstStyle/>
                    <a:p>
                      <a:pPr algn="l" fontAlgn="b"/>
                      <a:r>
                        <a:rPr lang="pt-BR" sz="2400" u="none" strike="noStrike" dirty="0">
                          <a:effectLst/>
                          <a:latin typeface="Calibri" charset="0"/>
                          <a:ea typeface="Calibri" charset="0"/>
                          <a:cs typeface="Calibri" charset="0"/>
                        </a:rPr>
                        <a:t>Recall = [0.79, 0.00, 0.15, 0.51, 0.43]</a:t>
                      </a:r>
                      <a:endParaRPr lang="pt-BR" sz="2400" b="0" i="0" u="none" strike="noStrike" dirty="0">
                        <a:solidFill>
                          <a:srgbClr val="000000"/>
                        </a:solidFill>
                        <a:effectLst/>
                        <a:latin typeface="Calibri" charset="0"/>
                        <a:ea typeface="Calibri" charset="0"/>
                        <a:cs typeface="Calibri" charset="0"/>
                      </a:endParaRPr>
                    </a:p>
                  </a:txBody>
                  <a:tcPr marL="12700" marR="12700" marT="12700" marB="0" anchor="ctr"/>
                </a:tc>
                <a:tc vMerge="1">
                  <a:txBody>
                    <a:bodyPr/>
                    <a:lstStyle/>
                    <a:p>
                      <a:endParaRPr lang="en-US"/>
                    </a:p>
                  </a:txBody>
                  <a:tcPr/>
                </a:tc>
              </a:tr>
            </a:tbl>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2973</TotalTime>
  <Words>1172</Words>
  <Application>Microsoft Macintosh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Georgia</vt:lpstr>
      <vt:lpstr>Rockwell Extra Bold</vt:lpstr>
      <vt:lpstr>Trebuchet MS</vt:lpstr>
      <vt:lpstr>Wingdings</vt:lpstr>
      <vt:lpstr>Arial</vt:lpstr>
      <vt:lpstr>Wood Type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hoangnguyen3892@gmail.com</cp:lastModifiedBy>
  <cp:revision>116</cp:revision>
  <cp:lastPrinted>2013-02-12T02:21:55Z</cp:lastPrinted>
  <dcterms:created xsi:type="dcterms:W3CDTF">2013-02-10T21:14:48Z</dcterms:created>
  <dcterms:modified xsi:type="dcterms:W3CDTF">2016-12-06T03:37:37Z</dcterms:modified>
</cp:coreProperties>
</file>