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comments/comment2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s/comment3.xml" ContentType="application/vnd.openxmlformats-officedocument.presentationml.comment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s/comment4.xml" ContentType="application/vnd.openxmlformats-officedocument.presentationml.comments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5"/>
    <p:sldId id="262" r:id="rId16"/>
    <p:sldId id="263" r:id="rId17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7"/>
    <p:sldId id="302" r:id="rId58"/>
    <p:sldId id="303" r:id="rId59"/>
    <p:sldId id="304" r:id="rId60"/>
    <p:sldId id="305" r:id="rId6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ヒラギノ角ゴ ProN W3"/>
      </a:defRPr>
    </a:lvl1pPr>
    <a:lvl2pPr indent="228600" algn="ctr" defTabSz="584200">
      <a:defRPr sz="3600">
        <a:latin typeface="+mn-lt"/>
        <a:ea typeface="+mn-ea"/>
        <a:cs typeface="+mn-cs"/>
        <a:sym typeface="ヒラギノ角ゴ ProN W3"/>
      </a:defRPr>
    </a:lvl2pPr>
    <a:lvl3pPr indent="457200" algn="ctr" defTabSz="584200">
      <a:defRPr sz="3600">
        <a:latin typeface="+mn-lt"/>
        <a:ea typeface="+mn-ea"/>
        <a:cs typeface="+mn-cs"/>
        <a:sym typeface="ヒラギノ角ゴ ProN W3"/>
      </a:defRPr>
    </a:lvl3pPr>
    <a:lvl4pPr indent="685800" algn="ctr" defTabSz="584200">
      <a:defRPr sz="3600">
        <a:latin typeface="+mn-lt"/>
        <a:ea typeface="+mn-ea"/>
        <a:cs typeface="+mn-cs"/>
        <a:sym typeface="ヒラギノ角ゴ ProN W3"/>
      </a:defRPr>
    </a:lvl4pPr>
    <a:lvl5pPr indent="914400" algn="ctr" defTabSz="584200">
      <a:defRPr sz="3600">
        <a:latin typeface="+mn-lt"/>
        <a:ea typeface="+mn-ea"/>
        <a:cs typeface="+mn-cs"/>
        <a:sym typeface="ヒラギノ角ゴ ProN W3"/>
      </a:defRPr>
    </a:lvl5pPr>
    <a:lvl6pPr indent="1143000" algn="ctr" defTabSz="584200">
      <a:defRPr sz="3600">
        <a:latin typeface="+mn-lt"/>
        <a:ea typeface="+mn-ea"/>
        <a:cs typeface="+mn-cs"/>
        <a:sym typeface="ヒラギノ角ゴ ProN W3"/>
      </a:defRPr>
    </a:lvl6pPr>
    <a:lvl7pPr indent="1371600" algn="ctr" defTabSz="584200">
      <a:defRPr sz="3600">
        <a:latin typeface="+mn-lt"/>
        <a:ea typeface="+mn-ea"/>
        <a:cs typeface="+mn-cs"/>
        <a:sym typeface="ヒラギノ角ゴ ProN W3"/>
      </a:defRPr>
    </a:lvl7pPr>
    <a:lvl8pPr indent="1600200" algn="ctr" defTabSz="584200">
      <a:defRPr sz="3600">
        <a:latin typeface="+mn-lt"/>
        <a:ea typeface="+mn-ea"/>
        <a:cs typeface="+mn-cs"/>
        <a:sym typeface="ヒラギノ角ゴ ProN W3"/>
      </a:defRPr>
    </a:lvl8pPr>
    <a:lvl9pPr indent="1828800" algn="ctr" defTabSz="584200">
      <a:defRPr sz="3600"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ph" initials="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comments" Target="comments/comment2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comments" Target="comments/comment3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comments" Target="comments/comment4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28T16:05:28.278" idx="1">
    <p:pos x="4096" y="3620"/>
    <p:text>112 pages seems long! You might need to put that into context - e.g. what is the length of others?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28T16:06:56.383" idx="2">
    <p:pos x="4096" y="3620"/>
    <p:text>Check with Brian to see if it is safe to assume the students understand UDP. IF not, you may need a little more background here.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28T16:10:46.713" idx="3">
    <p:pos x="4096" y="3620"/>
    <p:text>From an application perspective, this is likely the largest constraint. CoAP is not for file transfers. It is for small chunks of real time data.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28T16:17:56.981" idx="4">
    <p:pos x="4096" y="960"/>
    <p:text>This seems more like a BRIDGE to me, rather than a PROXY. Maybe the word is not so important...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CoAPの軽量さをアピール。</a:t>
            </a:r>
            <a:endParaRPr sz="2200"/>
          </a:p>
          <a:p>
            <a:pPr lvl="0">
              <a:defRPr sz="1800"/>
            </a:pPr>
            <a:r>
              <a:rPr sz="2200"/>
              <a:t>パースのしやすさではHTTPとの対比を。数値も文字列、改行で区切り。CoAPでは長さは別にあり、数値もバイナリで納めるので、スペースの効率の面でもパース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UDPについては後で話します。</a:t>
            </a:r>
            <a:endParaRPr sz="2200"/>
          </a:p>
          <a:p>
            <a:pPr lvl="0">
              <a:defRPr sz="1800"/>
            </a:pPr>
            <a:r>
              <a:rPr sz="2200"/>
              <a:t>reliabilityに関しても後で話します。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TCP packet overhead = 20 bytes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TCP must connect to the endpoint at first, every packet need 3 way communication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 sz="8000"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 sz="8000"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 sz="8000"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 sz="8000"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 sz="8000"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 sz="8000"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 sz="8000"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 sz="8000">
          <a:latin typeface="+mn-lt"/>
          <a:ea typeface="+mn-ea"/>
          <a:cs typeface="+mn-cs"/>
          <a:sym typeface="ヒラギノ角ゴ ProN W3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coap://example.com/hello?a=b&amp;c=d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hyperlink" Target="http://mzl.la/1JNaB7v" TargetMode="Externa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CoAP Talk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96835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Basuke Suzuki - @basuke</a:t>
            </a:r>
            <a:endParaRPr sz="3200"/>
          </a:p>
          <a:p>
            <a:pPr lvl="0">
              <a:defRPr sz="1800"/>
            </a:pPr>
            <a:r>
              <a:rPr sz="3200"/>
              <a:t> Kinoma</a:t>
            </a:r>
            <a:endParaRPr sz="3200"/>
          </a:p>
          <a:p>
            <a:pPr lvl="0">
              <a:defRPr sz="1800"/>
            </a:pPr>
            <a:r>
              <a:rPr sz="3200"/>
              <a:t>IoT Fest January 29, 2015 at MIT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54990">
              <a:defRPr sz="1800"/>
            </a:pPr>
            <a:r>
              <a:rPr sz="7600"/>
              <a:t>but UDP is </a:t>
            </a:r>
            <a:r>
              <a:rPr sz="7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Unreliable!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Packet may deliver to the destination more than once, or may not deliver at all</a:t>
            </a:r>
            <a:endParaRPr sz="3600"/>
          </a:p>
          <a:p>
            <a:pPr lvl="0">
              <a:defRPr sz="1800"/>
            </a:pPr>
            <a:r>
              <a:rPr sz="3600"/>
              <a:t>Packets may not arrive in order of delivery</a:t>
            </a:r>
            <a:endParaRPr sz="3600"/>
          </a:p>
          <a:p>
            <a:pPr lvl="0">
              <a:defRPr sz="1800"/>
            </a:pPr>
            <a:r>
              <a:rPr sz="3600"/>
              <a:t>Sender does not know if or when the packet is delivered</a:t>
            </a:r>
            <a:endParaRPr sz="3600"/>
          </a:p>
          <a:p>
            <a:pPr lvl="0">
              <a:defRPr sz="1800"/>
            </a:pPr>
            <a:r>
              <a:rPr sz="3600"/>
              <a:t>Application-layer must implement these features if they need those reliabilities.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TCP is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Reliable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5604" indent="-395604" defTabSz="519937">
              <a:spcBef>
                <a:spcPts val="3700"/>
              </a:spcBef>
              <a:defRPr sz="1800"/>
            </a:pPr>
            <a:r>
              <a:rPr sz="3204"/>
              <a:t>Sender knows the result of the delivery. If not delivered, retransmit until it fails by timeout.</a:t>
            </a:r>
            <a:endParaRPr sz="3204"/>
          </a:p>
          <a:p>
            <a:pPr lvl="0" marL="395604" indent="-395604" defTabSz="519937">
              <a:spcBef>
                <a:spcPts val="3700"/>
              </a:spcBef>
              <a:defRPr sz="1800"/>
            </a:pPr>
            <a:r>
              <a:rPr sz="3204"/>
              <a:t>If sender send A then B, receiver receive A and B in that order.</a:t>
            </a:r>
            <a:endParaRPr sz="3204"/>
          </a:p>
          <a:p>
            <a:pPr lvl="0" marL="395604" indent="-395604" defTabSz="519937">
              <a:spcBef>
                <a:spcPts val="3700"/>
              </a:spcBef>
              <a:defRPr sz="1800"/>
            </a:pPr>
            <a:r>
              <a:rPr sz="3204"/>
              <a:t>TCP is streaming transmission so that there are no limit of data size.</a:t>
            </a:r>
            <a:endParaRPr sz="3204"/>
          </a:p>
          <a:p>
            <a:pPr lvl="0" marL="395604" indent="-395604" defTabSz="519937">
              <a:spcBef>
                <a:spcPts val="3700"/>
              </a:spcBef>
              <a:defRPr sz="1800"/>
            </a:pPr>
            <a:r>
              <a:rPr sz="3204"/>
              <a:t>With its congestion control, bandwidth won’t filled by the re-transmitted packets.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14095">
              <a:defRPr sz="1800"/>
            </a:pPr>
            <a:r>
              <a:rPr sz="704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CoAP</a:t>
            </a:r>
            <a:r>
              <a:rPr sz="7040"/>
              <a:t> is reliable by itself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Duplicate detection by 16bit Message ID</a:t>
            </a:r>
            <a:endParaRPr sz="3600"/>
          </a:p>
          <a:p>
            <a:pPr lvl="0">
              <a:defRPr sz="1800"/>
            </a:pPr>
            <a:r>
              <a:rPr sz="3600"/>
              <a:t>Acknowledgement response with data</a:t>
            </a:r>
            <a:endParaRPr sz="3600"/>
          </a:p>
          <a:p>
            <a:pPr lvl="0">
              <a:defRPr sz="1800"/>
            </a:pPr>
            <a:r>
              <a:rPr sz="3600"/>
              <a:t>Each request contains a token. The token is binary data defined by the application. That same token must be included in the response. The token is what allows the requestor to match a response to a request.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14095">
              <a:defRPr sz="1800"/>
            </a:pPr>
            <a:r>
              <a:rPr sz="704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CoAP</a:t>
            </a:r>
            <a:r>
              <a:rPr sz="7040"/>
              <a:t> is reliable by itself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Retransmission of message with exponentially incrementing interval, to prevent congestion of the network by transmission.</a:t>
            </a:r>
            <a:endParaRPr sz="3600"/>
          </a:p>
          <a:p>
            <a:pPr lvl="0">
              <a:defRPr sz="1800"/>
            </a:pPr>
            <a:r>
              <a:rPr sz="3600"/>
              <a:t>These features are </a:t>
            </a: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optional</a:t>
            </a:r>
            <a:r>
              <a:rPr sz="3600"/>
              <a:t>. If you really need speed, you can choose to disable them.</a:t>
            </a:r>
          </a:p>
        </p:txBody>
      </p:sp>
      <p:sp>
        <p:nvSpPr>
          <p:cNvPr id="78" name="Shape 78"/>
          <p:cNvSpPr/>
          <p:nvPr/>
        </p:nvSpPr>
        <p:spPr>
          <a:xfrm>
            <a:off x="10626187" y="1942356"/>
            <a:ext cx="156133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(cont.)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31622">
              <a:defRPr sz="1800"/>
            </a:pPr>
            <a:r>
              <a:rPr sz="7280"/>
              <a:t>HTTP is </a:t>
            </a:r>
            <a:r>
              <a:rPr sz="728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Infrastructure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HTTP freed up developers from application</a:t>
            </a:r>
            <a:endParaRPr sz="3600"/>
          </a:p>
          <a:p>
            <a:pPr lvl="0">
              <a:defRPr sz="1800"/>
            </a:pPr>
            <a:r>
              <a:rPr sz="3600"/>
              <a:t>For many years, protocols are only for specific purpose. (SMTP, FTP, DNS, etc)</a:t>
            </a:r>
            <a:endParaRPr sz="3600"/>
          </a:p>
          <a:p>
            <a:pPr lvl="0">
              <a:defRPr sz="1800"/>
            </a:pPr>
            <a:r>
              <a:rPr sz="3600"/>
              <a:t>HTTP was originally for delivery of information to human, but now it is basic infrastructure of the conversation of programs.</a:t>
            </a:r>
            <a:endParaRPr sz="3600"/>
          </a:p>
          <a:p>
            <a:pPr lvl="0">
              <a:defRPr sz="1800"/>
            </a:pPr>
            <a:r>
              <a:rPr sz="3600"/>
              <a:t>So does CoAP, in IoT field.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270000" y="1068864"/>
            <a:ext cx="10464800" cy="5994713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/>
            </a:pPr>
            <a:r>
              <a:rPr sz="6640"/>
              <a:t>“</a:t>
            </a:r>
            <a:r>
              <a:rPr sz="664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CoAP</a:t>
            </a:r>
            <a:r>
              <a:rPr sz="6640"/>
              <a:t> is the </a:t>
            </a:r>
            <a:r>
              <a:rPr sz="664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first UDP protocol</a:t>
            </a:r>
            <a:r>
              <a:rPr sz="6640"/>
              <a:t> which has the </a:t>
            </a:r>
            <a:r>
              <a:rPr sz="664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freedom</a:t>
            </a:r>
            <a:r>
              <a:rPr sz="6640"/>
              <a:t> of </a:t>
            </a:r>
            <a:r>
              <a:rPr sz="664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application level usage</a:t>
            </a:r>
            <a:r>
              <a:rPr sz="6640"/>
              <a:t>.”</a:t>
            </a:r>
          </a:p>
        </p:txBody>
      </p:sp>
      <p:sp>
        <p:nvSpPr>
          <p:cNvPr id="84" name="Shape 84"/>
          <p:cNvSpPr/>
          <p:nvPr/>
        </p:nvSpPr>
        <p:spPr>
          <a:xfrm>
            <a:off x="3631869" y="7104941"/>
            <a:ext cx="574106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– </a:t>
            </a: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Basuke Suzuki</a:t>
            </a:r>
            <a:r>
              <a:rPr sz="3600"/>
              <a:t> (2015)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DEMO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768121" y="1976614"/>
            <a:ext cx="6579873" cy="31755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CoAP Server and Client</a:t>
            </a:r>
            <a:endParaRPr sz="3600"/>
          </a:p>
          <a:p>
            <a:pPr lvl="0">
              <a:defRPr sz="1800"/>
            </a:pPr>
            <a:r>
              <a:rPr sz="3600"/>
              <a:t>Share color information</a:t>
            </a:r>
          </a:p>
        </p:txBody>
      </p:sp>
      <p:pic>
        <p:nvPicPr>
          <p:cNvPr id="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1042" y="1784916"/>
            <a:ext cx="3168456" cy="298023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14300" dist="67451" dir="5400000">
              <a:srgbClr val="000000">
                <a:alpha val="25187"/>
              </a:srgbClr>
            </a:outerShdw>
          </a:effectLst>
        </p:spPr>
      </p:pic>
      <p:pic>
        <p:nvPicPr>
          <p:cNvPr id="8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598" y="6246395"/>
            <a:ext cx="2014909" cy="189521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76200" dist="52922" dir="5400000">
              <a:srgbClr val="000000">
                <a:alpha val="22584"/>
              </a:srgbClr>
            </a:outerShdw>
          </a:effectLst>
        </p:spPr>
      </p:pic>
      <p:pic>
        <p:nvPicPr>
          <p:cNvPr id="9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6766" y="6246395"/>
            <a:ext cx="2014909" cy="189521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76200" dist="52922" dir="5400000">
              <a:srgbClr val="000000">
                <a:alpha val="22584"/>
              </a:srgbClr>
            </a:outerShdw>
          </a:effectLst>
        </p:spPr>
      </p:pic>
      <p:pic>
        <p:nvPicPr>
          <p:cNvPr id="9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1935" y="6246395"/>
            <a:ext cx="2014909" cy="189521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76200" dist="52922" dir="5400000">
              <a:srgbClr val="000000">
                <a:alpha val="22584"/>
              </a:srgbClr>
            </a:outerShdw>
          </a:effectLst>
        </p:spPr>
      </p:pic>
      <p:pic>
        <p:nvPicPr>
          <p:cNvPr id="9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82403" y="5931531"/>
            <a:ext cx="2524940" cy="2524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0485170">
            <a:off x="3165354" y="4882037"/>
            <a:ext cx="5488887" cy="352735"/>
          </a:xfrm>
          <a:prstGeom prst="rect">
            <a:avLst/>
          </a:prstGeom>
        </p:spPr>
      </p:pic>
      <p:pic>
        <p:nvPicPr>
          <p:cNvPr id="95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0164702">
            <a:off x="5927712" y="5191771"/>
            <a:ext cx="2988583" cy="352735"/>
          </a:xfrm>
          <a:prstGeom prst="rect">
            <a:avLst/>
          </a:prstGeom>
        </p:spPr>
      </p:pic>
      <p:pic>
        <p:nvPicPr>
          <p:cNvPr id="97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8232297">
            <a:off x="8201504" y="5366919"/>
            <a:ext cx="1184069" cy="352735"/>
          </a:xfrm>
          <a:prstGeom prst="rect">
            <a:avLst/>
          </a:prstGeom>
        </p:spPr>
      </p:pic>
      <p:pic>
        <p:nvPicPr>
          <p:cNvPr id="99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15602684">
            <a:off x="10625711" y="5415456"/>
            <a:ext cx="1054521" cy="352235"/>
          </a:xfrm>
          <a:prstGeom prst="rect">
            <a:avLst/>
          </a:prstGeom>
        </p:spPr>
      </p:pic>
      <p:sp>
        <p:nvSpPr>
          <p:cNvPr id="101" name="Shape 101"/>
          <p:cNvSpPr/>
          <p:nvPr/>
        </p:nvSpPr>
        <p:spPr>
          <a:xfrm rot="20508534">
            <a:off x="4098568" y="5007604"/>
            <a:ext cx="405582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/>
            <a:r>
              <a:t>{“red”:255,”green”:135,”blue”:0}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Kinoma Create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952500" y="2603500"/>
            <a:ext cx="4656435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Kinoma Create is the </a:t>
            </a: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JavaScript</a:t>
            </a:r>
            <a:r>
              <a:rPr sz="3600"/>
              <a:t>-powered construction kit for Internet of Things devices and other connected electronics.</a:t>
            </a:r>
          </a:p>
        </p:txBody>
      </p:sp>
      <p:pic>
        <p:nvPicPr>
          <p:cNvPr id="10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3747" y="2828811"/>
            <a:ext cx="7099301" cy="6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 lot of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Pins</a:t>
            </a:r>
          </a:p>
        </p:txBody>
      </p:sp>
      <p:pic>
        <p:nvPicPr>
          <p:cNvPr id="10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3519" y="5985733"/>
            <a:ext cx="8537762" cy="2791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5589" y="3385573"/>
            <a:ext cx="7048477" cy="133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765" y="2530925"/>
            <a:ext cx="4064001" cy="304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KinomaJS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Support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Agenda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is CoAP?</a:t>
            </a:r>
            <a:endParaRPr sz="3600"/>
          </a:p>
          <a:p>
            <a:pPr lvl="0">
              <a:defRPr sz="1800"/>
            </a:pPr>
            <a:r>
              <a:rPr sz="3600"/>
              <a:t>DEMO with KinomaJS on Create</a:t>
            </a:r>
            <a:endParaRPr sz="3600"/>
          </a:p>
          <a:p>
            <a:pPr lvl="1">
              <a:defRPr sz="1800"/>
            </a:pPr>
            <a:r>
              <a:rPr sz="3600"/>
              <a:t>Behind the scene</a:t>
            </a:r>
            <a:endParaRPr sz="3600"/>
          </a:p>
          <a:p>
            <a:pPr lvl="0">
              <a:defRPr sz="1800"/>
            </a:pPr>
            <a:r>
              <a:rPr sz="3600"/>
              <a:t>Dive into CoAP internals</a:t>
            </a:r>
            <a:endParaRPr sz="3600"/>
          </a:p>
          <a:p>
            <a:pPr lvl="0">
              <a:defRPr sz="1800"/>
            </a:pPr>
            <a:r>
              <a:rPr sz="3600"/>
              <a:t>Possibility, Deficiency, Other Protocols, etc.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CoAP on KinomaJS</a:t>
            </a:r>
          </a:p>
        </p:txBody>
      </p:sp>
      <p:sp>
        <p:nvSpPr>
          <p:cNvPr id="116" name="Shape 116"/>
          <p:cNvSpPr/>
          <p:nvPr/>
        </p:nvSpPr>
        <p:spPr>
          <a:xfrm>
            <a:off x="1397835" y="2641600"/>
            <a:ext cx="10965029" cy="604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var</a:t>
            </a:r>
            <a:r>
              <a:rPr sz="3600"/>
              <a:t> client = </a:t>
            </a: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new</a:t>
            </a:r>
            <a:r>
              <a:rPr sz="3600"/>
              <a:t> CoAP.Client();</a:t>
            </a:r>
            <a:endParaRPr sz="3600"/>
          </a:p>
          <a:p>
            <a:pPr lvl="0" algn="l">
              <a:defRPr sz="1800"/>
            </a:pPr>
            <a:r>
              <a:rPr sz="3600"/>
              <a:t>client.onResponse = function(response) {</a:t>
            </a:r>
            <a:endParaRPr sz="3600"/>
          </a:p>
          <a:p>
            <a:pPr lvl="2" algn="l">
              <a:defRPr sz="1800"/>
            </a:pPr>
            <a:r>
              <a:rPr sz="3600"/>
              <a:t>// </a:t>
            </a:r>
            <a:r>
              <a:rPr sz="3600">
                <a:solidFill>
                  <a:srgbClr val="00F900"/>
                </a:solidFill>
              </a:rPr>
              <a:t>success</a:t>
            </a:r>
            <a:endParaRPr sz="3600"/>
          </a:p>
          <a:p>
            <a:pPr lvl="0" algn="l">
              <a:defRPr sz="1800"/>
            </a:pPr>
            <a:r>
              <a:rPr sz="3600"/>
              <a:t>};</a:t>
            </a:r>
            <a:endParaRPr sz="3600"/>
          </a:p>
          <a:p>
            <a:pPr lvl="0" algn="l">
              <a:defRPr sz="1800"/>
            </a:pPr>
            <a:r>
              <a:rPr sz="3600"/>
              <a:t>client.onError(err) {</a:t>
            </a:r>
            <a:endParaRPr sz="3600"/>
          </a:p>
          <a:p>
            <a:pPr lvl="2" algn="l">
              <a:defRPr sz="1800"/>
            </a:pPr>
            <a:r>
              <a:rPr sz="3600"/>
              <a:t>// </a:t>
            </a:r>
            <a:r>
              <a:rPr sz="3600">
                <a:solidFill>
                  <a:srgbClr val="FF2600"/>
                </a:solidFill>
              </a:rPr>
              <a:t>failure</a:t>
            </a:r>
            <a:endParaRPr sz="3600"/>
          </a:p>
          <a:p>
            <a:pPr lvl="0" algn="l">
              <a:defRPr sz="1800"/>
            </a:pPr>
            <a:r>
              <a:rPr sz="3600"/>
              <a:t>};</a:t>
            </a:r>
            <a:endParaRPr sz="3600"/>
          </a:p>
          <a:p>
            <a:pPr lvl="0" algn="l">
              <a:defRPr sz="1800"/>
            </a:pPr>
            <a:r>
              <a:rPr sz="3600"/>
              <a:t>client.request(“coap://10.0.1.109/color”, ’GET’);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CoAP on KinomaJS</a:t>
            </a:r>
          </a:p>
        </p:txBody>
      </p:sp>
      <p:sp>
        <p:nvSpPr>
          <p:cNvPr id="119" name="Shape 119"/>
          <p:cNvSpPr/>
          <p:nvPr/>
        </p:nvSpPr>
        <p:spPr>
          <a:xfrm>
            <a:off x="1397835" y="2640581"/>
            <a:ext cx="7473392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var</a:t>
            </a:r>
            <a:r>
              <a:rPr sz="3600"/>
              <a:t> client = </a:t>
            </a: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new</a:t>
            </a:r>
            <a:r>
              <a:rPr sz="3600"/>
              <a:t> CoAP.Client();</a:t>
            </a:r>
            <a:endParaRPr sz="3600"/>
          </a:p>
          <a:p>
            <a:pPr lvl="0" algn="l">
              <a:defRPr sz="1800"/>
            </a:pPr>
            <a:r>
              <a:rPr sz="3600"/>
              <a:t>client.request({</a:t>
            </a:r>
            <a:endParaRPr sz="3600"/>
          </a:p>
          <a:p>
            <a:pPr lvl="2" algn="l">
              <a:defRPr sz="1800"/>
            </a:pPr>
            <a:r>
              <a:rPr sz="3600"/>
              <a:t>uri: “coap://10.0.1.109/color”,</a:t>
            </a:r>
            <a:endParaRPr sz="3600"/>
          </a:p>
          <a:p>
            <a:pPr lvl="2" algn="l">
              <a:defRPr sz="1800"/>
            </a:pPr>
            <a:r>
              <a:rPr sz="3600"/>
              <a:t>method: ’GET’,</a:t>
            </a:r>
            <a:endParaRPr sz="3600"/>
          </a:p>
          <a:p>
            <a:pPr lvl="0" algn="l">
              <a:defRPr sz="1800"/>
            </a:pPr>
            <a:r>
              <a:rPr sz="3600"/>
              <a:t>}).then(function(response) {</a:t>
            </a:r>
            <a:endParaRPr sz="3600"/>
          </a:p>
          <a:p>
            <a:pPr lvl="2" algn="l">
              <a:defRPr sz="1800"/>
            </a:pPr>
            <a:r>
              <a:rPr sz="3600"/>
              <a:t>// </a:t>
            </a:r>
            <a:r>
              <a:rPr sz="3600">
                <a:solidFill>
                  <a:srgbClr val="00F900"/>
                </a:solidFill>
              </a:rPr>
              <a:t>success</a:t>
            </a:r>
            <a:endParaRPr sz="3600"/>
          </a:p>
          <a:p>
            <a:pPr lvl="0" algn="l">
              <a:defRPr sz="1800"/>
            </a:pPr>
            <a:r>
              <a:rPr sz="3600"/>
              <a:t>}, function(err) {</a:t>
            </a:r>
            <a:endParaRPr sz="3600"/>
          </a:p>
          <a:p>
            <a:pPr lvl="2" algn="l">
              <a:defRPr sz="1800"/>
            </a:pPr>
            <a:r>
              <a:rPr sz="3600"/>
              <a:t>// </a:t>
            </a:r>
            <a:r>
              <a:rPr sz="3600">
                <a:solidFill>
                  <a:srgbClr val="FF2600"/>
                </a:solidFill>
              </a:rPr>
              <a:t>failure</a:t>
            </a:r>
            <a:endParaRPr sz="3600"/>
          </a:p>
          <a:p>
            <a:pPr lvl="0" algn="l">
              <a:defRPr sz="1800"/>
            </a:pPr>
            <a:r>
              <a:rPr sz="3600"/>
              <a:t>});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CoAP</a:t>
            </a:r>
            <a:r>
              <a:rPr sz="8000"/>
              <a:t> in Depth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CoAP Message Format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952500" y="2455997"/>
            <a:ext cx="11099800" cy="2797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Minimum bytes are 4 bytes. (Empty Message)</a:t>
            </a:r>
            <a:endParaRPr sz="3600"/>
          </a:p>
          <a:p>
            <a:pPr lvl="0">
              <a:defRPr sz="1800"/>
            </a:pPr>
            <a:r>
              <a:rPr sz="3600"/>
              <a:t>Must be fit inside UDP packet</a:t>
            </a:r>
          </a:p>
        </p:txBody>
      </p:sp>
      <p:pic>
        <p:nvPicPr>
          <p:cNvPr id="12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501" y="5573295"/>
            <a:ext cx="11493591" cy="3527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444500"/>
            <a:ext cx="8407016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Fixed Header</a:t>
            </a:r>
          </a:p>
        </p:txBody>
      </p:sp>
      <p:pic>
        <p:nvPicPr>
          <p:cNvPr id="12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4287" y="679812"/>
            <a:ext cx="3117709" cy="1688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130" y="3057342"/>
            <a:ext cx="11533306" cy="1109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037341">
            <a:off x="-212415" y="5655069"/>
            <a:ext cx="3383617" cy="457905"/>
          </a:xfrm>
          <a:prstGeom prst="rect">
            <a:avLst/>
          </a:prstGeom>
        </p:spPr>
      </p:pic>
      <p:pic>
        <p:nvPicPr>
          <p:cNvPr id="132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3218425">
            <a:off x="1545706" y="5051688"/>
            <a:ext cx="2561597" cy="457905"/>
          </a:xfrm>
          <a:prstGeom prst="rect">
            <a:avLst/>
          </a:prstGeom>
        </p:spPr>
      </p:pic>
      <p:pic>
        <p:nvPicPr>
          <p:cNvPr id="134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937423">
            <a:off x="2958698" y="4480396"/>
            <a:ext cx="3499001" cy="457904"/>
          </a:xfrm>
          <a:prstGeom prst="rect">
            <a:avLst/>
          </a:prstGeom>
        </p:spPr>
      </p:pic>
      <p:sp>
        <p:nvSpPr>
          <p:cNvPr id="136" name="Shape 136"/>
          <p:cNvSpPr/>
          <p:nvPr/>
        </p:nvSpPr>
        <p:spPr>
          <a:xfrm>
            <a:off x="1559457" y="7593157"/>
            <a:ext cx="454502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Version. Always </a:t>
            </a: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01</a:t>
            </a:r>
            <a:r>
              <a:rPr sz="3600"/>
              <a:t>.</a:t>
            </a:r>
          </a:p>
        </p:txBody>
      </p:sp>
      <p:sp>
        <p:nvSpPr>
          <p:cNvPr id="137" name="Shape 137"/>
          <p:cNvSpPr/>
          <p:nvPr/>
        </p:nvSpPr>
        <p:spPr>
          <a:xfrm>
            <a:off x="3781706" y="6023879"/>
            <a:ext cx="500085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Message Type. 2 bits.</a:t>
            </a:r>
          </a:p>
        </p:txBody>
      </p:sp>
      <p:sp>
        <p:nvSpPr>
          <p:cNvPr id="138" name="Shape 138"/>
          <p:cNvSpPr/>
          <p:nvPr/>
        </p:nvSpPr>
        <p:spPr>
          <a:xfrm>
            <a:off x="6651342" y="4815866"/>
            <a:ext cx="320314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Token Length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952500" y="444500"/>
            <a:ext cx="8420773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Token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0 to 8 bytes binary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length is specified in the header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Response must have same token value with request.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The value of the token is defined by the application layer. Protocol doesn’t care about the contents.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Use case: request kind, sequence number, etc.</a:t>
            </a:r>
          </a:p>
        </p:txBody>
      </p:sp>
      <p:pic>
        <p:nvPicPr>
          <p:cNvPr id="14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4287" y="679812"/>
            <a:ext cx="3117709" cy="1688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952500" y="444500"/>
            <a:ext cx="8420773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Options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952500" y="2603500"/>
            <a:ext cx="11099800" cy="4546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Option types are defined as integer index.</a:t>
            </a:r>
            <a:endParaRPr sz="3600"/>
          </a:p>
          <a:p>
            <a:pPr lvl="0">
              <a:defRPr sz="1800"/>
            </a:pPr>
            <a:r>
              <a:rPr sz="3600"/>
              <a:t>Option format is defined for each Option type.</a:t>
            </a:r>
            <a:endParaRPr sz="3600"/>
          </a:p>
          <a:p>
            <a:pPr lvl="1">
              <a:defRPr sz="1800"/>
            </a:pPr>
            <a:r>
              <a:rPr sz="3600"/>
              <a:t>Empty, Unsigned Integer, String, Binary</a:t>
            </a:r>
          </a:p>
        </p:txBody>
      </p:sp>
      <p:pic>
        <p:nvPicPr>
          <p:cNvPr id="14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4287" y="679812"/>
            <a:ext cx="3117709" cy="1688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610" y="7654354"/>
            <a:ext cx="11361561" cy="1185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52500" y="444500"/>
            <a:ext cx="8406656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Payload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952500" y="3395164"/>
            <a:ext cx="11099800" cy="54948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Payload is optional. If it exists, Payload Marker (0xff) must be exist to indicate the beginning of payload.</a:t>
            </a:r>
            <a:endParaRPr sz="3600"/>
          </a:p>
          <a:p>
            <a:pPr lvl="0">
              <a:defRPr sz="1800"/>
            </a:pPr>
            <a:r>
              <a:rPr sz="3600"/>
              <a:t>Format is specified by Content-Format option.</a:t>
            </a:r>
            <a:endParaRPr sz="3600"/>
          </a:p>
          <a:p>
            <a:pPr lvl="1">
              <a:defRPr sz="1800"/>
            </a:pPr>
            <a:r>
              <a:rPr sz="3600"/>
              <a:t>Available formats are: Text, JSON, XML, EXI, Binary</a:t>
            </a:r>
          </a:p>
        </p:txBody>
      </p:sp>
      <p:pic>
        <p:nvPicPr>
          <p:cNvPr id="15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4287" y="679812"/>
            <a:ext cx="3117709" cy="1688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150" y="2456225"/>
            <a:ext cx="8318500" cy="80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Message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Code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3 bits Class and 5 bits Detail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Formatted to display like this: </a:t>
            </a:r>
            <a:r>
              <a:rPr sz="3384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2.05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Method for Request </a:t>
            </a:r>
            <a:endParaRPr sz="3384"/>
          </a:p>
          <a:p>
            <a:pPr lvl="1" marL="835660" indent="-417830" defTabSz="549148">
              <a:spcBef>
                <a:spcPts val="3900"/>
              </a:spcBef>
              <a:defRPr sz="1800"/>
            </a:pPr>
            <a:r>
              <a:rPr sz="3384"/>
              <a:t>Class = 0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Result for Response</a:t>
            </a:r>
            <a:endParaRPr sz="3384"/>
          </a:p>
          <a:p>
            <a:pPr lvl="1" marL="835660" indent="-417830" defTabSz="549148">
              <a:spcBef>
                <a:spcPts val="3900"/>
              </a:spcBef>
              <a:defRPr sz="1800"/>
            </a:pPr>
            <a:r>
              <a:rPr sz="3384"/>
              <a:t>Class = 2, 4, 5</a:t>
            </a:r>
          </a:p>
        </p:txBody>
      </p:sp>
      <p:graphicFrame>
        <p:nvGraphicFramePr>
          <p:cNvPr id="156" name="Table 156"/>
          <p:cNvGraphicFramePr/>
          <p:nvPr/>
        </p:nvGraphicFramePr>
        <p:xfrm>
          <a:off x="6658929" y="4895910"/>
          <a:ext cx="5505684" cy="423816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1493585"/>
                <a:gridCol w="3999398"/>
              </a:tblGrid>
              <a:tr h="845092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Usage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09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Request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09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Success Response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09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Client Error Response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09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Server Error Response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Message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 ID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Each Endpoint has its own IDs space</a:t>
            </a:r>
            <a:endParaRPr sz="3600"/>
          </a:p>
          <a:p>
            <a:pPr lvl="0">
              <a:defRPr sz="1800"/>
            </a:pPr>
            <a:r>
              <a:rPr sz="3600"/>
              <a:t>16 bit Unsigned Integer</a:t>
            </a:r>
            <a:endParaRPr sz="3600"/>
          </a:p>
          <a:p>
            <a:pPr lvl="0">
              <a:defRPr sz="1800"/>
            </a:pPr>
            <a:r>
              <a:rPr sz="3600"/>
              <a:t>Sender endpoint assign new Message ID and recipient respond with same Message ID</a:t>
            </a:r>
            <a:endParaRPr sz="3600"/>
          </a:p>
          <a:p>
            <a:pPr lvl="0">
              <a:defRPr sz="1800"/>
            </a:pPr>
            <a:r>
              <a:rPr sz="3600"/>
              <a:t>Only for the retransmission management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CoAP</a:t>
            </a:r>
            <a:r>
              <a:rPr sz="8000"/>
              <a:t>?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/>
              <a:t>Co</a:t>
            </a:r>
            <a:r>
              <a:rPr sz="3600"/>
              <a:t>nstraint </a:t>
            </a:r>
            <a:r>
              <a:rPr sz="3600" u="sng"/>
              <a:t>A</a:t>
            </a:r>
            <a:r>
              <a:rPr sz="3600"/>
              <a:t>pplication </a:t>
            </a:r>
            <a:r>
              <a:rPr sz="3600" u="sng"/>
              <a:t>P</a:t>
            </a:r>
            <a:r>
              <a:rPr sz="3600"/>
              <a:t>rotocol</a:t>
            </a:r>
            <a:endParaRPr sz="3600"/>
          </a:p>
          <a:p>
            <a:pPr lvl="0">
              <a:defRPr sz="1800"/>
            </a:pPr>
            <a:r>
              <a:rPr sz="3600"/>
              <a:t>Protocol for embedded devices, IoT, M2M.</a:t>
            </a:r>
            <a:endParaRPr sz="3600"/>
          </a:p>
          <a:p>
            <a:pPr lvl="0">
              <a:defRPr sz="1800"/>
            </a:pPr>
            <a:r>
              <a:rPr sz="3600"/>
              <a:t>Defined in RFC 7252</a:t>
            </a:r>
            <a:endParaRPr sz="3600"/>
          </a:p>
          <a:p>
            <a:pPr lvl="0" marL="355599" indent="-355599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CoAP</a:t>
            </a:r>
            <a:r>
              <a:rPr sz="3600"/>
              <a:t> = </a:t>
            </a: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Lightweight Fast HTTP</a:t>
            </a:r>
            <a:r>
              <a:rPr sz="3600"/>
              <a:t> 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Message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Types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Confirmable = 0x0</a:t>
            </a:r>
            <a:endParaRPr sz="3600"/>
          </a:p>
          <a:p>
            <a:pPr lvl="0">
              <a:defRPr sz="1800"/>
            </a:pPr>
            <a:r>
              <a:rPr sz="3600"/>
              <a:t>Non-Confirmable = 0x1</a:t>
            </a:r>
            <a:endParaRPr sz="3600"/>
          </a:p>
          <a:p>
            <a:pPr lvl="0">
              <a:defRPr sz="1800"/>
            </a:pPr>
            <a:r>
              <a:rPr sz="3600"/>
              <a:t>Acknowledgement = 0x2</a:t>
            </a:r>
            <a:endParaRPr sz="3600"/>
          </a:p>
          <a:p>
            <a:pPr lvl="0">
              <a:defRPr sz="1800"/>
            </a:pPr>
            <a:r>
              <a:rPr sz="3600"/>
              <a:t>Reset = 0x3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Confirmable</a:t>
            </a:r>
          </a:p>
        </p:txBody>
      </p:sp>
      <p:pic>
        <p:nvPicPr>
          <p:cNvPr id="165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-814109" y="5261616"/>
            <a:ext cx="4221052" cy="352235"/>
          </a:xfrm>
          <a:prstGeom prst="rect">
            <a:avLst/>
          </a:prstGeom>
        </p:spPr>
      </p:pic>
      <p:pic>
        <p:nvPicPr>
          <p:cNvPr id="16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342403" y="5261616"/>
            <a:ext cx="4221052" cy="352235"/>
          </a:xfrm>
          <a:prstGeom prst="rect">
            <a:avLst/>
          </a:prstGeom>
        </p:spPr>
      </p:pic>
      <p:sp>
        <p:nvSpPr>
          <p:cNvPr id="169" name="Shape 169"/>
          <p:cNvSpPr/>
          <p:nvPr/>
        </p:nvSpPr>
        <p:spPr>
          <a:xfrm>
            <a:off x="535407" y="2652859"/>
            <a:ext cx="15220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170" name="Shape 170"/>
          <p:cNvSpPr/>
          <p:nvPr/>
        </p:nvSpPr>
        <p:spPr>
          <a:xfrm>
            <a:off x="4574190" y="2652859"/>
            <a:ext cx="175747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171" name="Shape 171"/>
          <p:cNvSpPr/>
          <p:nvPr/>
        </p:nvSpPr>
        <p:spPr>
          <a:xfrm>
            <a:off x="1363698" y="4286334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1648285" y="3556312"/>
            <a:ext cx="345277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[0x1234]</a:t>
            </a:r>
          </a:p>
        </p:txBody>
      </p:sp>
      <p:sp>
        <p:nvSpPr>
          <p:cNvPr id="173" name="Shape 173"/>
          <p:cNvSpPr/>
          <p:nvPr/>
        </p:nvSpPr>
        <p:spPr>
          <a:xfrm>
            <a:off x="1372518" y="5694255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1673336" y="4964233"/>
            <a:ext cx="342031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[0x1234]</a:t>
            </a:r>
          </a:p>
        </p:txBody>
      </p:sp>
      <p:pic>
        <p:nvPicPr>
          <p:cNvPr id="17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4685175" y="5662429"/>
            <a:ext cx="5497933" cy="352235"/>
          </a:xfrm>
          <a:prstGeom prst="rect">
            <a:avLst/>
          </a:prstGeom>
        </p:spPr>
      </p:pic>
      <p:pic>
        <p:nvPicPr>
          <p:cNvPr id="177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8841688" y="5662430"/>
            <a:ext cx="5497933" cy="352234"/>
          </a:xfrm>
          <a:prstGeom prst="rect">
            <a:avLst/>
          </a:prstGeom>
        </p:spPr>
      </p:pic>
      <p:sp>
        <p:nvSpPr>
          <p:cNvPr id="179" name="Shape 179"/>
          <p:cNvSpPr/>
          <p:nvPr/>
        </p:nvSpPr>
        <p:spPr>
          <a:xfrm>
            <a:off x="6673132" y="2415233"/>
            <a:ext cx="15220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180" name="Shape 180"/>
          <p:cNvSpPr/>
          <p:nvPr/>
        </p:nvSpPr>
        <p:spPr>
          <a:xfrm>
            <a:off x="10711916" y="2415233"/>
            <a:ext cx="175747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181" name="Shape 181"/>
          <p:cNvSpPr/>
          <p:nvPr/>
        </p:nvSpPr>
        <p:spPr>
          <a:xfrm>
            <a:off x="7501423" y="4048707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82" name="Shape 182"/>
          <p:cNvSpPr/>
          <p:nvPr/>
        </p:nvSpPr>
        <p:spPr>
          <a:xfrm>
            <a:off x="7786925" y="3318685"/>
            <a:ext cx="345094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[0x1235]</a:t>
            </a:r>
          </a:p>
        </p:txBody>
      </p:sp>
      <p:sp>
        <p:nvSpPr>
          <p:cNvPr id="183" name="Shape 183"/>
          <p:cNvSpPr/>
          <p:nvPr/>
        </p:nvSpPr>
        <p:spPr>
          <a:xfrm>
            <a:off x="7510243" y="4961328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7811975" y="4231306"/>
            <a:ext cx="341848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[0x1235]</a:t>
            </a:r>
          </a:p>
        </p:txBody>
      </p:sp>
      <p:sp>
        <p:nvSpPr>
          <p:cNvPr id="185" name="Shape 185"/>
          <p:cNvSpPr/>
          <p:nvPr/>
        </p:nvSpPr>
        <p:spPr>
          <a:xfrm>
            <a:off x="1880314" y="5791869"/>
            <a:ext cx="302117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2.05 “Hello”</a:t>
            </a:r>
          </a:p>
        </p:txBody>
      </p:sp>
      <p:sp>
        <p:nvSpPr>
          <p:cNvPr id="186" name="Shape 186"/>
          <p:cNvSpPr/>
          <p:nvPr/>
        </p:nvSpPr>
        <p:spPr>
          <a:xfrm>
            <a:off x="7519063" y="6363636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7804564" y="5633614"/>
            <a:ext cx="34509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[0x8765]</a:t>
            </a:r>
          </a:p>
        </p:txBody>
      </p:sp>
      <p:sp>
        <p:nvSpPr>
          <p:cNvPr id="188" name="Shape 188"/>
          <p:cNvSpPr/>
          <p:nvPr/>
        </p:nvSpPr>
        <p:spPr>
          <a:xfrm>
            <a:off x="8019448" y="6444878"/>
            <a:ext cx="302117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2.05 “Hello”</a:t>
            </a:r>
          </a:p>
        </p:txBody>
      </p:sp>
      <p:sp>
        <p:nvSpPr>
          <p:cNvPr id="189" name="Shape 189"/>
          <p:cNvSpPr/>
          <p:nvPr/>
        </p:nvSpPr>
        <p:spPr>
          <a:xfrm>
            <a:off x="1727609" y="8294127"/>
            <a:ext cx="329412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Piggybacked</a:t>
            </a:r>
          </a:p>
        </p:txBody>
      </p:sp>
      <p:sp>
        <p:nvSpPr>
          <p:cNvPr id="190" name="Shape 190"/>
          <p:cNvSpPr/>
          <p:nvPr/>
        </p:nvSpPr>
        <p:spPr>
          <a:xfrm>
            <a:off x="8325043" y="8294127"/>
            <a:ext cx="235046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Separate</a:t>
            </a:r>
          </a:p>
        </p:txBody>
      </p:sp>
      <p:sp>
        <p:nvSpPr>
          <p:cNvPr id="191" name="Shape 191"/>
          <p:cNvSpPr/>
          <p:nvPr/>
        </p:nvSpPr>
        <p:spPr>
          <a:xfrm>
            <a:off x="7522943" y="7806128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7824675" y="7165006"/>
            <a:ext cx="341848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[0x8765]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Non-Confirmable</a:t>
            </a:r>
          </a:p>
        </p:txBody>
      </p:sp>
      <p:pic>
        <p:nvPicPr>
          <p:cNvPr id="195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-819391" y="5249123"/>
            <a:ext cx="4221052" cy="352234"/>
          </a:xfrm>
          <a:prstGeom prst="rect">
            <a:avLst/>
          </a:prstGeom>
        </p:spPr>
      </p:pic>
      <p:pic>
        <p:nvPicPr>
          <p:cNvPr id="19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337121" y="5249123"/>
            <a:ext cx="4221052" cy="352234"/>
          </a:xfrm>
          <a:prstGeom prst="rect">
            <a:avLst/>
          </a:prstGeom>
        </p:spPr>
      </p:pic>
      <p:sp>
        <p:nvSpPr>
          <p:cNvPr id="199" name="Shape 199"/>
          <p:cNvSpPr/>
          <p:nvPr/>
        </p:nvSpPr>
        <p:spPr>
          <a:xfrm>
            <a:off x="530125" y="2640366"/>
            <a:ext cx="15220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200" name="Shape 200"/>
          <p:cNvSpPr/>
          <p:nvPr/>
        </p:nvSpPr>
        <p:spPr>
          <a:xfrm>
            <a:off x="4568908" y="2640366"/>
            <a:ext cx="175747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201" name="Shape 201"/>
          <p:cNvSpPr/>
          <p:nvPr/>
        </p:nvSpPr>
        <p:spPr>
          <a:xfrm>
            <a:off x="1358416" y="4273840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02" name="Shape 202"/>
          <p:cNvSpPr/>
          <p:nvPr/>
        </p:nvSpPr>
        <p:spPr>
          <a:xfrm>
            <a:off x="1636602" y="3543818"/>
            <a:ext cx="346557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NON</a:t>
            </a:r>
            <a:r>
              <a:rPr sz="3600"/>
              <a:t> [0x1234]</a:t>
            </a:r>
          </a:p>
        </p:txBody>
      </p:sp>
      <p:sp>
        <p:nvSpPr>
          <p:cNvPr id="203" name="Shape 203"/>
          <p:cNvSpPr/>
          <p:nvPr/>
        </p:nvSpPr>
        <p:spPr>
          <a:xfrm>
            <a:off x="1367236" y="5681761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>
            <a:off x="1645422" y="4951739"/>
            <a:ext cx="346557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NON</a:t>
            </a:r>
            <a:r>
              <a:rPr sz="3600"/>
              <a:t> [0x9854]</a:t>
            </a:r>
          </a:p>
        </p:txBody>
      </p:sp>
      <p:sp>
        <p:nvSpPr>
          <p:cNvPr id="205" name="Shape 205"/>
          <p:cNvSpPr/>
          <p:nvPr/>
        </p:nvSpPr>
        <p:spPr>
          <a:xfrm>
            <a:off x="1875032" y="5779376"/>
            <a:ext cx="302117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2.05 “Hello”</a:t>
            </a:r>
          </a:p>
        </p:txBody>
      </p:sp>
      <p:pic>
        <p:nvPicPr>
          <p:cNvPr id="206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4685175" y="5662429"/>
            <a:ext cx="5497933" cy="352235"/>
          </a:xfrm>
          <a:prstGeom prst="rect">
            <a:avLst/>
          </a:prstGeom>
        </p:spPr>
      </p:pic>
      <p:pic>
        <p:nvPicPr>
          <p:cNvPr id="208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8841688" y="5662430"/>
            <a:ext cx="5497933" cy="352234"/>
          </a:xfrm>
          <a:prstGeom prst="rect">
            <a:avLst/>
          </a:prstGeom>
        </p:spPr>
      </p:pic>
      <p:sp>
        <p:nvSpPr>
          <p:cNvPr id="210" name="Shape 210"/>
          <p:cNvSpPr/>
          <p:nvPr/>
        </p:nvSpPr>
        <p:spPr>
          <a:xfrm>
            <a:off x="6673132" y="2415233"/>
            <a:ext cx="15220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211" name="Shape 211"/>
          <p:cNvSpPr/>
          <p:nvPr/>
        </p:nvSpPr>
        <p:spPr>
          <a:xfrm>
            <a:off x="10711916" y="2415233"/>
            <a:ext cx="175747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212" name="Shape 212"/>
          <p:cNvSpPr/>
          <p:nvPr/>
        </p:nvSpPr>
        <p:spPr>
          <a:xfrm>
            <a:off x="7501423" y="4048707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13" name="Shape 213"/>
          <p:cNvSpPr/>
          <p:nvPr/>
        </p:nvSpPr>
        <p:spPr>
          <a:xfrm>
            <a:off x="7780524" y="3318685"/>
            <a:ext cx="346374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NON</a:t>
            </a:r>
            <a:r>
              <a:rPr sz="3600"/>
              <a:t> [0x1235]</a:t>
            </a:r>
          </a:p>
        </p:txBody>
      </p:sp>
      <p:sp>
        <p:nvSpPr>
          <p:cNvPr id="214" name="Shape 214"/>
          <p:cNvSpPr/>
          <p:nvPr/>
        </p:nvSpPr>
        <p:spPr>
          <a:xfrm>
            <a:off x="7519063" y="5982636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15" name="Shape 215"/>
          <p:cNvSpPr/>
          <p:nvPr/>
        </p:nvSpPr>
        <p:spPr>
          <a:xfrm>
            <a:off x="7804564" y="5252614"/>
            <a:ext cx="34509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[0x8765]</a:t>
            </a:r>
          </a:p>
        </p:txBody>
      </p:sp>
      <p:sp>
        <p:nvSpPr>
          <p:cNvPr id="216" name="Shape 216"/>
          <p:cNvSpPr/>
          <p:nvPr/>
        </p:nvSpPr>
        <p:spPr>
          <a:xfrm>
            <a:off x="8019448" y="6063878"/>
            <a:ext cx="302117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2.05 “Hello”</a:t>
            </a:r>
          </a:p>
        </p:txBody>
      </p:sp>
      <p:sp>
        <p:nvSpPr>
          <p:cNvPr id="217" name="Shape 217"/>
          <p:cNvSpPr/>
          <p:nvPr/>
        </p:nvSpPr>
        <p:spPr>
          <a:xfrm>
            <a:off x="7522943" y="7425128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18" name="Shape 218"/>
          <p:cNvSpPr/>
          <p:nvPr/>
        </p:nvSpPr>
        <p:spPr>
          <a:xfrm>
            <a:off x="7824675" y="6784006"/>
            <a:ext cx="341848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[0x8765]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Retransmission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952500" y="2603500"/>
            <a:ext cx="591568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4 retransmissions.</a:t>
            </a:r>
            <a:endParaRPr sz="3600"/>
          </a:p>
          <a:p>
            <a:pPr lvl="0">
              <a:defRPr sz="1800"/>
            </a:pPr>
            <a:r>
              <a:rPr sz="3600"/>
              <a:t>Interval is increase on every re-transmit.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Max time is 247 secs</a:t>
            </a:r>
          </a:p>
        </p:txBody>
      </p:sp>
      <p:pic>
        <p:nvPicPr>
          <p:cNvPr id="222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685175" y="5662429"/>
            <a:ext cx="5497933" cy="352235"/>
          </a:xfrm>
          <a:prstGeom prst="rect">
            <a:avLst/>
          </a:prstGeom>
        </p:spPr>
      </p:pic>
      <p:pic>
        <p:nvPicPr>
          <p:cNvPr id="22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8841688" y="5662430"/>
            <a:ext cx="5497933" cy="352234"/>
          </a:xfrm>
          <a:prstGeom prst="rect">
            <a:avLst/>
          </a:prstGeom>
        </p:spPr>
      </p:pic>
      <p:sp>
        <p:nvSpPr>
          <p:cNvPr id="226" name="Shape 226"/>
          <p:cNvSpPr/>
          <p:nvPr/>
        </p:nvSpPr>
        <p:spPr>
          <a:xfrm>
            <a:off x="6673132" y="2415233"/>
            <a:ext cx="15220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227" name="Shape 227"/>
          <p:cNvSpPr/>
          <p:nvPr/>
        </p:nvSpPr>
        <p:spPr>
          <a:xfrm>
            <a:off x="10711916" y="2415233"/>
            <a:ext cx="175747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228" name="Shape 228"/>
          <p:cNvSpPr/>
          <p:nvPr/>
        </p:nvSpPr>
        <p:spPr>
          <a:xfrm>
            <a:off x="7501423" y="4048707"/>
            <a:ext cx="3021178" cy="1"/>
          </a:xfrm>
          <a:prstGeom prst="line">
            <a:avLst/>
          </a:prstGeom>
          <a:ln w="88900">
            <a:solidFill/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29" name="Shape 229"/>
          <p:cNvSpPr/>
          <p:nvPr/>
        </p:nvSpPr>
        <p:spPr>
          <a:xfrm>
            <a:off x="7786925" y="3318685"/>
            <a:ext cx="345094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[0x1235]</a:t>
            </a:r>
          </a:p>
        </p:txBody>
      </p:sp>
      <p:sp>
        <p:nvSpPr>
          <p:cNvPr id="230" name="Shape 230"/>
          <p:cNvSpPr/>
          <p:nvPr/>
        </p:nvSpPr>
        <p:spPr>
          <a:xfrm>
            <a:off x="7519063" y="6363636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31" name="Shape 231"/>
          <p:cNvSpPr/>
          <p:nvPr/>
        </p:nvSpPr>
        <p:spPr>
          <a:xfrm>
            <a:off x="7804564" y="5633614"/>
            <a:ext cx="34509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[0x1235]</a:t>
            </a:r>
          </a:p>
        </p:txBody>
      </p:sp>
      <p:sp>
        <p:nvSpPr>
          <p:cNvPr id="232" name="Shape 232"/>
          <p:cNvSpPr/>
          <p:nvPr/>
        </p:nvSpPr>
        <p:spPr>
          <a:xfrm>
            <a:off x="7522943" y="7425128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33" name="Shape 233"/>
          <p:cNvSpPr/>
          <p:nvPr/>
        </p:nvSpPr>
        <p:spPr>
          <a:xfrm>
            <a:off x="7824675" y="6784006"/>
            <a:ext cx="341848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[0x1235]</a:t>
            </a:r>
          </a:p>
        </p:txBody>
      </p:sp>
      <p:sp>
        <p:nvSpPr>
          <p:cNvPr id="234" name="Shape 234"/>
          <p:cNvSpPr/>
          <p:nvPr/>
        </p:nvSpPr>
        <p:spPr>
          <a:xfrm>
            <a:off x="5413164" y="5184776"/>
            <a:ext cx="2032398" cy="752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75" y="0"/>
                </a:moveTo>
                <a:cubicBezTo>
                  <a:pt x="302" y="0"/>
                  <a:pt x="0" y="816"/>
                  <a:pt x="0" y="1822"/>
                </a:cubicBezTo>
                <a:lnTo>
                  <a:pt x="0" y="19778"/>
                </a:lnTo>
                <a:cubicBezTo>
                  <a:pt x="0" y="20784"/>
                  <a:pt x="302" y="21600"/>
                  <a:pt x="675" y="21600"/>
                </a:cubicBezTo>
                <a:lnTo>
                  <a:pt x="18926" y="21600"/>
                </a:lnTo>
                <a:cubicBezTo>
                  <a:pt x="19299" y="21600"/>
                  <a:pt x="19601" y="20784"/>
                  <a:pt x="19601" y="19778"/>
                </a:cubicBezTo>
                <a:lnTo>
                  <a:pt x="19601" y="14768"/>
                </a:lnTo>
                <a:lnTo>
                  <a:pt x="21600" y="11125"/>
                </a:lnTo>
                <a:lnTo>
                  <a:pt x="19601" y="7481"/>
                </a:lnTo>
                <a:lnTo>
                  <a:pt x="19601" y="1822"/>
                </a:lnTo>
                <a:cubicBezTo>
                  <a:pt x="19601" y="816"/>
                  <a:pt x="19299" y="0"/>
                  <a:pt x="18926" y="0"/>
                </a:cubicBezTo>
                <a:lnTo>
                  <a:pt x="675" y="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5" name="Shape 235"/>
          <p:cNvSpPr/>
          <p:nvPr/>
        </p:nvSpPr>
        <p:spPr>
          <a:xfrm>
            <a:off x="5415819" y="5230985"/>
            <a:ext cx="18084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/>
            </a:pPr>
            <a:r>
              <a:rPr sz="3600"/>
              <a:t>TIMEOUT!</a:t>
            </a:r>
          </a:p>
        </p:txBody>
      </p:sp>
      <p:sp>
        <p:nvSpPr>
          <p:cNvPr id="236" name="Shape 236"/>
          <p:cNvSpPr/>
          <p:nvPr/>
        </p:nvSpPr>
        <p:spPr>
          <a:xfrm>
            <a:off x="10770373" y="3769307"/>
            <a:ext cx="39639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x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31622">
              <a:defRPr sz="1800"/>
            </a:pPr>
            <a:r>
              <a:rPr sz="728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Retransmission</a:t>
            </a:r>
            <a:r>
              <a:rPr sz="7280"/>
              <a:t> (cont.)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952500" y="2603500"/>
            <a:ext cx="5915680" cy="6286500"/>
          </a:xfrm>
          <a:prstGeom prst="rect">
            <a:avLst/>
          </a:prstGeom>
        </p:spPr>
        <p:txBody>
          <a:bodyPr anchor="t"/>
          <a:lstStyle/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Client doesn’t know if request reached to server.</a:t>
            </a:r>
            <a:endParaRPr sz="3492"/>
          </a:p>
          <a:p>
            <a:pPr lvl="0" marL="431165" indent="-431165" defTabSz="566674">
              <a:spcBef>
                <a:spcPts val="4000"/>
              </a:spcBef>
              <a:defRPr sz="1800"/>
            </a:pPr>
            <a:endParaRPr sz="3492"/>
          </a:p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Server logic will be executed more than once for same request. It should be cached.</a:t>
            </a:r>
          </a:p>
        </p:txBody>
      </p:sp>
      <p:pic>
        <p:nvPicPr>
          <p:cNvPr id="24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685175" y="5662429"/>
            <a:ext cx="5497933" cy="352235"/>
          </a:xfrm>
          <a:prstGeom prst="rect">
            <a:avLst/>
          </a:prstGeom>
        </p:spPr>
      </p:pic>
      <p:pic>
        <p:nvPicPr>
          <p:cNvPr id="24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8841688" y="5662430"/>
            <a:ext cx="5497933" cy="352234"/>
          </a:xfrm>
          <a:prstGeom prst="rect">
            <a:avLst/>
          </a:prstGeom>
        </p:spPr>
      </p:pic>
      <p:sp>
        <p:nvSpPr>
          <p:cNvPr id="244" name="Shape 244"/>
          <p:cNvSpPr/>
          <p:nvPr/>
        </p:nvSpPr>
        <p:spPr>
          <a:xfrm>
            <a:off x="6673132" y="2415233"/>
            <a:ext cx="15220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245" name="Shape 245"/>
          <p:cNvSpPr/>
          <p:nvPr/>
        </p:nvSpPr>
        <p:spPr>
          <a:xfrm>
            <a:off x="10711916" y="2415233"/>
            <a:ext cx="175747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246" name="Shape 246"/>
          <p:cNvSpPr/>
          <p:nvPr/>
        </p:nvSpPr>
        <p:spPr>
          <a:xfrm>
            <a:off x="7501423" y="4048707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7" name="Shape 247"/>
          <p:cNvSpPr/>
          <p:nvPr/>
        </p:nvSpPr>
        <p:spPr>
          <a:xfrm>
            <a:off x="7786925" y="3318685"/>
            <a:ext cx="345094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[0x1235]</a:t>
            </a:r>
          </a:p>
        </p:txBody>
      </p:sp>
      <p:sp>
        <p:nvSpPr>
          <p:cNvPr id="248" name="Shape 248"/>
          <p:cNvSpPr/>
          <p:nvPr/>
        </p:nvSpPr>
        <p:spPr>
          <a:xfrm flipV="1">
            <a:off x="8493375" y="4961328"/>
            <a:ext cx="3021179" cy="1"/>
          </a:xfrm>
          <a:prstGeom prst="line">
            <a:avLst/>
          </a:prstGeom>
          <a:ln w="88900">
            <a:solidFill/>
            <a:custDash>
              <a:ds d="200000" sp="200000"/>
            </a:custDash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9" name="Shape 249"/>
          <p:cNvSpPr/>
          <p:nvPr/>
        </p:nvSpPr>
        <p:spPr>
          <a:xfrm>
            <a:off x="8096068" y="4222137"/>
            <a:ext cx="3418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[0x1235]</a:t>
            </a:r>
          </a:p>
        </p:txBody>
      </p:sp>
      <p:sp>
        <p:nvSpPr>
          <p:cNvPr id="250" name="Shape 250"/>
          <p:cNvSpPr/>
          <p:nvPr/>
        </p:nvSpPr>
        <p:spPr>
          <a:xfrm>
            <a:off x="7519063" y="6363636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1" name="Shape 251"/>
          <p:cNvSpPr/>
          <p:nvPr/>
        </p:nvSpPr>
        <p:spPr>
          <a:xfrm>
            <a:off x="7804564" y="5633614"/>
            <a:ext cx="34509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[0x1235]</a:t>
            </a:r>
          </a:p>
        </p:txBody>
      </p:sp>
      <p:sp>
        <p:nvSpPr>
          <p:cNvPr id="252" name="Shape 252"/>
          <p:cNvSpPr/>
          <p:nvPr/>
        </p:nvSpPr>
        <p:spPr>
          <a:xfrm>
            <a:off x="7522943" y="7425128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3" name="Shape 253"/>
          <p:cNvSpPr/>
          <p:nvPr/>
        </p:nvSpPr>
        <p:spPr>
          <a:xfrm>
            <a:off x="7824675" y="6784006"/>
            <a:ext cx="341848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[0x1235]</a:t>
            </a:r>
          </a:p>
        </p:txBody>
      </p:sp>
      <p:sp>
        <p:nvSpPr>
          <p:cNvPr id="254" name="Shape 254"/>
          <p:cNvSpPr/>
          <p:nvPr/>
        </p:nvSpPr>
        <p:spPr>
          <a:xfrm>
            <a:off x="5413164" y="5184776"/>
            <a:ext cx="2032398" cy="752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75" y="0"/>
                </a:moveTo>
                <a:cubicBezTo>
                  <a:pt x="302" y="0"/>
                  <a:pt x="0" y="816"/>
                  <a:pt x="0" y="1822"/>
                </a:cubicBezTo>
                <a:lnTo>
                  <a:pt x="0" y="19778"/>
                </a:lnTo>
                <a:cubicBezTo>
                  <a:pt x="0" y="20784"/>
                  <a:pt x="302" y="21600"/>
                  <a:pt x="675" y="21600"/>
                </a:cubicBezTo>
                <a:lnTo>
                  <a:pt x="18926" y="21600"/>
                </a:lnTo>
                <a:cubicBezTo>
                  <a:pt x="19299" y="21600"/>
                  <a:pt x="19601" y="20784"/>
                  <a:pt x="19601" y="19778"/>
                </a:cubicBezTo>
                <a:lnTo>
                  <a:pt x="19601" y="14768"/>
                </a:lnTo>
                <a:lnTo>
                  <a:pt x="21600" y="11125"/>
                </a:lnTo>
                <a:lnTo>
                  <a:pt x="19601" y="7481"/>
                </a:lnTo>
                <a:lnTo>
                  <a:pt x="19601" y="1822"/>
                </a:lnTo>
                <a:cubicBezTo>
                  <a:pt x="19601" y="816"/>
                  <a:pt x="19299" y="0"/>
                  <a:pt x="18926" y="0"/>
                </a:cubicBezTo>
                <a:lnTo>
                  <a:pt x="675" y="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55" name="Shape 255"/>
          <p:cNvSpPr/>
          <p:nvPr/>
        </p:nvSpPr>
        <p:spPr>
          <a:xfrm>
            <a:off x="5415819" y="5230985"/>
            <a:ext cx="18084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/>
            </a:pPr>
            <a:r>
              <a:rPr sz="3600"/>
              <a:t>TIMEOUT!</a:t>
            </a:r>
          </a:p>
        </p:txBody>
      </p:sp>
      <p:sp>
        <p:nvSpPr>
          <p:cNvPr id="256" name="Shape 256"/>
          <p:cNvSpPr/>
          <p:nvPr/>
        </p:nvSpPr>
        <p:spPr>
          <a:xfrm>
            <a:off x="7645538" y="4604853"/>
            <a:ext cx="39639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x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7559553" y="4929920"/>
            <a:ext cx="3890150" cy="1604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3" fill="norm" stroke="1" extrusionOk="0">
                <a:moveTo>
                  <a:pt x="21600" y="259"/>
                </a:moveTo>
                <a:cubicBezTo>
                  <a:pt x="20126" y="398"/>
                  <a:pt x="18654" y="469"/>
                  <a:pt x="17180" y="472"/>
                </a:cubicBezTo>
                <a:cubicBezTo>
                  <a:pt x="16276" y="474"/>
                  <a:pt x="15334" y="487"/>
                  <a:pt x="14447" y="261"/>
                </a:cubicBezTo>
                <a:cubicBezTo>
                  <a:pt x="13568" y="38"/>
                  <a:pt x="12699" y="-352"/>
                  <a:pt x="11911" y="684"/>
                </a:cubicBezTo>
                <a:cubicBezTo>
                  <a:pt x="11599" y="1094"/>
                  <a:pt x="11345" y="1705"/>
                  <a:pt x="11136" y="2389"/>
                </a:cubicBezTo>
                <a:cubicBezTo>
                  <a:pt x="9663" y="7192"/>
                  <a:pt x="10445" y="14655"/>
                  <a:pt x="8463" y="18567"/>
                </a:cubicBezTo>
                <a:cubicBezTo>
                  <a:pt x="7622" y="20227"/>
                  <a:pt x="6502" y="20642"/>
                  <a:pt x="5413" y="20870"/>
                </a:cubicBezTo>
                <a:cubicBezTo>
                  <a:pt x="3612" y="21248"/>
                  <a:pt x="1800" y="21233"/>
                  <a:pt x="0" y="20826"/>
                </a:cubicBezTo>
              </a:path>
            </a:pathLst>
          </a:cu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31622">
              <a:defRPr sz="1800"/>
            </a:pPr>
            <a:r>
              <a:rPr sz="728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Retransmission</a:t>
            </a:r>
            <a:r>
              <a:rPr sz="7280"/>
              <a:t> (cont.)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952500" y="2603500"/>
            <a:ext cx="5915680" cy="6286500"/>
          </a:xfrm>
          <a:prstGeom prst="rect">
            <a:avLst/>
          </a:prstGeom>
        </p:spPr>
        <p:txBody>
          <a:bodyPr anchor="t"/>
          <a:lstStyle/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ACK may be delivered after invocation of timeout.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Server must send same response, including Piggybacked or not.</a:t>
            </a:r>
          </a:p>
        </p:txBody>
      </p:sp>
      <p:pic>
        <p:nvPicPr>
          <p:cNvPr id="261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685175" y="5662429"/>
            <a:ext cx="5497933" cy="352235"/>
          </a:xfrm>
          <a:prstGeom prst="rect">
            <a:avLst/>
          </a:prstGeom>
        </p:spPr>
      </p:pic>
      <p:pic>
        <p:nvPicPr>
          <p:cNvPr id="26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8841688" y="5662430"/>
            <a:ext cx="5497933" cy="352234"/>
          </a:xfrm>
          <a:prstGeom prst="rect">
            <a:avLst/>
          </a:prstGeom>
        </p:spPr>
      </p:pic>
      <p:sp>
        <p:nvSpPr>
          <p:cNvPr id="265" name="Shape 265"/>
          <p:cNvSpPr/>
          <p:nvPr/>
        </p:nvSpPr>
        <p:spPr>
          <a:xfrm>
            <a:off x="6673132" y="2415233"/>
            <a:ext cx="15220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266" name="Shape 266"/>
          <p:cNvSpPr/>
          <p:nvPr/>
        </p:nvSpPr>
        <p:spPr>
          <a:xfrm>
            <a:off x="10711916" y="2415233"/>
            <a:ext cx="175747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267" name="Shape 267"/>
          <p:cNvSpPr/>
          <p:nvPr/>
        </p:nvSpPr>
        <p:spPr>
          <a:xfrm>
            <a:off x="7501423" y="4048707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68" name="Shape 268"/>
          <p:cNvSpPr/>
          <p:nvPr/>
        </p:nvSpPr>
        <p:spPr>
          <a:xfrm>
            <a:off x="7786925" y="3318685"/>
            <a:ext cx="345094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[0x1235]</a:t>
            </a:r>
          </a:p>
        </p:txBody>
      </p:sp>
      <p:sp>
        <p:nvSpPr>
          <p:cNvPr id="269" name="Shape 269"/>
          <p:cNvSpPr/>
          <p:nvPr/>
        </p:nvSpPr>
        <p:spPr>
          <a:xfrm>
            <a:off x="8096068" y="4222137"/>
            <a:ext cx="3418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[0x1235]</a:t>
            </a:r>
          </a:p>
        </p:txBody>
      </p:sp>
      <p:sp>
        <p:nvSpPr>
          <p:cNvPr id="270" name="Shape 270"/>
          <p:cNvSpPr/>
          <p:nvPr/>
        </p:nvSpPr>
        <p:spPr>
          <a:xfrm>
            <a:off x="8792656" y="5246352"/>
            <a:ext cx="1053529" cy="7782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7804564" y="5214514"/>
            <a:ext cx="34509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[0x1235]</a:t>
            </a:r>
          </a:p>
        </p:txBody>
      </p:sp>
      <p:sp>
        <p:nvSpPr>
          <p:cNvPr id="272" name="Shape 272"/>
          <p:cNvSpPr/>
          <p:nvPr/>
        </p:nvSpPr>
        <p:spPr>
          <a:xfrm>
            <a:off x="7522943" y="7425128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73" name="Shape 273"/>
          <p:cNvSpPr/>
          <p:nvPr/>
        </p:nvSpPr>
        <p:spPr>
          <a:xfrm>
            <a:off x="7824675" y="6784006"/>
            <a:ext cx="341848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[0x1235]</a:t>
            </a:r>
          </a:p>
        </p:txBody>
      </p:sp>
      <p:sp>
        <p:nvSpPr>
          <p:cNvPr id="274" name="Shape 274"/>
          <p:cNvSpPr/>
          <p:nvPr/>
        </p:nvSpPr>
        <p:spPr>
          <a:xfrm>
            <a:off x="5413164" y="4778376"/>
            <a:ext cx="2032398" cy="752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75" y="0"/>
                </a:moveTo>
                <a:cubicBezTo>
                  <a:pt x="302" y="0"/>
                  <a:pt x="0" y="816"/>
                  <a:pt x="0" y="1822"/>
                </a:cubicBezTo>
                <a:lnTo>
                  <a:pt x="0" y="19778"/>
                </a:lnTo>
                <a:cubicBezTo>
                  <a:pt x="0" y="20784"/>
                  <a:pt x="302" y="21600"/>
                  <a:pt x="675" y="21600"/>
                </a:cubicBezTo>
                <a:lnTo>
                  <a:pt x="18926" y="21600"/>
                </a:lnTo>
                <a:cubicBezTo>
                  <a:pt x="19299" y="21600"/>
                  <a:pt x="19601" y="20784"/>
                  <a:pt x="19601" y="19778"/>
                </a:cubicBezTo>
                <a:lnTo>
                  <a:pt x="19601" y="14768"/>
                </a:lnTo>
                <a:lnTo>
                  <a:pt x="21600" y="11125"/>
                </a:lnTo>
                <a:lnTo>
                  <a:pt x="19601" y="7481"/>
                </a:lnTo>
                <a:lnTo>
                  <a:pt x="19601" y="1822"/>
                </a:lnTo>
                <a:cubicBezTo>
                  <a:pt x="19601" y="816"/>
                  <a:pt x="19299" y="0"/>
                  <a:pt x="18926" y="0"/>
                </a:cubicBezTo>
                <a:lnTo>
                  <a:pt x="675" y="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5" name="Shape 275"/>
          <p:cNvSpPr/>
          <p:nvPr/>
        </p:nvSpPr>
        <p:spPr>
          <a:xfrm>
            <a:off x="5415819" y="4824585"/>
            <a:ext cx="18084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/>
            </a:pPr>
            <a:r>
              <a:rPr sz="3600"/>
              <a:t>TIMEOUT!</a:t>
            </a:r>
          </a:p>
        </p:txBody>
      </p:sp>
      <p:sp>
        <p:nvSpPr>
          <p:cNvPr id="276" name="Shape 276"/>
          <p:cNvSpPr/>
          <p:nvPr/>
        </p:nvSpPr>
        <p:spPr>
          <a:xfrm>
            <a:off x="7519063" y="5944536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Reset</a:t>
            </a:r>
            <a:r>
              <a:rPr sz="8000"/>
              <a:t>?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Endpoint has no context for the request.</a:t>
            </a:r>
          </a:p>
        </p:txBody>
      </p:sp>
      <p:pic>
        <p:nvPicPr>
          <p:cNvPr id="28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2910068" y="7445387"/>
            <a:ext cx="2706405" cy="352235"/>
          </a:xfrm>
          <a:prstGeom prst="rect">
            <a:avLst/>
          </a:prstGeom>
        </p:spPr>
      </p:pic>
      <p:pic>
        <p:nvPicPr>
          <p:cNvPr id="28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5670817" y="6049624"/>
            <a:ext cx="5497933" cy="352234"/>
          </a:xfrm>
          <a:prstGeom prst="rect">
            <a:avLst/>
          </a:prstGeom>
        </p:spPr>
      </p:pic>
      <p:sp>
        <p:nvSpPr>
          <p:cNvPr id="284" name="Shape 284"/>
          <p:cNvSpPr/>
          <p:nvPr/>
        </p:nvSpPr>
        <p:spPr>
          <a:xfrm>
            <a:off x="2370828" y="4424954"/>
            <a:ext cx="15220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285" name="Shape 285"/>
          <p:cNvSpPr/>
          <p:nvPr/>
        </p:nvSpPr>
        <p:spPr>
          <a:xfrm>
            <a:off x="8767277" y="5670060"/>
            <a:ext cx="175747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286" name="Shape 286"/>
          <p:cNvSpPr/>
          <p:nvPr/>
        </p:nvSpPr>
        <p:spPr>
          <a:xfrm>
            <a:off x="4330552" y="4435900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87" name="Shape 287"/>
          <p:cNvSpPr/>
          <p:nvPr/>
        </p:nvSpPr>
        <p:spPr>
          <a:xfrm>
            <a:off x="4616054" y="3705879"/>
            <a:ext cx="345094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[0x1235]</a:t>
            </a:r>
          </a:p>
        </p:txBody>
      </p:sp>
      <p:sp>
        <p:nvSpPr>
          <p:cNvPr id="288" name="Shape 288"/>
          <p:cNvSpPr/>
          <p:nvPr/>
        </p:nvSpPr>
        <p:spPr>
          <a:xfrm>
            <a:off x="4339373" y="5348521"/>
            <a:ext cx="4004309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89" name="Shape 289"/>
          <p:cNvSpPr/>
          <p:nvPr/>
        </p:nvSpPr>
        <p:spPr>
          <a:xfrm>
            <a:off x="4641105" y="4618500"/>
            <a:ext cx="341848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ACK</a:t>
            </a:r>
            <a:r>
              <a:rPr sz="3600"/>
              <a:t> [0x1235]</a:t>
            </a:r>
          </a:p>
        </p:txBody>
      </p:sp>
      <p:sp>
        <p:nvSpPr>
          <p:cNvPr id="290" name="Shape 290"/>
          <p:cNvSpPr/>
          <p:nvPr/>
        </p:nvSpPr>
        <p:spPr>
          <a:xfrm>
            <a:off x="4348192" y="6750830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91" name="Shape 291"/>
          <p:cNvSpPr/>
          <p:nvPr/>
        </p:nvSpPr>
        <p:spPr>
          <a:xfrm>
            <a:off x="4633694" y="6020808"/>
            <a:ext cx="345094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[0x8765]</a:t>
            </a:r>
          </a:p>
        </p:txBody>
      </p:sp>
      <p:sp>
        <p:nvSpPr>
          <p:cNvPr id="292" name="Shape 292"/>
          <p:cNvSpPr/>
          <p:nvPr/>
        </p:nvSpPr>
        <p:spPr>
          <a:xfrm>
            <a:off x="4848578" y="6832072"/>
            <a:ext cx="302117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2.05 “Hello”</a:t>
            </a:r>
          </a:p>
        </p:txBody>
      </p:sp>
      <p:sp>
        <p:nvSpPr>
          <p:cNvPr id="293" name="Shape 293"/>
          <p:cNvSpPr/>
          <p:nvPr/>
        </p:nvSpPr>
        <p:spPr>
          <a:xfrm>
            <a:off x="4042995" y="5616642"/>
            <a:ext cx="39639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x</a:t>
            </a:r>
          </a:p>
        </p:txBody>
      </p:sp>
      <p:sp>
        <p:nvSpPr>
          <p:cNvPr id="294" name="Shape 294"/>
          <p:cNvSpPr/>
          <p:nvPr/>
        </p:nvSpPr>
        <p:spPr>
          <a:xfrm>
            <a:off x="4352073" y="8193322"/>
            <a:ext cx="4004309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95" name="Shape 295"/>
          <p:cNvSpPr/>
          <p:nvPr/>
        </p:nvSpPr>
        <p:spPr>
          <a:xfrm>
            <a:off x="4695867" y="7552200"/>
            <a:ext cx="333436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RST</a:t>
            </a:r>
            <a:r>
              <a:rPr sz="3600"/>
              <a:t> [0x8765]</a:t>
            </a:r>
          </a:p>
        </p:txBody>
      </p:sp>
      <p:pic>
        <p:nvPicPr>
          <p:cNvPr id="296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3130732" y="4434277"/>
            <a:ext cx="2265078" cy="352235"/>
          </a:xfrm>
          <a:prstGeom prst="rect">
            <a:avLst/>
          </a:prstGeom>
        </p:spPr>
      </p:pic>
      <p:sp>
        <p:nvSpPr>
          <p:cNvPr id="298" name="Shape 298"/>
          <p:cNvSpPr/>
          <p:nvPr/>
        </p:nvSpPr>
        <p:spPr>
          <a:xfrm>
            <a:off x="1853742" y="5570962"/>
            <a:ext cx="2144317" cy="1155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0" y="0"/>
                </a:moveTo>
                <a:cubicBezTo>
                  <a:pt x="286" y="0"/>
                  <a:pt x="0" y="532"/>
                  <a:pt x="0" y="1187"/>
                </a:cubicBezTo>
                <a:lnTo>
                  <a:pt x="0" y="20413"/>
                </a:lnTo>
                <a:cubicBezTo>
                  <a:pt x="0" y="21068"/>
                  <a:pt x="286" y="21600"/>
                  <a:pt x="640" y="21600"/>
                </a:cubicBezTo>
                <a:lnTo>
                  <a:pt x="16455" y="21600"/>
                </a:lnTo>
                <a:cubicBezTo>
                  <a:pt x="16808" y="21600"/>
                  <a:pt x="17095" y="21068"/>
                  <a:pt x="17095" y="20413"/>
                </a:cubicBezTo>
                <a:lnTo>
                  <a:pt x="17095" y="9624"/>
                </a:lnTo>
                <a:lnTo>
                  <a:pt x="21600" y="7249"/>
                </a:lnTo>
                <a:lnTo>
                  <a:pt x="17095" y="4875"/>
                </a:lnTo>
                <a:lnTo>
                  <a:pt x="17095" y="1187"/>
                </a:lnTo>
                <a:cubicBezTo>
                  <a:pt x="17095" y="532"/>
                  <a:pt x="16808" y="0"/>
                  <a:pt x="16455" y="0"/>
                </a:cubicBezTo>
                <a:lnTo>
                  <a:pt x="640" y="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99" name="Shape 299"/>
          <p:cNvSpPr/>
          <p:nvPr/>
        </p:nvSpPr>
        <p:spPr>
          <a:xfrm>
            <a:off x="1997497" y="5811170"/>
            <a:ext cx="133967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/>
            </a:pPr>
            <a:r>
              <a:rPr sz="3600"/>
              <a:t>Crash!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or CoAP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Ping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952500" y="2603500"/>
            <a:ext cx="5491466" cy="6286500"/>
          </a:xfrm>
          <a:prstGeom prst="rect">
            <a:avLst/>
          </a:prstGeom>
        </p:spPr>
        <p:txBody>
          <a:bodyPr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Detecting the aliveness of the other endpoint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Minimum packet is used. 4 bytes each.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Make up for the unreliability of the Non-Confirmable request</a:t>
            </a:r>
          </a:p>
        </p:txBody>
      </p:sp>
      <p:pic>
        <p:nvPicPr>
          <p:cNvPr id="30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5436307" y="5722561"/>
            <a:ext cx="4221052" cy="352235"/>
          </a:xfrm>
          <a:prstGeom prst="rect">
            <a:avLst/>
          </a:prstGeom>
        </p:spPr>
      </p:pic>
      <p:pic>
        <p:nvPicPr>
          <p:cNvPr id="30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592819" y="5722561"/>
            <a:ext cx="4221053" cy="352235"/>
          </a:xfrm>
          <a:prstGeom prst="rect">
            <a:avLst/>
          </a:prstGeom>
        </p:spPr>
      </p:pic>
      <p:sp>
        <p:nvSpPr>
          <p:cNvPr id="307" name="Shape 307"/>
          <p:cNvSpPr/>
          <p:nvPr/>
        </p:nvSpPr>
        <p:spPr>
          <a:xfrm>
            <a:off x="6785823" y="3113805"/>
            <a:ext cx="15220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308" name="Shape 308"/>
          <p:cNvSpPr/>
          <p:nvPr/>
        </p:nvSpPr>
        <p:spPr>
          <a:xfrm>
            <a:off x="10824607" y="3113805"/>
            <a:ext cx="175747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309" name="Shape 309"/>
          <p:cNvSpPr/>
          <p:nvPr/>
        </p:nvSpPr>
        <p:spPr>
          <a:xfrm>
            <a:off x="7614115" y="4747279"/>
            <a:ext cx="4004309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10" name="Shape 310"/>
          <p:cNvSpPr/>
          <p:nvPr/>
        </p:nvSpPr>
        <p:spPr>
          <a:xfrm>
            <a:off x="7898702" y="4017257"/>
            <a:ext cx="345277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CON</a:t>
            </a:r>
            <a:r>
              <a:rPr sz="3600"/>
              <a:t> [0x1234]</a:t>
            </a:r>
          </a:p>
        </p:txBody>
      </p:sp>
      <p:sp>
        <p:nvSpPr>
          <p:cNvPr id="311" name="Shape 311"/>
          <p:cNvSpPr/>
          <p:nvPr/>
        </p:nvSpPr>
        <p:spPr>
          <a:xfrm>
            <a:off x="7622935" y="6663200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12" name="Shape 312"/>
          <p:cNvSpPr/>
          <p:nvPr/>
        </p:nvSpPr>
        <p:spPr>
          <a:xfrm>
            <a:off x="7965815" y="5933178"/>
            <a:ext cx="333618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RST</a:t>
            </a:r>
            <a:r>
              <a:rPr sz="3600"/>
              <a:t> [0x1234]</a:t>
            </a:r>
          </a:p>
        </p:txBody>
      </p:sp>
      <p:sp>
        <p:nvSpPr>
          <p:cNvPr id="313" name="Shape 313"/>
          <p:cNvSpPr/>
          <p:nvPr/>
        </p:nvSpPr>
        <p:spPr>
          <a:xfrm>
            <a:off x="8455019" y="4793709"/>
            <a:ext cx="23577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- empty -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CoAP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URI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 u="sng">
                <a:hlinkClick r:id="rId2" invalidUrl="" action="" tgtFrame="" tooltip="" history="1" highlightClick="0" endSnd="0"/>
              </a:rPr>
              <a:t>coap://example.com/hello?a=b&amp;c=d</a:t>
            </a:r>
            <a:endParaRPr sz="3600"/>
          </a:p>
          <a:p>
            <a:pPr lvl="1">
              <a:defRPr sz="1800"/>
            </a:pPr>
            <a:r>
              <a:rPr sz="3600"/>
              <a:t>“coap” for non-secure CoAP</a:t>
            </a:r>
            <a:endParaRPr sz="3600"/>
          </a:p>
          <a:p>
            <a:pPr lvl="1">
              <a:defRPr sz="1800"/>
            </a:pPr>
            <a:r>
              <a:rPr sz="3600"/>
              <a:t>“coaps” for secure CoAP</a:t>
            </a:r>
            <a:endParaRPr sz="3600"/>
          </a:p>
          <a:p>
            <a:pPr lvl="0">
              <a:defRPr sz="1800"/>
            </a:pPr>
            <a:r>
              <a:rPr sz="3600"/>
              <a:t>Encoded into several Options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952500" y="444500"/>
            <a:ext cx="5706454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Observe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952500" y="2603500"/>
            <a:ext cx="5576813" cy="6286500"/>
          </a:xfrm>
          <a:prstGeom prst="rect">
            <a:avLst/>
          </a:prstGeom>
        </p:spPr>
        <p:txBody>
          <a:bodyPr/>
          <a:lstStyle/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Initial request is called </a:t>
            </a:r>
            <a:r>
              <a:rPr sz="2772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Registration</a:t>
            </a:r>
            <a:r>
              <a:rPr sz="2772"/>
              <a:t>.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Following responses are called </a:t>
            </a:r>
            <a:r>
              <a:rPr sz="2772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Notification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Has sequence number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Notification can be Confirmable or Non-Confirmable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Draft extension</a:t>
            </a:r>
          </a:p>
        </p:txBody>
      </p:sp>
      <p:pic>
        <p:nvPicPr>
          <p:cNvPr id="32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434349" y="4881256"/>
            <a:ext cx="7999585" cy="352235"/>
          </a:xfrm>
          <a:prstGeom prst="rect">
            <a:avLst/>
          </a:prstGeom>
        </p:spPr>
      </p:pic>
      <p:pic>
        <p:nvPicPr>
          <p:cNvPr id="32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7590862" y="4881256"/>
            <a:ext cx="7999584" cy="352234"/>
          </a:xfrm>
          <a:prstGeom prst="rect">
            <a:avLst/>
          </a:prstGeom>
        </p:spPr>
      </p:pic>
      <p:sp>
        <p:nvSpPr>
          <p:cNvPr id="324" name="Shape 324"/>
          <p:cNvSpPr/>
          <p:nvPr/>
        </p:nvSpPr>
        <p:spPr>
          <a:xfrm>
            <a:off x="6673132" y="383233"/>
            <a:ext cx="15220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Client</a:t>
            </a:r>
          </a:p>
        </p:txBody>
      </p:sp>
      <p:sp>
        <p:nvSpPr>
          <p:cNvPr id="325" name="Shape 325"/>
          <p:cNvSpPr/>
          <p:nvPr/>
        </p:nvSpPr>
        <p:spPr>
          <a:xfrm>
            <a:off x="10711916" y="383233"/>
            <a:ext cx="175747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Server</a:t>
            </a:r>
          </a:p>
        </p:txBody>
      </p:sp>
      <p:sp>
        <p:nvSpPr>
          <p:cNvPr id="326" name="Shape 326"/>
          <p:cNvSpPr/>
          <p:nvPr/>
        </p:nvSpPr>
        <p:spPr>
          <a:xfrm>
            <a:off x="7501423" y="2016707"/>
            <a:ext cx="4004310" cy="1"/>
          </a:xfrm>
          <a:prstGeom prst="line">
            <a:avLst/>
          </a:prstGeom>
          <a:ln w="889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27" name="Shape 327"/>
          <p:cNvSpPr/>
          <p:nvPr/>
        </p:nvSpPr>
        <p:spPr>
          <a:xfrm>
            <a:off x="7952432" y="1286685"/>
            <a:ext cx="311993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Registration</a:t>
            </a:r>
          </a:p>
        </p:txBody>
      </p:sp>
      <p:sp>
        <p:nvSpPr>
          <p:cNvPr id="328" name="Shape 328"/>
          <p:cNvSpPr/>
          <p:nvPr/>
        </p:nvSpPr>
        <p:spPr>
          <a:xfrm>
            <a:off x="7519063" y="4331636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29" name="Shape 329"/>
          <p:cNvSpPr/>
          <p:nvPr/>
        </p:nvSpPr>
        <p:spPr>
          <a:xfrm>
            <a:off x="8051224" y="3601614"/>
            <a:ext cx="29576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Notification</a:t>
            </a:r>
          </a:p>
        </p:txBody>
      </p:sp>
      <p:sp>
        <p:nvSpPr>
          <p:cNvPr id="330" name="Shape 330"/>
          <p:cNvSpPr/>
          <p:nvPr/>
        </p:nvSpPr>
        <p:spPr>
          <a:xfrm>
            <a:off x="7529823" y="6882989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31" name="Shape 331"/>
          <p:cNvSpPr/>
          <p:nvPr/>
        </p:nvSpPr>
        <p:spPr>
          <a:xfrm>
            <a:off x="8061984" y="6152967"/>
            <a:ext cx="2957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Notification</a:t>
            </a:r>
          </a:p>
        </p:txBody>
      </p:sp>
      <p:sp>
        <p:nvSpPr>
          <p:cNvPr id="332" name="Shape 332"/>
          <p:cNvSpPr/>
          <p:nvPr/>
        </p:nvSpPr>
        <p:spPr>
          <a:xfrm>
            <a:off x="7533703" y="8071481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33" name="Shape 333"/>
          <p:cNvSpPr/>
          <p:nvPr/>
        </p:nvSpPr>
        <p:spPr>
          <a:xfrm>
            <a:off x="8065864" y="7430359"/>
            <a:ext cx="29576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Notification</a:t>
            </a:r>
          </a:p>
        </p:txBody>
      </p:sp>
      <p:sp>
        <p:nvSpPr>
          <p:cNvPr id="334" name="Shape 334"/>
          <p:cNvSpPr/>
          <p:nvPr/>
        </p:nvSpPr>
        <p:spPr>
          <a:xfrm>
            <a:off x="7519063" y="2807636"/>
            <a:ext cx="4004310" cy="1"/>
          </a:xfrm>
          <a:prstGeom prst="line">
            <a:avLst/>
          </a:prstGeom>
          <a:ln w="889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35" name="Shape 335"/>
          <p:cNvSpPr/>
          <p:nvPr/>
        </p:nvSpPr>
        <p:spPr>
          <a:xfrm>
            <a:off x="8264965" y="2077614"/>
            <a:ext cx="253014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3600"/>
              <a:t>Response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CoAP is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Lightweight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6715" indent="-386715" defTabSz="508254">
              <a:spcBef>
                <a:spcPts val="3600"/>
              </a:spcBef>
              <a:defRPr sz="1800"/>
            </a:pPr>
            <a:r>
              <a:rPr sz="3132"/>
              <a:t>Message is simple binary format. Easy to parse. Space efficient.</a:t>
            </a:r>
            <a:endParaRPr sz="3132"/>
          </a:p>
          <a:p>
            <a:pPr lvl="0" marL="386715" indent="-386715" defTabSz="508254">
              <a:spcBef>
                <a:spcPts val="3600"/>
              </a:spcBef>
              <a:defRPr sz="1800"/>
            </a:pPr>
            <a:r>
              <a:rPr sz="3132"/>
              <a:t>Client and server share the internal structures, so easy to implement both client and server compare to HTTP.</a:t>
            </a:r>
            <a:endParaRPr sz="3132"/>
          </a:p>
          <a:p>
            <a:pPr lvl="0" marL="386715" indent="-386715" defTabSz="508254">
              <a:spcBef>
                <a:spcPts val="3600"/>
              </a:spcBef>
              <a:defRPr sz="1800"/>
            </a:pPr>
            <a:r>
              <a:rPr sz="3132"/>
              <a:t>RFC Document is just 112 pages. Seriously it’s short. With the full example use case and the default values for timeout or retry count, which is very valuable.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Block-wise</a:t>
            </a:r>
            <a:r>
              <a:rPr sz="8000"/>
              <a:t> Transfer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Big response can be sent as a small blocks with sequence number.</a:t>
            </a:r>
            <a:endParaRPr sz="3600"/>
          </a:p>
          <a:p>
            <a:pPr lvl="0">
              <a:defRPr sz="1800"/>
            </a:pPr>
            <a:r>
              <a:rPr sz="3600"/>
              <a:t>Client who receive blocks will regenerate the original response.</a:t>
            </a:r>
            <a:endParaRPr sz="3600"/>
          </a:p>
          <a:p>
            <a:pPr lvl="0">
              <a:defRPr sz="1800"/>
            </a:pPr>
            <a:r>
              <a:rPr sz="3600"/>
              <a:t>Preferred size will be sent from the client.</a:t>
            </a:r>
            <a:endParaRPr sz="3600"/>
          </a:p>
          <a:p>
            <a:pPr lvl="0">
              <a:defRPr sz="1800"/>
            </a:pPr>
            <a:r>
              <a:rPr sz="3600"/>
              <a:t>Draft extension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Resource</a:t>
            </a:r>
            <a:r>
              <a:rPr sz="8000"/>
              <a:t> Discovery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xfrm>
            <a:off x="952500" y="2603500"/>
            <a:ext cx="4707636" cy="6286500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/.well-known/core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CoRE Link Format </a:t>
            </a:r>
          </a:p>
        </p:txBody>
      </p:sp>
      <p:pic>
        <p:nvPicPr>
          <p:cNvPr id="342" name="スクリーンショット 2015-01-29 09.21.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1801" y="2867464"/>
            <a:ext cx="13004801" cy="9748653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hape 343"/>
          <p:cNvSpPr/>
          <p:nvPr/>
        </p:nvSpPr>
        <p:spPr>
          <a:xfrm>
            <a:off x="8223337" y="8575068"/>
            <a:ext cx="4707637" cy="863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4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Copper(Cu) Firefox Add-on</a:t>
            </a:r>
            <a:endParaRPr sz="2400"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  <a:p>
            <a:pPr lvl="0">
              <a:defRPr sz="1800"/>
            </a:pPr>
            <a:r>
              <a:rPr sz="2400" u="sng">
                <a:latin typeface="ヒラギノ角ゴ ProN W6"/>
                <a:ea typeface="ヒラギノ角ゴ ProN W6"/>
                <a:cs typeface="ヒラギノ角ゴ ProN W6"/>
                <a:sym typeface="ヒラギノ角ゴ ProN W6"/>
                <a:hlinkClick r:id="rId3" invalidUrl="" action="" tgtFrame="" tooltip="" history="1" highlightClick="0" endSnd="0"/>
              </a:rPr>
              <a:t>http://mzl.la/1JNaB7v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Service</a:t>
            </a:r>
            <a:r>
              <a:rPr sz="8000"/>
              <a:t> Discovery</a:t>
            </a:r>
          </a:p>
        </p:txBody>
      </p:sp>
      <p:sp>
        <p:nvSpPr>
          <p:cNvPr id="346" name="Shape 3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UDP support Multicast.</a:t>
            </a:r>
            <a:endParaRPr sz="3600"/>
          </a:p>
          <a:p>
            <a:pPr lvl="0">
              <a:defRPr sz="1800"/>
            </a:pPr>
            <a:r>
              <a:rPr sz="3600"/>
              <a:t>The multicast address for “All-CoAP-Server” is defined.</a:t>
            </a:r>
            <a:endParaRPr sz="3600"/>
          </a:p>
          <a:p>
            <a:pPr lvl="0">
              <a:defRPr sz="1800"/>
            </a:pPr>
            <a:r>
              <a:rPr sz="3600"/>
              <a:t>Request must be Non-Confirmable</a:t>
            </a:r>
            <a:endParaRPr sz="3600"/>
          </a:p>
          <a:p>
            <a:pPr lvl="0">
              <a:defRPr sz="1800"/>
            </a:pPr>
            <a:r>
              <a:rPr sz="3600"/>
              <a:t>Server must not send Rest as error response.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Network</a:t>
            </a:r>
            <a:r>
              <a:rPr sz="8000"/>
              <a:t> Errors</a:t>
            </a:r>
          </a:p>
        </p:txBody>
      </p:sp>
      <p:sp>
        <p:nvSpPr>
          <p:cNvPr id="349" name="Shape 3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HTTP: Errors are handled in TCP layer. If error happen, you can gave up very soon.</a:t>
            </a:r>
            <a:endParaRPr sz="3600"/>
          </a:p>
          <a:p>
            <a:pPr lvl="0">
              <a:defRPr sz="1800"/>
            </a:pPr>
            <a:r>
              <a:rPr sz="3600"/>
              <a:t>CoAP Confirmable: Errors are handled in CoAP protocol layer, usually library takes care of them. Ordering problem may exist though.</a:t>
            </a:r>
            <a:endParaRPr sz="3600"/>
          </a:p>
          <a:p>
            <a:pPr lvl="0">
              <a:defRPr sz="1800"/>
            </a:pPr>
            <a:r>
              <a:rPr sz="3600"/>
              <a:t>CoAP Non-Confiramable: Errors happens and ignored. You just cannot get response.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6LoWPANs</a:t>
            </a:r>
          </a:p>
        </p:txBody>
      </p:sp>
      <p:sp>
        <p:nvSpPr>
          <p:cNvPr id="352" name="Shape 3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IPv6 over Low-Power Wireless Personal Area Networks</a:t>
            </a:r>
            <a:endParaRPr sz="3600"/>
          </a:p>
          <a:p>
            <a:pPr lvl="0">
              <a:defRPr sz="1800"/>
            </a:pPr>
            <a:r>
              <a:rPr sz="3600"/>
              <a:t>Slow, high error rate, small packet size</a:t>
            </a:r>
            <a:endParaRPr sz="3600"/>
          </a:p>
          <a:p>
            <a:pPr lvl="1">
              <a:defRPr sz="1800"/>
            </a:pPr>
            <a:r>
              <a:rPr sz="3600"/>
              <a:t>less than 80 bytes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49148">
              <a:defRPr sz="1800"/>
            </a:pPr>
            <a:r>
              <a:rPr sz="7519"/>
              <a:t>HTTP and CoAP </a:t>
            </a:r>
            <a:r>
              <a:rPr sz="7519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Proxy</a:t>
            </a:r>
          </a:p>
        </p:txBody>
      </p:sp>
      <p:sp>
        <p:nvSpPr>
          <p:cNvPr id="355" name="Shape 3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Route the HTTP request to CoAP Server and send back the CoAP response to HTTP Client</a:t>
            </a:r>
            <a:endParaRPr sz="3600"/>
          </a:p>
          <a:p>
            <a:pPr lvl="1">
              <a:defRPr sz="1800"/>
            </a:pPr>
            <a:r>
              <a:rPr sz="3600"/>
              <a:t>Or vice versa</a:t>
            </a:r>
            <a:endParaRPr sz="3600"/>
          </a:p>
          <a:p>
            <a:pPr lvl="0">
              <a:defRPr sz="1800"/>
            </a:pPr>
            <a:r>
              <a:rPr sz="3600"/>
              <a:t>Because of the similarity with HTTP</a:t>
            </a:r>
            <a:endParaRPr sz="3600"/>
          </a:p>
          <a:p>
            <a:pPr lvl="0">
              <a:defRPr sz="1800"/>
            </a:pPr>
            <a:r>
              <a:rPr sz="3600"/>
              <a:t>Cache</a:t>
            </a:r>
            <a:endParaRPr sz="3600"/>
          </a:p>
          <a:p>
            <a:pPr lvl="0">
              <a:defRPr sz="1800"/>
            </a:pPr>
            <a:r>
              <a:rPr sz="3600"/>
              <a:t>Well defined in RFC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Security</a:t>
            </a:r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DTLS = Datagram TLS</a:t>
            </a:r>
            <a:endParaRPr sz="3600"/>
          </a:p>
          <a:p>
            <a:pPr lvl="1">
              <a:defRPr sz="1800"/>
            </a:pPr>
            <a:r>
              <a:rPr sz="3600"/>
              <a:t>Shared Key</a:t>
            </a:r>
            <a:endParaRPr sz="3600"/>
          </a:p>
          <a:p>
            <a:pPr lvl="1">
              <a:defRPr sz="1800"/>
            </a:pPr>
            <a:r>
              <a:rPr sz="3600"/>
              <a:t>Public Key and Private Key pair</a:t>
            </a:r>
            <a:endParaRPr sz="3600"/>
          </a:p>
          <a:p>
            <a:pPr lvl="0">
              <a:defRPr sz="1800"/>
            </a:pPr>
            <a:r>
              <a:rPr sz="3600"/>
              <a:t>Supported by major library: OpenSSL, NSS, …</a:t>
            </a:r>
            <a:endParaRPr sz="3600"/>
          </a:p>
          <a:p>
            <a:pPr lvl="0">
              <a:defRPr sz="1800"/>
            </a:pPr>
            <a:r>
              <a:rPr sz="3600"/>
              <a:t>Both for </a:t>
            </a: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encryption</a:t>
            </a:r>
            <a:r>
              <a:rPr sz="3600"/>
              <a:t> and </a:t>
            </a:r>
            <a:r>
              <a: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authentication 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Other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IoT</a:t>
            </a:r>
            <a:r>
              <a:rPr sz="4600"/>
              <a:t>(?)</a:t>
            </a:r>
            <a:r>
              <a:rPr sz="8000"/>
              <a:t> protocols</a:t>
            </a:r>
          </a:p>
        </p:txBody>
      </p:sp>
      <p:sp>
        <p:nvSpPr>
          <p:cNvPr id="361" name="Shape 3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MQTT</a:t>
            </a:r>
            <a:endParaRPr sz="3600"/>
          </a:p>
          <a:p>
            <a:pPr lvl="0">
              <a:defRPr sz="1800"/>
            </a:pPr>
            <a:r>
              <a:rPr sz="3600"/>
              <a:t>WebSocket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MQTT</a:t>
            </a:r>
          </a:p>
        </p:txBody>
      </p:sp>
      <p:sp>
        <p:nvSpPr>
          <p:cNvPr id="364" name="Shape 3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Publish/Subscribe model</a:t>
            </a:r>
            <a:endParaRPr sz="3600"/>
          </a:p>
          <a:p>
            <a:pPr lvl="0">
              <a:defRPr sz="1800"/>
            </a:pPr>
            <a:r>
              <a:rPr sz="3600"/>
              <a:t>Broker is required on Internet</a:t>
            </a:r>
            <a:endParaRPr sz="3600"/>
          </a:p>
          <a:p>
            <a:pPr lvl="0">
              <a:defRPr sz="1800"/>
            </a:pPr>
            <a:r>
              <a:rPr sz="3600"/>
              <a:t>Require long-living TCP connection.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WebSocket</a:t>
            </a:r>
          </a:p>
        </p:txBody>
      </p:sp>
      <p:sp>
        <p:nvSpPr>
          <p:cNvPr id="367" name="Shape 3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Connection phase is on HTTP protocol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Once it accepted, the socket is took over by WebSocket client and server and both endpoint are free to send packets.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Disconnect detection,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Protocol is defined in RFC.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JavaScript APIs are well defined by W3C.</a:t>
            </a:r>
            <a:endParaRPr sz="2807"/>
          </a:p>
          <a:p>
            <a:pPr lvl="1" marL="693419" indent="-346709" defTabSz="455675">
              <a:spcBef>
                <a:spcPts val="3200"/>
              </a:spcBef>
              <a:defRPr sz="1800"/>
            </a:pPr>
            <a:r>
              <a:rPr sz="2807"/>
              <a:t>Only for client side.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CoAP is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Fast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Implemented on top of </a:t>
            </a:r>
            <a:r>
              <a:rPr sz="12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UDP</a:t>
            </a:r>
            <a:r>
              <a:rPr sz="3600"/>
              <a:t> </a:t>
            </a:r>
            <a:endParaRPr sz="3600"/>
          </a:p>
          <a:p>
            <a:pPr lvl="0">
              <a:defRPr sz="1800"/>
            </a:pPr>
            <a:r>
              <a:rPr sz="3600"/>
              <a:t>Stateless. No connection. Less overhead.</a:t>
            </a:r>
            <a:endParaRPr sz="3600"/>
          </a:p>
          <a:p>
            <a:pPr lvl="0">
              <a:defRPr sz="1800"/>
            </a:pPr>
            <a:r>
              <a:rPr sz="3600"/>
              <a:t>Faster by omitting the protocol level reliability.</a:t>
            </a:r>
            <a:endParaRPr sz="3600"/>
          </a:p>
          <a:p>
            <a:pPr lvl="1">
              <a:defRPr sz="1800"/>
            </a:pPr>
            <a:r>
              <a:rPr sz="3600"/>
              <a:t>Choices are yours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lvl="0">
              <a:defRPr sz="1800"/>
            </a:pPr>
            <a:r>
              <a:rPr sz="8000"/>
              <a:t>Summary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Good: CoAP is fast, lightweight HTTP.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Bad: Small data size, unreliability, less information.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Apps take care of errors more than http.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Limited implementations. Not enough use cases for actual field.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Extensions are still draft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CoAP is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HTTP</a:t>
            </a:r>
            <a:r>
              <a:rPr sz="8000"/>
              <a:t> </a:t>
            </a:r>
            <a:r>
              <a:rPr sz="5000"/>
              <a:t>(almost)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Request and Response model</a:t>
            </a:r>
            <a:endParaRPr sz="3600"/>
          </a:p>
          <a:p>
            <a:pPr lvl="0">
              <a:defRPr sz="1800"/>
            </a:pPr>
            <a:r>
              <a:rPr sz="3600"/>
              <a:t>RESTful design, GET/PUT/POST/DELETE</a:t>
            </a:r>
            <a:endParaRPr sz="3600"/>
          </a:p>
          <a:p>
            <a:pPr lvl="0">
              <a:defRPr sz="1800"/>
            </a:pPr>
            <a:r>
              <a:rPr sz="3600"/>
              <a:t>Addressable by URL with query string</a:t>
            </a:r>
            <a:endParaRPr sz="3600"/>
          </a:p>
          <a:p>
            <a:pPr lvl="0">
              <a:defRPr sz="1800"/>
            </a:pPr>
            <a:r>
              <a:rPr sz="3600"/>
              <a:t>Content-Type can be specified, but limited to pre-defined types, text, json, xml, etc…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HTTP is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Great</a:t>
            </a:r>
            <a:r>
              <a:rPr sz="8000"/>
              <a:t>, but…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6719" indent="-426719" defTabSz="560831">
              <a:spcBef>
                <a:spcPts val="4000"/>
              </a:spcBef>
              <a:defRPr sz="1800"/>
            </a:pPr>
            <a:r>
              <a:rPr sz="3455"/>
              <a:t>Reliability is based on the TCP.</a:t>
            </a:r>
            <a:endParaRPr sz="3455"/>
          </a:p>
          <a:p>
            <a:pPr lvl="0" marL="426719" indent="-426719" defTabSz="560831">
              <a:spcBef>
                <a:spcPts val="4000"/>
              </a:spcBef>
              <a:defRPr sz="1800"/>
            </a:pPr>
            <a:r>
              <a:rPr sz="3455"/>
              <a:t>HTTP Headers are just text with structure, so easy to read for human, but not for machine.</a:t>
            </a:r>
            <a:endParaRPr sz="3455"/>
          </a:p>
          <a:p>
            <a:pPr lvl="0" marL="426719" indent="-426719" defTabSz="560831">
              <a:spcBef>
                <a:spcPts val="4000"/>
              </a:spcBef>
              <a:defRPr sz="1800"/>
            </a:pPr>
            <a:r>
              <a:rPr sz="3455"/>
              <a:t>20+ years history and so many extensions to take care of. Headers are always huge. 700-800 bytes average today (Google SPDY report)</a:t>
            </a:r>
            <a:endParaRPr sz="3455"/>
          </a:p>
          <a:p>
            <a:pPr lvl="0" marL="426719" indent="-426719" defTabSz="560831">
              <a:spcBef>
                <a:spcPts val="4000"/>
              </a:spcBef>
              <a:defRPr sz="1800"/>
            </a:pPr>
            <a:r>
              <a:rPr sz="3455"/>
              <a:t>Not the best choice for IoT world.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CoAP is </a:t>
            </a: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NOT</a:t>
            </a:r>
            <a:r>
              <a:rPr sz="8000"/>
              <a:t> HTTP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UDP instead of TCP</a:t>
            </a:r>
            <a:endParaRPr sz="3600"/>
          </a:p>
          <a:p>
            <a:pPr lvl="0">
              <a:defRPr sz="1800"/>
            </a:pPr>
            <a:r>
              <a:rPr sz="3600"/>
              <a:t>No overhead of headers</a:t>
            </a:r>
            <a:endParaRPr sz="3600"/>
          </a:p>
          <a:p>
            <a:pPr lvl="0">
              <a:defRPr sz="1800"/>
            </a:pPr>
            <a:r>
              <a:rPr sz="3600"/>
              <a:t>Limited Content-Types</a:t>
            </a:r>
            <a:endParaRPr sz="3600"/>
          </a:p>
          <a:p>
            <a:pPr lvl="0">
              <a:defRPr sz="1800"/>
            </a:pPr>
            <a:r>
              <a:rPr sz="3600"/>
              <a:t>Headers are limited to pre-defined one</a:t>
            </a:r>
            <a:endParaRPr sz="3600"/>
          </a:p>
          <a:p>
            <a:pPr lvl="0">
              <a:defRPr sz="1800"/>
            </a:pPr>
            <a:r>
              <a:rPr sz="3600"/>
              <a:t>Content size is limited to packet size. Depend on the lower level stack. On UNIX, about 1K.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UDP</a:t>
            </a:r>
            <a:r>
              <a:rPr sz="8000"/>
              <a:t> is fast, simple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Connection less, no handshake</a:t>
            </a:r>
            <a:endParaRPr sz="3600"/>
          </a:p>
          <a:p>
            <a:pPr lvl="0">
              <a:defRPr sz="1800"/>
            </a:pPr>
            <a:r>
              <a:rPr sz="3600"/>
              <a:t>Used for Video-streaming, DNS, DHCP, RIP</a:t>
            </a:r>
            <a:endParaRPr sz="3600"/>
          </a:p>
          <a:p>
            <a:pPr lvl="0">
              <a:defRPr sz="1800"/>
            </a:pPr>
            <a:r>
              <a:rPr sz="3600"/>
              <a:t>1:N communication - Broadcast and Multicast</a:t>
            </a:r>
            <a:endParaRPr sz="3600"/>
          </a:p>
          <a:p>
            <a:pPr lvl="0">
              <a:defRPr sz="1800"/>
            </a:pPr>
            <a:r>
              <a:rPr sz="3600"/>
              <a:t>Small overhead of packet</a:t>
            </a:r>
            <a:endParaRPr sz="3600"/>
          </a:p>
          <a:p>
            <a:pPr lvl="1">
              <a:defRPr sz="1800"/>
            </a:pPr>
            <a:r>
              <a:rPr sz="3600"/>
              <a:t>UDP: 8 bytes </a:t>
            </a:r>
            <a:r>
              <a:rPr sz="2000"/>
              <a:t>&lt;</a:t>
            </a:r>
            <a:r>
              <a:rPr sz="3600"/>
              <a:t> TCP: 20+ bytes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