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37" r:id="rId2"/>
    <p:sldId id="381" r:id="rId3"/>
    <p:sldId id="382" r:id="rId4"/>
    <p:sldId id="383" r:id="rId5"/>
    <p:sldId id="384" r:id="rId6"/>
    <p:sldId id="385" r:id="rId7"/>
    <p:sldId id="389" r:id="rId8"/>
    <p:sldId id="390" r:id="rId9"/>
    <p:sldId id="386" r:id="rId10"/>
    <p:sldId id="391" r:id="rId11"/>
    <p:sldId id="392" r:id="rId12"/>
    <p:sldId id="387" r:id="rId13"/>
    <p:sldId id="388" r:id="rId14"/>
    <p:sldId id="394" r:id="rId15"/>
    <p:sldId id="395" r:id="rId16"/>
    <p:sldId id="35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3" autoAdjust="0"/>
    <p:restoredTop sz="94637"/>
  </p:normalViewPr>
  <p:slideViewPr>
    <p:cSldViewPr>
      <p:cViewPr varScale="1">
        <p:scale>
          <a:sx n="60" d="100"/>
          <a:sy n="60" d="100"/>
        </p:scale>
        <p:origin x="96" y="66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E8F01-87B2-4875-99E6-D9C12D20C2BF}" type="datetimeFigureOut">
              <a:rPr lang="en-US" smtClean="0"/>
              <a:pPr/>
              <a:t>6/6/2017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59D25-A9C9-43AF-9DC0-29D661AFB38A}" type="slidenum">
              <a:rPr lang="en-US" smtClean="0"/>
              <a:pPr/>
              <a:t>‹#›</a:t>
            </a:fld>
            <a:endParaRPr lang="en-US"/>
          </a:p>
        </p:txBody>
      </p:sp>
    </p:spTree>
    <p:extLst>
      <p:ext uri="{BB962C8B-B14F-4D97-AF65-F5344CB8AC3E}">
        <p14:creationId xmlns:p14="http://schemas.microsoft.com/office/powerpoint/2010/main" val="2360969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6F8BFAB-BEBF-4AD3-95F9-58CBA3293364}" type="slidenum">
              <a:rPr lang="en-US" smtClean="0"/>
              <a:pPr>
                <a:defRPr/>
              </a:pPr>
              <a:t>1</a:t>
            </a:fld>
            <a:endParaRPr lang="en-US"/>
          </a:p>
        </p:txBody>
      </p:sp>
    </p:spTree>
    <p:extLst>
      <p:ext uri="{BB962C8B-B14F-4D97-AF65-F5344CB8AC3E}">
        <p14:creationId xmlns:p14="http://schemas.microsoft.com/office/powerpoint/2010/main" val="9684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1237" cy="3427413"/>
          </a:xfrm>
          <a:solidFill>
            <a:srgbClr val="4F81BD"/>
          </a:solidFill>
          <a:ln w="25402">
            <a:solidFill>
              <a:srgbClr val="385D8A"/>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extLst>
      <p:ext uri="{BB962C8B-B14F-4D97-AF65-F5344CB8AC3E}">
        <p14:creationId xmlns:p14="http://schemas.microsoft.com/office/powerpoint/2010/main" val="2488897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C7912F-82EC-4CE6-A239-EEBC4A7F6F89}" type="slidenum">
              <a:rPr lang="en-US" smtClean="0"/>
              <a:pPr/>
              <a:t>16</a:t>
            </a:fld>
            <a:endParaRPr lang="en-US"/>
          </a:p>
        </p:txBody>
      </p:sp>
    </p:spTree>
    <p:extLst>
      <p:ext uri="{BB962C8B-B14F-4D97-AF65-F5344CB8AC3E}">
        <p14:creationId xmlns:p14="http://schemas.microsoft.com/office/powerpoint/2010/main" val="426021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advClick="0" advTm="2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3" y="0"/>
            <a:ext cx="11059583" cy="12192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rgbClr val="C00000"/>
                </a:solidFill>
              </a:defRPr>
            </a:lvl1pPr>
            <a:lvl2pPr>
              <a:defRPr>
                <a:solidFill>
                  <a:schemeClr val="tx1"/>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advClick="0" advTm="2000"/>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4"/>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7"/>
          <p:cNvSpPr/>
          <p:nvPr userDrawn="1"/>
        </p:nvSpPr>
        <p:spPr>
          <a:xfrm>
            <a:off x="4974797" y="6453337"/>
            <a:ext cx="2324419" cy="307777"/>
          </a:xfrm>
          <a:prstGeom prst="rect">
            <a:avLst/>
          </a:prstGeom>
        </p:spPr>
        <p:txBody>
          <a:bodyPr wrap="none">
            <a:spAutoFit/>
          </a:bodyPr>
          <a:lstStyle/>
          <a:p>
            <a:pPr algn="ctr"/>
            <a:r>
              <a:rPr lang="en-US" sz="1400" dirty="0" smtClean="0">
                <a:solidFill>
                  <a:srgbClr val="7F7F7F"/>
                </a:solidFill>
              </a:rPr>
              <a:t>TMA Solutions Confidential</a:t>
            </a:r>
            <a:endParaRPr lang="en-US" sz="1400" dirty="0">
              <a:solidFill>
                <a:srgbClr val="7F7F7F"/>
              </a:solidFill>
            </a:endParaRPr>
          </a:p>
        </p:txBody>
      </p:sp>
    </p:spTree>
  </p:cSld>
  <p:clrMapOvr>
    <a:masterClrMapping/>
  </p:clrMapOvr>
  <p:transition advClick="0" advTm="200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a:xfrm>
            <a:off x="609561" y="6247908"/>
            <a:ext cx="2840123" cy="472897"/>
          </a:xfrm>
          <a:prstGeom prst="rect">
            <a:avLst/>
          </a:prstGeom>
        </p:spPr>
        <p:txBody>
          <a:bodyPr lIns="82945" tIns="41473" rIns="82945" bIns="41473"/>
          <a:lstStyle>
            <a:lvl1pPr>
              <a:defRPr/>
            </a:lvl1pPr>
          </a:lstStyle>
          <a:p>
            <a:pPr lvl="0"/>
            <a:endParaRPr lang="fi-FI"/>
          </a:p>
        </p:txBody>
      </p:sp>
      <p:sp>
        <p:nvSpPr>
          <p:cNvPr id="3" name="Footer Placeholder 2"/>
          <p:cNvSpPr txBox="1">
            <a:spLocks noGrp="1"/>
          </p:cNvSpPr>
          <p:nvPr>
            <p:ph type="ftr" sz="quarter" idx="9"/>
          </p:nvPr>
        </p:nvSpPr>
        <p:spPr>
          <a:xfrm>
            <a:off x="4169409" y="6247908"/>
            <a:ext cx="3864183" cy="472897"/>
          </a:xfrm>
          <a:prstGeom prst="rect">
            <a:avLst/>
          </a:prstGeom>
        </p:spPr>
        <p:txBody>
          <a:bodyPr lIns="82945" tIns="41473" rIns="82945" bIns="41473"/>
          <a:lstStyle>
            <a:lvl1pPr>
              <a:defRPr/>
            </a:lvl1pPr>
          </a:lstStyle>
          <a:p>
            <a:pPr lvl="0"/>
            <a:endParaRPr lang="fi-FI"/>
          </a:p>
        </p:txBody>
      </p:sp>
      <p:sp>
        <p:nvSpPr>
          <p:cNvPr id="4" name="Slide Number Placeholder 3"/>
          <p:cNvSpPr txBox="1">
            <a:spLocks noGrp="1"/>
          </p:cNvSpPr>
          <p:nvPr>
            <p:ph type="sldNum" sz="quarter" idx="8"/>
          </p:nvPr>
        </p:nvSpPr>
        <p:spPr>
          <a:xfrm>
            <a:off x="8740683" y="6247908"/>
            <a:ext cx="2840123" cy="472897"/>
          </a:xfrm>
          <a:prstGeom prst="rect">
            <a:avLst/>
          </a:prstGeom>
        </p:spPr>
        <p:txBody>
          <a:bodyPr lIns="82945" tIns="41473" rIns="82945" bIns="41473"/>
          <a:lstStyle>
            <a:lvl1pPr>
              <a:defRPr/>
            </a:lvl1pPr>
          </a:lstStyle>
          <a:p>
            <a:pPr lvl="0"/>
            <a:fld id="{98865938-DBB8-492E-8C4A-55F3B45E4218}" type="slidenum">
              <a:rPr/>
              <a:pPr lvl="0"/>
              <a:t>‹#›</a:t>
            </a:fld>
            <a:endParaRPr lang="fi-FI"/>
          </a:p>
        </p:txBody>
      </p:sp>
    </p:spTree>
  </p:cSld>
  <p:clrMapOvr>
    <a:masterClrMapping/>
  </p:clrMapOvr>
  <p:transition/>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cstate="print">
            <a:lum/>
          </a:blip>
          <a:srcRect/>
          <a:stretch>
            <a:fillRect/>
          </a:stretch>
        </a:blipFill>
        <a:effectLst/>
      </p:bgPr>
    </p:bg>
    <p:spTree>
      <p:nvGrpSpPr>
        <p:cNvPr id="1" name=""/>
        <p:cNvGrpSpPr/>
        <p:nvPr/>
      </p:nvGrpSpPr>
      <p:grpSpPr>
        <a:xfrm>
          <a:off x="0" y="0"/>
          <a:ext cx="0" cy="0"/>
          <a:chOff x="0" y="0"/>
          <a:chExt cx="0" cy="0"/>
        </a:xfrm>
      </p:grpSpPr>
      <p:sp>
        <p:nvSpPr>
          <p:cNvPr id="3074" name="Title Placeholder 21"/>
          <p:cNvSpPr>
            <a:spLocks noGrp="1"/>
          </p:cNvSpPr>
          <p:nvPr>
            <p:ph type="title"/>
          </p:nvPr>
        </p:nvSpPr>
        <p:spPr bwMode="auto">
          <a:xfrm>
            <a:off x="812803" y="0"/>
            <a:ext cx="11059583" cy="1219200"/>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4819" name="Text Placeholder 12"/>
          <p:cNvSpPr>
            <a:spLocks noGrp="1"/>
          </p:cNvSpPr>
          <p:nvPr>
            <p:ph type="body" idx="1"/>
          </p:nvPr>
        </p:nvSpPr>
        <p:spPr bwMode="auto">
          <a:xfrm>
            <a:off x="812803" y="1600200"/>
            <a:ext cx="10773833" cy="4643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Third level</a:t>
            </a:r>
          </a:p>
          <a:p>
            <a:pPr lvl="2"/>
            <a:r>
              <a:rPr lang="en-US" dirty="0" smtClean="0"/>
              <a:t>Fourth level</a:t>
            </a:r>
          </a:p>
          <a:p>
            <a:pPr lvl="4"/>
            <a:endParaRPr lang="en-US" dirty="0" smtClean="0"/>
          </a:p>
        </p:txBody>
      </p:sp>
      <p:sp>
        <p:nvSpPr>
          <p:cNvPr id="5" name="Text Box 5"/>
          <p:cNvSpPr txBox="1">
            <a:spLocks noChangeArrowheads="1"/>
          </p:cNvSpPr>
          <p:nvPr/>
        </p:nvSpPr>
        <p:spPr bwMode="auto">
          <a:xfrm>
            <a:off x="11315703" y="6531658"/>
            <a:ext cx="749300" cy="338554"/>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defTabSz="457200" eaLnBrk="0" hangingPunct="0">
              <a:spcBef>
                <a:spcPct val="50000"/>
              </a:spcBef>
              <a:defRPr/>
            </a:pPr>
            <a:fld id="{BE659CA3-6FA6-4224-AEC8-05B9216E0E3B}" type="slidenum">
              <a:rPr lang="en-US" sz="1600" b="1">
                <a:solidFill>
                  <a:srgbClr val="FFFFFF"/>
                </a:solidFill>
              </a:rPr>
              <a:pPr defTabSz="457200" eaLnBrk="0" hangingPunct="0">
                <a:spcBef>
                  <a:spcPct val="50000"/>
                </a:spcBef>
                <a:defRPr/>
              </a:pPr>
              <a:t>‹#›</a:t>
            </a:fld>
            <a:endParaRPr lang="en-US" sz="16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advClick="0" advTm="2000"/>
  <p:txStyles>
    <p:title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p:titleStyle>
    <p:bodyStyle>
      <a:lvl1pPr marL="319088" indent="-319088" algn="l" rtl="0" eaLnBrk="1" fontAlgn="base" hangingPunct="1">
        <a:spcBef>
          <a:spcPts val="700"/>
        </a:spcBef>
        <a:spcAft>
          <a:spcPct val="0"/>
        </a:spcAft>
        <a:buClr>
          <a:srgbClr val="C00000"/>
        </a:buClr>
        <a:buSzPct val="75000"/>
        <a:buFont typeface="Wingdings" pitchFamily="2" charset="2"/>
        <a:buChar char="v"/>
        <a:defRPr sz="2400" b="1">
          <a:solidFill>
            <a:srgbClr val="C00000"/>
          </a:solidFill>
          <a:latin typeface="Calibri" pitchFamily="34" charset="0"/>
          <a:ea typeface="+mn-ea"/>
          <a:cs typeface="+mn-cs"/>
        </a:defRPr>
      </a:lvl1pPr>
      <a:lvl2pPr marL="639763" indent="-273050" algn="l" rtl="0" eaLnBrk="1" fontAlgn="base" hangingPunct="1">
        <a:spcBef>
          <a:spcPts val="550"/>
        </a:spcBef>
        <a:spcAft>
          <a:spcPct val="0"/>
        </a:spcAft>
        <a:buClr>
          <a:schemeClr val="tx1"/>
        </a:buClr>
        <a:buSzPct val="75000"/>
        <a:buFont typeface="Wingdings" pitchFamily="2" charset="2"/>
        <a:buChar char="Ø"/>
        <a:defRPr sz="2200">
          <a:solidFill>
            <a:schemeClr val="tx1"/>
          </a:solidFill>
          <a:latin typeface="Calibri" pitchFamily="34" charset="0"/>
          <a:cs typeface="+mn-cs"/>
        </a:defRPr>
      </a:lvl2pPr>
      <a:lvl3pPr marL="914400" indent="-228600" algn="l" rtl="0" eaLnBrk="1" fontAlgn="base" hangingPunct="1">
        <a:spcBef>
          <a:spcPts val="500"/>
        </a:spcBef>
        <a:spcAft>
          <a:spcPct val="0"/>
        </a:spcAft>
        <a:buClr>
          <a:srgbClr val="000099"/>
        </a:buClr>
        <a:buSzPct val="75000"/>
        <a:buFont typeface="Wingdings" pitchFamily="2" charset="2"/>
        <a:buChar char="§"/>
        <a:defRPr lang="en-US" sz="2000" i="1" dirty="0" smtClean="0">
          <a:solidFill>
            <a:srgbClr val="0070C0"/>
          </a:solidFill>
          <a:latin typeface="Calibri" pitchFamily="34" charset="0"/>
          <a:cs typeface="+mn-cs"/>
        </a:defRPr>
      </a:lvl3pPr>
      <a:lvl4pPr marL="1371600" indent="-228600" algn="l" rtl="0" eaLnBrk="1" fontAlgn="base" hangingPunct="1">
        <a:spcBef>
          <a:spcPts val="400"/>
        </a:spcBef>
        <a:spcAft>
          <a:spcPct val="0"/>
        </a:spcAft>
        <a:buClr>
          <a:srgbClr val="0BD0D9"/>
        </a:buClr>
        <a:buSzPct val="75000"/>
        <a:buChar char="•"/>
        <a:defRPr sz="1400" b="1">
          <a:solidFill>
            <a:schemeClr val="tx1"/>
          </a:solidFill>
          <a:latin typeface="+mn-lt"/>
          <a:cs typeface="+mn-cs"/>
        </a:defRPr>
      </a:lvl4pPr>
      <a:lvl5pPr marL="1828800" indent="-228600" algn="l" rtl="0" eaLnBrk="1" fontAlgn="base" hangingPunct="1">
        <a:spcBef>
          <a:spcPts val="400"/>
        </a:spcBef>
        <a:spcAft>
          <a:spcPct val="0"/>
        </a:spcAft>
        <a:buClr>
          <a:srgbClr val="10CF9B"/>
        </a:buClr>
        <a:buSzPct val="65000"/>
        <a:buFont typeface="Wingdings" pitchFamily="2" charset="2"/>
        <a:buChar char="»"/>
        <a:defRPr sz="1400" b="1">
          <a:solidFill>
            <a:schemeClr val="tx1"/>
          </a:solidFill>
          <a:latin typeface="Calibri" pitchFamily="34" charset="0"/>
          <a:cs typeface="+mn-cs"/>
        </a:defRPr>
      </a:lvl5pPr>
      <a:lvl6pPr marL="2286000" indent="-228600" algn="l" rtl="0" eaLnBrk="1" fontAlgn="base" hangingPunct="1">
        <a:spcBef>
          <a:spcPts val="400"/>
        </a:spcBef>
        <a:spcAft>
          <a:spcPct val="0"/>
        </a:spcAft>
        <a:buClr>
          <a:srgbClr val="10CF9B"/>
        </a:buClr>
        <a:buSzPct val="65000"/>
        <a:buFont typeface="Wingdings" pitchFamily="2" charset="2"/>
        <a:buChar char=""/>
        <a:defRPr sz="2000">
          <a:solidFill>
            <a:schemeClr val="tx1"/>
          </a:solidFill>
          <a:latin typeface="+mn-lt"/>
          <a:cs typeface="+mn-cs"/>
        </a:defRPr>
      </a:lvl6pPr>
      <a:lvl7pPr marL="2743200" indent="-228600" algn="l" rtl="0" eaLnBrk="1" fontAlgn="base" hangingPunct="1">
        <a:spcBef>
          <a:spcPts val="400"/>
        </a:spcBef>
        <a:spcAft>
          <a:spcPct val="0"/>
        </a:spcAft>
        <a:buClr>
          <a:srgbClr val="10CF9B"/>
        </a:buClr>
        <a:buSzPct val="65000"/>
        <a:buFont typeface="Wingdings" pitchFamily="2" charset="2"/>
        <a:buChar char=""/>
        <a:defRPr sz="2000">
          <a:solidFill>
            <a:schemeClr val="tx1"/>
          </a:solidFill>
          <a:latin typeface="+mn-lt"/>
          <a:cs typeface="+mn-cs"/>
        </a:defRPr>
      </a:lvl7pPr>
      <a:lvl8pPr marL="3200400" indent="-228600" algn="l" rtl="0" eaLnBrk="1" fontAlgn="base" hangingPunct="1">
        <a:spcBef>
          <a:spcPts val="400"/>
        </a:spcBef>
        <a:spcAft>
          <a:spcPct val="0"/>
        </a:spcAft>
        <a:buClr>
          <a:srgbClr val="10CF9B"/>
        </a:buClr>
        <a:buSzPct val="65000"/>
        <a:buFont typeface="Wingdings" pitchFamily="2" charset="2"/>
        <a:buChar char=""/>
        <a:defRPr sz="2000">
          <a:solidFill>
            <a:schemeClr val="tx1"/>
          </a:solidFill>
          <a:latin typeface="+mn-lt"/>
          <a:cs typeface="+mn-cs"/>
        </a:defRPr>
      </a:lvl8pPr>
      <a:lvl9pPr marL="3657600" indent="-228600" algn="l" rtl="0" eaLnBrk="1" fontAlgn="base" hangingPunct="1">
        <a:spcBef>
          <a:spcPts val="400"/>
        </a:spcBef>
        <a:spcAft>
          <a:spcPct val="0"/>
        </a:spcAft>
        <a:buClr>
          <a:srgbClr val="10CF9B"/>
        </a:buClr>
        <a:buSzPct val="6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hyperlink" Target="http://www.diffen.com/difference/Application_Server_vs_Web_Server"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esentation21.jpg"/>
          <p:cNvPicPr>
            <a:picLocks noChangeAspect="1"/>
          </p:cNvPicPr>
          <p:nvPr/>
        </p:nvPicPr>
        <p:blipFill>
          <a:blip r:embed="rId3" cstate="print"/>
          <a:stretch>
            <a:fillRect/>
          </a:stretch>
        </p:blipFill>
        <p:spPr>
          <a:xfrm>
            <a:off x="0" y="0"/>
            <a:ext cx="12192000" cy="6858000"/>
          </a:xfrm>
          <a:prstGeom prst="rect">
            <a:avLst/>
          </a:prstGeom>
        </p:spPr>
      </p:pic>
      <p:pic>
        <p:nvPicPr>
          <p:cNvPr id="1026" name="Picture 2" descr="D:\work\BDU\template powerpoint 2012\PP\logo cmmi.png"/>
          <p:cNvPicPr>
            <a:picLocks noChangeAspect="1" noChangeArrowheads="1"/>
          </p:cNvPicPr>
          <p:nvPr/>
        </p:nvPicPr>
        <p:blipFill>
          <a:blip r:embed="rId4" cstate="print"/>
          <a:srcRect/>
          <a:stretch>
            <a:fillRect/>
          </a:stretch>
        </p:blipFill>
        <p:spPr bwMode="auto">
          <a:xfrm>
            <a:off x="6453057" y="6063559"/>
            <a:ext cx="839649" cy="330335"/>
          </a:xfrm>
          <a:prstGeom prst="rect">
            <a:avLst/>
          </a:prstGeom>
          <a:noFill/>
        </p:spPr>
      </p:pic>
      <p:pic>
        <p:nvPicPr>
          <p:cNvPr id="1027" name="Picture 3" descr="D:\work\BDU\template powerpoint 2012\PP\TL 9000- trong suot.png"/>
          <p:cNvPicPr>
            <a:picLocks noChangeAspect="1" noChangeArrowheads="1"/>
          </p:cNvPicPr>
          <p:nvPr/>
        </p:nvPicPr>
        <p:blipFill>
          <a:blip r:embed="rId5" cstate="print"/>
          <a:srcRect/>
          <a:stretch>
            <a:fillRect/>
          </a:stretch>
        </p:blipFill>
        <p:spPr bwMode="auto">
          <a:xfrm>
            <a:off x="7596651" y="6034983"/>
            <a:ext cx="1063746" cy="238746"/>
          </a:xfrm>
          <a:prstGeom prst="rect">
            <a:avLst/>
          </a:prstGeom>
          <a:noFill/>
        </p:spPr>
      </p:pic>
      <p:pic>
        <p:nvPicPr>
          <p:cNvPr id="1028" name="Picture 4" descr="D:\work\BDU\template powerpoint 2012\PP\Microsoft.png"/>
          <p:cNvPicPr>
            <a:picLocks noChangeAspect="1" noChangeArrowheads="1"/>
          </p:cNvPicPr>
          <p:nvPr/>
        </p:nvPicPr>
        <p:blipFill>
          <a:blip r:embed="rId6" cstate="print"/>
          <a:srcRect/>
          <a:stretch>
            <a:fillRect/>
          </a:stretch>
        </p:blipFill>
        <p:spPr bwMode="auto">
          <a:xfrm>
            <a:off x="8779950" y="5793743"/>
            <a:ext cx="1647825" cy="602816"/>
          </a:xfrm>
          <a:prstGeom prst="rect">
            <a:avLst/>
          </a:prstGeom>
          <a:noFill/>
        </p:spPr>
      </p:pic>
      <p:sp>
        <p:nvSpPr>
          <p:cNvPr id="8" name="TextBox 7"/>
          <p:cNvSpPr txBox="1"/>
          <p:nvPr/>
        </p:nvSpPr>
        <p:spPr>
          <a:xfrm>
            <a:off x="2218863" y="1570361"/>
            <a:ext cx="8208912" cy="1446550"/>
          </a:xfrm>
          <a:prstGeom prst="rect">
            <a:avLst/>
          </a:prstGeom>
          <a:noFill/>
        </p:spPr>
        <p:txBody>
          <a:bodyPr wrap="square" rtlCol="0">
            <a:spAutoFit/>
          </a:bodyPr>
          <a:lstStyle/>
          <a:p>
            <a:pPr algn="ctr"/>
            <a:r>
              <a:rPr lang="en-US" sz="4400" dirty="0" smtClean="0">
                <a:solidFill>
                  <a:srgbClr val="128CAB"/>
                </a:solidFill>
              </a:rPr>
              <a:t>Constrained of Application Protocol</a:t>
            </a:r>
            <a:endParaRPr lang="en-US" sz="2800" dirty="0">
              <a:latin typeface="Times New Roman" panose="02020603050405020304" pitchFamily="18" charset="0"/>
              <a:cs typeface="Times New Roman" panose="02020603050405020304" pitchFamily="18" charset="0"/>
            </a:endParaRPr>
          </a:p>
        </p:txBody>
      </p:sp>
      <p:pic>
        <p:nvPicPr>
          <p:cNvPr id="9" name="Picture 2" descr="C:\Users\tuongdangkhoa\Desktop\logo-8.png"/>
          <p:cNvPicPr>
            <a:picLocks noChangeAspect="1" noChangeArrowheads="1"/>
          </p:cNvPicPr>
          <p:nvPr/>
        </p:nvPicPr>
        <p:blipFill>
          <a:blip r:embed="rId7" cstate="print"/>
          <a:srcRect/>
          <a:stretch>
            <a:fillRect/>
          </a:stretch>
        </p:blipFill>
        <p:spPr bwMode="auto">
          <a:xfrm>
            <a:off x="1524000" y="6093297"/>
            <a:ext cx="2808312" cy="411745"/>
          </a:xfrm>
          <a:prstGeom prst="rect">
            <a:avLst/>
          </a:prstGeom>
          <a:noFill/>
        </p:spPr>
      </p:pic>
    </p:spTree>
    <p:extLst>
      <p:ext uri="{BB962C8B-B14F-4D97-AF65-F5344CB8AC3E}">
        <p14:creationId xmlns:p14="http://schemas.microsoft.com/office/powerpoint/2010/main" val="1719406175"/>
      </p:ext>
    </p:extLst>
  </p:cSld>
  <p:clrMapOvr>
    <a:masterClrMapping/>
  </p:clrMapOvr>
  <p:transition advClick="0" advTm="2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graphicFrame>
        <p:nvGraphicFramePr>
          <p:cNvPr id="4" name="Table 3"/>
          <p:cNvGraphicFramePr>
            <a:graphicFrameLocks noGrp="1"/>
          </p:cNvGraphicFramePr>
          <p:nvPr>
            <p:extLst>
              <p:ext uri="{D42A27DB-BD31-4B8C-83A1-F6EECF244321}">
                <p14:modId xmlns:p14="http://schemas.microsoft.com/office/powerpoint/2010/main" val="1067268129"/>
              </p:ext>
            </p:extLst>
          </p:nvPr>
        </p:nvGraphicFramePr>
        <p:xfrm>
          <a:off x="700326" y="1817508"/>
          <a:ext cx="11161240" cy="4552296"/>
        </p:xfrm>
        <a:graphic>
          <a:graphicData uri="http://schemas.openxmlformats.org/drawingml/2006/table">
            <a:tbl>
              <a:tblPr/>
              <a:tblGrid>
                <a:gridCol w="2088232"/>
                <a:gridCol w="5352595"/>
                <a:gridCol w="3720413"/>
              </a:tblGrid>
              <a:tr h="0">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History </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28575"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Parameters remain in browser history because they are part of the URL</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28575"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Parameters are not saved in browser history.</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28575" cap="flat" cmpd="sng" algn="ctr">
                      <a:solidFill>
                        <a:srgbClr val="9BBB59"/>
                      </a:solidFill>
                      <a:prstDash val="solid"/>
                      <a:round/>
                      <a:headEnd type="none" w="med" len="med"/>
                      <a:tailEnd type="none" w="med" len="med"/>
                    </a:lnB>
                    <a:lnTlToBr>
                      <a:noFill/>
                    </a:lnTlToBr>
                    <a:lnBlToTr>
                      <a:noFill/>
                    </a:lnBlToTr>
                    <a:noFill/>
                  </a:tcPr>
                </a:tc>
              </a:tr>
              <a:tr h="200025">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Bookmarked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28575"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Can be bookmarked.</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28575"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Cannot be bookmarked.</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28575"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r>
              <a:tr h="443472">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BACK button/re-submit behaviour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GET requests are re-executed but may not be re-submitted to server if the HTML is stored in the browser cache.</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The browser usually alerts the user that </a:t>
                      </a:r>
                      <a:r>
                        <a:rPr kumimoji="0" lang="en-US" altLang="en-US" sz="1200" b="0" i="0" u="sng" strike="noStrike" cap="none" normalizeH="0" baseline="0" smtClean="0">
                          <a:ln>
                            <a:noFill/>
                          </a:ln>
                          <a:solidFill>
                            <a:srgbClr val="0000FF"/>
                          </a:solidFill>
                          <a:effectLst/>
                          <a:latin typeface="Perpetua" pitchFamily="18" charset="0"/>
                          <a:ea typeface="Malgun Gothic" panose="020B0503020000020004" pitchFamily="34" charset="-127"/>
                          <a:cs typeface="Times New Roman" panose="02020603050405020304" pitchFamily="18" charset="0"/>
                        </a:rPr>
                        <a:t>data</a:t>
                      </a: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 will need to be re-submitted.</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408348">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Encoding type (ectype attribute)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application/x-www-form-</a:t>
                      </a:r>
                      <a:r>
                        <a:rPr kumimoji="0" lang="en-US" altLang="en-US" sz="1200" b="0" i="0" u="none" strike="noStrike" cap="none" normalizeH="0" baseline="0" dirty="0" err="1"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urlencoded</a:t>
                      </a: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 </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multipart/form-data or application/x-www-form-urlencoded Use multipart encoding for binary data.</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r>
              <a:tr h="491780">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Parameters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can send but the parameter data is limited to what we can stuff into the request line (URL). Safest to use less than 2K of parameters, some servers handle up to 64K</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Can send parameters, including uploading files, to the server.</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200025">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Hacked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Easier to hack for script kiddies</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More difficult to hack</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r>
              <a:tr h="259044">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Restrictions on form data type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Yes, only ASCII characters allowed.</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No restrictions. Binary data is also allowed.</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611188">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Security </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GET is less secure compared to POST because data sent is part of the URL. So it's saved in browser history and server logs in plaintext.</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POST is a little safer than GET because the parameters are not stored in browser history or in </a:t>
                      </a:r>
                      <a:r>
                        <a:rPr kumimoji="0" lang="en-US" altLang="en-US" sz="1200" b="0" i="0" u="sng" strike="noStrike" cap="none" normalizeH="0" baseline="0" smtClean="0">
                          <a:ln>
                            <a:noFill/>
                          </a:ln>
                          <a:solidFill>
                            <a:srgbClr val="0000FF"/>
                          </a:solidFill>
                          <a:effectLst/>
                          <a:latin typeface="Perpetua" pitchFamily="18" charset="0"/>
                          <a:ea typeface="Malgun Gothic" panose="020B0503020000020004" pitchFamily="34" charset="-127"/>
                          <a:cs typeface="Times New Roman" panose="02020603050405020304" pitchFamily="18" charset="0"/>
                          <a:hlinkClick r:id="rId2"/>
                        </a:rPr>
                        <a:t>web server</a:t>
                      </a: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 logs.</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r>
              <a:tr h="598488">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Restrictions on form data length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Yes, since form data is in the URL and URL length is restricted. A safe URL length limit is </a:t>
                      </a:r>
                      <a:r>
                        <a:rPr kumimoji="0" lang="en-US" altLang="en-US" sz="1200" b="1" i="0" u="none" strike="noStrike" cap="none" normalizeH="0" baseline="0" dirty="0" smtClean="0">
                          <a:ln>
                            <a:noFill/>
                          </a:ln>
                          <a:solidFill>
                            <a:srgbClr val="C00000"/>
                          </a:solidFill>
                          <a:effectLst/>
                          <a:latin typeface="Perpetua" pitchFamily="18" charset="0"/>
                          <a:ea typeface="Malgun Gothic" panose="020B0503020000020004" pitchFamily="34" charset="-127"/>
                          <a:cs typeface="Times New Roman" panose="02020603050405020304" pitchFamily="18" charset="0"/>
                        </a:rPr>
                        <a:t>often 2048 characters </a:t>
                      </a: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but varies by browser and web server.</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No restrictions</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458788">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Usability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GET method should not be used when sending passwords or other sensitive information.</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POST method used when sending passwords or other sensitive information.</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r>
              <a:tr h="427664">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Visibility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GET method is visible to everyone (it will be displayed in the browser's address bar) and has limits on the amount of information to send.</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POST method variables are not displayed in the URL.</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noFill/>
                  </a:tcPr>
                </a:tc>
              </a:tr>
              <a:tr h="200025">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1" i="0" u="none" strike="noStrike" cap="none" normalizeH="0" baseline="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Cached </a:t>
                      </a:r>
                      <a:endParaRPr kumimoji="0" lang="en-US" altLang="en-US" sz="1200" b="0" i="0" u="none" strike="noStrike" cap="none" normalizeH="0" baseline="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Can be cached</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c>
                  <a:txBody>
                    <a:bodyPr/>
                    <a:lstStyle>
                      <a:lvl1pPr eaLnBrk="0" hangingPunct="0">
                        <a:spcBef>
                          <a:spcPct val="20000"/>
                        </a:spcBef>
                        <a:buFont typeface="Arial" panose="020B0604020202020204" pitchFamily="34" charset="0"/>
                        <a:defRPr sz="2800">
                          <a:solidFill>
                            <a:srgbClr val="FF0000"/>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200" b="0" i="0" u="none" strike="noStrike" cap="none" normalizeH="0" baseline="0" dirty="0" smtClean="0">
                          <a:ln>
                            <a:noFill/>
                          </a:ln>
                          <a:solidFill>
                            <a:schemeClr val="tx1"/>
                          </a:solidFill>
                          <a:effectLst/>
                          <a:latin typeface="Perpetua" pitchFamily="18" charset="0"/>
                          <a:ea typeface="Malgun Gothic" panose="020B0503020000020004" pitchFamily="34" charset="-127"/>
                          <a:cs typeface="Times New Roman" panose="02020603050405020304" pitchFamily="18" charset="0"/>
                        </a:rPr>
                        <a:t>Not cached</a:t>
                      </a:r>
                      <a:endParaRPr kumimoji="0" lang="en-US" altLang="en-US" sz="1200" b="0" i="0" u="none" strike="noStrike" cap="none" normalizeH="0" baseline="0" dirty="0" smtClean="0">
                        <a:ln>
                          <a:noFill/>
                        </a:ln>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52376" marR="52376" marT="0" marB="0" horzOverflow="overflow">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lnTlToBr>
                      <a:noFill/>
                    </a:lnTlToBr>
                    <a:lnBlToTr>
                      <a:noFill/>
                    </a:lnBlToTr>
                    <a:solidFill>
                      <a:srgbClr val="E6EED5"/>
                    </a:solidFill>
                  </a:tcPr>
                </a:tc>
              </a:tr>
            </a:tbl>
          </a:graphicData>
        </a:graphic>
      </p:graphicFrame>
      <p:sp>
        <p:nvSpPr>
          <p:cNvPr id="5" name="Rectangle 5"/>
          <p:cNvSpPr>
            <a:spLocks noChangeArrowheads="1"/>
          </p:cNvSpPr>
          <p:nvPr/>
        </p:nvSpPr>
        <p:spPr bwMode="auto">
          <a:xfrm>
            <a:off x="4294014" y="1447620"/>
            <a:ext cx="719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GET </a:t>
            </a:r>
          </a:p>
        </p:txBody>
      </p:sp>
      <p:sp>
        <p:nvSpPr>
          <p:cNvPr id="6" name="Rectangle 6"/>
          <p:cNvSpPr>
            <a:spLocks noChangeArrowheads="1"/>
          </p:cNvSpPr>
          <p:nvPr/>
        </p:nvSpPr>
        <p:spPr bwMode="auto">
          <a:xfrm>
            <a:off x="9336360" y="1447620"/>
            <a:ext cx="873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POST </a:t>
            </a:r>
          </a:p>
        </p:txBody>
      </p:sp>
    </p:spTree>
    <p:extLst>
      <p:ext uri="{BB962C8B-B14F-4D97-AF65-F5344CB8AC3E}">
        <p14:creationId xmlns:p14="http://schemas.microsoft.com/office/powerpoint/2010/main" val="96823828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sp>
        <p:nvSpPr>
          <p:cNvPr id="3" name="Rectangle 6"/>
          <p:cNvSpPr>
            <a:spLocks noChangeArrowheads="1"/>
          </p:cNvSpPr>
          <p:nvPr/>
        </p:nvSpPr>
        <p:spPr bwMode="auto">
          <a:xfrm>
            <a:off x="1415480" y="1484784"/>
            <a:ext cx="1897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smtClean="0">
                <a:latin typeface="Perpetua" pitchFamily="18" charset="0"/>
              </a:rPr>
              <a:t>PUT </a:t>
            </a:r>
            <a:r>
              <a:rPr lang="en-US" altLang="en-US" sz="2400" b="1" dirty="0">
                <a:latin typeface="Perpetua" pitchFamily="18" charset="0"/>
              </a:rPr>
              <a:t>Method</a:t>
            </a:r>
          </a:p>
        </p:txBody>
      </p:sp>
      <p:sp>
        <p:nvSpPr>
          <p:cNvPr id="4" name="Rectangle 1"/>
          <p:cNvSpPr>
            <a:spLocks noChangeArrowheads="1"/>
          </p:cNvSpPr>
          <p:nvPr/>
        </p:nvSpPr>
        <p:spPr bwMode="auto">
          <a:xfrm>
            <a:off x="795154" y="2044280"/>
            <a:ext cx="10971584" cy="3274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nchor="ctr">
            <a:spAutoFit/>
          </a:bodyPr>
          <a:lstStyle>
            <a:lvl1pPr indent="3413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Font typeface="Wingdings" panose="05000000000000000000" pitchFamily="2" charset="2"/>
              <a:buChar char="q"/>
            </a:pPr>
            <a:r>
              <a:rPr lang="en-US" altLang="en-US" dirty="0">
                <a:solidFill>
                  <a:srgbClr val="000000"/>
                </a:solidFill>
                <a:latin typeface="Perpetua" pitchFamily="18" charset="0"/>
              </a:rPr>
              <a:t>The </a:t>
            </a:r>
            <a:r>
              <a:rPr lang="en-US" altLang="en-US" b="1" dirty="0">
                <a:solidFill>
                  <a:srgbClr val="000000"/>
                </a:solidFill>
                <a:latin typeface="Perpetua" pitchFamily="18" charset="0"/>
              </a:rPr>
              <a:t>PUT method requests </a:t>
            </a:r>
            <a:r>
              <a:rPr lang="en-US" altLang="en-US" dirty="0">
                <a:solidFill>
                  <a:srgbClr val="000000"/>
                </a:solidFill>
                <a:latin typeface="Perpetua" pitchFamily="18" charset="0"/>
              </a:rPr>
              <a:t>that the resource identified by the request URI be updated or created with the enclosed message body.</a:t>
            </a:r>
          </a:p>
          <a:p>
            <a:pPr algn="just">
              <a:lnSpc>
                <a:spcPct val="150000"/>
              </a:lnSpc>
              <a:buFont typeface="Wingdings" panose="05000000000000000000" pitchFamily="2" charset="2"/>
              <a:buChar char="q"/>
            </a:pPr>
            <a:r>
              <a:rPr lang="en-US" altLang="en-US" dirty="0">
                <a:solidFill>
                  <a:srgbClr val="000000"/>
                </a:solidFill>
                <a:latin typeface="Perpetua" pitchFamily="18" charset="0"/>
              </a:rPr>
              <a:t> If a resource exists at that URI the message body SHOULD be considered a modified version of that resource, and a  </a:t>
            </a:r>
            <a:r>
              <a:rPr lang="en-US" altLang="en-US" b="1" dirty="0">
                <a:solidFill>
                  <a:srgbClr val="000000"/>
                </a:solidFill>
                <a:latin typeface="Perpetua" pitchFamily="18" charset="0"/>
              </a:rPr>
              <a:t>200 (OK) response </a:t>
            </a:r>
            <a:r>
              <a:rPr lang="en-US" altLang="en-US" dirty="0">
                <a:solidFill>
                  <a:srgbClr val="000000"/>
                </a:solidFill>
                <a:latin typeface="Perpetua" pitchFamily="18" charset="0"/>
              </a:rPr>
              <a:t>SHOULD be returned. </a:t>
            </a:r>
          </a:p>
          <a:p>
            <a:pPr algn="just">
              <a:lnSpc>
                <a:spcPct val="150000"/>
              </a:lnSpc>
              <a:buFont typeface="Wingdings" panose="05000000000000000000" pitchFamily="2" charset="2"/>
              <a:buChar char="q"/>
            </a:pPr>
            <a:r>
              <a:rPr lang="en-US" altLang="en-US" dirty="0">
                <a:solidFill>
                  <a:srgbClr val="000000"/>
                </a:solidFill>
                <a:latin typeface="Perpetua" pitchFamily="18" charset="0"/>
              </a:rPr>
              <a:t>If no resource exists then </a:t>
            </a:r>
            <a:r>
              <a:rPr lang="en-US" altLang="en-US" b="1" dirty="0">
                <a:solidFill>
                  <a:srgbClr val="000000"/>
                </a:solidFill>
                <a:latin typeface="Perpetua" pitchFamily="18" charset="0"/>
              </a:rPr>
              <a:t>the server MAY create a new resource </a:t>
            </a:r>
            <a:r>
              <a:rPr lang="en-US" altLang="en-US" dirty="0">
                <a:solidFill>
                  <a:srgbClr val="000000"/>
                </a:solidFill>
                <a:latin typeface="Perpetua" pitchFamily="18" charset="0"/>
              </a:rPr>
              <a:t>with that URI, resulting </a:t>
            </a:r>
            <a:r>
              <a:rPr lang="en-US" altLang="en-US" b="1" dirty="0">
                <a:solidFill>
                  <a:srgbClr val="000000"/>
                </a:solidFill>
                <a:latin typeface="Perpetua" pitchFamily="18" charset="0"/>
              </a:rPr>
              <a:t>in a 201 (Created) response</a:t>
            </a:r>
            <a:r>
              <a:rPr lang="en-US" altLang="en-US" dirty="0">
                <a:solidFill>
                  <a:srgbClr val="000000"/>
                </a:solidFill>
                <a:latin typeface="Perpetua" pitchFamily="18" charset="0"/>
              </a:rPr>
              <a:t>. </a:t>
            </a:r>
          </a:p>
          <a:p>
            <a:pPr algn="just">
              <a:lnSpc>
                <a:spcPct val="150000"/>
              </a:lnSpc>
              <a:buFont typeface="Wingdings" panose="05000000000000000000" pitchFamily="2" charset="2"/>
              <a:buChar char="q"/>
            </a:pPr>
            <a:r>
              <a:rPr lang="en-US" altLang="en-US" dirty="0">
                <a:solidFill>
                  <a:srgbClr val="000000"/>
                </a:solidFill>
                <a:latin typeface="Perpetua" pitchFamily="18" charset="0"/>
              </a:rPr>
              <a:t>If the resource could not be created or modified, then </a:t>
            </a:r>
            <a:r>
              <a:rPr lang="en-US" altLang="en-US" b="1" dirty="0">
                <a:solidFill>
                  <a:srgbClr val="000000"/>
                </a:solidFill>
                <a:latin typeface="Perpetua" pitchFamily="18" charset="0"/>
              </a:rPr>
              <a:t>an appropriate error response code SHOULD </a:t>
            </a:r>
            <a:r>
              <a:rPr lang="en-US" altLang="en-US" dirty="0">
                <a:solidFill>
                  <a:srgbClr val="000000"/>
                </a:solidFill>
                <a:latin typeface="Perpetua" pitchFamily="18" charset="0"/>
              </a:rPr>
              <a:t>be sent. Responses to this </a:t>
            </a:r>
            <a:r>
              <a:rPr lang="en-US" altLang="en-US" b="1" dirty="0">
                <a:solidFill>
                  <a:srgbClr val="000000"/>
                </a:solidFill>
                <a:latin typeface="Perpetua" pitchFamily="18" charset="0"/>
              </a:rPr>
              <a:t>method are not cacheable</a:t>
            </a:r>
            <a:r>
              <a:rPr lang="en-US" altLang="en-US" dirty="0">
                <a:solidFill>
                  <a:srgbClr val="000000"/>
                </a:solidFill>
                <a:latin typeface="Perpetua" pitchFamily="18" charset="0"/>
              </a:rPr>
              <a:t>.</a:t>
            </a:r>
            <a:r>
              <a:rPr lang="en-US" altLang="en-US" dirty="0">
                <a:latin typeface="Perpetua" pitchFamily="18" charset="0"/>
              </a:rPr>
              <a:t> </a:t>
            </a:r>
          </a:p>
        </p:txBody>
      </p:sp>
      <p:sp>
        <p:nvSpPr>
          <p:cNvPr id="5" name="Rectangle 4"/>
          <p:cNvSpPr/>
          <p:nvPr/>
        </p:nvSpPr>
        <p:spPr>
          <a:xfrm>
            <a:off x="820342" y="5661248"/>
            <a:ext cx="5562600" cy="711200"/>
          </a:xfrm>
          <a:prstGeom prst="rect">
            <a:avLst/>
          </a:prstGeom>
          <a:solidFill>
            <a:sysClr val="window" lastClr="FFFFFF"/>
          </a:solidFill>
          <a:ln w="25400" cap="flat" cmpd="sng" algn="ctr">
            <a:solidFill>
              <a:srgbClr val="4BACC6"/>
            </a:solidFill>
            <a:prstDash val="solid"/>
          </a:ln>
          <a:effectLst/>
        </p:spPr>
        <p:txBody>
          <a:bodyPr>
            <a:spAutoFit/>
          </a:bodyPr>
          <a:lstStyle/>
          <a:p>
            <a:pPr marL="0" marR="0" lvl="0" indent="0" algn="just" defTabSz="914400" eaLnBrk="1" fontAlgn="base" latinLnBrk="0" hangingPunct="1">
              <a:lnSpc>
                <a:spcPct val="15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Perpetua" pitchFamily="18" charset="0"/>
                <a:ea typeface="+mn-ea"/>
                <a:cs typeface="Arial" pitchFamily="34" charset="0"/>
              </a:rPr>
              <a:t> PUT:- </a:t>
            </a:r>
            <a:r>
              <a:rPr kumimoji="0" lang="en-US" sz="1400" b="0" i="0" u="none" strike="noStrike" kern="0" cap="none" spc="0" normalizeH="0" baseline="0" noProof="0" dirty="0">
                <a:ln>
                  <a:noFill/>
                </a:ln>
                <a:solidFill>
                  <a:srgbClr val="000000"/>
                </a:solidFill>
                <a:effectLst/>
                <a:uLnTx/>
                <a:uFillTx/>
                <a:latin typeface="Perpetua" pitchFamily="18" charset="0"/>
                <a:ea typeface="+mn-ea"/>
                <a:cs typeface="Arial" pitchFamily="34" charset="0"/>
              </a:rPr>
              <a:t>Used when the client is sending a </a:t>
            </a:r>
            <a:r>
              <a:rPr kumimoji="0" lang="en-US" sz="1400" b="1" i="0" u="none" strike="noStrike" kern="0" cap="none" spc="0" normalizeH="0" baseline="0" noProof="0" dirty="0">
                <a:ln>
                  <a:noFill/>
                </a:ln>
                <a:solidFill>
                  <a:srgbClr val="000000"/>
                </a:solidFill>
                <a:effectLst/>
                <a:uLnTx/>
                <a:uFillTx/>
                <a:latin typeface="Perpetua" pitchFamily="18" charset="0"/>
                <a:ea typeface="+mn-ea"/>
                <a:cs typeface="Arial" pitchFamily="34" charset="0"/>
              </a:rPr>
              <a:t>replacement document </a:t>
            </a:r>
            <a:r>
              <a:rPr kumimoji="0" lang="en-US" sz="1400" b="0" i="0" u="none" strike="noStrike" kern="0" cap="none" spc="0" normalizeH="0" baseline="0" noProof="0" dirty="0">
                <a:ln>
                  <a:noFill/>
                </a:ln>
                <a:solidFill>
                  <a:srgbClr val="000000"/>
                </a:solidFill>
                <a:effectLst/>
                <a:uLnTx/>
                <a:uFillTx/>
                <a:latin typeface="Perpetua" pitchFamily="18" charset="0"/>
                <a:ea typeface="+mn-ea"/>
                <a:cs typeface="Arial" pitchFamily="34" charset="0"/>
              </a:rPr>
              <a:t>or </a:t>
            </a:r>
            <a:r>
              <a:rPr kumimoji="0" lang="en-US" sz="1400" b="1" i="0" u="none" strike="noStrike" kern="0" cap="none" spc="0" normalizeH="0" baseline="0" noProof="0" dirty="0">
                <a:ln>
                  <a:noFill/>
                </a:ln>
                <a:solidFill>
                  <a:srgbClr val="000000"/>
                </a:solidFill>
                <a:effectLst/>
                <a:uLnTx/>
                <a:uFillTx/>
                <a:latin typeface="Perpetua" pitchFamily="18" charset="0"/>
                <a:ea typeface="+mn-ea"/>
                <a:cs typeface="Arial" pitchFamily="34" charset="0"/>
              </a:rPr>
              <a:t>uploading a new document </a:t>
            </a:r>
            <a:r>
              <a:rPr kumimoji="0" lang="en-US" sz="1400" b="0" i="0" u="none" strike="noStrike" kern="0" cap="none" spc="0" normalizeH="0" baseline="0" noProof="0" dirty="0">
                <a:ln>
                  <a:noFill/>
                </a:ln>
                <a:solidFill>
                  <a:srgbClr val="000000"/>
                </a:solidFill>
                <a:effectLst/>
                <a:uLnTx/>
                <a:uFillTx/>
                <a:latin typeface="Perpetua" pitchFamily="18" charset="0"/>
                <a:ea typeface="+mn-ea"/>
                <a:cs typeface="Arial" pitchFamily="34" charset="0"/>
              </a:rPr>
              <a:t>to the Web server under the request URL</a:t>
            </a:r>
          </a:p>
        </p:txBody>
      </p:sp>
    </p:spTree>
    <p:extLst>
      <p:ext uri="{BB962C8B-B14F-4D97-AF65-F5344CB8AC3E}">
        <p14:creationId xmlns:p14="http://schemas.microsoft.com/office/powerpoint/2010/main" val="299549970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sp>
        <p:nvSpPr>
          <p:cNvPr id="3" name="Rectangle 6"/>
          <p:cNvSpPr>
            <a:spLocks noChangeArrowheads="1"/>
          </p:cNvSpPr>
          <p:nvPr/>
        </p:nvSpPr>
        <p:spPr bwMode="auto">
          <a:xfrm>
            <a:off x="1415480" y="1484784"/>
            <a:ext cx="25362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smtClean="0">
                <a:latin typeface="Perpetua" pitchFamily="18" charset="0"/>
              </a:rPr>
              <a:t>DELETE </a:t>
            </a:r>
            <a:r>
              <a:rPr lang="en-US" altLang="en-US" sz="2400" b="1" dirty="0">
                <a:latin typeface="Perpetua" pitchFamily="18" charset="0"/>
              </a:rPr>
              <a:t>Method</a:t>
            </a:r>
          </a:p>
        </p:txBody>
      </p:sp>
      <p:sp>
        <p:nvSpPr>
          <p:cNvPr id="4" name="Content Placeholder 2"/>
          <p:cNvSpPr txBox="1">
            <a:spLocks/>
          </p:cNvSpPr>
          <p:nvPr/>
        </p:nvSpPr>
        <p:spPr bwMode="auto">
          <a:xfrm>
            <a:off x="911424" y="1930679"/>
            <a:ext cx="1015312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FF000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altLang="en-US" sz="2400" dirty="0" smtClean="0">
                <a:solidFill>
                  <a:srgbClr val="002060"/>
                </a:solidFill>
                <a:latin typeface="Perpetua" pitchFamily="18" charset="0"/>
              </a:rPr>
              <a:t>The DELETE method requests that the resource identified by the request URI be deleted. </a:t>
            </a:r>
          </a:p>
          <a:p>
            <a:pPr algn="just">
              <a:lnSpc>
                <a:spcPct val="150000"/>
              </a:lnSpc>
            </a:pPr>
            <a:r>
              <a:rPr lang="en-US" altLang="en-US" sz="2400" dirty="0" smtClean="0">
                <a:solidFill>
                  <a:srgbClr val="002060"/>
                </a:solidFill>
                <a:latin typeface="Perpetua" pitchFamily="18" charset="0"/>
              </a:rPr>
              <a:t>The response 200 (OK) SHOULD be sent on success. </a:t>
            </a:r>
          </a:p>
          <a:p>
            <a:pPr algn="just">
              <a:lnSpc>
                <a:spcPct val="150000"/>
              </a:lnSpc>
            </a:pPr>
            <a:r>
              <a:rPr lang="en-US" altLang="en-US" sz="2400" dirty="0" smtClean="0">
                <a:solidFill>
                  <a:srgbClr val="002060"/>
                </a:solidFill>
                <a:latin typeface="Perpetua" pitchFamily="18" charset="0"/>
              </a:rPr>
              <a:t>Responses to this </a:t>
            </a:r>
            <a:r>
              <a:rPr lang="en-US" altLang="en-US" sz="2400" b="1" dirty="0" smtClean="0">
                <a:solidFill>
                  <a:srgbClr val="002060"/>
                </a:solidFill>
                <a:latin typeface="Perpetua" pitchFamily="18" charset="0"/>
              </a:rPr>
              <a:t>method are not cacheable</a:t>
            </a:r>
            <a:r>
              <a:rPr lang="en-US" altLang="en-US" sz="2400" dirty="0" smtClean="0">
                <a:solidFill>
                  <a:srgbClr val="002060"/>
                </a:solidFill>
                <a:latin typeface="Perpetua" pitchFamily="18" charset="0"/>
              </a:rPr>
              <a:t>.</a:t>
            </a:r>
          </a:p>
          <a:p>
            <a:pPr algn="just">
              <a:lnSpc>
                <a:spcPct val="150000"/>
              </a:lnSpc>
              <a:buFont typeface="Arial" panose="020B0604020202020204" pitchFamily="34" charset="0"/>
              <a:buNone/>
            </a:pPr>
            <a:r>
              <a:rPr lang="en-US" altLang="en-US" sz="2400" dirty="0" smtClean="0">
                <a:solidFill>
                  <a:srgbClr val="002060"/>
                </a:solidFill>
                <a:latin typeface="Perpetua" pitchFamily="18" charset="0"/>
              </a:rPr>
              <a:t> </a:t>
            </a:r>
            <a:br>
              <a:rPr lang="en-US" altLang="en-US" sz="2400" dirty="0" smtClean="0">
                <a:solidFill>
                  <a:srgbClr val="002060"/>
                </a:solidFill>
                <a:latin typeface="Perpetua" pitchFamily="18" charset="0"/>
              </a:rPr>
            </a:br>
            <a:endParaRPr lang="en-US" altLang="en-US" sz="2400" dirty="0" smtClean="0">
              <a:solidFill>
                <a:srgbClr val="002060"/>
              </a:solidFill>
              <a:latin typeface="Perpetua" pitchFamily="18" charset="0"/>
            </a:endParaRPr>
          </a:p>
        </p:txBody>
      </p:sp>
      <p:sp>
        <p:nvSpPr>
          <p:cNvPr id="5" name="Rectangle 4"/>
          <p:cNvSpPr/>
          <p:nvPr/>
        </p:nvSpPr>
        <p:spPr>
          <a:xfrm>
            <a:off x="911424" y="5119774"/>
            <a:ext cx="8153400" cy="646113"/>
          </a:xfrm>
          <a:prstGeom prst="rect">
            <a:avLst/>
          </a:prstGeom>
          <a:solidFill>
            <a:sysClr val="window" lastClr="FFFFFF"/>
          </a:solidFill>
          <a:ln w="25400" cap="flat" cmpd="sng" algn="ctr">
            <a:solidFill>
              <a:srgbClr val="4BACC6"/>
            </a:solidFill>
            <a:prstDash val="solid"/>
          </a:ln>
          <a:effec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C00000"/>
                </a:solidFill>
                <a:effectLst/>
                <a:uLnTx/>
                <a:uFillTx/>
                <a:latin typeface="Perpetua" pitchFamily="18" charset="0"/>
                <a:ea typeface="+mn-ea"/>
                <a:cs typeface="+mn-cs"/>
              </a:rPr>
              <a:t>DELETE</a:t>
            </a:r>
            <a:r>
              <a:rPr kumimoji="0" lang="en-US" sz="1800" b="0" i="0" u="none" strike="noStrike" kern="0" cap="none" spc="0" normalizeH="0" baseline="0" noProof="0" dirty="0">
                <a:ln>
                  <a:noFill/>
                </a:ln>
                <a:solidFill>
                  <a:prstClr val="black"/>
                </a:solidFill>
                <a:effectLst/>
                <a:uLnTx/>
                <a:uFillTx/>
                <a:latin typeface="Perpetua" pitchFamily="18" charset="0"/>
                <a:ea typeface="+mn-ea"/>
                <a:cs typeface="+mn-cs"/>
              </a:rPr>
              <a:t>:- Used when the client is trying to delete a document from the Web server, identified by the request URL.</a:t>
            </a:r>
          </a:p>
        </p:txBody>
      </p:sp>
    </p:spTree>
    <p:extLst>
      <p:ext uri="{BB962C8B-B14F-4D97-AF65-F5344CB8AC3E}">
        <p14:creationId xmlns:p14="http://schemas.microsoft.com/office/powerpoint/2010/main" val="26337424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Message Format</a:t>
            </a:r>
            <a:endParaRPr lang="fi-FI" sz="2900" kern="0" dirty="0"/>
          </a:p>
        </p:txBody>
      </p:sp>
      <p:sp>
        <p:nvSpPr>
          <p:cNvPr id="3" name="Title 1"/>
          <p:cNvSpPr txBox="1">
            <a:spLocks/>
          </p:cNvSpPr>
          <p:nvPr/>
        </p:nvSpPr>
        <p:spPr bwMode="auto">
          <a:xfrm>
            <a:off x="913887" y="1350270"/>
            <a:ext cx="10734118" cy="870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17375E"/>
                </a:solidFill>
                <a:latin typeface="+mj-lt"/>
                <a:ea typeface="+mj-ea"/>
                <a:cs typeface="+mj-cs"/>
              </a:defRPr>
            </a:lvl1pPr>
            <a:lvl2pPr algn="ctr" rtl="0" eaLnBrk="0" fontAlgn="base" hangingPunct="0">
              <a:spcBef>
                <a:spcPct val="0"/>
              </a:spcBef>
              <a:spcAft>
                <a:spcPct val="0"/>
              </a:spcAft>
              <a:defRPr sz="4400">
                <a:solidFill>
                  <a:srgbClr val="17375E"/>
                </a:solidFill>
                <a:latin typeface="Calibri" pitchFamily="34" charset="0"/>
              </a:defRPr>
            </a:lvl2pPr>
            <a:lvl3pPr algn="ctr" rtl="0" eaLnBrk="0" fontAlgn="base" hangingPunct="0">
              <a:spcBef>
                <a:spcPct val="0"/>
              </a:spcBef>
              <a:spcAft>
                <a:spcPct val="0"/>
              </a:spcAft>
              <a:defRPr sz="4400">
                <a:solidFill>
                  <a:srgbClr val="17375E"/>
                </a:solidFill>
                <a:latin typeface="Calibri" pitchFamily="34" charset="0"/>
              </a:defRPr>
            </a:lvl3pPr>
            <a:lvl4pPr algn="ctr" rtl="0" eaLnBrk="0" fontAlgn="base" hangingPunct="0">
              <a:spcBef>
                <a:spcPct val="0"/>
              </a:spcBef>
              <a:spcAft>
                <a:spcPct val="0"/>
              </a:spcAft>
              <a:defRPr sz="4400">
                <a:solidFill>
                  <a:srgbClr val="17375E"/>
                </a:solidFill>
                <a:latin typeface="Calibri" pitchFamily="34" charset="0"/>
              </a:defRPr>
            </a:lvl4pPr>
            <a:lvl5pPr algn="ctr" rtl="0" eaLnBrk="0" fontAlgn="base" hangingPunct="0">
              <a:spcBef>
                <a:spcPct val="0"/>
              </a:spcBef>
              <a:spcAft>
                <a:spcPct val="0"/>
              </a:spcAft>
              <a:defRPr sz="4400">
                <a:solidFill>
                  <a:srgbClr val="17375E"/>
                </a:solidFill>
                <a:latin typeface="Calibri" pitchFamily="34" charset="0"/>
              </a:defRPr>
            </a:lvl5pPr>
            <a:lvl6pPr marL="457200" algn="ctr" rtl="0" fontAlgn="base">
              <a:spcBef>
                <a:spcPct val="0"/>
              </a:spcBef>
              <a:spcAft>
                <a:spcPct val="0"/>
              </a:spcAft>
              <a:defRPr sz="4400">
                <a:solidFill>
                  <a:srgbClr val="17375E"/>
                </a:solidFill>
                <a:latin typeface="Calibri" pitchFamily="34" charset="0"/>
              </a:defRPr>
            </a:lvl6pPr>
            <a:lvl7pPr marL="914400" algn="ctr" rtl="0" fontAlgn="base">
              <a:spcBef>
                <a:spcPct val="0"/>
              </a:spcBef>
              <a:spcAft>
                <a:spcPct val="0"/>
              </a:spcAft>
              <a:defRPr sz="4400">
                <a:solidFill>
                  <a:srgbClr val="17375E"/>
                </a:solidFill>
                <a:latin typeface="Calibri" pitchFamily="34" charset="0"/>
              </a:defRPr>
            </a:lvl7pPr>
            <a:lvl8pPr marL="1371600" algn="ctr" rtl="0" fontAlgn="base">
              <a:spcBef>
                <a:spcPct val="0"/>
              </a:spcBef>
              <a:spcAft>
                <a:spcPct val="0"/>
              </a:spcAft>
              <a:defRPr sz="4400">
                <a:solidFill>
                  <a:srgbClr val="17375E"/>
                </a:solidFill>
                <a:latin typeface="Calibri" pitchFamily="34" charset="0"/>
              </a:defRPr>
            </a:lvl8pPr>
            <a:lvl9pPr marL="1828800" algn="ctr" rtl="0" fontAlgn="base">
              <a:spcBef>
                <a:spcPct val="0"/>
              </a:spcBef>
              <a:spcAft>
                <a:spcPct val="0"/>
              </a:spcAft>
              <a:defRPr sz="4400">
                <a:solidFill>
                  <a:srgbClr val="17375E"/>
                </a:solidFill>
                <a:latin typeface="Calibri" pitchFamily="34" charset="0"/>
              </a:defRPr>
            </a:lvl9pPr>
          </a:lstStyle>
          <a:p>
            <a:pPr marL="457200" algn="l" eaLnBrk="1" hangingPunct="1"/>
            <a:r>
              <a:rPr lang="en-US" altLang="en-US" sz="1800" b="1" dirty="0" err="1" smtClean="0">
                <a:solidFill>
                  <a:srgbClr val="002060"/>
                </a:solidFill>
                <a:latin typeface="Times New Roman" panose="02020603050405020304" pitchFamily="18" charset="0"/>
                <a:cs typeface="Times New Roman" panose="02020603050405020304" pitchFamily="18" charset="0"/>
              </a:rPr>
              <a:t>CoAP</a:t>
            </a:r>
            <a:r>
              <a:rPr lang="en-US" altLang="en-US" sz="1800" b="1" dirty="0" smtClean="0">
                <a:solidFill>
                  <a:srgbClr val="002060"/>
                </a:solidFill>
                <a:latin typeface="Times New Roman" panose="02020603050405020304" pitchFamily="18" charset="0"/>
                <a:cs typeface="Times New Roman" panose="02020603050405020304" pitchFamily="18" charset="0"/>
              </a:rPr>
              <a:t>  messages are encoded in a simple binary format.</a:t>
            </a:r>
          </a:p>
          <a:p>
            <a:pPr marL="457200" algn="l" eaLnBrk="1" hangingPunct="1"/>
            <a:r>
              <a:rPr lang="en-US" altLang="en-US" sz="1800" b="1" dirty="0" smtClean="0">
                <a:solidFill>
                  <a:srgbClr val="002060"/>
                </a:solidFill>
                <a:latin typeface="Times New Roman" panose="02020603050405020304" pitchFamily="18" charset="0"/>
                <a:cs typeface="Times New Roman" panose="02020603050405020304" pitchFamily="18" charset="0"/>
              </a:rPr>
              <a:t> </a:t>
            </a:r>
            <a:r>
              <a:rPr lang="en-US" altLang="en-US" sz="1400" dirty="0" smtClean="0">
                <a:solidFill>
                  <a:srgbClr val="002060"/>
                </a:solidFill>
                <a:latin typeface="Times New Roman" panose="02020603050405020304" pitchFamily="18" charset="0"/>
                <a:cs typeface="Times New Roman" panose="02020603050405020304" pitchFamily="18" charset="0"/>
              </a:rPr>
              <a:t>The Message Header (4 bytes).</a:t>
            </a:r>
          </a:p>
          <a:p>
            <a:pPr marL="457200" algn="l" eaLnBrk="1" hangingPunct="1"/>
            <a:r>
              <a:rPr lang="en-US" altLang="en-US" sz="1400" dirty="0" smtClean="0">
                <a:solidFill>
                  <a:srgbClr val="002060"/>
                </a:solidFill>
                <a:latin typeface="Times New Roman" panose="02020603050405020304" pitchFamily="18" charset="0"/>
                <a:cs typeface="Times New Roman" panose="02020603050405020304" pitchFamily="18" charset="0"/>
              </a:rPr>
              <a:t>The variable-length token value 0 and 8 bytes long.</a:t>
            </a:r>
            <a:endParaRPr lang="en-US" altLang="en-US" sz="1800" dirty="0" smtClean="0">
              <a:solidFill>
                <a:srgbClr val="002060"/>
              </a:solidFill>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862" y="2348880"/>
            <a:ext cx="9485842"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1271464" y="4149080"/>
            <a:ext cx="9437240" cy="2354263"/>
          </a:xfrm>
          <a:prstGeom prst="rect">
            <a:avLst/>
          </a:prstGeom>
          <a:noFill/>
          <a:ln w="9525">
            <a:noFill/>
            <a:miter lim="800000"/>
            <a:headEnd/>
            <a:tailEnd/>
          </a:ln>
        </p:spPr>
        <p:txBody>
          <a:bodyPr wrap="square">
            <a:spAutoFit/>
          </a:bodyPr>
          <a:lstStyle/>
          <a:p>
            <a:pPr fontAlgn="base">
              <a:lnSpc>
                <a:spcPct val="150000"/>
              </a:lnSpc>
              <a:spcBef>
                <a:spcPct val="0"/>
              </a:spcBef>
              <a:spcAft>
                <a:spcPct val="0"/>
              </a:spcAft>
              <a:defRPr/>
            </a:pPr>
            <a:r>
              <a:rPr lang="en-US" sz="1400" b="1" dirty="0">
                <a:solidFill>
                  <a:srgbClr val="C00000"/>
                </a:solidFill>
                <a:latin typeface="Calibri"/>
                <a:cs typeface="Arial" charset="0"/>
              </a:rPr>
              <a:t>Ver</a:t>
            </a:r>
            <a:r>
              <a:rPr lang="en-US" sz="1400" dirty="0">
                <a:solidFill>
                  <a:prstClr val="black"/>
                </a:solidFill>
                <a:latin typeface="Calibri"/>
                <a:cs typeface="Arial" charset="0"/>
              </a:rPr>
              <a:t> - Version (1)  </a:t>
            </a:r>
            <a:r>
              <a:rPr lang="en-US" sz="1400" dirty="0">
                <a:solidFill>
                  <a:prstClr val="black"/>
                </a:solidFill>
                <a:latin typeface="Calibri"/>
                <a:cs typeface="Arial" charset="0"/>
                <a:sym typeface="Wingdings" pitchFamily="2" charset="2"/>
              </a:rPr>
              <a:t> </a:t>
            </a:r>
            <a:r>
              <a:rPr lang="en-US" sz="1400" u="sng" dirty="0">
                <a:solidFill>
                  <a:prstClr val="black"/>
                </a:solidFill>
                <a:latin typeface="Calibri"/>
                <a:cs typeface="Arial" charset="0"/>
                <a:sym typeface="Wingdings" pitchFamily="2" charset="2"/>
              </a:rPr>
              <a:t>2 bit unsigned integer . Implementations of this field to 1 (01 binary).</a:t>
            </a:r>
            <a:endParaRPr lang="en-US" sz="1400" u="sng" dirty="0">
              <a:solidFill>
                <a:prstClr val="black"/>
              </a:solidFill>
              <a:latin typeface="Calibri"/>
              <a:cs typeface="Arial" charset="0"/>
            </a:endParaRPr>
          </a:p>
          <a:p>
            <a:pPr fontAlgn="base">
              <a:lnSpc>
                <a:spcPct val="150000"/>
              </a:lnSpc>
              <a:spcBef>
                <a:spcPct val="0"/>
              </a:spcBef>
              <a:spcAft>
                <a:spcPct val="0"/>
              </a:spcAft>
              <a:defRPr/>
            </a:pPr>
            <a:r>
              <a:rPr lang="en-US" sz="1400" b="1" dirty="0">
                <a:solidFill>
                  <a:srgbClr val="C00000"/>
                </a:solidFill>
                <a:latin typeface="Calibri"/>
                <a:cs typeface="Arial" charset="0"/>
              </a:rPr>
              <a:t>T</a:t>
            </a:r>
            <a:r>
              <a:rPr lang="en-US" sz="1400" dirty="0">
                <a:solidFill>
                  <a:prstClr val="black"/>
                </a:solidFill>
                <a:latin typeface="Calibri"/>
                <a:cs typeface="Arial" charset="0"/>
              </a:rPr>
              <a:t> – Message Type </a:t>
            </a:r>
            <a:r>
              <a:rPr lang="en-US" sz="1400" dirty="0">
                <a:solidFill>
                  <a:prstClr val="black"/>
                </a:solidFill>
                <a:latin typeface="Calibri"/>
                <a:cs typeface="Arial" charset="0"/>
                <a:sym typeface="Wingdings" pitchFamily="2" charset="2"/>
              </a:rPr>
              <a:t> </a:t>
            </a:r>
            <a:r>
              <a:rPr lang="en-US" sz="1400" u="sng" dirty="0">
                <a:solidFill>
                  <a:prstClr val="black"/>
                </a:solidFill>
                <a:latin typeface="Calibri"/>
                <a:cs typeface="Arial" charset="0"/>
                <a:sym typeface="Wingdings" pitchFamily="2" charset="2"/>
              </a:rPr>
              <a:t>2- bit unsigned integer.  </a:t>
            </a:r>
            <a:r>
              <a:rPr lang="en-US" sz="1400" u="sng" dirty="0">
                <a:solidFill>
                  <a:prstClr val="black"/>
                </a:solidFill>
                <a:latin typeface="Calibri"/>
                <a:cs typeface="Arial" charset="0"/>
              </a:rPr>
              <a:t>(Confirmable, Non-Confirmable, Acknowledgement, Reset).</a:t>
            </a:r>
          </a:p>
          <a:p>
            <a:pPr fontAlgn="base">
              <a:lnSpc>
                <a:spcPct val="150000"/>
              </a:lnSpc>
              <a:spcBef>
                <a:spcPct val="0"/>
              </a:spcBef>
              <a:spcAft>
                <a:spcPct val="0"/>
              </a:spcAft>
              <a:defRPr/>
            </a:pPr>
            <a:r>
              <a:rPr lang="en-US" sz="1400" b="1" dirty="0">
                <a:solidFill>
                  <a:srgbClr val="C00000"/>
                </a:solidFill>
                <a:latin typeface="Calibri"/>
                <a:cs typeface="Arial" charset="0"/>
              </a:rPr>
              <a:t>TKL</a:t>
            </a:r>
            <a:r>
              <a:rPr lang="en-US" sz="1400" dirty="0">
                <a:solidFill>
                  <a:prstClr val="black"/>
                </a:solidFill>
                <a:latin typeface="Calibri"/>
                <a:cs typeface="Arial" charset="0"/>
              </a:rPr>
              <a:t>- Token Length </a:t>
            </a:r>
            <a:r>
              <a:rPr lang="en-US" sz="1400" dirty="0">
                <a:solidFill>
                  <a:prstClr val="black"/>
                </a:solidFill>
                <a:latin typeface="Calibri"/>
                <a:cs typeface="Arial" charset="0"/>
                <a:sym typeface="Wingdings" pitchFamily="2" charset="2"/>
              </a:rPr>
              <a:t> </a:t>
            </a:r>
            <a:r>
              <a:rPr lang="en-US" sz="1400" u="sng" dirty="0">
                <a:solidFill>
                  <a:prstClr val="black"/>
                </a:solidFill>
                <a:latin typeface="Calibri"/>
                <a:cs typeface="Arial" charset="0"/>
                <a:sym typeface="Wingdings" pitchFamily="2" charset="2"/>
              </a:rPr>
              <a:t>4-bit unsigned integer. Indicates the length of the variable-length Token field (0-8 bytes). </a:t>
            </a:r>
          </a:p>
          <a:p>
            <a:pPr fontAlgn="base">
              <a:lnSpc>
                <a:spcPct val="150000"/>
              </a:lnSpc>
              <a:spcBef>
                <a:spcPct val="0"/>
              </a:spcBef>
              <a:spcAft>
                <a:spcPct val="0"/>
              </a:spcAft>
              <a:defRPr/>
            </a:pPr>
            <a:r>
              <a:rPr lang="en-US" sz="1400" b="1" dirty="0">
                <a:solidFill>
                  <a:srgbClr val="C00000"/>
                </a:solidFill>
                <a:latin typeface="Calibri"/>
                <a:cs typeface="Arial" charset="0"/>
              </a:rPr>
              <a:t>Code</a:t>
            </a:r>
            <a:r>
              <a:rPr lang="en-US" sz="1400" dirty="0">
                <a:solidFill>
                  <a:prstClr val="black"/>
                </a:solidFill>
                <a:latin typeface="Calibri"/>
                <a:cs typeface="Arial" charset="0"/>
              </a:rPr>
              <a:t> – </a:t>
            </a:r>
            <a:r>
              <a:rPr lang="en-US" sz="1400" u="sng" dirty="0">
                <a:solidFill>
                  <a:prstClr val="black"/>
                </a:solidFill>
                <a:latin typeface="Calibri"/>
                <a:cs typeface="Arial" charset="0"/>
              </a:rPr>
              <a:t>8-bit unsighted integer. 3 bit class(most signification bits). 5 bits detail (least significant bits).</a:t>
            </a:r>
            <a:r>
              <a:rPr lang="en-US" sz="1400" dirty="0">
                <a:solidFill>
                  <a:prstClr val="black"/>
                </a:solidFill>
                <a:latin typeface="Calibri"/>
                <a:cs typeface="Arial" charset="0"/>
              </a:rPr>
              <a:t>   </a:t>
            </a:r>
          </a:p>
          <a:p>
            <a:pPr fontAlgn="base">
              <a:lnSpc>
                <a:spcPct val="150000"/>
              </a:lnSpc>
              <a:spcBef>
                <a:spcPct val="0"/>
              </a:spcBef>
              <a:spcAft>
                <a:spcPct val="0"/>
              </a:spcAft>
              <a:defRPr/>
            </a:pPr>
            <a:r>
              <a:rPr lang="en-US" sz="1400" dirty="0">
                <a:solidFill>
                  <a:prstClr val="black"/>
                </a:solidFill>
                <a:latin typeface="Calibri"/>
                <a:cs typeface="Arial" charset="0"/>
              </a:rPr>
              <a:t>	</a:t>
            </a:r>
            <a:r>
              <a:rPr lang="en-US" sz="1400" u="sng" dirty="0">
                <a:solidFill>
                  <a:prstClr val="black"/>
                </a:solidFill>
                <a:latin typeface="Calibri"/>
                <a:cs typeface="Arial" charset="0"/>
              </a:rPr>
              <a:t>Request Method (1-10) or Response Code (40-255)</a:t>
            </a:r>
          </a:p>
          <a:p>
            <a:pPr fontAlgn="base">
              <a:lnSpc>
                <a:spcPct val="150000"/>
              </a:lnSpc>
              <a:spcBef>
                <a:spcPct val="0"/>
              </a:spcBef>
              <a:spcAft>
                <a:spcPct val="0"/>
              </a:spcAft>
              <a:defRPr/>
            </a:pPr>
            <a:r>
              <a:rPr lang="en-US" sz="1400" b="1" dirty="0">
                <a:solidFill>
                  <a:srgbClr val="C00000"/>
                </a:solidFill>
                <a:latin typeface="Calibri"/>
                <a:cs typeface="Arial" charset="0"/>
              </a:rPr>
              <a:t>Message ID </a:t>
            </a:r>
            <a:r>
              <a:rPr lang="en-US" sz="1400" dirty="0">
                <a:solidFill>
                  <a:prstClr val="black"/>
                </a:solidFill>
                <a:latin typeface="Calibri"/>
                <a:cs typeface="Arial" charset="0"/>
              </a:rPr>
              <a:t>– </a:t>
            </a:r>
            <a:r>
              <a:rPr lang="en-US" sz="1400" u="sng" dirty="0">
                <a:solidFill>
                  <a:prstClr val="black"/>
                </a:solidFill>
                <a:latin typeface="Calibri"/>
                <a:cs typeface="Arial" charset="0"/>
              </a:rPr>
              <a:t>16-bit identifier for matching responses </a:t>
            </a:r>
          </a:p>
          <a:p>
            <a:pPr fontAlgn="base">
              <a:lnSpc>
                <a:spcPct val="150000"/>
              </a:lnSpc>
              <a:spcBef>
                <a:spcPct val="0"/>
              </a:spcBef>
              <a:spcAft>
                <a:spcPct val="0"/>
              </a:spcAft>
              <a:defRPr/>
            </a:pPr>
            <a:r>
              <a:rPr lang="en-US" sz="1400" b="1" dirty="0">
                <a:solidFill>
                  <a:srgbClr val="C00000"/>
                </a:solidFill>
                <a:latin typeface="Calibri"/>
                <a:cs typeface="Arial" charset="0"/>
              </a:rPr>
              <a:t>Token</a:t>
            </a:r>
            <a:r>
              <a:rPr lang="en-US" sz="1400" dirty="0">
                <a:solidFill>
                  <a:prstClr val="black"/>
                </a:solidFill>
                <a:latin typeface="Calibri"/>
                <a:cs typeface="Arial" charset="0"/>
              </a:rPr>
              <a:t> – Optional response matching token</a:t>
            </a:r>
          </a:p>
        </p:txBody>
      </p:sp>
    </p:spTree>
    <p:extLst>
      <p:ext uri="{BB962C8B-B14F-4D97-AF65-F5344CB8AC3E}">
        <p14:creationId xmlns:p14="http://schemas.microsoft.com/office/powerpoint/2010/main" val="151229448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Message Format</a:t>
            </a:r>
            <a:endParaRPr lang="fi-FI" sz="2900" kern="0" dirty="0"/>
          </a:p>
        </p:txBody>
      </p:sp>
      <p:sp>
        <p:nvSpPr>
          <p:cNvPr id="6" name="Rectangle 5"/>
          <p:cNvSpPr>
            <a:spLocks noChangeArrowheads="1"/>
          </p:cNvSpPr>
          <p:nvPr/>
        </p:nvSpPr>
        <p:spPr bwMode="auto">
          <a:xfrm>
            <a:off x="1271464" y="1420247"/>
            <a:ext cx="7489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CoAP</a:t>
            </a:r>
            <a:r>
              <a:rPr kumimoji="0" lang="en-US" alt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defined a number of </a:t>
            </a:r>
            <a:r>
              <a:rPr kumimoji="0" lang="en-US" altLang="en-US" sz="1800" b="1"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options</a:t>
            </a:r>
            <a:r>
              <a:rPr kumimoji="0" lang="en-US" altLang="en-US" sz="1800" b="0"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that can be included in a message. </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28" y="1877110"/>
            <a:ext cx="5544616" cy="227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ChangeArrowheads="1"/>
          </p:cNvSpPr>
          <p:nvPr/>
        </p:nvSpPr>
        <p:spPr bwMode="auto">
          <a:xfrm>
            <a:off x="1271464" y="4365104"/>
            <a:ext cx="1029714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pPr>
            <a:r>
              <a:rPr lang="en-US" altLang="vi-VN" sz="1600" b="1" dirty="0">
                <a:latin typeface="Times New Roman" panose="02020603050405020304" pitchFamily="18" charset="0"/>
                <a:cs typeface="Times New Roman" panose="02020603050405020304" pitchFamily="18" charset="0"/>
              </a:rPr>
              <a:t>Option Delta </a:t>
            </a:r>
            <a:r>
              <a:rPr lang="en-US" altLang="vi-VN" sz="1600" dirty="0">
                <a:latin typeface="Times New Roman" panose="02020603050405020304" pitchFamily="18" charset="0"/>
                <a:cs typeface="Times New Roman" panose="02020603050405020304" pitchFamily="18" charset="0"/>
              </a:rPr>
              <a:t>- Difference between this option type and the previous.</a:t>
            </a:r>
          </a:p>
          <a:p>
            <a:pPr algn="just" eaLnBrk="1" hangingPunct="1">
              <a:lnSpc>
                <a:spcPct val="150000"/>
              </a:lnSpc>
            </a:pPr>
            <a:r>
              <a:rPr lang="en-US" altLang="vi-VN" sz="1600" dirty="0">
                <a:latin typeface="Times New Roman" panose="02020603050405020304" pitchFamily="18" charset="0"/>
                <a:cs typeface="Times New Roman" panose="02020603050405020304" pitchFamily="18" charset="0"/>
              </a:rPr>
              <a:t>	</a:t>
            </a:r>
            <a:r>
              <a:rPr lang="en-US" altLang="vi-VN" sz="1600" u="sng" dirty="0">
                <a:latin typeface="Times New Roman" panose="02020603050405020304" pitchFamily="18" charset="0"/>
                <a:cs typeface="Times New Roman" panose="02020603050405020304" pitchFamily="18" charset="0"/>
              </a:rPr>
              <a:t>4 bit unsigned integer. A value between 0 and 12 indicates the Optional Delta. </a:t>
            </a:r>
          </a:p>
          <a:p>
            <a:pPr algn="just" eaLnBrk="1" hangingPunct="1">
              <a:lnSpc>
                <a:spcPct val="150000"/>
              </a:lnSpc>
            </a:pPr>
            <a:r>
              <a:rPr lang="en-US" altLang="vi-VN" sz="1600" b="1" dirty="0">
                <a:latin typeface="Times New Roman" panose="02020603050405020304" pitchFamily="18" charset="0"/>
                <a:cs typeface="Times New Roman" panose="02020603050405020304" pitchFamily="18" charset="0"/>
              </a:rPr>
              <a:t>Length</a:t>
            </a:r>
            <a:r>
              <a:rPr lang="en-US" altLang="vi-VN" sz="1600" dirty="0">
                <a:latin typeface="Times New Roman" panose="02020603050405020304" pitchFamily="18" charset="0"/>
                <a:cs typeface="Times New Roman" panose="02020603050405020304" pitchFamily="18" charset="0"/>
              </a:rPr>
              <a:t> - Length of the option value</a:t>
            </a:r>
          </a:p>
          <a:p>
            <a:pPr algn="just" eaLnBrk="1" hangingPunct="1">
              <a:lnSpc>
                <a:spcPct val="150000"/>
              </a:lnSpc>
            </a:pPr>
            <a:r>
              <a:rPr lang="en-US" altLang="vi-VN" sz="1600" dirty="0">
                <a:latin typeface="Times New Roman" panose="02020603050405020304" pitchFamily="18" charset="0"/>
                <a:cs typeface="Times New Roman" panose="02020603050405020304" pitchFamily="18" charset="0"/>
              </a:rPr>
              <a:t>	</a:t>
            </a:r>
            <a:r>
              <a:rPr lang="en-US" altLang="vi-VN" sz="1600" u="sng" dirty="0">
                <a:latin typeface="Times New Roman" panose="02020603050405020304" pitchFamily="18" charset="0"/>
                <a:cs typeface="Times New Roman" panose="02020603050405020304" pitchFamily="18" charset="0"/>
              </a:rPr>
              <a:t>4 bit unsigned integer. A value between 0 and 12 indicates the  length of the Optional Value, in bytes.</a:t>
            </a:r>
            <a:endParaRPr lang="en-US" altLang="vi-VN" sz="1600" dirty="0">
              <a:latin typeface="Times New Roman" panose="02020603050405020304" pitchFamily="18" charset="0"/>
              <a:cs typeface="Times New Roman" panose="02020603050405020304" pitchFamily="18" charset="0"/>
            </a:endParaRPr>
          </a:p>
          <a:p>
            <a:pPr algn="just" eaLnBrk="1" hangingPunct="1">
              <a:lnSpc>
                <a:spcPct val="150000"/>
              </a:lnSpc>
            </a:pPr>
            <a:r>
              <a:rPr lang="en-US" altLang="vi-VN" sz="1600" b="1" dirty="0">
                <a:latin typeface="Times New Roman" panose="02020603050405020304" pitchFamily="18" charset="0"/>
                <a:cs typeface="Times New Roman" panose="02020603050405020304" pitchFamily="18" charset="0"/>
              </a:rPr>
              <a:t>Value</a:t>
            </a:r>
            <a:r>
              <a:rPr lang="en-US" altLang="vi-VN" sz="1600" dirty="0">
                <a:latin typeface="Times New Roman" panose="02020603050405020304" pitchFamily="18" charset="0"/>
                <a:cs typeface="Times New Roman" panose="02020603050405020304" pitchFamily="18" charset="0"/>
              </a:rPr>
              <a:t> - The value of Length bytes immediately follows Length</a:t>
            </a:r>
          </a:p>
        </p:txBody>
      </p:sp>
    </p:spTree>
    <p:extLst>
      <p:ext uri="{BB962C8B-B14F-4D97-AF65-F5344CB8AC3E}">
        <p14:creationId xmlns:p14="http://schemas.microsoft.com/office/powerpoint/2010/main" val="98944954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70992"/>
            <a:ext cx="8294687" cy="1077218"/>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kern="0" dirty="0" smtClean="0"/>
              <a:t>Workflow</a:t>
            </a:r>
            <a:endParaRPr lang="fi-FI" sz="2900" kern="0" dirty="0"/>
          </a:p>
        </p:txBody>
      </p:sp>
    </p:spTree>
    <p:extLst>
      <p:ext uri="{BB962C8B-B14F-4D97-AF65-F5344CB8AC3E}">
        <p14:creationId xmlns:p14="http://schemas.microsoft.com/office/powerpoint/2010/main" val="173012378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WordArt 5"/>
          <p:cNvSpPr>
            <a:spLocks noChangeArrowheads="1" noChangeShapeType="1" noTextEdit="1"/>
          </p:cNvSpPr>
          <p:nvPr/>
        </p:nvSpPr>
        <p:spPr bwMode="gray">
          <a:xfrm>
            <a:off x="4224438" y="2492896"/>
            <a:ext cx="3887787" cy="647700"/>
          </a:xfrm>
          <a:prstGeom prst="rect">
            <a:avLst/>
          </a:prstGeom>
        </p:spPr>
        <p:txBody>
          <a:bodyPr wrap="none" fromWordArt="1">
            <a:prstTxWarp prst="textDeflate">
              <a:avLst>
                <a:gd name="adj" fmla="val 0"/>
              </a:avLst>
            </a:prstTxWarp>
          </a:bodyPr>
          <a:lstStyle/>
          <a:p>
            <a:pPr algn="ctr"/>
            <a:r>
              <a:rPr lang="en-US" sz="3600" b="1" kern="10" dirty="0">
                <a:ln w="19050">
                  <a:solidFill>
                    <a:schemeClr val="bg1"/>
                  </a:solidFill>
                  <a:round/>
                  <a:headEnd/>
                  <a:tailEnd/>
                </a:ln>
                <a:gradFill rotWithShape="1">
                  <a:gsLst>
                    <a:gs pos="0">
                      <a:schemeClr val="tx2"/>
                    </a:gs>
                    <a:gs pos="100000">
                      <a:schemeClr val="hlink"/>
                    </a:gs>
                  </a:gsLst>
                  <a:lin ang="0" scaled="1"/>
                </a:gradFill>
                <a:effectLst>
                  <a:outerShdw dist="63500" dir="2212194" algn="ctr" rotWithShape="0">
                    <a:srgbClr val="868686">
                      <a:alpha val="50000"/>
                    </a:srgbClr>
                  </a:outerShdw>
                </a:effectLst>
                <a:cs typeface="Arial" panose="020B0604020202020204" pitchFamily="34" charset="0"/>
              </a:rPr>
              <a:t>Thank You !</a:t>
            </a:r>
          </a:p>
        </p:txBody>
      </p:sp>
      <p:sp>
        <p:nvSpPr>
          <p:cNvPr id="2" name="Subtitle 1"/>
          <p:cNvSpPr>
            <a:spLocks noGrp="1"/>
          </p:cNvSpPr>
          <p:nvPr>
            <p:ph type="subTitle" idx="1"/>
          </p:nvPr>
        </p:nvSpPr>
        <p:spPr/>
        <p:txBody>
          <a:bodyPr/>
          <a:lstStyle/>
          <a:p>
            <a:endParaRPr lang="en-US" smtClean="0"/>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1"/>
                                        </p:tgtEl>
                                        <p:attrNameLst>
                                          <p:attrName>style.visibility</p:attrName>
                                        </p:attrNameLst>
                                      </p:cBhvr>
                                      <p:to>
                                        <p:strVal val="visible"/>
                                      </p:to>
                                    </p:set>
                                    <p:anim calcmode="lin" valueType="num">
                                      <p:cBhvr>
                                        <p:cTn id="7" dur="500" fill="hold"/>
                                        <p:tgtEl>
                                          <p:spTgt spid="86021"/>
                                        </p:tgtEl>
                                        <p:attrNameLst>
                                          <p:attrName>ppt_w</p:attrName>
                                        </p:attrNameLst>
                                      </p:cBhvr>
                                      <p:tavLst>
                                        <p:tav tm="0">
                                          <p:val>
                                            <p:fltVal val="0"/>
                                          </p:val>
                                        </p:tav>
                                        <p:tav tm="100000">
                                          <p:val>
                                            <p:strVal val="#ppt_w"/>
                                          </p:val>
                                        </p:tav>
                                      </p:tavLst>
                                    </p:anim>
                                    <p:anim calcmode="lin" valueType="num">
                                      <p:cBhvr>
                                        <p:cTn id="8" dur="500" fill="hold"/>
                                        <p:tgtEl>
                                          <p:spTgt spid="86021"/>
                                        </p:tgtEl>
                                        <p:attrNameLst>
                                          <p:attrName>ppt_h</p:attrName>
                                        </p:attrNameLst>
                                      </p:cBhvr>
                                      <p:tavLst>
                                        <p:tav tm="0">
                                          <p:val>
                                            <p:fltVal val="0"/>
                                          </p:val>
                                        </p:tav>
                                        <p:tav tm="100000">
                                          <p:val>
                                            <p:strVal val="#ppt_h"/>
                                          </p:val>
                                        </p:tav>
                                      </p:tavLst>
                                    </p:anim>
                                    <p:animEffect transition="in" filter="fade">
                                      <p:cBhvr>
                                        <p:cTn id="9"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133603" y="94075"/>
            <a:ext cx="8294687" cy="1031051"/>
          </a:xfrm>
        </p:spPr>
        <p:txBody>
          <a:bodyPr>
            <a:spAutoFit/>
          </a:bodyPr>
          <a:lstStyle/>
          <a:p>
            <a:pPr lvl="0">
              <a:buNone/>
            </a:pPr>
            <a:r>
              <a:rPr lang="fi-FI" dirty="0" smtClean="0"/>
              <a:t>CoAP</a:t>
            </a:r>
            <a:r>
              <a:rPr lang="fi-FI" dirty="0"/>
              <a:t/>
            </a:r>
            <a:br>
              <a:rPr lang="fi-FI" dirty="0"/>
            </a:br>
            <a:r>
              <a:rPr lang="fi-FI" sz="2900" dirty="0" smtClean="0"/>
              <a:t>Content</a:t>
            </a:r>
            <a:endParaRPr lang="fi-FI" sz="2900" dirty="0"/>
          </a:p>
        </p:txBody>
      </p:sp>
      <p:sp>
        <p:nvSpPr>
          <p:cNvPr id="6" name="Title 1"/>
          <p:cNvSpPr txBox="1">
            <a:spLocks/>
          </p:cNvSpPr>
          <p:nvPr/>
        </p:nvSpPr>
        <p:spPr bwMode="auto">
          <a:xfrm>
            <a:off x="2124340" y="2053734"/>
            <a:ext cx="8294687" cy="1877437"/>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pPr marL="457200" indent="-457200">
              <a:buFont typeface="Wingdings" panose="05000000000000000000" pitchFamily="2" charset="2"/>
              <a:buChar char="Ø"/>
            </a:pPr>
            <a:r>
              <a:rPr lang="fi-FI" sz="2900" b="0" kern="0" dirty="0" smtClean="0">
                <a:solidFill>
                  <a:schemeClr val="tx1"/>
                </a:solidFill>
                <a:latin typeface="Times New Roman" panose="02020603050405020304" pitchFamily="18" charset="0"/>
                <a:cs typeface="Times New Roman" panose="02020603050405020304" pitchFamily="18" charset="0"/>
              </a:rPr>
              <a:t>CoAP Overview</a:t>
            </a:r>
            <a:endParaRPr lang="fi-FI" sz="2900" b="0" kern="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fi-FI" sz="2900" b="0" kern="0" dirty="0" smtClean="0">
                <a:solidFill>
                  <a:schemeClr val="tx1"/>
                </a:solidFill>
                <a:latin typeface="Times New Roman" panose="02020603050405020304" pitchFamily="18" charset="0"/>
                <a:cs typeface="Times New Roman" panose="02020603050405020304" pitchFamily="18" charset="0"/>
              </a:rPr>
              <a:t>CoAP </a:t>
            </a:r>
            <a:r>
              <a:rPr lang="fi-FI" sz="2900" b="0" kern="0" dirty="0" smtClean="0">
                <a:solidFill>
                  <a:schemeClr val="tx1"/>
                </a:solidFill>
                <a:latin typeface="Times New Roman" panose="02020603050405020304" pitchFamily="18" charset="0"/>
                <a:cs typeface="Times New Roman" panose="02020603050405020304" pitchFamily="18" charset="0"/>
              </a:rPr>
              <a:t>Methods</a:t>
            </a:r>
            <a:endParaRPr lang="fi-FI" sz="2900" b="0" kern="0" dirty="0" smtClean="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fi-FI" sz="2900" b="0" kern="0" dirty="0" smtClean="0">
                <a:solidFill>
                  <a:schemeClr val="tx1"/>
                </a:solidFill>
                <a:latin typeface="Times New Roman" panose="02020603050405020304" pitchFamily="18" charset="0"/>
                <a:cs typeface="Times New Roman" panose="02020603050405020304" pitchFamily="18" charset="0"/>
              </a:rPr>
              <a:t>CoAP </a:t>
            </a:r>
            <a:r>
              <a:rPr lang="fi-FI" sz="2900" b="0" kern="0" dirty="0" smtClean="0">
                <a:solidFill>
                  <a:schemeClr val="tx1"/>
                </a:solidFill>
                <a:latin typeface="Times New Roman" panose="02020603050405020304" pitchFamily="18" charset="0"/>
                <a:cs typeface="Times New Roman" panose="02020603050405020304" pitchFamily="18" charset="0"/>
              </a:rPr>
              <a:t>Message </a:t>
            </a:r>
            <a:r>
              <a:rPr lang="fi-FI" sz="2900" b="0" kern="0" dirty="0" smtClean="0">
                <a:solidFill>
                  <a:schemeClr val="tx1"/>
                </a:solidFill>
                <a:latin typeface="Times New Roman" panose="02020603050405020304" pitchFamily="18" charset="0"/>
                <a:cs typeface="Times New Roman" panose="02020603050405020304" pitchFamily="18" charset="0"/>
              </a:rPr>
              <a:t>format</a:t>
            </a:r>
          </a:p>
          <a:p>
            <a:pPr marL="457200" indent="-457200">
              <a:buFont typeface="Wingdings" panose="05000000000000000000" pitchFamily="2" charset="2"/>
              <a:buChar char="Ø"/>
            </a:pPr>
            <a:r>
              <a:rPr lang="fi-FI" sz="2900" b="0" kern="0" dirty="0" smtClean="0">
                <a:solidFill>
                  <a:schemeClr val="tx1"/>
                </a:solidFill>
                <a:latin typeface="Times New Roman" panose="02020603050405020304" pitchFamily="18" charset="0"/>
                <a:cs typeface="Times New Roman" panose="02020603050405020304" pitchFamily="18" charset="0"/>
              </a:rPr>
              <a:t>CoAP </a:t>
            </a:r>
            <a:r>
              <a:rPr lang="fi-FI" sz="2900" b="0" kern="0" dirty="0">
                <a:solidFill>
                  <a:schemeClr val="tx1"/>
                </a:solidFill>
                <a:latin typeface="Times New Roman" panose="02020603050405020304" pitchFamily="18" charset="0"/>
                <a:cs typeface="Times New Roman" panose="02020603050405020304" pitchFamily="18" charset="0"/>
              </a:rPr>
              <a:t>W</a:t>
            </a:r>
            <a:r>
              <a:rPr lang="fi-FI" sz="2900" b="0" kern="0" dirty="0" smtClean="0">
                <a:solidFill>
                  <a:schemeClr val="tx1"/>
                </a:solidFill>
                <a:latin typeface="Times New Roman" panose="02020603050405020304" pitchFamily="18" charset="0"/>
                <a:cs typeface="Times New Roman" panose="02020603050405020304" pitchFamily="18" charset="0"/>
              </a:rPr>
              <a:t>orkflow</a:t>
            </a:r>
            <a:endParaRPr lang="fi-FI" sz="2900" b="0" kern="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938460"/>
      </p:ext>
    </p:extLst>
  </p:cSld>
  <p:clrMapOvr>
    <a:masterClrMapping/>
  </p:clrMapOvr>
  <p:transition advTm="10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Overview</a:t>
            </a:r>
            <a:endParaRPr lang="fi-FI" sz="2900" kern="0" dirty="0"/>
          </a:p>
        </p:txBody>
      </p:sp>
      <p:sp>
        <p:nvSpPr>
          <p:cNvPr id="3" name="TextBox 2"/>
          <p:cNvSpPr txBox="1"/>
          <p:nvPr/>
        </p:nvSpPr>
        <p:spPr>
          <a:xfrm>
            <a:off x="1919536" y="1484784"/>
            <a:ext cx="9217024" cy="1754326"/>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What is </a:t>
            </a:r>
            <a:r>
              <a:rPr lang="en-US" sz="2800" dirty="0" err="1" smtClean="0">
                <a:latin typeface="Times New Roman" panose="02020603050405020304" pitchFamily="18" charset="0"/>
                <a:cs typeface="Times New Roman" panose="02020603050405020304" pitchFamily="18" charset="0"/>
              </a:rPr>
              <a:t>CoAP</a:t>
            </a:r>
            <a:r>
              <a:rPr lang="en-US" sz="24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Internet Application Protocol for constrained </a:t>
            </a:r>
            <a:r>
              <a:rPr lang="en-US" sz="2000" dirty="0" smtClean="0">
                <a:latin typeface="Times New Roman" panose="02020603050405020304" pitchFamily="18" charset="0"/>
                <a:cs typeface="Times New Roman" panose="02020603050405020304" pitchFamily="18" charset="0"/>
              </a:rPr>
              <a:t>devices</a:t>
            </a: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Work on Constrained RESTful Environments</a:t>
            </a: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Protocol for Embedded devices, </a:t>
            </a:r>
            <a:r>
              <a:rPr lang="en-US" sz="2000" dirty="0" err="1" smtClean="0">
                <a:latin typeface="Times New Roman" panose="02020603050405020304" pitchFamily="18" charset="0"/>
                <a:cs typeface="Times New Roman" panose="02020603050405020304" pitchFamily="18" charset="0"/>
              </a:rPr>
              <a:t>IoT</a:t>
            </a:r>
            <a:r>
              <a:rPr lang="en-US" sz="2000" dirty="0" smtClean="0">
                <a:latin typeface="Times New Roman" panose="02020603050405020304" pitchFamily="18" charset="0"/>
                <a:cs typeface="Times New Roman" panose="02020603050405020304" pitchFamily="18" charset="0"/>
              </a:rPr>
              <a:t>, M2M</a:t>
            </a: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Easily translates to HTTP for </a:t>
            </a:r>
            <a:r>
              <a:rPr lang="en-US" sz="2000" dirty="0" err="1" smtClean="0">
                <a:latin typeface="Times New Roman" panose="02020603050405020304" pitchFamily="18" charset="0"/>
                <a:cs typeface="Times New Roman" panose="02020603050405020304" pitchFamily="18" charset="0"/>
              </a:rPr>
              <a:t>intergration</a:t>
            </a:r>
            <a:endParaRPr lang="en-US" sz="2000" dirty="0">
              <a:latin typeface="Times New Roman" panose="02020603050405020304" pitchFamily="18" charset="0"/>
              <a:cs typeface="Times New Roman" panose="02020603050405020304" pitchFamily="18" charset="0"/>
            </a:endParaRP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306" y="3275023"/>
            <a:ext cx="8856984"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331978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Overview</a:t>
            </a:r>
            <a:endParaRPr lang="fi-FI" sz="2900" kern="0" dirty="0"/>
          </a:p>
        </p:txBody>
      </p:sp>
      <p:sp>
        <p:nvSpPr>
          <p:cNvPr id="3" name="TextBox 2"/>
          <p:cNvSpPr txBox="1"/>
          <p:nvPr/>
        </p:nvSpPr>
        <p:spPr>
          <a:xfrm>
            <a:off x="1672434" y="1484784"/>
            <a:ext cx="9217024" cy="5016758"/>
          </a:xfrm>
          <a:prstGeom prst="rect">
            <a:avLst/>
          </a:prstGeom>
          <a:noFill/>
        </p:spPr>
        <p:txBody>
          <a:bodyPr wrap="square" rtlCol="0">
            <a:spAutoFit/>
          </a:bodyPr>
          <a:lstStyle/>
          <a:p>
            <a:r>
              <a:rPr lang="en-US" sz="3200" dirty="0" err="1" smtClean="0">
                <a:latin typeface="Times New Roman" panose="02020603050405020304" pitchFamily="18" charset="0"/>
                <a:cs typeface="Times New Roman" panose="02020603050405020304" pitchFamily="18" charset="0"/>
              </a:rPr>
              <a:t>CoAP</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features</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Web protocol fulfilling M2M requirements in </a:t>
            </a:r>
            <a:r>
              <a:rPr lang="en-US" sz="2400" dirty="0" smtClean="0">
                <a:latin typeface="Times New Roman" panose="02020603050405020304" pitchFamily="18" charset="0"/>
                <a:cs typeface="Times New Roman" panose="02020603050405020304" pitchFamily="18" charset="0"/>
              </a:rPr>
              <a:t>constrained environments</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UDP </a:t>
            </a:r>
            <a:r>
              <a:rPr lang="en-US" sz="2400" dirty="0" smtClean="0">
                <a:latin typeface="Times New Roman" panose="02020603050405020304" pitchFamily="18" charset="0"/>
                <a:cs typeface="Times New Roman" panose="02020603050405020304" pitchFamily="18" charset="0"/>
              </a:rPr>
              <a:t>binding </a:t>
            </a:r>
            <a:r>
              <a:rPr lang="en-US" sz="2400" dirty="0">
                <a:latin typeface="Times New Roman" panose="02020603050405020304" pitchFamily="18" charset="0"/>
                <a:cs typeface="Times New Roman" panose="02020603050405020304" pitchFamily="18" charset="0"/>
              </a:rPr>
              <a:t>with optional reliability supporting </a:t>
            </a:r>
            <a:r>
              <a:rPr lang="en-US" sz="2400" dirty="0" smtClean="0">
                <a:latin typeface="Times New Roman" panose="02020603050405020304" pitchFamily="18" charset="0"/>
                <a:cs typeface="Times New Roman" panose="02020603050405020304" pitchFamily="18" charset="0"/>
              </a:rPr>
              <a:t>unicast and </a:t>
            </a:r>
            <a:r>
              <a:rPr lang="en-US" sz="2400" dirty="0">
                <a:latin typeface="Times New Roman" panose="02020603050405020304" pitchFamily="18" charset="0"/>
                <a:cs typeface="Times New Roman" panose="02020603050405020304" pitchFamily="18" charset="0"/>
              </a:rPr>
              <a:t>multicast requests</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Asynchronous message exchanges</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Low header overhead and parsing complexity</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URI and Content-type support</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Simple proxy and caching capabilities</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stateless HTTP mapping, allowing proxies to be built </a:t>
            </a:r>
            <a:r>
              <a:rPr lang="en-US" sz="2400" dirty="0" smtClean="0">
                <a:latin typeface="Times New Roman" panose="02020603050405020304" pitchFamily="18" charset="0"/>
                <a:cs typeface="Times New Roman" panose="02020603050405020304" pitchFamily="18" charset="0"/>
              </a:rPr>
              <a:t>providing </a:t>
            </a:r>
            <a:r>
              <a:rPr lang="en-US" sz="2400" dirty="0">
                <a:latin typeface="Times New Roman" panose="02020603050405020304" pitchFamily="18" charset="0"/>
                <a:cs typeface="Times New Roman" panose="02020603050405020304" pitchFamily="18" charset="0"/>
              </a:rPr>
              <a:t>access to </a:t>
            </a:r>
            <a:r>
              <a:rPr lang="en-US" sz="2400" dirty="0" err="1">
                <a:latin typeface="Times New Roman" panose="02020603050405020304" pitchFamily="18" charset="0"/>
                <a:cs typeface="Times New Roman" panose="02020603050405020304" pitchFamily="18" charset="0"/>
              </a:rPr>
              <a:t>CoAP</a:t>
            </a:r>
            <a:r>
              <a:rPr lang="en-US" sz="2400" dirty="0">
                <a:latin typeface="Times New Roman" panose="02020603050405020304" pitchFamily="18" charset="0"/>
                <a:cs typeface="Times New Roman" panose="02020603050405020304" pitchFamily="18" charset="0"/>
              </a:rPr>
              <a:t> resources via HTTP in a uniform way or for </a:t>
            </a:r>
            <a:r>
              <a:rPr lang="en-US" sz="2400" dirty="0" smtClean="0">
                <a:latin typeface="Times New Roman" panose="02020603050405020304" pitchFamily="18" charset="0"/>
                <a:cs typeface="Times New Roman" panose="02020603050405020304" pitchFamily="18" charset="0"/>
              </a:rPr>
              <a:t>HTTP simple </a:t>
            </a:r>
            <a:r>
              <a:rPr lang="en-US" sz="2400" dirty="0">
                <a:latin typeface="Times New Roman" panose="02020603050405020304" pitchFamily="18" charset="0"/>
                <a:cs typeface="Times New Roman" panose="02020603050405020304" pitchFamily="18" charset="0"/>
              </a:rPr>
              <a:t>interfaces to be realized alternatively over </a:t>
            </a:r>
            <a:r>
              <a:rPr lang="en-US" sz="2400" dirty="0" err="1">
                <a:latin typeface="Times New Roman" panose="02020603050405020304" pitchFamily="18" charset="0"/>
                <a:cs typeface="Times New Roman" panose="02020603050405020304" pitchFamily="18" charset="0"/>
              </a:rPr>
              <a:t>CoAP</a:t>
            </a:r>
            <a:r>
              <a:rPr lang="en-US" sz="24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Security binding to Datagram Transport Layer Security (DTLS)</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17956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Overview</a:t>
            </a:r>
            <a:endParaRPr lang="fi-FI" sz="2900" kern="0" dirty="0"/>
          </a:p>
        </p:txBody>
      </p:sp>
      <p:sp>
        <p:nvSpPr>
          <p:cNvPr id="3" name="TextBox 2"/>
          <p:cNvSpPr txBox="1"/>
          <p:nvPr/>
        </p:nvSpPr>
        <p:spPr>
          <a:xfrm>
            <a:off x="1672434" y="1484784"/>
            <a:ext cx="9217024" cy="5201424"/>
          </a:xfrm>
          <a:prstGeom prst="rect">
            <a:avLst/>
          </a:prstGeom>
          <a:noFill/>
        </p:spPr>
        <p:txBody>
          <a:bodyPr wrap="square" rtlCol="0">
            <a:spAutoFit/>
          </a:bodyPr>
          <a:lstStyle/>
          <a:p>
            <a:r>
              <a:rPr lang="en-US" sz="3200" dirty="0" err="1" smtClean="0">
                <a:latin typeface="Times New Roman" panose="02020603050405020304" pitchFamily="18" charset="0"/>
                <a:cs typeface="Times New Roman" panose="02020603050405020304" pitchFamily="18" charset="0"/>
              </a:rPr>
              <a:t>CoAP</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advantages</a:t>
            </a:r>
          </a:p>
          <a:p>
            <a:pPr marL="457200" indent="-457200">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CoAP</a:t>
            </a:r>
            <a:r>
              <a:rPr lang="en-US" sz="2000" dirty="0" smtClean="0">
                <a:latin typeface="Times New Roman" panose="02020603050405020304" pitchFamily="18" charset="0"/>
                <a:cs typeface="Times New Roman" panose="02020603050405020304" pitchFamily="18" charset="0"/>
              </a:rPr>
              <a:t> is Lightweight: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M</a:t>
            </a:r>
            <a:r>
              <a:rPr lang="en-US" sz="2000" dirty="0" smtClean="0">
                <a:latin typeface="Times New Roman" panose="02020603050405020304" pitchFamily="18" charset="0"/>
                <a:cs typeface="Times New Roman" panose="02020603050405020304" pitchFamily="18" charset="0"/>
              </a:rPr>
              <a:t>essage is simple binary format (4 bytes header) -&gt; easy to parse, space efficient.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Client </a:t>
            </a:r>
            <a:r>
              <a:rPr lang="en-US" sz="2000" dirty="0">
                <a:latin typeface="Times New Roman" panose="02020603050405020304" pitchFamily="18" charset="0"/>
                <a:cs typeface="Times New Roman" panose="02020603050405020304" pitchFamily="18" charset="0"/>
              </a:rPr>
              <a:t>and server share the internal structures, so easy to implement both client and server compare to </a:t>
            </a:r>
            <a:r>
              <a:rPr lang="en-US" sz="2000" dirty="0" smtClean="0">
                <a:latin typeface="Times New Roman" panose="02020603050405020304" pitchFamily="18" charset="0"/>
                <a:cs typeface="Times New Roman" panose="02020603050405020304" pitchFamily="18" charset="0"/>
              </a:rPr>
              <a:t>HTTP.</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CoAP</a:t>
            </a:r>
            <a:r>
              <a:rPr lang="en-US" sz="2000" dirty="0" smtClean="0">
                <a:latin typeface="Times New Roman" panose="02020603050405020304" pitchFamily="18" charset="0"/>
                <a:cs typeface="Times New Roman" panose="02020603050405020304" pitchFamily="18" charset="0"/>
              </a:rPr>
              <a:t> is faster than HTTP</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Implement on top of UDP (Broadcast and Multicast), fast but unreliable.</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Stateless, no connection, less overhead.</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smtClean="0"/>
              <a:t> </a:t>
            </a:r>
            <a:r>
              <a:rPr lang="en-US" sz="2000" dirty="0" err="1" smtClean="0">
                <a:latin typeface="Times New Roman" panose="02020603050405020304" pitchFamily="18" charset="0"/>
                <a:cs typeface="Times New Roman" panose="02020603050405020304" pitchFamily="18" charset="0"/>
              </a:rPr>
              <a:t>Omite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protocol level </a:t>
            </a:r>
            <a:r>
              <a:rPr lang="en-US" sz="2000" dirty="0" smtClean="0">
                <a:latin typeface="Times New Roman" panose="02020603050405020304" pitchFamily="18" charset="0"/>
                <a:cs typeface="Times New Roman" panose="02020603050405020304" pitchFamily="18" charset="0"/>
              </a:rPr>
              <a:t>reliability.</a:t>
            </a:r>
          </a:p>
          <a:p>
            <a:pPr marL="342900" indent="-342900">
              <a:buFont typeface="Wingdings" panose="05000000000000000000" pitchFamily="2" charset="2"/>
              <a:buChar char="Ø"/>
            </a:pPr>
            <a:r>
              <a:rPr lang="en-US" sz="2000" dirty="0" err="1" smtClean="0">
                <a:latin typeface="Times New Roman" panose="02020603050405020304" pitchFamily="18" charset="0"/>
                <a:cs typeface="Times New Roman" panose="02020603050405020304" pitchFamily="18" charset="0"/>
              </a:rPr>
              <a:t>CoAP</a:t>
            </a:r>
            <a:r>
              <a:rPr lang="en-US" sz="2000" dirty="0" smtClean="0">
                <a:latin typeface="Times New Roman" panose="02020603050405020304" pitchFamily="18" charset="0"/>
                <a:cs typeface="Times New Roman" panose="02020603050405020304" pitchFamily="18" charset="0"/>
              </a:rPr>
              <a:t> is almost like HTTP</a:t>
            </a:r>
          </a:p>
          <a:p>
            <a:r>
              <a:rPr lang="en-US" sz="2000" dirty="0" smtClean="0">
                <a:latin typeface="Times New Roman" panose="02020603050405020304" pitchFamily="18" charset="0"/>
                <a:cs typeface="Times New Roman" panose="02020603050405020304" pitchFamily="18" charset="0"/>
              </a:rPr>
              <a:t>      -  Request and Response model.</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RESTfull</a:t>
            </a:r>
            <a:r>
              <a:rPr lang="en-US" sz="2000" dirty="0" smtClean="0">
                <a:latin typeface="Times New Roman" panose="02020603050405020304" pitchFamily="18" charset="0"/>
                <a:cs typeface="Times New Roman" panose="02020603050405020304" pitchFamily="18" charset="0"/>
              </a:rPr>
              <a:t> design, GET/PUT/POST/DELETE method.</a:t>
            </a:r>
          </a:p>
          <a:p>
            <a:r>
              <a:rPr lang="en-US" sz="2000" dirty="0">
                <a:latin typeface="Times New Roman" panose="02020603050405020304" pitchFamily="18" charset="0"/>
                <a:cs typeface="Times New Roman" panose="02020603050405020304" pitchFamily="18" charset="0"/>
              </a:rPr>
              <a:t>      -  Addressable by URL with query string</a:t>
            </a:r>
          </a:p>
          <a:p>
            <a:r>
              <a:rPr lang="en-US" sz="2000" dirty="0">
                <a:latin typeface="Times New Roman" panose="02020603050405020304" pitchFamily="18" charset="0"/>
                <a:cs typeface="Times New Roman" panose="02020603050405020304" pitchFamily="18" charset="0"/>
              </a:rPr>
              <a:t>      -  Content-Type can be specified, but limited to pre-defined types, text, </a:t>
            </a:r>
            <a:r>
              <a:rPr lang="en-US" sz="2000" dirty="0" err="1">
                <a:latin typeface="Times New Roman" panose="02020603050405020304" pitchFamily="18" charset="0"/>
                <a:cs typeface="Times New Roman" panose="02020603050405020304" pitchFamily="18" charset="0"/>
              </a:rPr>
              <a:t>json</a:t>
            </a:r>
            <a:r>
              <a:rPr lang="en-US" sz="2000" dirty="0">
                <a:latin typeface="Times New Roman" panose="02020603050405020304" pitchFamily="18" charset="0"/>
                <a:cs typeface="Times New Roman" panose="02020603050405020304" pitchFamily="18" charset="0"/>
              </a:rPr>
              <a:t>, xml,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65878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sp>
        <p:nvSpPr>
          <p:cNvPr id="4" name="Rectangle 6"/>
          <p:cNvSpPr>
            <a:spLocks noChangeArrowheads="1"/>
          </p:cNvSpPr>
          <p:nvPr/>
        </p:nvSpPr>
        <p:spPr bwMode="auto">
          <a:xfrm>
            <a:off x="1415480" y="1484784"/>
            <a:ext cx="19311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latin typeface="Perpetua" pitchFamily="18" charset="0"/>
              </a:rPr>
              <a:t>GET Method</a:t>
            </a:r>
          </a:p>
        </p:txBody>
      </p:sp>
      <p:sp>
        <p:nvSpPr>
          <p:cNvPr id="5" name="Rectangle 4"/>
          <p:cNvSpPr/>
          <p:nvPr/>
        </p:nvSpPr>
        <p:spPr>
          <a:xfrm>
            <a:off x="1411654" y="1946449"/>
            <a:ext cx="9436874" cy="1938992"/>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lgn="just">
              <a:lnSpc>
                <a:spcPct val="150000"/>
              </a:lnSpc>
              <a:buFont typeface="Wingdings" panose="05000000000000000000" pitchFamily="2" charset="2"/>
              <a:buChar char="Ø"/>
              <a:defRP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GET method retrieves a representation for the information that currently corresponds to the resource </a:t>
            </a:r>
            <a:r>
              <a:rPr lang="en-US" sz="2000" b="1" dirty="0">
                <a:latin typeface="Times New Roman" panose="02020603050405020304" pitchFamily="18" charset="0"/>
                <a:cs typeface="Times New Roman" panose="02020603050405020304" pitchFamily="18" charset="0"/>
              </a:rPr>
              <a:t>identified by the request URI. </a:t>
            </a:r>
          </a:p>
          <a:p>
            <a:pPr marL="342900" indent="-342900" algn="just">
              <a:lnSpc>
                <a:spcPct val="150000"/>
              </a:lnSpc>
              <a:buFont typeface="Wingdings" panose="05000000000000000000" pitchFamily="2" charset="2"/>
              <a:buChar char="Ø"/>
              <a:defRPr/>
            </a:pPr>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the request includes an Accept Option, that indicates the preferred content-format of a response. </a:t>
            </a:r>
          </a:p>
        </p:txBody>
      </p:sp>
      <p:sp>
        <p:nvSpPr>
          <p:cNvPr id="7" name="Rectangle 6"/>
          <p:cNvSpPr/>
          <p:nvPr/>
        </p:nvSpPr>
        <p:spPr>
          <a:xfrm>
            <a:off x="1411654" y="4648200"/>
            <a:ext cx="9436874" cy="1477328"/>
          </a:xfrm>
          <a:prstGeom prst="rect">
            <a:avLst/>
          </a:prstGeom>
          <a:solidFill>
            <a:sysClr val="window" lastClr="FFFFFF"/>
          </a:solidFill>
          <a:ln w="25400" cap="flat" cmpd="sng" algn="ctr">
            <a:solidFill>
              <a:srgbClr val="9BBB59"/>
            </a:solidFill>
            <a:prstDash val="solid"/>
          </a:ln>
          <a:effectLst/>
        </p:spPr>
        <p:txBody>
          <a:bodyPr wrap="square">
            <a:spAutoFit/>
          </a:bodyPr>
          <a:lstStyle/>
          <a:p>
            <a:pPr marL="342900" marR="0" lvl="0" indent="-3429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kumimoji="0" lang="en-US" sz="2000" b="0" i="0" u="none" strike="noStrike" kern="0" cap="none" spc="0" normalizeH="0" baseline="0" noProof="0" dirty="0" smtClean="0">
                <a:ln>
                  <a:noFill/>
                </a:ln>
                <a:solidFill>
                  <a:prstClr val="black"/>
                </a:solidFill>
                <a:effectLst/>
                <a:uLnTx/>
                <a:uFillTx/>
                <a:latin typeface="Perpetua" pitchFamily="18" charset="0"/>
                <a:ea typeface="+mn-ea"/>
                <a:cs typeface="+mn-cs"/>
              </a:rPr>
              <a:t>We </a:t>
            </a:r>
            <a:r>
              <a:rPr kumimoji="0" lang="en-US" sz="2000" b="0" i="0" u="none" strike="noStrike" kern="0" cap="none" spc="0" normalizeH="0" baseline="0" noProof="0" dirty="0">
                <a:ln>
                  <a:noFill/>
                </a:ln>
                <a:solidFill>
                  <a:prstClr val="black"/>
                </a:solidFill>
                <a:effectLst/>
                <a:uLnTx/>
                <a:uFillTx/>
                <a:latin typeface="Perpetua" pitchFamily="18" charset="0"/>
                <a:ea typeface="+mn-ea"/>
                <a:cs typeface="+mn-cs"/>
              </a:rPr>
              <a:t>can only send limited data with </a:t>
            </a:r>
            <a:r>
              <a:rPr kumimoji="0" lang="en-US" sz="2000" b="1" i="0" u="none" strike="noStrike" kern="0" cap="none" spc="0" normalizeH="0" baseline="0" noProof="0" dirty="0">
                <a:ln>
                  <a:noFill/>
                </a:ln>
                <a:solidFill>
                  <a:prstClr val="black"/>
                </a:solidFill>
                <a:effectLst/>
                <a:uLnTx/>
                <a:uFillTx/>
                <a:latin typeface="Perpetua" pitchFamily="18" charset="0"/>
                <a:ea typeface="+mn-ea"/>
                <a:cs typeface="+mn-cs"/>
              </a:rPr>
              <a:t>GET method </a:t>
            </a:r>
            <a:r>
              <a:rPr kumimoji="0" lang="en-US" sz="2000" b="0" i="0" u="none" strike="noStrike" kern="0" cap="none" spc="0" normalizeH="0" baseline="0" noProof="0" dirty="0">
                <a:ln>
                  <a:noFill/>
                </a:ln>
                <a:solidFill>
                  <a:prstClr val="black"/>
                </a:solidFill>
                <a:effectLst/>
                <a:uLnTx/>
                <a:uFillTx/>
                <a:latin typeface="Perpetua" pitchFamily="18" charset="0"/>
                <a:ea typeface="+mn-ea"/>
                <a:cs typeface="+mn-cs"/>
              </a:rPr>
              <a:t>and it’s sent in </a:t>
            </a:r>
            <a:r>
              <a:rPr kumimoji="0" lang="en-US" sz="2000" b="1" i="0" u="none" strike="noStrike" kern="0" cap="none" spc="0" normalizeH="0" baseline="0" noProof="0" dirty="0">
                <a:ln>
                  <a:noFill/>
                </a:ln>
                <a:solidFill>
                  <a:srgbClr val="C00000"/>
                </a:solidFill>
                <a:effectLst/>
                <a:uLnTx/>
                <a:uFillTx/>
                <a:latin typeface="Perpetua" pitchFamily="18" charset="0"/>
                <a:ea typeface="+mn-ea"/>
                <a:cs typeface="+mn-cs"/>
              </a:rPr>
              <a:t>the header request URL </a:t>
            </a:r>
            <a:r>
              <a:rPr kumimoji="0" lang="en-US" sz="2000" b="0" i="0" u="none" strike="noStrike" kern="0" cap="none" spc="0" normalizeH="0" baseline="0" noProof="0" dirty="0">
                <a:ln>
                  <a:noFill/>
                </a:ln>
                <a:solidFill>
                  <a:prstClr val="black"/>
                </a:solidFill>
                <a:effectLst/>
                <a:uLnTx/>
                <a:uFillTx/>
                <a:latin typeface="Perpetua" pitchFamily="18" charset="0"/>
                <a:ea typeface="+mn-ea"/>
                <a:cs typeface="+mn-cs"/>
              </a:rPr>
              <a:t>whereas </a:t>
            </a:r>
          </a:p>
          <a:p>
            <a:pPr marL="342900" marR="0" lvl="0" indent="-3429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kumimoji="0" lang="en-US" sz="2000" b="0" i="0" u="none" strike="noStrike" kern="0" cap="none" spc="0" normalizeH="0" baseline="0" noProof="0" dirty="0">
                <a:ln>
                  <a:noFill/>
                </a:ln>
                <a:solidFill>
                  <a:prstClr val="black"/>
                </a:solidFill>
                <a:effectLst/>
                <a:uLnTx/>
                <a:uFillTx/>
                <a:latin typeface="Perpetua" pitchFamily="18" charset="0"/>
                <a:ea typeface="+mn-ea"/>
                <a:cs typeface="+mn-cs"/>
              </a:rPr>
              <a:t> We can </a:t>
            </a:r>
            <a:r>
              <a:rPr kumimoji="0" lang="en-US" sz="2000" b="1" i="0" u="none" strike="noStrike" kern="0" cap="none" spc="0" normalizeH="0" baseline="0" noProof="0" dirty="0">
                <a:ln>
                  <a:noFill/>
                </a:ln>
                <a:solidFill>
                  <a:srgbClr val="C00000"/>
                </a:solidFill>
                <a:effectLst/>
                <a:uLnTx/>
                <a:uFillTx/>
                <a:latin typeface="Perpetua" pitchFamily="18" charset="0"/>
                <a:ea typeface="+mn-ea"/>
                <a:cs typeface="+mn-cs"/>
              </a:rPr>
              <a:t>send large amount of data with POST </a:t>
            </a:r>
            <a:r>
              <a:rPr kumimoji="0" lang="en-US" sz="2000" b="0" i="0" u="none" strike="noStrike" kern="0" cap="none" spc="0" normalizeH="0" baseline="0" noProof="0" dirty="0">
                <a:ln>
                  <a:noFill/>
                </a:ln>
                <a:solidFill>
                  <a:prstClr val="black"/>
                </a:solidFill>
                <a:effectLst/>
                <a:uLnTx/>
                <a:uFillTx/>
                <a:latin typeface="Perpetua" pitchFamily="18" charset="0"/>
                <a:ea typeface="+mn-ea"/>
                <a:cs typeface="+mn-cs"/>
              </a:rPr>
              <a:t>because it’s part of the </a:t>
            </a:r>
            <a:r>
              <a:rPr kumimoji="0" lang="en-US" sz="2000" b="1" i="0" u="none" strike="noStrike" kern="0" cap="none" spc="0" normalizeH="0" baseline="0" noProof="0" dirty="0">
                <a:ln>
                  <a:noFill/>
                </a:ln>
                <a:solidFill>
                  <a:srgbClr val="C00000"/>
                </a:solidFill>
                <a:effectLst/>
                <a:uLnTx/>
                <a:uFillTx/>
                <a:latin typeface="Perpetua" pitchFamily="18" charset="0"/>
                <a:ea typeface="+mn-ea"/>
                <a:cs typeface="+mn-cs"/>
              </a:rPr>
              <a:t>request body</a:t>
            </a:r>
            <a:r>
              <a:rPr kumimoji="0" lang="en-US" sz="2000" b="0" i="0" u="none" strike="noStrike" kern="0" cap="none" spc="0" normalizeH="0" baseline="0" noProof="0" dirty="0">
                <a:ln>
                  <a:noFill/>
                </a:ln>
                <a:solidFill>
                  <a:prstClr val="black"/>
                </a:solidFill>
                <a:effectLst/>
                <a:uLnTx/>
                <a:uFillTx/>
                <a:latin typeface="Perpetua" pitchFamily="18" charset="0"/>
                <a:ea typeface="+mn-ea"/>
                <a:cs typeface="+mn-cs"/>
              </a:rPr>
              <a:t>.</a:t>
            </a:r>
            <a:endParaRPr kumimoji="0" lang="en-US" sz="20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4364000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sp>
        <p:nvSpPr>
          <p:cNvPr id="4" name="Rectangle 6"/>
          <p:cNvSpPr>
            <a:spLocks noChangeArrowheads="1"/>
          </p:cNvSpPr>
          <p:nvPr/>
        </p:nvSpPr>
        <p:spPr bwMode="auto">
          <a:xfrm>
            <a:off x="1415480" y="1484784"/>
            <a:ext cx="19311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latin typeface="Perpetua" pitchFamily="18" charset="0"/>
              </a:rPr>
              <a:t>GET Method</a:t>
            </a:r>
          </a:p>
        </p:txBody>
      </p:sp>
      <p:pic>
        <p:nvPicPr>
          <p:cNvPr id="3" name="Picture 2"/>
          <p:cNvPicPr>
            <a:picLocks noChangeAspect="1"/>
          </p:cNvPicPr>
          <p:nvPr/>
        </p:nvPicPr>
        <p:blipFill>
          <a:blip r:embed="rId2"/>
          <a:stretch>
            <a:fillRect/>
          </a:stretch>
        </p:blipFill>
        <p:spPr>
          <a:xfrm>
            <a:off x="1415480" y="2019201"/>
            <a:ext cx="3523793" cy="2286198"/>
          </a:xfrm>
          <a:prstGeom prst="rect">
            <a:avLst/>
          </a:prstGeom>
        </p:spPr>
      </p:pic>
      <p:grpSp>
        <p:nvGrpSpPr>
          <p:cNvPr id="5" name="Group 18"/>
          <p:cNvGrpSpPr>
            <a:grpSpLocks/>
          </p:cNvGrpSpPr>
          <p:nvPr/>
        </p:nvGrpSpPr>
        <p:grpSpPr bwMode="auto">
          <a:xfrm>
            <a:off x="6144279" y="2022059"/>
            <a:ext cx="3722688" cy="2209800"/>
            <a:chOff x="6177899" y="2310372"/>
            <a:chExt cx="3723362" cy="220980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7899" y="2310372"/>
              <a:ext cx="3723362"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p:nvPr/>
          </p:nvSpPr>
          <p:spPr>
            <a:xfrm>
              <a:off x="8218221" y="3717313"/>
              <a:ext cx="228641" cy="228600"/>
            </a:xfrm>
            <a:prstGeom prst="ellipse">
              <a:avLst/>
            </a:prstGeom>
            <a:noFill/>
            <a:ln w="25400" cap="flat" cmpd="sng" algn="ctr">
              <a:solidFill>
                <a:srgbClr val="C0504D"/>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sp>
        <p:nvSpPr>
          <p:cNvPr id="11" name="Rectangle 10"/>
          <p:cNvSpPr/>
          <p:nvPr/>
        </p:nvSpPr>
        <p:spPr>
          <a:xfrm>
            <a:off x="1415480" y="4412395"/>
            <a:ext cx="9433048" cy="1938992"/>
          </a:xfrm>
          <a:prstGeom prst="rect">
            <a:avLst/>
          </a:prstGeom>
        </p:spPr>
        <p:txBody>
          <a:bodyPr wrap="square">
            <a:spAutoFit/>
          </a:bodyPr>
          <a:lstStyle/>
          <a:p>
            <a:pPr algn="just" fontAlgn="base">
              <a:lnSpc>
                <a:spcPct val="150000"/>
              </a:lnSpc>
              <a:spcBef>
                <a:spcPct val="0"/>
              </a:spcBef>
              <a:spcAft>
                <a:spcPct val="0"/>
              </a:spcAft>
              <a:buFont typeface="Wingdings" pitchFamily="2" charset="2"/>
              <a:buChar char="v"/>
              <a:defRPr/>
            </a:pPr>
            <a:r>
              <a:rPr lang="en-US" sz="2000" b="1" dirty="0">
                <a:solidFill>
                  <a:srgbClr val="C00000"/>
                </a:solidFill>
                <a:latin typeface="Times New Roman" pitchFamily="18" charset="0"/>
                <a:cs typeface="Times New Roman" pitchFamily="18" charset="0"/>
              </a:rPr>
              <a:t> Confirmable Message</a:t>
            </a:r>
          </a:p>
          <a:p>
            <a:pPr marL="114300" algn="just" fontAlgn="base">
              <a:lnSpc>
                <a:spcPct val="150000"/>
              </a:lnSpc>
              <a:spcBef>
                <a:spcPct val="0"/>
              </a:spcBef>
              <a:spcAft>
                <a:spcPct val="0"/>
              </a:spcAft>
              <a:defRPr/>
            </a:pPr>
            <a:r>
              <a:rPr lang="en-US" sz="2000" dirty="0">
                <a:solidFill>
                  <a:prstClr val="black"/>
                </a:solidFill>
                <a:latin typeface="Times New Roman" pitchFamily="18" charset="0"/>
                <a:cs typeface="Times New Roman" pitchFamily="18" charset="0"/>
              </a:rPr>
              <a:t>Some messages require an </a:t>
            </a:r>
            <a:r>
              <a:rPr lang="en-US" sz="2000" u="sng" dirty="0">
                <a:solidFill>
                  <a:prstClr val="black"/>
                </a:solidFill>
                <a:latin typeface="Times New Roman" pitchFamily="18" charset="0"/>
                <a:cs typeface="Times New Roman" pitchFamily="18" charset="0"/>
              </a:rPr>
              <a:t>acknowledgement</a:t>
            </a:r>
            <a:r>
              <a:rPr lang="en-US" sz="2000" dirty="0">
                <a:solidFill>
                  <a:prstClr val="black"/>
                </a:solidFill>
                <a:latin typeface="Times New Roman" pitchFamily="18" charset="0"/>
                <a:cs typeface="Times New Roman" pitchFamily="18" charset="0"/>
              </a:rPr>
              <a:t>. These messages are called “Confirmable“; </a:t>
            </a:r>
          </a:p>
          <a:p>
            <a:pPr marL="114300" algn="just" fontAlgn="base">
              <a:lnSpc>
                <a:spcPct val="150000"/>
              </a:lnSpc>
              <a:spcBef>
                <a:spcPct val="0"/>
              </a:spcBef>
              <a:spcAft>
                <a:spcPct val="0"/>
              </a:spcAft>
              <a:defRPr/>
            </a:pPr>
            <a:r>
              <a:rPr lang="en-US" sz="2000" dirty="0">
                <a:solidFill>
                  <a:prstClr val="black"/>
                </a:solidFill>
                <a:latin typeface="Times New Roman" pitchFamily="18" charset="0"/>
                <a:cs typeface="Times New Roman" pitchFamily="18" charset="0"/>
              </a:rPr>
              <a:t>When </a:t>
            </a:r>
            <a:r>
              <a:rPr lang="en-US" sz="2000" b="1" u="sng" dirty="0">
                <a:solidFill>
                  <a:prstClr val="black"/>
                </a:solidFill>
                <a:latin typeface="Times New Roman" pitchFamily="18" charset="0"/>
                <a:cs typeface="Times New Roman" pitchFamily="18" charset="0"/>
              </a:rPr>
              <a:t>no packets are lost</a:t>
            </a:r>
            <a:r>
              <a:rPr lang="en-US" sz="2000" dirty="0">
                <a:solidFill>
                  <a:prstClr val="black"/>
                </a:solidFill>
                <a:latin typeface="Times New Roman" pitchFamily="18" charset="0"/>
                <a:cs typeface="Times New Roman" pitchFamily="18" charset="0"/>
              </a:rPr>
              <a:t>, each  Confirmable message elicits </a:t>
            </a:r>
            <a:r>
              <a:rPr lang="en-US" sz="2000" u="sng" dirty="0">
                <a:solidFill>
                  <a:prstClr val="black"/>
                </a:solidFill>
                <a:latin typeface="Times New Roman" pitchFamily="18" charset="0"/>
                <a:cs typeface="Times New Roman" pitchFamily="18" charset="0"/>
              </a:rPr>
              <a:t>exactly one return message </a:t>
            </a:r>
            <a:r>
              <a:rPr lang="en-US" sz="2000" dirty="0">
                <a:solidFill>
                  <a:prstClr val="black"/>
                </a:solidFill>
                <a:latin typeface="Times New Roman" pitchFamily="18" charset="0"/>
                <a:cs typeface="Times New Roman" pitchFamily="18" charset="0"/>
              </a:rPr>
              <a:t>of type </a:t>
            </a:r>
            <a:r>
              <a:rPr lang="en-US" sz="2000" dirty="0">
                <a:solidFill>
                  <a:srgbClr val="C00000"/>
                </a:solidFill>
                <a:latin typeface="Times New Roman" pitchFamily="18" charset="0"/>
                <a:cs typeface="Times New Roman" pitchFamily="18" charset="0"/>
              </a:rPr>
              <a:t>Acknowledgement</a:t>
            </a:r>
            <a:r>
              <a:rPr lang="en-US" sz="2000" dirty="0">
                <a:solidFill>
                  <a:prstClr val="black"/>
                </a:solidFill>
                <a:latin typeface="Times New Roman" pitchFamily="18" charset="0"/>
                <a:cs typeface="Times New Roman" pitchFamily="18" charset="0"/>
              </a:rPr>
              <a:t> or type </a:t>
            </a:r>
            <a:r>
              <a:rPr lang="en-US" sz="2000" dirty="0">
                <a:solidFill>
                  <a:srgbClr val="C00000"/>
                </a:solidFill>
                <a:latin typeface="Times New Roman" pitchFamily="18" charset="0"/>
                <a:cs typeface="Times New Roman" pitchFamily="18" charset="0"/>
              </a:rPr>
              <a:t>Reset</a:t>
            </a:r>
            <a:r>
              <a:rPr lang="en-US" sz="2000" dirty="0">
                <a:solidFill>
                  <a:prstClr val="black"/>
                </a:solidFill>
                <a:latin typeface="Times New Roman" pitchFamily="18" charset="0"/>
                <a:cs typeface="Times New Roman" pitchFamily="18" charset="0"/>
              </a:rPr>
              <a:t>.</a:t>
            </a:r>
          </a:p>
        </p:txBody>
      </p:sp>
    </p:spTree>
    <p:extLst>
      <p:ext uri="{BB962C8B-B14F-4D97-AF65-F5344CB8AC3E}">
        <p14:creationId xmlns:p14="http://schemas.microsoft.com/office/powerpoint/2010/main" val="168526570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sp>
        <p:nvSpPr>
          <p:cNvPr id="4" name="Rectangle 6"/>
          <p:cNvSpPr>
            <a:spLocks noChangeArrowheads="1"/>
          </p:cNvSpPr>
          <p:nvPr/>
        </p:nvSpPr>
        <p:spPr bwMode="auto">
          <a:xfrm>
            <a:off x="1415480" y="1484784"/>
            <a:ext cx="19311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latin typeface="Perpetua" pitchFamily="18" charset="0"/>
              </a:rPr>
              <a:t>GET Method</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40" y="2333890"/>
            <a:ext cx="3714750" cy="3687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5159896" y="2231850"/>
            <a:ext cx="583264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288925"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pPr>
            <a:r>
              <a:rPr lang="en-US" altLang="en-US" sz="2000" b="1" dirty="0">
                <a:solidFill>
                  <a:srgbClr val="C00000"/>
                </a:solidFill>
                <a:latin typeface="Perpetua" pitchFamily="18" charset="0"/>
              </a:rPr>
              <a:t>The Token Option </a:t>
            </a:r>
          </a:p>
          <a:p>
            <a:pPr lvl="1" algn="just">
              <a:lnSpc>
                <a:spcPct val="150000"/>
              </a:lnSpc>
              <a:buFont typeface="Wingdings" panose="05000000000000000000" pitchFamily="2" charset="2"/>
              <a:buChar char="§"/>
            </a:pPr>
            <a:r>
              <a:rPr lang="en-US" altLang="en-US" sz="2000" dirty="0">
                <a:solidFill>
                  <a:srgbClr val="000000"/>
                </a:solidFill>
                <a:latin typeface="Perpetua" pitchFamily="18" charset="0"/>
              </a:rPr>
              <a:t> is an opaque sequence </a:t>
            </a:r>
            <a:r>
              <a:rPr lang="en-US" altLang="en-US" sz="2000" b="1" dirty="0">
                <a:latin typeface="Perpetua" pitchFamily="18" charset="0"/>
              </a:rPr>
              <a:t>of</a:t>
            </a:r>
            <a:r>
              <a:rPr lang="en-US" altLang="en-US" sz="2000" b="1" dirty="0">
                <a:solidFill>
                  <a:srgbClr val="C00000"/>
                </a:solidFill>
                <a:latin typeface="Perpetua" pitchFamily="18" charset="0"/>
              </a:rPr>
              <a:t> 1-2 bytes </a:t>
            </a:r>
          </a:p>
          <a:p>
            <a:pPr lvl="1" algn="just">
              <a:lnSpc>
                <a:spcPct val="150000"/>
              </a:lnSpc>
              <a:buFont typeface="Wingdings" panose="05000000000000000000" pitchFamily="2" charset="2"/>
              <a:buChar char="§"/>
            </a:pPr>
            <a:r>
              <a:rPr lang="en-US" altLang="en-US" sz="2000" b="1" dirty="0">
                <a:solidFill>
                  <a:srgbClr val="000000"/>
                </a:solidFill>
                <a:latin typeface="Perpetua" pitchFamily="18" charset="0"/>
              </a:rPr>
              <a:t> </a:t>
            </a:r>
            <a:r>
              <a:rPr lang="en-US" altLang="en-US" sz="2000" dirty="0">
                <a:solidFill>
                  <a:srgbClr val="000000"/>
                </a:solidFill>
                <a:latin typeface="Perpetua" pitchFamily="18" charset="0"/>
              </a:rPr>
              <a:t>which is used to match a request with a response</a:t>
            </a:r>
          </a:p>
          <a:p>
            <a:pPr lvl="1" algn="just">
              <a:lnSpc>
                <a:spcPct val="150000"/>
              </a:lnSpc>
              <a:buFont typeface="Wingdings" panose="05000000000000000000" pitchFamily="2" charset="2"/>
              <a:buChar char="§"/>
            </a:pPr>
            <a:r>
              <a:rPr lang="en-US" altLang="en-US" sz="2000" dirty="0">
                <a:solidFill>
                  <a:srgbClr val="000000"/>
                </a:solidFill>
                <a:latin typeface="Perpetua" pitchFamily="18" charset="0"/>
              </a:rPr>
              <a:t>  is meant for use with asynchronous responses by this specification. </a:t>
            </a:r>
          </a:p>
          <a:p>
            <a:pPr lvl="1" algn="just">
              <a:lnSpc>
                <a:spcPct val="150000"/>
              </a:lnSpc>
              <a:buFont typeface="Wingdings" panose="05000000000000000000" pitchFamily="2" charset="2"/>
              <a:buChar char="§"/>
            </a:pPr>
            <a:r>
              <a:rPr lang="en-US" altLang="en-US" sz="2000" dirty="0">
                <a:solidFill>
                  <a:srgbClr val="000000"/>
                </a:solidFill>
                <a:latin typeface="Perpetua" pitchFamily="18" charset="0"/>
              </a:rPr>
              <a:t>  the Token is generated </a:t>
            </a:r>
            <a:r>
              <a:rPr lang="en-US" altLang="en-US" sz="2000" b="1" dirty="0">
                <a:solidFill>
                  <a:srgbClr val="000000"/>
                </a:solidFill>
                <a:latin typeface="Perpetua" pitchFamily="18" charset="0"/>
              </a:rPr>
              <a:t>by a client </a:t>
            </a:r>
            <a:r>
              <a:rPr lang="en-US" altLang="en-US" sz="2000" dirty="0">
                <a:solidFill>
                  <a:srgbClr val="000000"/>
                </a:solidFill>
                <a:latin typeface="Perpetua" pitchFamily="18" charset="0"/>
              </a:rPr>
              <a:t>and included </a:t>
            </a:r>
            <a:r>
              <a:rPr lang="en-US" altLang="en-US" sz="2000" b="1" dirty="0">
                <a:solidFill>
                  <a:srgbClr val="000000"/>
                </a:solidFill>
                <a:latin typeface="Perpetua" pitchFamily="18" charset="0"/>
              </a:rPr>
              <a:t>in a way that Token values </a:t>
            </a:r>
            <a:r>
              <a:rPr lang="en-US" altLang="en-US" sz="2000" dirty="0">
                <a:solidFill>
                  <a:srgbClr val="000000"/>
                </a:solidFill>
                <a:latin typeface="Perpetua" pitchFamily="18" charset="0"/>
              </a:rPr>
              <a:t>currently in use are unique. </a:t>
            </a:r>
          </a:p>
        </p:txBody>
      </p:sp>
    </p:spTree>
    <p:extLst>
      <p:ext uri="{BB962C8B-B14F-4D97-AF65-F5344CB8AC3E}">
        <p14:creationId xmlns:p14="http://schemas.microsoft.com/office/powerpoint/2010/main" val="191572023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2133603" y="94075"/>
            <a:ext cx="8294687" cy="1031051"/>
          </a:xfrm>
          <a:prstGeom prst="rect">
            <a:avLst/>
          </a:prstGeom>
          <a:noFill/>
          <a:ln w="9525">
            <a:noFill/>
            <a:miter lim="800000"/>
            <a:headEnd/>
            <a:tailEnd/>
          </a:ln>
          <a:effectLst>
            <a:outerShdw dist="45791" dir="2021404" algn="ctr" rotWithShape="0">
              <a:schemeClr val="folHlink">
                <a:alpha val="50000"/>
              </a:schemeClr>
            </a:outerShdw>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3200" b="1">
                <a:solidFill>
                  <a:schemeClr val="bg1"/>
                </a:solidFill>
                <a:latin typeface="Century Gothic" pitchFamily="34" charset="0"/>
                <a:ea typeface="+mj-ea"/>
                <a:cs typeface="+mj-cs"/>
              </a:defRPr>
            </a:lvl1pPr>
            <a:lvl2pPr algn="l" rtl="0" eaLnBrk="1" fontAlgn="base" hangingPunct="1">
              <a:spcBef>
                <a:spcPct val="0"/>
              </a:spcBef>
              <a:spcAft>
                <a:spcPct val="0"/>
              </a:spcAft>
              <a:defRPr sz="3200" b="1">
                <a:solidFill>
                  <a:schemeClr val="bg1"/>
                </a:solidFill>
                <a:latin typeface="Century Gothic" pitchFamily="34" charset="0"/>
                <a:cs typeface="Tahoma" charset="0"/>
              </a:defRPr>
            </a:lvl2pPr>
            <a:lvl3pPr algn="l" rtl="0" eaLnBrk="1" fontAlgn="base" hangingPunct="1">
              <a:spcBef>
                <a:spcPct val="0"/>
              </a:spcBef>
              <a:spcAft>
                <a:spcPct val="0"/>
              </a:spcAft>
              <a:defRPr sz="3200" b="1">
                <a:solidFill>
                  <a:schemeClr val="bg1"/>
                </a:solidFill>
                <a:latin typeface="Century Gothic" pitchFamily="34" charset="0"/>
                <a:cs typeface="Tahoma" charset="0"/>
              </a:defRPr>
            </a:lvl3pPr>
            <a:lvl4pPr algn="l" rtl="0" eaLnBrk="1" fontAlgn="base" hangingPunct="1">
              <a:spcBef>
                <a:spcPct val="0"/>
              </a:spcBef>
              <a:spcAft>
                <a:spcPct val="0"/>
              </a:spcAft>
              <a:defRPr sz="3200" b="1">
                <a:solidFill>
                  <a:schemeClr val="bg1"/>
                </a:solidFill>
                <a:latin typeface="Century Gothic" pitchFamily="34" charset="0"/>
                <a:cs typeface="Tahoma" charset="0"/>
              </a:defRPr>
            </a:lvl4pPr>
            <a:lvl5pPr algn="l" rtl="0" eaLnBrk="1" fontAlgn="base" hangingPunct="1">
              <a:spcBef>
                <a:spcPct val="0"/>
              </a:spcBef>
              <a:spcAft>
                <a:spcPct val="0"/>
              </a:spcAft>
              <a:defRPr sz="3200" b="1">
                <a:solidFill>
                  <a:schemeClr val="bg1"/>
                </a:solidFill>
                <a:latin typeface="Century Gothic" pitchFamily="34" charset="0"/>
                <a:cs typeface="Tahoma" charset="0"/>
              </a:defRPr>
            </a:lvl5pPr>
            <a:lvl6pPr marL="457200" algn="l" rtl="0" eaLnBrk="1" fontAlgn="base" hangingPunct="1">
              <a:spcBef>
                <a:spcPct val="0"/>
              </a:spcBef>
              <a:spcAft>
                <a:spcPct val="0"/>
              </a:spcAft>
              <a:defRPr sz="3200" b="1">
                <a:solidFill>
                  <a:schemeClr val="bg1"/>
                </a:solidFill>
                <a:latin typeface="Georgia" pitchFamily="18" charset="0"/>
                <a:cs typeface="Tahoma" charset="0"/>
              </a:defRPr>
            </a:lvl6pPr>
            <a:lvl7pPr marL="914400" algn="l" rtl="0" eaLnBrk="1" fontAlgn="base" hangingPunct="1">
              <a:spcBef>
                <a:spcPct val="0"/>
              </a:spcBef>
              <a:spcAft>
                <a:spcPct val="0"/>
              </a:spcAft>
              <a:defRPr sz="3200" b="1">
                <a:solidFill>
                  <a:schemeClr val="bg1"/>
                </a:solidFill>
                <a:latin typeface="Georgia" pitchFamily="18" charset="0"/>
                <a:cs typeface="Tahoma" charset="0"/>
              </a:defRPr>
            </a:lvl7pPr>
            <a:lvl8pPr marL="1371600" algn="l" rtl="0" eaLnBrk="1" fontAlgn="base" hangingPunct="1">
              <a:spcBef>
                <a:spcPct val="0"/>
              </a:spcBef>
              <a:spcAft>
                <a:spcPct val="0"/>
              </a:spcAft>
              <a:defRPr sz="3200" b="1">
                <a:solidFill>
                  <a:schemeClr val="bg1"/>
                </a:solidFill>
                <a:latin typeface="Georgia" pitchFamily="18" charset="0"/>
                <a:cs typeface="Tahoma" charset="0"/>
              </a:defRPr>
            </a:lvl8pPr>
            <a:lvl9pPr marL="1828800" algn="l" rtl="0" eaLnBrk="1" fontAlgn="base" hangingPunct="1">
              <a:spcBef>
                <a:spcPct val="0"/>
              </a:spcBef>
              <a:spcAft>
                <a:spcPct val="0"/>
              </a:spcAft>
              <a:defRPr sz="3200" b="1">
                <a:solidFill>
                  <a:schemeClr val="bg1"/>
                </a:solidFill>
                <a:latin typeface="Georgia" pitchFamily="18" charset="0"/>
                <a:cs typeface="Tahoma" charset="0"/>
              </a:defRPr>
            </a:lvl9pPr>
          </a:lstStyle>
          <a:p>
            <a:r>
              <a:rPr lang="fi-FI" kern="0" dirty="0" smtClean="0"/>
              <a:t>CoAP</a:t>
            </a:r>
            <a:br>
              <a:rPr lang="fi-FI" kern="0" dirty="0" smtClean="0"/>
            </a:br>
            <a:r>
              <a:rPr lang="fi-FI" sz="2900" kern="0" dirty="0" smtClean="0"/>
              <a:t>Methods</a:t>
            </a:r>
            <a:endParaRPr lang="fi-FI" sz="2900" kern="0" dirty="0"/>
          </a:p>
        </p:txBody>
      </p:sp>
      <p:sp>
        <p:nvSpPr>
          <p:cNvPr id="4" name="Rectangle 6"/>
          <p:cNvSpPr>
            <a:spLocks noChangeArrowheads="1"/>
          </p:cNvSpPr>
          <p:nvPr/>
        </p:nvSpPr>
        <p:spPr bwMode="auto">
          <a:xfrm>
            <a:off x="1415480" y="1484784"/>
            <a:ext cx="20850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smtClean="0">
                <a:latin typeface="Perpetua" pitchFamily="18" charset="0"/>
              </a:rPr>
              <a:t>POST </a:t>
            </a:r>
            <a:r>
              <a:rPr lang="en-US" altLang="en-US" sz="2400" b="1" dirty="0">
                <a:latin typeface="Perpetua" pitchFamily="18" charset="0"/>
              </a:rPr>
              <a:t>Method</a:t>
            </a:r>
          </a:p>
        </p:txBody>
      </p:sp>
      <p:sp>
        <p:nvSpPr>
          <p:cNvPr id="6" name="Rectangle 1"/>
          <p:cNvSpPr>
            <a:spLocks noChangeArrowheads="1"/>
          </p:cNvSpPr>
          <p:nvPr/>
        </p:nvSpPr>
        <p:spPr bwMode="auto">
          <a:xfrm>
            <a:off x="983432" y="1978885"/>
            <a:ext cx="10369152"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indent="-285750" algn="just" fontAlgn="base">
              <a:lnSpc>
                <a:spcPct val="150000"/>
              </a:lnSpc>
              <a:spcBef>
                <a:spcPct val="0"/>
              </a:spcBef>
              <a:spcAft>
                <a:spcPct val="0"/>
              </a:spcAft>
              <a:buFont typeface="Wingdings" panose="05000000000000000000" pitchFamily="2" charset="2"/>
              <a:buChar char="Ø"/>
            </a:pPr>
            <a:r>
              <a:rPr lang="en-US" altLang="en-US" sz="1600" dirty="0" smtClean="0">
                <a:solidFill>
                  <a:srgbClr val="000000"/>
                </a:solidFill>
                <a:latin typeface="Perpetua" pitchFamily="18" charset="0"/>
              </a:rPr>
              <a:t>The POST method is used to request the server to create a new subordinate resource under the requested parent URI.</a:t>
            </a:r>
          </a:p>
          <a:p>
            <a:pPr marL="285750" indent="-285750" algn="just" fontAlgn="base">
              <a:lnSpc>
                <a:spcPct val="150000"/>
              </a:lnSpc>
              <a:spcBef>
                <a:spcPct val="0"/>
              </a:spcBef>
              <a:spcAft>
                <a:spcPct val="0"/>
              </a:spcAft>
              <a:buFont typeface="Wingdings" panose="05000000000000000000" pitchFamily="2" charset="2"/>
              <a:buChar char="Ø"/>
            </a:pPr>
            <a:r>
              <a:rPr lang="en-US" altLang="en-US" sz="1600" dirty="0" smtClean="0">
                <a:solidFill>
                  <a:srgbClr val="000000"/>
                </a:solidFill>
                <a:latin typeface="Perpetua" pitchFamily="18" charset="0"/>
              </a:rPr>
              <a:t>If a resource has been created on the server, the response SHOULD be 201 (Created) including the URI of the new resource in a Location Option with any possible status in the message body.</a:t>
            </a:r>
          </a:p>
          <a:p>
            <a:pPr marL="285750" indent="-285750" algn="just" fontAlgn="base">
              <a:lnSpc>
                <a:spcPct val="150000"/>
              </a:lnSpc>
              <a:spcBef>
                <a:spcPct val="0"/>
              </a:spcBef>
              <a:spcAft>
                <a:spcPct val="0"/>
              </a:spcAft>
              <a:buFont typeface="Wingdings" panose="05000000000000000000" pitchFamily="2" charset="2"/>
              <a:buChar char="Ø"/>
            </a:pPr>
            <a:r>
              <a:rPr lang="en-US" altLang="en-US" sz="1600" dirty="0" smtClean="0">
                <a:solidFill>
                  <a:srgbClr val="000000"/>
                </a:solidFill>
                <a:latin typeface="Perpetua" pitchFamily="18" charset="0"/>
              </a:rPr>
              <a:t>If the POST succeeds but does not result in a new resource being created on the server, a 200 (OK) response code SHOULD be returned.</a:t>
            </a:r>
          </a:p>
        </p:txBody>
      </p:sp>
      <p:sp>
        <p:nvSpPr>
          <p:cNvPr id="13" name="Rounded Rectangle 12"/>
          <p:cNvSpPr/>
          <p:nvPr/>
        </p:nvSpPr>
        <p:spPr>
          <a:xfrm>
            <a:off x="9264352" y="3777317"/>
            <a:ext cx="1295400" cy="9144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smtClean="0"/>
              <a:t>Server</a:t>
            </a:r>
            <a:endParaRPr lang="en-US" dirty="0"/>
          </a:p>
        </p:txBody>
      </p:sp>
      <p:sp>
        <p:nvSpPr>
          <p:cNvPr id="14" name="Rounded Rectangle 13"/>
          <p:cNvSpPr/>
          <p:nvPr/>
        </p:nvSpPr>
        <p:spPr>
          <a:xfrm>
            <a:off x="3527804" y="3746283"/>
            <a:ext cx="1295400" cy="9144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t>Client</a:t>
            </a:r>
          </a:p>
        </p:txBody>
      </p:sp>
      <p:sp>
        <p:nvSpPr>
          <p:cNvPr id="15" name="Rectangle 17"/>
          <p:cNvSpPr>
            <a:spLocks noChangeArrowheads="1"/>
          </p:cNvSpPr>
          <p:nvPr/>
        </p:nvSpPr>
        <p:spPr bwMode="auto">
          <a:xfrm>
            <a:off x="5101664" y="4190882"/>
            <a:ext cx="3381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latin typeface="Perpetua" pitchFamily="18" charset="0"/>
              </a:rPr>
              <a:t>CON [ox1c] POST/ light Token: 0x33</a:t>
            </a:r>
            <a:endParaRPr lang="en-US" altLang="en-US" dirty="0"/>
          </a:p>
        </p:txBody>
      </p:sp>
      <p:sp>
        <p:nvSpPr>
          <p:cNvPr id="17" name="Rectangle 35"/>
          <p:cNvSpPr>
            <a:spLocks noChangeArrowheads="1"/>
          </p:cNvSpPr>
          <p:nvPr/>
        </p:nvSpPr>
        <p:spPr bwMode="auto">
          <a:xfrm>
            <a:off x="5113205" y="5250327"/>
            <a:ext cx="28209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rgbClr val="000000"/>
                </a:solidFill>
                <a:latin typeface="Perpetua" pitchFamily="18" charset="0"/>
              </a:rPr>
              <a:t>ACK [ox1c] POST/ 201 Create</a:t>
            </a:r>
          </a:p>
          <a:p>
            <a:pPr eaLnBrk="1" hangingPunct="1"/>
            <a:r>
              <a:rPr lang="en-US" altLang="en-US" dirty="0">
                <a:solidFill>
                  <a:srgbClr val="000000"/>
                </a:solidFill>
                <a:latin typeface="Perpetua" pitchFamily="18" charset="0"/>
              </a:rPr>
              <a:t> 58.2;  Token: 0x33</a:t>
            </a:r>
            <a:endParaRPr lang="en-US" altLang="en-US" dirty="0"/>
          </a:p>
        </p:txBody>
      </p:sp>
      <p:cxnSp>
        <p:nvCxnSpPr>
          <p:cNvPr id="18" name="Straight Connector 17"/>
          <p:cNvCxnSpPr/>
          <p:nvPr/>
        </p:nvCxnSpPr>
        <p:spPr>
          <a:xfrm rot="5400000">
            <a:off x="3502592" y="5255019"/>
            <a:ext cx="1143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9342934" y="5266925"/>
            <a:ext cx="1147762"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4477320" y="5143499"/>
            <a:ext cx="5257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477320" y="4858250"/>
            <a:ext cx="5257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41"/>
          <p:cNvSpPr>
            <a:spLocks noChangeArrowheads="1"/>
          </p:cNvSpPr>
          <p:nvPr/>
        </p:nvSpPr>
        <p:spPr bwMode="auto">
          <a:xfrm>
            <a:off x="1199456" y="5923161"/>
            <a:ext cx="838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v"/>
            </a:pPr>
            <a:r>
              <a:rPr lang="en-US" altLang="en-US" dirty="0">
                <a:latin typeface="Perpetua" pitchFamily="18" charset="0"/>
              </a:rPr>
              <a:t>  POST can </a:t>
            </a:r>
            <a:r>
              <a:rPr lang="en-US" altLang="en-US" b="1" dirty="0">
                <a:latin typeface="Perpetua" pitchFamily="18" charset="0"/>
              </a:rPr>
              <a:t>transfer data securely to server, </a:t>
            </a:r>
            <a:r>
              <a:rPr lang="en-US" altLang="en-US" dirty="0">
                <a:latin typeface="Perpetua" pitchFamily="18" charset="0"/>
              </a:rPr>
              <a:t>it can transfer large data and should be used to send data to server;</a:t>
            </a:r>
          </a:p>
        </p:txBody>
      </p:sp>
    </p:spTree>
    <p:extLst>
      <p:ext uri="{BB962C8B-B14F-4D97-AF65-F5344CB8AC3E}">
        <p14:creationId xmlns:p14="http://schemas.microsoft.com/office/powerpoint/2010/main" val="214332415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1_Median">
  <a:themeElements>
    <a:clrScheme name="11_Median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0070C0"/>
      </a:hlink>
      <a:folHlink>
        <a:srgbClr val="0070C0"/>
      </a:folHlink>
    </a:clrScheme>
    <a:fontScheme name="11_Median">
      <a:majorFont>
        <a:latin typeface="Georgia"/>
        <a:ea typeface=""/>
        <a:cs typeface="Tahoma"/>
      </a:majorFont>
      <a:minorFont>
        <a:latin typeface="Trebuchet MS"/>
        <a:ea typeface=""/>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1_Median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0070C0"/>
        </a:hlink>
        <a:folHlink>
          <a:srgbClr val="0070C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10047</TotalTime>
  <Words>1222</Words>
  <Application>Microsoft Office PowerPoint</Application>
  <PresentationFormat>Widescreen</PresentationFormat>
  <Paragraphs>140</Paragraphs>
  <Slides>16</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Malgun Gothic</vt:lpstr>
      <vt:lpstr>Arial</vt:lpstr>
      <vt:lpstr>Calibri</vt:lpstr>
      <vt:lpstr>Century Gothic</vt:lpstr>
      <vt:lpstr>Georgia</vt:lpstr>
      <vt:lpstr>Perpetua</vt:lpstr>
      <vt:lpstr>Tahoma</vt:lpstr>
      <vt:lpstr>Times New Roman</vt:lpstr>
      <vt:lpstr>Trebuchet MS</vt:lpstr>
      <vt:lpstr>Wingdings</vt:lpstr>
      <vt:lpstr>11_Median</vt:lpstr>
      <vt:lpstr>PowerPoint Presentation</vt:lpstr>
      <vt:lpstr>CoAP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tuongdangkhoa</dc:creator>
  <cp:lastModifiedBy>Hoang</cp:lastModifiedBy>
  <cp:revision>292</cp:revision>
  <dcterms:created xsi:type="dcterms:W3CDTF">2013-01-28T01:51:05Z</dcterms:created>
  <dcterms:modified xsi:type="dcterms:W3CDTF">2017-06-06T15:59:32Z</dcterms:modified>
</cp:coreProperties>
</file>