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37" r:id="rId2"/>
    <p:sldId id="381" r:id="rId3"/>
    <p:sldId id="382" r:id="rId4"/>
    <p:sldId id="383" r:id="rId5"/>
    <p:sldId id="384" r:id="rId6"/>
    <p:sldId id="385" r:id="rId7"/>
    <p:sldId id="389" r:id="rId8"/>
    <p:sldId id="390" r:id="rId9"/>
    <p:sldId id="386" r:id="rId10"/>
    <p:sldId id="391" r:id="rId11"/>
    <p:sldId id="392" r:id="rId12"/>
    <p:sldId id="387" r:id="rId13"/>
    <p:sldId id="388" r:id="rId14"/>
    <p:sldId id="394" r:id="rId15"/>
    <p:sldId id="396" r:id="rId16"/>
    <p:sldId id="410" r:id="rId17"/>
    <p:sldId id="411" r:id="rId18"/>
    <p:sldId id="413" r:id="rId19"/>
    <p:sldId id="412" r:id="rId20"/>
    <p:sldId id="414" r:id="rId21"/>
    <p:sldId id="399" r:id="rId22"/>
    <p:sldId id="400" r:id="rId23"/>
    <p:sldId id="401" r:id="rId24"/>
    <p:sldId id="403" r:id="rId25"/>
    <p:sldId id="404" r:id="rId26"/>
    <p:sldId id="35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3" autoAdjust="0"/>
    <p:restoredTop sz="94637"/>
  </p:normalViewPr>
  <p:slideViewPr>
    <p:cSldViewPr>
      <p:cViewPr varScale="1">
        <p:scale>
          <a:sx n="87" d="100"/>
          <a:sy n="87" d="100"/>
        </p:scale>
        <p:origin x="678" y="6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E8F01-87B2-4875-99E6-D9C12D20C2BF}" type="datetimeFigureOut">
              <a:rPr lang="en-US" smtClean="0"/>
              <a:pPr/>
              <a:t>6/7/2017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59D25-A9C9-43AF-9DC0-29D661AFB38A}" type="slidenum">
              <a:rPr lang="en-US" smtClean="0"/>
              <a:pPr/>
              <a:t>‹#›</a:t>
            </a:fld>
            <a:endParaRPr lang="en-US"/>
          </a:p>
        </p:txBody>
      </p:sp>
    </p:spTree>
    <p:extLst>
      <p:ext uri="{BB962C8B-B14F-4D97-AF65-F5344CB8AC3E}">
        <p14:creationId xmlns:p14="http://schemas.microsoft.com/office/powerpoint/2010/main" val="2360969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6F8BFAB-BEBF-4AD3-95F9-58CBA3293364}" type="slidenum">
              <a:rPr lang="en-US" smtClean="0"/>
              <a:pPr>
                <a:defRPr/>
              </a:pPr>
              <a:t>1</a:t>
            </a:fld>
            <a:endParaRPr lang="en-US"/>
          </a:p>
        </p:txBody>
      </p:sp>
    </p:spTree>
    <p:extLst>
      <p:ext uri="{BB962C8B-B14F-4D97-AF65-F5344CB8AC3E}">
        <p14:creationId xmlns:p14="http://schemas.microsoft.com/office/powerpoint/2010/main" val="9684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1237" cy="3427413"/>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extLst>
      <p:ext uri="{BB962C8B-B14F-4D97-AF65-F5344CB8AC3E}">
        <p14:creationId xmlns:p14="http://schemas.microsoft.com/office/powerpoint/2010/main" val="2488897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C7912F-82EC-4CE6-A239-EEBC4A7F6F89}" type="slidenum">
              <a:rPr lang="en-US" smtClean="0"/>
              <a:pPr/>
              <a:t>26</a:t>
            </a:fld>
            <a:endParaRPr lang="en-US"/>
          </a:p>
        </p:txBody>
      </p:sp>
    </p:spTree>
    <p:extLst>
      <p:ext uri="{BB962C8B-B14F-4D97-AF65-F5344CB8AC3E}">
        <p14:creationId xmlns:p14="http://schemas.microsoft.com/office/powerpoint/2010/main" val="426021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advClick="0" advTm="2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3" y="0"/>
            <a:ext cx="11059583" cy="12192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C00000"/>
                </a:solidFill>
              </a:defRPr>
            </a:lvl1pPr>
            <a:lvl2pPr>
              <a:defRPr>
                <a:solidFill>
                  <a:schemeClr val="tx1"/>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advClick="0" advTm="2000"/>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7"/>
          <p:cNvSpPr/>
          <p:nvPr userDrawn="1"/>
        </p:nvSpPr>
        <p:spPr>
          <a:xfrm>
            <a:off x="4974797" y="6453337"/>
            <a:ext cx="2324419" cy="307777"/>
          </a:xfrm>
          <a:prstGeom prst="rect">
            <a:avLst/>
          </a:prstGeom>
        </p:spPr>
        <p:txBody>
          <a:bodyPr wrap="none">
            <a:spAutoFit/>
          </a:bodyPr>
          <a:lstStyle/>
          <a:p>
            <a:pPr algn="ctr"/>
            <a:r>
              <a:rPr lang="en-US" sz="1400" dirty="0" smtClean="0">
                <a:solidFill>
                  <a:srgbClr val="7F7F7F"/>
                </a:solidFill>
              </a:rPr>
              <a:t>TMA Solutions Confidential</a:t>
            </a:r>
            <a:endParaRPr lang="en-US" sz="1400" dirty="0">
              <a:solidFill>
                <a:srgbClr val="7F7F7F"/>
              </a:solidFill>
            </a:endParaRPr>
          </a:p>
        </p:txBody>
      </p:sp>
    </p:spTree>
  </p:cSld>
  <p:clrMapOvr>
    <a:masterClrMapping/>
  </p:clrMapOvr>
  <p:transition advClick="0" advTm="200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a:xfrm>
            <a:off x="609561" y="6247908"/>
            <a:ext cx="2840123" cy="472897"/>
          </a:xfrm>
          <a:prstGeom prst="rect">
            <a:avLst/>
          </a:prstGeom>
        </p:spPr>
        <p:txBody>
          <a:bodyPr lIns="82945" tIns="41473" rIns="82945" bIns="41473"/>
          <a:lstStyle>
            <a:lvl1pPr>
              <a:defRPr/>
            </a:lvl1pPr>
          </a:lstStyle>
          <a:p>
            <a:pPr lvl="0"/>
            <a:endParaRPr lang="fi-FI"/>
          </a:p>
        </p:txBody>
      </p:sp>
      <p:sp>
        <p:nvSpPr>
          <p:cNvPr id="3" name="Footer Placeholder 2"/>
          <p:cNvSpPr txBox="1">
            <a:spLocks noGrp="1"/>
          </p:cNvSpPr>
          <p:nvPr>
            <p:ph type="ftr" sz="quarter" idx="9"/>
          </p:nvPr>
        </p:nvSpPr>
        <p:spPr>
          <a:xfrm>
            <a:off x="4169409" y="6247908"/>
            <a:ext cx="3864183" cy="472897"/>
          </a:xfrm>
          <a:prstGeom prst="rect">
            <a:avLst/>
          </a:prstGeom>
        </p:spPr>
        <p:txBody>
          <a:bodyPr lIns="82945" tIns="41473" rIns="82945" bIns="41473"/>
          <a:lstStyle>
            <a:lvl1pPr>
              <a:defRPr/>
            </a:lvl1pPr>
          </a:lstStyle>
          <a:p>
            <a:pPr lvl="0"/>
            <a:endParaRPr lang="fi-FI"/>
          </a:p>
        </p:txBody>
      </p:sp>
      <p:sp>
        <p:nvSpPr>
          <p:cNvPr id="4" name="Slide Number Placeholder 3"/>
          <p:cNvSpPr txBox="1">
            <a:spLocks noGrp="1"/>
          </p:cNvSpPr>
          <p:nvPr>
            <p:ph type="sldNum" sz="quarter" idx="8"/>
          </p:nvPr>
        </p:nvSpPr>
        <p:spPr>
          <a:xfrm>
            <a:off x="8740683" y="6247908"/>
            <a:ext cx="2840123" cy="472897"/>
          </a:xfrm>
          <a:prstGeom prst="rect">
            <a:avLst/>
          </a:prstGeom>
        </p:spPr>
        <p:txBody>
          <a:bodyPr lIns="82945" tIns="41473" rIns="82945" bIns="41473"/>
          <a:lstStyle>
            <a:lvl1pPr>
              <a:defRPr/>
            </a:lvl1pPr>
          </a:lstStyle>
          <a:p>
            <a:pPr lvl="0"/>
            <a:fld id="{98865938-DBB8-492E-8C4A-55F3B45E4218}" type="slidenum">
              <a:rPr/>
              <a:pPr lvl="0"/>
              <a:t>‹#›</a:t>
            </a:fld>
            <a:endParaRPr lang="fi-FI"/>
          </a:p>
        </p:txBody>
      </p:sp>
    </p:spTree>
  </p:cSld>
  <p:clrMapOvr>
    <a:masterClrMapping/>
  </p:clrMapOvr>
  <p:transition/>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cstate="print">
            <a:lum/>
          </a:blip>
          <a:srcRect/>
          <a:stretch>
            <a:fillRect/>
          </a:stretch>
        </a:blipFill>
        <a:effectLst/>
      </p:bgPr>
    </p:bg>
    <p:spTree>
      <p:nvGrpSpPr>
        <p:cNvPr id="1" name=""/>
        <p:cNvGrpSpPr/>
        <p:nvPr/>
      </p:nvGrpSpPr>
      <p:grpSpPr>
        <a:xfrm>
          <a:off x="0" y="0"/>
          <a:ext cx="0" cy="0"/>
          <a:chOff x="0" y="0"/>
          <a:chExt cx="0" cy="0"/>
        </a:xfrm>
      </p:grpSpPr>
      <p:sp>
        <p:nvSpPr>
          <p:cNvPr id="3074" name="Title Placeholder 21"/>
          <p:cNvSpPr>
            <a:spLocks noGrp="1"/>
          </p:cNvSpPr>
          <p:nvPr>
            <p:ph type="title"/>
          </p:nvPr>
        </p:nvSpPr>
        <p:spPr bwMode="auto">
          <a:xfrm>
            <a:off x="812803" y="0"/>
            <a:ext cx="11059583" cy="1219200"/>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4819" name="Text Placeholder 12"/>
          <p:cNvSpPr>
            <a:spLocks noGrp="1"/>
          </p:cNvSpPr>
          <p:nvPr>
            <p:ph type="body" idx="1"/>
          </p:nvPr>
        </p:nvSpPr>
        <p:spPr bwMode="auto">
          <a:xfrm>
            <a:off x="812803" y="1600200"/>
            <a:ext cx="10773833" cy="4643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Third level</a:t>
            </a:r>
          </a:p>
          <a:p>
            <a:pPr lvl="2"/>
            <a:r>
              <a:rPr lang="en-US" dirty="0" smtClean="0"/>
              <a:t>Fourth level</a:t>
            </a:r>
          </a:p>
          <a:p>
            <a:pPr lvl="4"/>
            <a:endParaRPr lang="en-US" dirty="0" smtClean="0"/>
          </a:p>
        </p:txBody>
      </p:sp>
      <p:sp>
        <p:nvSpPr>
          <p:cNvPr id="5" name="Text Box 5"/>
          <p:cNvSpPr txBox="1">
            <a:spLocks noChangeArrowheads="1"/>
          </p:cNvSpPr>
          <p:nvPr/>
        </p:nvSpPr>
        <p:spPr bwMode="auto">
          <a:xfrm>
            <a:off x="11315703" y="6531658"/>
            <a:ext cx="749300" cy="338554"/>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defTabSz="457200" eaLnBrk="0" hangingPunct="0">
              <a:spcBef>
                <a:spcPct val="50000"/>
              </a:spcBef>
              <a:defRPr/>
            </a:pPr>
            <a:fld id="{BE659CA3-6FA6-4224-AEC8-05B9216E0E3B}" type="slidenum">
              <a:rPr lang="en-US" sz="1600" b="1">
                <a:solidFill>
                  <a:srgbClr val="FFFFFF"/>
                </a:solidFill>
              </a:rPr>
              <a:pPr defTabSz="457200" eaLnBrk="0" hangingPunct="0">
                <a:spcBef>
                  <a:spcPct val="50000"/>
                </a:spcBef>
                <a:defRPr/>
              </a:pPr>
              <a:t>‹#›</a:t>
            </a:fld>
            <a:endParaRPr lang="en-US" sz="16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advClick="0" advTm="2000"/>
  <p:txStyles>
    <p:title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p:titleStyle>
    <p:bodyStyle>
      <a:lvl1pPr marL="319088" indent="-319088" algn="l" rtl="0" eaLnBrk="1" fontAlgn="base" hangingPunct="1">
        <a:spcBef>
          <a:spcPts val="700"/>
        </a:spcBef>
        <a:spcAft>
          <a:spcPct val="0"/>
        </a:spcAft>
        <a:buClr>
          <a:srgbClr val="C00000"/>
        </a:buClr>
        <a:buSzPct val="75000"/>
        <a:buFont typeface="Wingdings" pitchFamily="2" charset="2"/>
        <a:buChar char="v"/>
        <a:defRPr sz="2400" b="1">
          <a:solidFill>
            <a:srgbClr val="C00000"/>
          </a:solidFill>
          <a:latin typeface="Calibri" pitchFamily="34" charset="0"/>
          <a:ea typeface="+mn-ea"/>
          <a:cs typeface="+mn-cs"/>
        </a:defRPr>
      </a:lvl1pPr>
      <a:lvl2pPr marL="639763" indent="-273050" algn="l" rtl="0" eaLnBrk="1" fontAlgn="base" hangingPunct="1">
        <a:spcBef>
          <a:spcPts val="550"/>
        </a:spcBef>
        <a:spcAft>
          <a:spcPct val="0"/>
        </a:spcAft>
        <a:buClr>
          <a:schemeClr val="tx1"/>
        </a:buClr>
        <a:buSzPct val="75000"/>
        <a:buFont typeface="Wingdings" pitchFamily="2" charset="2"/>
        <a:buChar char="Ø"/>
        <a:defRPr sz="2200">
          <a:solidFill>
            <a:schemeClr val="tx1"/>
          </a:solidFill>
          <a:latin typeface="Calibri" pitchFamily="34" charset="0"/>
          <a:cs typeface="+mn-cs"/>
        </a:defRPr>
      </a:lvl2pPr>
      <a:lvl3pPr marL="914400" indent="-228600" algn="l" rtl="0" eaLnBrk="1" fontAlgn="base" hangingPunct="1">
        <a:spcBef>
          <a:spcPts val="500"/>
        </a:spcBef>
        <a:spcAft>
          <a:spcPct val="0"/>
        </a:spcAft>
        <a:buClr>
          <a:srgbClr val="000099"/>
        </a:buClr>
        <a:buSzPct val="75000"/>
        <a:buFont typeface="Wingdings" pitchFamily="2" charset="2"/>
        <a:buChar char="§"/>
        <a:defRPr lang="en-US" sz="2000" i="1" dirty="0" smtClean="0">
          <a:solidFill>
            <a:srgbClr val="0070C0"/>
          </a:solidFill>
          <a:latin typeface="Calibri" pitchFamily="34" charset="0"/>
          <a:cs typeface="+mn-cs"/>
        </a:defRPr>
      </a:lvl3pPr>
      <a:lvl4pPr marL="1371600" indent="-228600" algn="l" rtl="0" eaLnBrk="1" fontAlgn="base" hangingPunct="1">
        <a:spcBef>
          <a:spcPts val="400"/>
        </a:spcBef>
        <a:spcAft>
          <a:spcPct val="0"/>
        </a:spcAft>
        <a:buClr>
          <a:srgbClr val="0BD0D9"/>
        </a:buClr>
        <a:buSzPct val="75000"/>
        <a:buChar char="•"/>
        <a:defRPr sz="1400" b="1">
          <a:solidFill>
            <a:schemeClr val="tx1"/>
          </a:solidFill>
          <a:latin typeface="+mn-lt"/>
          <a:cs typeface="+mn-cs"/>
        </a:defRPr>
      </a:lvl4pPr>
      <a:lvl5pPr marL="1828800" indent="-228600" algn="l" rtl="0" eaLnBrk="1" fontAlgn="base" hangingPunct="1">
        <a:spcBef>
          <a:spcPts val="400"/>
        </a:spcBef>
        <a:spcAft>
          <a:spcPct val="0"/>
        </a:spcAft>
        <a:buClr>
          <a:srgbClr val="10CF9B"/>
        </a:buClr>
        <a:buSzPct val="65000"/>
        <a:buFont typeface="Wingdings" pitchFamily="2" charset="2"/>
        <a:buChar char="»"/>
        <a:defRPr sz="1400" b="1">
          <a:solidFill>
            <a:schemeClr val="tx1"/>
          </a:solidFill>
          <a:latin typeface="Calibri" pitchFamily="34" charset="0"/>
          <a:cs typeface="+mn-cs"/>
        </a:defRPr>
      </a:lvl5pPr>
      <a:lvl6pPr marL="2286000" indent="-228600" algn="l" rtl="0" eaLnBrk="1" fontAlgn="base" hangingPunct="1">
        <a:spcBef>
          <a:spcPts val="400"/>
        </a:spcBef>
        <a:spcAft>
          <a:spcPct val="0"/>
        </a:spcAft>
        <a:buClr>
          <a:srgbClr val="10CF9B"/>
        </a:buClr>
        <a:buSzPct val="65000"/>
        <a:buFont typeface="Wingdings" pitchFamily="2" charset="2"/>
        <a:buChar char=""/>
        <a:defRPr sz="2000">
          <a:solidFill>
            <a:schemeClr val="tx1"/>
          </a:solidFill>
          <a:latin typeface="+mn-lt"/>
          <a:cs typeface="+mn-cs"/>
        </a:defRPr>
      </a:lvl6pPr>
      <a:lvl7pPr marL="2743200" indent="-228600" algn="l" rtl="0" eaLnBrk="1" fontAlgn="base" hangingPunct="1">
        <a:spcBef>
          <a:spcPts val="400"/>
        </a:spcBef>
        <a:spcAft>
          <a:spcPct val="0"/>
        </a:spcAft>
        <a:buClr>
          <a:srgbClr val="10CF9B"/>
        </a:buClr>
        <a:buSzPct val="65000"/>
        <a:buFont typeface="Wingdings" pitchFamily="2" charset="2"/>
        <a:buChar char=""/>
        <a:defRPr sz="2000">
          <a:solidFill>
            <a:schemeClr val="tx1"/>
          </a:solidFill>
          <a:latin typeface="+mn-lt"/>
          <a:cs typeface="+mn-cs"/>
        </a:defRPr>
      </a:lvl7pPr>
      <a:lvl8pPr marL="3200400" indent="-228600" algn="l" rtl="0" eaLnBrk="1" fontAlgn="base" hangingPunct="1">
        <a:spcBef>
          <a:spcPts val="400"/>
        </a:spcBef>
        <a:spcAft>
          <a:spcPct val="0"/>
        </a:spcAft>
        <a:buClr>
          <a:srgbClr val="10CF9B"/>
        </a:buClr>
        <a:buSzPct val="65000"/>
        <a:buFont typeface="Wingdings" pitchFamily="2" charset="2"/>
        <a:buChar char=""/>
        <a:defRPr sz="2000">
          <a:solidFill>
            <a:schemeClr val="tx1"/>
          </a:solidFill>
          <a:latin typeface="+mn-lt"/>
          <a:cs typeface="+mn-cs"/>
        </a:defRPr>
      </a:lvl8pPr>
      <a:lvl9pPr marL="3657600" indent="-228600" algn="l" rtl="0" eaLnBrk="1" fontAlgn="base" hangingPunct="1">
        <a:spcBef>
          <a:spcPts val="400"/>
        </a:spcBef>
        <a:spcAft>
          <a:spcPct val="0"/>
        </a:spcAft>
        <a:buClr>
          <a:srgbClr val="10CF9B"/>
        </a:buClr>
        <a:buSzPct val="6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http://www.diffen.com/difference/Application_Server_vs_Web_Server"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itead/ITEADLIB_Arduino_WeeESP8266" TargetMode="External"/><Relationship Id="rId2" Type="http://schemas.openxmlformats.org/officeDocument/2006/relationships/hyperlink" Target="https://github.com/automote/ESP-CoAP"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esentation21.jpg"/>
          <p:cNvPicPr>
            <a:picLocks noChangeAspect="1"/>
          </p:cNvPicPr>
          <p:nvPr/>
        </p:nvPicPr>
        <p:blipFill>
          <a:blip r:embed="rId3" cstate="print"/>
          <a:stretch>
            <a:fillRect/>
          </a:stretch>
        </p:blipFill>
        <p:spPr>
          <a:xfrm>
            <a:off x="0" y="0"/>
            <a:ext cx="12192000" cy="6858000"/>
          </a:xfrm>
          <a:prstGeom prst="rect">
            <a:avLst/>
          </a:prstGeom>
        </p:spPr>
      </p:pic>
      <p:pic>
        <p:nvPicPr>
          <p:cNvPr id="1026" name="Picture 2" descr="D:\work\BDU\template powerpoint 2012\PP\logo cmmi.png"/>
          <p:cNvPicPr>
            <a:picLocks noChangeAspect="1" noChangeArrowheads="1"/>
          </p:cNvPicPr>
          <p:nvPr/>
        </p:nvPicPr>
        <p:blipFill>
          <a:blip r:embed="rId4" cstate="print"/>
          <a:srcRect/>
          <a:stretch>
            <a:fillRect/>
          </a:stretch>
        </p:blipFill>
        <p:spPr bwMode="auto">
          <a:xfrm>
            <a:off x="6453057" y="6063559"/>
            <a:ext cx="839649" cy="330335"/>
          </a:xfrm>
          <a:prstGeom prst="rect">
            <a:avLst/>
          </a:prstGeom>
          <a:noFill/>
        </p:spPr>
      </p:pic>
      <p:pic>
        <p:nvPicPr>
          <p:cNvPr id="1027" name="Picture 3" descr="D:\work\BDU\template powerpoint 2012\PP\TL 9000- trong suot.png"/>
          <p:cNvPicPr>
            <a:picLocks noChangeAspect="1" noChangeArrowheads="1"/>
          </p:cNvPicPr>
          <p:nvPr/>
        </p:nvPicPr>
        <p:blipFill>
          <a:blip r:embed="rId5" cstate="print"/>
          <a:srcRect/>
          <a:stretch>
            <a:fillRect/>
          </a:stretch>
        </p:blipFill>
        <p:spPr bwMode="auto">
          <a:xfrm>
            <a:off x="7596651" y="6034983"/>
            <a:ext cx="1063746" cy="238746"/>
          </a:xfrm>
          <a:prstGeom prst="rect">
            <a:avLst/>
          </a:prstGeom>
          <a:noFill/>
        </p:spPr>
      </p:pic>
      <p:pic>
        <p:nvPicPr>
          <p:cNvPr id="1028" name="Picture 4" descr="D:\work\BDU\template powerpoint 2012\PP\Microsoft.png"/>
          <p:cNvPicPr>
            <a:picLocks noChangeAspect="1" noChangeArrowheads="1"/>
          </p:cNvPicPr>
          <p:nvPr/>
        </p:nvPicPr>
        <p:blipFill>
          <a:blip r:embed="rId6" cstate="print"/>
          <a:srcRect/>
          <a:stretch>
            <a:fillRect/>
          </a:stretch>
        </p:blipFill>
        <p:spPr bwMode="auto">
          <a:xfrm>
            <a:off x="8779950" y="5793743"/>
            <a:ext cx="1647825" cy="602816"/>
          </a:xfrm>
          <a:prstGeom prst="rect">
            <a:avLst/>
          </a:prstGeom>
          <a:noFill/>
        </p:spPr>
      </p:pic>
      <p:sp>
        <p:nvSpPr>
          <p:cNvPr id="8" name="TextBox 7"/>
          <p:cNvSpPr txBox="1"/>
          <p:nvPr/>
        </p:nvSpPr>
        <p:spPr>
          <a:xfrm>
            <a:off x="2218863" y="1570361"/>
            <a:ext cx="8208912" cy="1446550"/>
          </a:xfrm>
          <a:prstGeom prst="rect">
            <a:avLst/>
          </a:prstGeom>
          <a:noFill/>
        </p:spPr>
        <p:txBody>
          <a:bodyPr wrap="square" rtlCol="0">
            <a:spAutoFit/>
          </a:bodyPr>
          <a:lstStyle/>
          <a:p>
            <a:pPr algn="ctr"/>
            <a:r>
              <a:rPr lang="en-US" sz="4400" dirty="0" smtClean="0">
                <a:solidFill>
                  <a:srgbClr val="128CAB"/>
                </a:solidFill>
              </a:rPr>
              <a:t>Constrained of Application Protocol</a:t>
            </a:r>
            <a:endParaRPr lang="en-US" sz="2800" dirty="0">
              <a:latin typeface="Times New Roman" panose="02020603050405020304" pitchFamily="18" charset="0"/>
              <a:cs typeface="Times New Roman" panose="02020603050405020304" pitchFamily="18" charset="0"/>
            </a:endParaRPr>
          </a:p>
        </p:txBody>
      </p:sp>
      <p:pic>
        <p:nvPicPr>
          <p:cNvPr id="9" name="Picture 2" descr="C:\Users\tuongdangkhoa\Desktop\logo-8.png"/>
          <p:cNvPicPr>
            <a:picLocks noChangeAspect="1" noChangeArrowheads="1"/>
          </p:cNvPicPr>
          <p:nvPr/>
        </p:nvPicPr>
        <p:blipFill>
          <a:blip r:embed="rId7" cstate="print"/>
          <a:srcRect/>
          <a:stretch>
            <a:fillRect/>
          </a:stretch>
        </p:blipFill>
        <p:spPr bwMode="auto">
          <a:xfrm>
            <a:off x="1524000" y="6093297"/>
            <a:ext cx="2808312" cy="411745"/>
          </a:xfrm>
          <a:prstGeom prst="rect">
            <a:avLst/>
          </a:prstGeom>
          <a:noFill/>
        </p:spPr>
      </p:pic>
    </p:spTree>
    <p:extLst>
      <p:ext uri="{BB962C8B-B14F-4D97-AF65-F5344CB8AC3E}">
        <p14:creationId xmlns:p14="http://schemas.microsoft.com/office/powerpoint/2010/main" val="1719406175"/>
      </p:ext>
    </p:extLst>
  </p:cSld>
  <p:clrMapOvr>
    <a:masterClrMapping/>
  </p:clrMapOvr>
  <p:transition advClick="0" advTm="2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graphicFrame>
        <p:nvGraphicFramePr>
          <p:cNvPr id="4" name="Table 3"/>
          <p:cNvGraphicFramePr>
            <a:graphicFrameLocks noGrp="1"/>
          </p:cNvGraphicFramePr>
          <p:nvPr>
            <p:extLst>
              <p:ext uri="{D42A27DB-BD31-4B8C-83A1-F6EECF244321}">
                <p14:modId xmlns:p14="http://schemas.microsoft.com/office/powerpoint/2010/main" val="3880827114"/>
              </p:ext>
            </p:extLst>
          </p:nvPr>
        </p:nvGraphicFramePr>
        <p:xfrm>
          <a:off x="700326" y="1656261"/>
          <a:ext cx="11161240" cy="4552296"/>
        </p:xfrm>
        <a:graphic>
          <a:graphicData uri="http://schemas.openxmlformats.org/drawingml/2006/table">
            <a:tbl>
              <a:tblPr/>
              <a:tblGrid>
                <a:gridCol w="2088232"/>
                <a:gridCol w="5035634"/>
                <a:gridCol w="4037374"/>
              </a:tblGrid>
              <a:tr h="0">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History </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28575"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Parameters remain in browser history because they are part of the URL</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28575"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Parameters are not saved in browser history.</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28575" cap="flat" cmpd="sng" algn="ctr">
                      <a:solidFill>
                        <a:srgbClr val="9BBB59"/>
                      </a:solidFill>
                      <a:prstDash val="solid"/>
                      <a:round/>
                      <a:headEnd type="none" w="med" len="med"/>
                      <a:tailEnd type="none" w="med" len="med"/>
                    </a:lnB>
                    <a:lnTlToBr>
                      <a:noFill/>
                    </a:lnTlToBr>
                    <a:lnBlToTr>
                      <a:noFill/>
                    </a:lnBlToTr>
                    <a:noFill/>
                  </a:tcPr>
                </a:tc>
              </a:tr>
              <a:tr h="200025">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Bookmarked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28575"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Can be bookmarked.</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28575"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Cannot be bookmarked.</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28575"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r h="443472">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BACK button/re-submit behaviour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GET requests are re-executed but may not be re-submitted to server if the HTML is stored in the browser cache.</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The browser usually alerts the user that data will need to be re-submitted.</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408348">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Encoding type (ectype attribute)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application/x-www-form-</a:t>
                      </a:r>
                      <a:r>
                        <a:rPr kumimoji="0" lang="en-US" altLang="en-US" sz="1200" b="0" i="0" u="none" strike="noStrike" cap="none" normalizeH="0" baseline="0" dirty="0" err="1"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urlencoded</a:t>
                      </a: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 </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multipart/form-data or application/x-www-form-urlencoded Use multipart encoding for binary data.</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r h="491780">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Parameters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can send but the parameter data is limited to what we can stuff into the request line (URL). Safest to use less than 2K of parameters, some servers handle up to 64K</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Can send parameters, including uploading files, to the server.</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200025">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Hacked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Easier to hack for script kiddies</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More difficult to hack</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r h="259044">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Restrictions on form data type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Yes, only ASCII characters allowed.</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No restrictions. Binary data is also allowed.</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611188">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Security </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GET is less secure compared to POST because data sent is part of the URL. So it's saved in browser history and server logs in plaintext.</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POST is a little safer than GET because the parameters are not stored in browser history or in </a:t>
                      </a: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hlinkClick r:id="rId2"/>
                        </a:rPr>
                        <a:t>web server</a:t>
                      </a: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 logs.</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r h="598488">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Restrictions on form data length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Yes, since form data is in the URL and URL length is restricted. A safe URL length limit is </a:t>
                      </a:r>
                      <a:r>
                        <a:rPr kumimoji="0" lang="en-US" altLang="en-US" sz="1200" b="1" i="0" u="none" strike="noStrike" cap="none" normalizeH="0" baseline="0" dirty="0" smtClean="0">
                          <a:ln>
                            <a:noFill/>
                          </a:ln>
                          <a:solidFill>
                            <a:srgbClr val="C00000"/>
                          </a:solidFill>
                          <a:effectLst/>
                          <a:latin typeface="Perpetua" pitchFamily="18" charset="0"/>
                          <a:ea typeface="Malgun Gothic" panose="020B0503020000020004" pitchFamily="34" charset="-127"/>
                          <a:cs typeface="Times New Roman" panose="02020603050405020304" pitchFamily="18" charset="0"/>
                        </a:rPr>
                        <a:t>often 2048 characters </a:t>
                      </a: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but varies by browser and web server.</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No restrictions</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458788">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Usability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GET method should not be used when sending passwords or other sensitive information.</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POST method used when sending passwords or other sensitive information.</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r h="427664">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Visibility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GET method is visible to everyone (it will be displayed in the browser's address bar) and has limits on the amount of information to send.</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POST method variables are not displayed in the URL.</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200025">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Cached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Can be cached</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Not cached</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bl>
          </a:graphicData>
        </a:graphic>
      </p:graphicFrame>
      <p:sp>
        <p:nvSpPr>
          <p:cNvPr id="5" name="Rectangle 5"/>
          <p:cNvSpPr>
            <a:spLocks noChangeArrowheads="1"/>
          </p:cNvSpPr>
          <p:nvPr/>
        </p:nvSpPr>
        <p:spPr bwMode="auto">
          <a:xfrm>
            <a:off x="4299205" y="1310070"/>
            <a:ext cx="719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GET </a:t>
            </a:r>
          </a:p>
        </p:txBody>
      </p:sp>
      <p:sp>
        <p:nvSpPr>
          <p:cNvPr id="6" name="Rectangle 6"/>
          <p:cNvSpPr>
            <a:spLocks noChangeArrowheads="1"/>
          </p:cNvSpPr>
          <p:nvPr/>
        </p:nvSpPr>
        <p:spPr bwMode="auto">
          <a:xfrm>
            <a:off x="9408368" y="1286373"/>
            <a:ext cx="873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POST </a:t>
            </a:r>
          </a:p>
        </p:txBody>
      </p:sp>
    </p:spTree>
    <p:extLst>
      <p:ext uri="{BB962C8B-B14F-4D97-AF65-F5344CB8AC3E}">
        <p14:creationId xmlns:p14="http://schemas.microsoft.com/office/powerpoint/2010/main" val="96823828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3" name="Rectangle 6"/>
          <p:cNvSpPr>
            <a:spLocks noChangeArrowheads="1"/>
          </p:cNvSpPr>
          <p:nvPr/>
        </p:nvSpPr>
        <p:spPr bwMode="auto">
          <a:xfrm>
            <a:off x="1415480" y="1484784"/>
            <a:ext cx="1897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smtClean="0">
                <a:latin typeface="Perpetua" pitchFamily="18" charset="0"/>
              </a:rPr>
              <a:t>PUT </a:t>
            </a:r>
            <a:r>
              <a:rPr lang="en-US" altLang="en-US" sz="2400" b="1" dirty="0">
                <a:latin typeface="Perpetua" pitchFamily="18" charset="0"/>
              </a:rPr>
              <a:t>Method</a:t>
            </a:r>
          </a:p>
        </p:txBody>
      </p:sp>
      <p:sp>
        <p:nvSpPr>
          <p:cNvPr id="4" name="Rectangle 1"/>
          <p:cNvSpPr>
            <a:spLocks noChangeArrowheads="1"/>
          </p:cNvSpPr>
          <p:nvPr/>
        </p:nvSpPr>
        <p:spPr bwMode="auto">
          <a:xfrm>
            <a:off x="795154" y="2019402"/>
            <a:ext cx="10971584"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nchor="ctr">
            <a:spAutoFit/>
          </a:bodyPr>
          <a:lstStyle>
            <a:lvl1pPr indent="3413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Font typeface="Wingdings" panose="05000000000000000000" pitchFamily="2" charset="2"/>
              <a:buChar char="q"/>
            </a:pPr>
            <a:r>
              <a:rPr lang="en-US" altLang="en-US" dirty="0">
                <a:solidFill>
                  <a:srgbClr val="000000"/>
                </a:solidFill>
                <a:latin typeface="Times New Roman" panose="02020603050405020304" pitchFamily="18" charset="0"/>
                <a:cs typeface="Times New Roman" panose="02020603050405020304" pitchFamily="18" charset="0"/>
              </a:rPr>
              <a:t>The </a:t>
            </a:r>
            <a:r>
              <a:rPr lang="en-US" altLang="en-US" b="1" dirty="0">
                <a:solidFill>
                  <a:srgbClr val="000000"/>
                </a:solidFill>
                <a:latin typeface="Times New Roman" panose="02020603050405020304" pitchFamily="18" charset="0"/>
                <a:cs typeface="Times New Roman" panose="02020603050405020304" pitchFamily="18" charset="0"/>
              </a:rPr>
              <a:t>PUT method requests </a:t>
            </a:r>
            <a:r>
              <a:rPr lang="en-US" altLang="en-US" dirty="0">
                <a:solidFill>
                  <a:srgbClr val="000000"/>
                </a:solidFill>
                <a:latin typeface="Times New Roman" panose="02020603050405020304" pitchFamily="18" charset="0"/>
                <a:cs typeface="Times New Roman" panose="02020603050405020304" pitchFamily="18" charset="0"/>
              </a:rPr>
              <a:t>that the resource identified by the request URI be updated or created with the enclosed message body.</a:t>
            </a:r>
          </a:p>
          <a:p>
            <a:pPr algn="just">
              <a:lnSpc>
                <a:spcPct val="150000"/>
              </a:lnSpc>
              <a:buFont typeface="Wingdings" panose="05000000000000000000" pitchFamily="2" charset="2"/>
              <a:buChar char="q"/>
            </a:pPr>
            <a:r>
              <a:rPr lang="en-US" altLang="en-US" dirty="0">
                <a:solidFill>
                  <a:srgbClr val="000000"/>
                </a:solidFill>
                <a:latin typeface="Times New Roman" panose="02020603050405020304" pitchFamily="18" charset="0"/>
                <a:cs typeface="Times New Roman" panose="02020603050405020304" pitchFamily="18" charset="0"/>
              </a:rPr>
              <a:t> If a resource exists at that URI the message body SHOULD be considered a modified version of that resource, and a  </a:t>
            </a:r>
            <a:r>
              <a:rPr lang="en-US" altLang="en-US" b="1" dirty="0">
                <a:solidFill>
                  <a:srgbClr val="000000"/>
                </a:solidFill>
                <a:latin typeface="Times New Roman" panose="02020603050405020304" pitchFamily="18" charset="0"/>
                <a:cs typeface="Times New Roman" panose="02020603050405020304" pitchFamily="18" charset="0"/>
              </a:rPr>
              <a:t>200 (OK) response </a:t>
            </a:r>
            <a:r>
              <a:rPr lang="en-US" altLang="en-US" dirty="0">
                <a:solidFill>
                  <a:srgbClr val="000000"/>
                </a:solidFill>
                <a:latin typeface="Times New Roman" panose="02020603050405020304" pitchFamily="18" charset="0"/>
                <a:cs typeface="Times New Roman" panose="02020603050405020304" pitchFamily="18" charset="0"/>
              </a:rPr>
              <a:t>SHOULD be returned. </a:t>
            </a:r>
          </a:p>
          <a:p>
            <a:pPr algn="just">
              <a:lnSpc>
                <a:spcPct val="150000"/>
              </a:lnSpc>
              <a:buFont typeface="Wingdings" panose="05000000000000000000" pitchFamily="2" charset="2"/>
              <a:buChar char="q"/>
            </a:pPr>
            <a:r>
              <a:rPr lang="en-US" altLang="en-US" dirty="0">
                <a:solidFill>
                  <a:srgbClr val="000000"/>
                </a:solidFill>
                <a:latin typeface="Times New Roman" panose="02020603050405020304" pitchFamily="18" charset="0"/>
                <a:cs typeface="Times New Roman" panose="02020603050405020304" pitchFamily="18" charset="0"/>
              </a:rPr>
              <a:t>If no resource exists then </a:t>
            </a:r>
            <a:r>
              <a:rPr lang="en-US" altLang="en-US" b="1" dirty="0">
                <a:solidFill>
                  <a:srgbClr val="000000"/>
                </a:solidFill>
                <a:latin typeface="Times New Roman" panose="02020603050405020304" pitchFamily="18" charset="0"/>
                <a:cs typeface="Times New Roman" panose="02020603050405020304" pitchFamily="18" charset="0"/>
              </a:rPr>
              <a:t>the server MAY create a new resource </a:t>
            </a:r>
            <a:r>
              <a:rPr lang="en-US" altLang="en-US" dirty="0">
                <a:solidFill>
                  <a:srgbClr val="000000"/>
                </a:solidFill>
                <a:latin typeface="Times New Roman" panose="02020603050405020304" pitchFamily="18" charset="0"/>
                <a:cs typeface="Times New Roman" panose="02020603050405020304" pitchFamily="18" charset="0"/>
              </a:rPr>
              <a:t>with that URI, resulting </a:t>
            </a:r>
            <a:r>
              <a:rPr lang="en-US" altLang="en-US" b="1" dirty="0">
                <a:solidFill>
                  <a:srgbClr val="000000"/>
                </a:solidFill>
                <a:latin typeface="Times New Roman" panose="02020603050405020304" pitchFamily="18" charset="0"/>
                <a:cs typeface="Times New Roman" panose="02020603050405020304" pitchFamily="18" charset="0"/>
              </a:rPr>
              <a:t>in a 201 (Created) response</a:t>
            </a:r>
            <a:r>
              <a:rPr lang="en-US" altLang="en-US" dirty="0">
                <a:solidFill>
                  <a:srgbClr val="000000"/>
                </a:solidFill>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q"/>
            </a:pPr>
            <a:r>
              <a:rPr lang="en-US" altLang="en-US" dirty="0">
                <a:solidFill>
                  <a:srgbClr val="000000"/>
                </a:solidFill>
                <a:latin typeface="Times New Roman" panose="02020603050405020304" pitchFamily="18" charset="0"/>
                <a:cs typeface="Times New Roman" panose="02020603050405020304" pitchFamily="18" charset="0"/>
              </a:rPr>
              <a:t>If the resource could not be created or modified, then </a:t>
            </a:r>
            <a:r>
              <a:rPr lang="en-US" altLang="en-US" b="1" dirty="0">
                <a:solidFill>
                  <a:srgbClr val="000000"/>
                </a:solidFill>
                <a:latin typeface="Times New Roman" panose="02020603050405020304" pitchFamily="18" charset="0"/>
                <a:cs typeface="Times New Roman" panose="02020603050405020304" pitchFamily="18" charset="0"/>
              </a:rPr>
              <a:t>an appropriate error response code SHOULD </a:t>
            </a:r>
            <a:r>
              <a:rPr lang="en-US" altLang="en-US" dirty="0">
                <a:solidFill>
                  <a:srgbClr val="000000"/>
                </a:solidFill>
                <a:latin typeface="Times New Roman" panose="02020603050405020304" pitchFamily="18" charset="0"/>
                <a:cs typeface="Times New Roman" panose="02020603050405020304" pitchFamily="18" charset="0"/>
              </a:rPr>
              <a:t>be sent. Responses to this </a:t>
            </a:r>
            <a:r>
              <a:rPr lang="en-US" altLang="en-US" b="1" dirty="0">
                <a:solidFill>
                  <a:srgbClr val="000000"/>
                </a:solidFill>
                <a:latin typeface="Times New Roman" panose="02020603050405020304" pitchFamily="18" charset="0"/>
                <a:cs typeface="Times New Roman" panose="02020603050405020304" pitchFamily="18" charset="0"/>
              </a:rPr>
              <a:t>method are not cacheable</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p>
        </p:txBody>
      </p:sp>
      <p:sp>
        <p:nvSpPr>
          <p:cNvPr id="5" name="Rectangle 4"/>
          <p:cNvSpPr/>
          <p:nvPr/>
        </p:nvSpPr>
        <p:spPr>
          <a:xfrm>
            <a:off x="807748" y="5517232"/>
            <a:ext cx="10946396" cy="923330"/>
          </a:xfrm>
          <a:prstGeom prst="rect">
            <a:avLst/>
          </a:prstGeom>
          <a:solidFill>
            <a:sysClr val="window" lastClr="FFFFFF"/>
          </a:solidFill>
          <a:ln w="25400" cap="flat" cmpd="sng" algn="ctr">
            <a:solidFill>
              <a:srgbClr val="4BACC6"/>
            </a:solidFill>
            <a:prstDash val="solid"/>
          </a:ln>
          <a:effectLst/>
        </p:spPr>
        <p:txBody>
          <a:bodyPr wrap="square">
            <a:spAutoFit/>
          </a:bodyPr>
          <a:lstStyle/>
          <a:p>
            <a:pPr marL="0" marR="0" lvl="0" indent="0" algn="just" defTabSz="914400" eaLnBrk="1" fontAlgn="base" latinLnBrk="0" hangingPunct="1">
              <a:lnSpc>
                <a:spcPct val="150000"/>
              </a:lnSpc>
              <a:spcBef>
                <a:spcPct val="0"/>
              </a:spcBef>
              <a:spcAft>
                <a:spcPct val="0"/>
              </a:spcAft>
              <a:buClrTx/>
              <a:buSzTx/>
              <a:buFontTx/>
              <a:buNone/>
              <a:tabLst/>
              <a:defRPr/>
            </a:pPr>
            <a:r>
              <a:rPr kumimoji="0" lang="en-US" b="1" i="0" u="none" strike="noStrike" kern="0" cap="none" spc="0" normalizeH="0" baseline="0" noProof="0" dirty="0">
                <a:ln>
                  <a:noFill/>
                </a:ln>
                <a:solidFill>
                  <a:srgbClr val="000000"/>
                </a:solidFill>
                <a:effectLst/>
                <a:uLnTx/>
                <a:uFillTx/>
                <a:latin typeface="Perpetua" pitchFamily="18" charset="0"/>
                <a:cs typeface="Arial" pitchFamily="34" charset="0"/>
              </a:rPr>
              <a:t> </a:t>
            </a:r>
            <a:r>
              <a:rPr kumimoji="0" lang="en-US"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PUT:- </a:t>
            </a:r>
            <a:r>
              <a:rPr kumimoji="0" 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Used when the client is sending a </a:t>
            </a:r>
            <a:r>
              <a:rPr kumimoji="0" lang="en-US"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replacement document </a:t>
            </a:r>
            <a:r>
              <a:rPr kumimoji="0" 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or </a:t>
            </a:r>
            <a:r>
              <a:rPr kumimoji="0" lang="en-US"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uploading a new document </a:t>
            </a:r>
            <a:r>
              <a:rPr kumimoji="0" 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to the Web server under the request URL</a:t>
            </a:r>
          </a:p>
        </p:txBody>
      </p:sp>
    </p:spTree>
    <p:extLst>
      <p:ext uri="{BB962C8B-B14F-4D97-AF65-F5344CB8AC3E}">
        <p14:creationId xmlns:p14="http://schemas.microsoft.com/office/powerpoint/2010/main" val="299549970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3" name="Rectangle 6"/>
          <p:cNvSpPr>
            <a:spLocks noChangeArrowheads="1"/>
          </p:cNvSpPr>
          <p:nvPr/>
        </p:nvSpPr>
        <p:spPr bwMode="auto">
          <a:xfrm>
            <a:off x="1415480" y="1484784"/>
            <a:ext cx="25362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smtClean="0">
                <a:latin typeface="Perpetua" pitchFamily="18" charset="0"/>
              </a:rPr>
              <a:t>DELETE </a:t>
            </a:r>
            <a:r>
              <a:rPr lang="en-US" altLang="en-US" sz="2400" b="1" dirty="0">
                <a:latin typeface="Perpetua" pitchFamily="18" charset="0"/>
              </a:rPr>
              <a:t>Method</a:t>
            </a:r>
          </a:p>
        </p:txBody>
      </p:sp>
      <p:sp>
        <p:nvSpPr>
          <p:cNvPr id="4" name="Content Placeholder 2"/>
          <p:cNvSpPr txBox="1">
            <a:spLocks/>
          </p:cNvSpPr>
          <p:nvPr/>
        </p:nvSpPr>
        <p:spPr bwMode="auto">
          <a:xfrm>
            <a:off x="911424" y="1930679"/>
            <a:ext cx="1015312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FF000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altLang="en-US" sz="2400" dirty="0" smtClean="0">
                <a:solidFill>
                  <a:schemeClr val="tx1"/>
                </a:solidFill>
                <a:latin typeface="Times New Roman" panose="02020603050405020304" pitchFamily="18" charset="0"/>
                <a:cs typeface="Times New Roman" panose="02020603050405020304" pitchFamily="18" charset="0"/>
              </a:rPr>
              <a:t>The DELETE method requests that the resource identified by the request URI be deleted. </a:t>
            </a:r>
          </a:p>
          <a:p>
            <a:pPr algn="just">
              <a:lnSpc>
                <a:spcPct val="150000"/>
              </a:lnSpc>
            </a:pPr>
            <a:r>
              <a:rPr lang="en-US" altLang="en-US" sz="2400" dirty="0" smtClean="0">
                <a:solidFill>
                  <a:schemeClr val="tx1"/>
                </a:solidFill>
                <a:latin typeface="Times New Roman" panose="02020603050405020304" pitchFamily="18" charset="0"/>
                <a:cs typeface="Times New Roman" panose="02020603050405020304" pitchFamily="18" charset="0"/>
              </a:rPr>
              <a:t>The response 200 (OK) SHOULD be sent on success. </a:t>
            </a:r>
          </a:p>
          <a:p>
            <a:pPr algn="just">
              <a:lnSpc>
                <a:spcPct val="150000"/>
              </a:lnSpc>
            </a:pPr>
            <a:r>
              <a:rPr lang="en-US" altLang="en-US" sz="2400" dirty="0" smtClean="0">
                <a:solidFill>
                  <a:schemeClr val="tx1"/>
                </a:solidFill>
                <a:latin typeface="Times New Roman" panose="02020603050405020304" pitchFamily="18" charset="0"/>
                <a:cs typeface="Times New Roman" panose="02020603050405020304" pitchFamily="18" charset="0"/>
              </a:rPr>
              <a:t>Responses to this </a:t>
            </a:r>
            <a:r>
              <a:rPr lang="en-US" altLang="en-US" sz="2400" b="1" dirty="0" smtClean="0">
                <a:solidFill>
                  <a:schemeClr val="tx1"/>
                </a:solidFill>
                <a:latin typeface="Times New Roman" panose="02020603050405020304" pitchFamily="18" charset="0"/>
                <a:cs typeface="Times New Roman" panose="02020603050405020304" pitchFamily="18" charset="0"/>
              </a:rPr>
              <a:t>method are not cacheable</a:t>
            </a:r>
            <a:r>
              <a:rPr lang="en-US" altLang="en-US" sz="2400"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None/>
            </a:pPr>
            <a:r>
              <a:rPr lang="en-US" altLang="en-US" sz="2400" dirty="0" smtClean="0">
                <a:solidFill>
                  <a:srgbClr val="002060"/>
                </a:solidFill>
                <a:latin typeface="Perpetua" pitchFamily="18" charset="0"/>
              </a:rPr>
              <a:t> </a:t>
            </a:r>
            <a:br>
              <a:rPr lang="en-US" altLang="en-US" sz="2400" dirty="0" smtClean="0">
                <a:solidFill>
                  <a:srgbClr val="002060"/>
                </a:solidFill>
                <a:latin typeface="Perpetua" pitchFamily="18" charset="0"/>
              </a:rPr>
            </a:br>
            <a:endParaRPr lang="en-US" altLang="en-US" sz="2400" dirty="0" smtClean="0">
              <a:solidFill>
                <a:srgbClr val="002060"/>
              </a:solidFill>
              <a:latin typeface="Perpetua" pitchFamily="18" charset="0"/>
            </a:endParaRPr>
          </a:p>
        </p:txBody>
      </p:sp>
      <p:sp>
        <p:nvSpPr>
          <p:cNvPr id="5" name="Rectangle 4"/>
          <p:cNvSpPr/>
          <p:nvPr/>
        </p:nvSpPr>
        <p:spPr>
          <a:xfrm>
            <a:off x="1415480" y="4796717"/>
            <a:ext cx="8153400" cy="830997"/>
          </a:xfrm>
          <a:prstGeom prst="rect">
            <a:avLst/>
          </a:prstGeom>
          <a:solidFill>
            <a:sysClr val="window" lastClr="FFFFFF"/>
          </a:solidFill>
          <a:ln w="25400" cap="flat" cmpd="sng" algn="ctr">
            <a:solidFill>
              <a:srgbClr val="4BACC6"/>
            </a:solidFill>
            <a:prstDash val="solid"/>
          </a:ln>
          <a:effec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DELETE</a:t>
            </a:r>
            <a:r>
              <a:rPr kumimoji="0" lang="en-US" sz="24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 </a:t>
            </a:r>
            <a:r>
              <a:rPr kumimoji="0" lang="en-US"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Used when the client is trying to delete a document from the Web server, identified by the request URL.</a:t>
            </a:r>
          </a:p>
        </p:txBody>
      </p:sp>
    </p:spTree>
    <p:extLst>
      <p:ext uri="{BB962C8B-B14F-4D97-AF65-F5344CB8AC3E}">
        <p14:creationId xmlns:p14="http://schemas.microsoft.com/office/powerpoint/2010/main" val="26337424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Message Format</a:t>
            </a:r>
            <a:endParaRPr lang="fi-FI" sz="2900" kern="0" dirty="0"/>
          </a:p>
        </p:txBody>
      </p:sp>
      <p:sp>
        <p:nvSpPr>
          <p:cNvPr id="3" name="Title 1"/>
          <p:cNvSpPr txBox="1">
            <a:spLocks/>
          </p:cNvSpPr>
          <p:nvPr/>
        </p:nvSpPr>
        <p:spPr bwMode="auto">
          <a:xfrm>
            <a:off x="913887" y="1350270"/>
            <a:ext cx="10734118" cy="870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17375E"/>
                </a:solidFill>
                <a:latin typeface="+mj-lt"/>
                <a:ea typeface="+mj-ea"/>
                <a:cs typeface="+mj-cs"/>
              </a:defRPr>
            </a:lvl1pPr>
            <a:lvl2pPr algn="ctr" rtl="0" eaLnBrk="0" fontAlgn="base" hangingPunct="0">
              <a:spcBef>
                <a:spcPct val="0"/>
              </a:spcBef>
              <a:spcAft>
                <a:spcPct val="0"/>
              </a:spcAft>
              <a:defRPr sz="4400">
                <a:solidFill>
                  <a:srgbClr val="17375E"/>
                </a:solidFill>
                <a:latin typeface="Calibri" pitchFamily="34" charset="0"/>
              </a:defRPr>
            </a:lvl2pPr>
            <a:lvl3pPr algn="ctr" rtl="0" eaLnBrk="0" fontAlgn="base" hangingPunct="0">
              <a:spcBef>
                <a:spcPct val="0"/>
              </a:spcBef>
              <a:spcAft>
                <a:spcPct val="0"/>
              </a:spcAft>
              <a:defRPr sz="4400">
                <a:solidFill>
                  <a:srgbClr val="17375E"/>
                </a:solidFill>
                <a:latin typeface="Calibri" pitchFamily="34" charset="0"/>
              </a:defRPr>
            </a:lvl3pPr>
            <a:lvl4pPr algn="ctr" rtl="0" eaLnBrk="0" fontAlgn="base" hangingPunct="0">
              <a:spcBef>
                <a:spcPct val="0"/>
              </a:spcBef>
              <a:spcAft>
                <a:spcPct val="0"/>
              </a:spcAft>
              <a:defRPr sz="4400">
                <a:solidFill>
                  <a:srgbClr val="17375E"/>
                </a:solidFill>
                <a:latin typeface="Calibri" pitchFamily="34" charset="0"/>
              </a:defRPr>
            </a:lvl4pPr>
            <a:lvl5pPr algn="ctr" rtl="0" eaLnBrk="0" fontAlgn="base" hangingPunct="0">
              <a:spcBef>
                <a:spcPct val="0"/>
              </a:spcBef>
              <a:spcAft>
                <a:spcPct val="0"/>
              </a:spcAft>
              <a:defRPr sz="4400">
                <a:solidFill>
                  <a:srgbClr val="17375E"/>
                </a:solidFill>
                <a:latin typeface="Calibri" pitchFamily="34" charset="0"/>
              </a:defRPr>
            </a:lvl5pPr>
            <a:lvl6pPr marL="457200" algn="ctr" rtl="0" fontAlgn="base">
              <a:spcBef>
                <a:spcPct val="0"/>
              </a:spcBef>
              <a:spcAft>
                <a:spcPct val="0"/>
              </a:spcAft>
              <a:defRPr sz="4400">
                <a:solidFill>
                  <a:srgbClr val="17375E"/>
                </a:solidFill>
                <a:latin typeface="Calibri" pitchFamily="34" charset="0"/>
              </a:defRPr>
            </a:lvl6pPr>
            <a:lvl7pPr marL="914400" algn="ctr" rtl="0" fontAlgn="base">
              <a:spcBef>
                <a:spcPct val="0"/>
              </a:spcBef>
              <a:spcAft>
                <a:spcPct val="0"/>
              </a:spcAft>
              <a:defRPr sz="4400">
                <a:solidFill>
                  <a:srgbClr val="17375E"/>
                </a:solidFill>
                <a:latin typeface="Calibri" pitchFamily="34" charset="0"/>
              </a:defRPr>
            </a:lvl7pPr>
            <a:lvl8pPr marL="1371600" algn="ctr" rtl="0" fontAlgn="base">
              <a:spcBef>
                <a:spcPct val="0"/>
              </a:spcBef>
              <a:spcAft>
                <a:spcPct val="0"/>
              </a:spcAft>
              <a:defRPr sz="4400">
                <a:solidFill>
                  <a:srgbClr val="17375E"/>
                </a:solidFill>
                <a:latin typeface="Calibri" pitchFamily="34" charset="0"/>
              </a:defRPr>
            </a:lvl8pPr>
            <a:lvl9pPr marL="1828800" algn="ctr" rtl="0" fontAlgn="base">
              <a:spcBef>
                <a:spcPct val="0"/>
              </a:spcBef>
              <a:spcAft>
                <a:spcPct val="0"/>
              </a:spcAft>
              <a:defRPr sz="4400">
                <a:solidFill>
                  <a:srgbClr val="17375E"/>
                </a:solidFill>
                <a:latin typeface="Calibri" pitchFamily="34" charset="0"/>
              </a:defRPr>
            </a:lvl9pPr>
          </a:lstStyle>
          <a:p>
            <a:pPr marL="457200" algn="l" eaLnBrk="1" hangingPunct="1"/>
            <a:r>
              <a:rPr lang="en-US" altLang="en-US" sz="1800" b="1" dirty="0" err="1" smtClean="0">
                <a:solidFill>
                  <a:srgbClr val="002060"/>
                </a:solidFill>
                <a:latin typeface="Times New Roman" panose="02020603050405020304" pitchFamily="18" charset="0"/>
                <a:cs typeface="Times New Roman" panose="02020603050405020304" pitchFamily="18" charset="0"/>
              </a:rPr>
              <a:t>CoAP</a:t>
            </a:r>
            <a:r>
              <a:rPr lang="en-US" altLang="en-US" sz="1800" b="1" dirty="0" smtClean="0">
                <a:solidFill>
                  <a:srgbClr val="002060"/>
                </a:solidFill>
                <a:latin typeface="Times New Roman" panose="02020603050405020304" pitchFamily="18" charset="0"/>
                <a:cs typeface="Times New Roman" panose="02020603050405020304" pitchFamily="18" charset="0"/>
              </a:rPr>
              <a:t>  messages are encoded in a simple binary format.</a:t>
            </a:r>
          </a:p>
          <a:p>
            <a:pPr marL="457200" algn="l" eaLnBrk="1" hangingPunct="1"/>
            <a:r>
              <a:rPr lang="en-US" altLang="en-US" sz="1800" b="1" dirty="0" smtClean="0">
                <a:solidFill>
                  <a:srgbClr val="002060"/>
                </a:solidFill>
                <a:latin typeface="Times New Roman" panose="02020603050405020304" pitchFamily="18" charset="0"/>
                <a:cs typeface="Times New Roman" panose="02020603050405020304" pitchFamily="18" charset="0"/>
              </a:rPr>
              <a:t> </a:t>
            </a:r>
            <a:r>
              <a:rPr lang="en-US" altLang="en-US" sz="1400" dirty="0" smtClean="0">
                <a:solidFill>
                  <a:srgbClr val="002060"/>
                </a:solidFill>
                <a:latin typeface="Times New Roman" panose="02020603050405020304" pitchFamily="18" charset="0"/>
                <a:cs typeface="Times New Roman" panose="02020603050405020304" pitchFamily="18" charset="0"/>
              </a:rPr>
              <a:t>The Message Header (4 bytes).</a:t>
            </a:r>
          </a:p>
          <a:p>
            <a:pPr marL="457200" algn="l" eaLnBrk="1" hangingPunct="1"/>
            <a:r>
              <a:rPr lang="en-US" altLang="en-US" sz="1400" dirty="0" smtClean="0">
                <a:solidFill>
                  <a:srgbClr val="002060"/>
                </a:solidFill>
                <a:latin typeface="Times New Roman" panose="02020603050405020304" pitchFamily="18" charset="0"/>
                <a:cs typeface="Times New Roman" panose="02020603050405020304" pitchFamily="18" charset="0"/>
              </a:rPr>
              <a:t>The variable-length token value 0 and 8 bytes long.</a:t>
            </a:r>
            <a:endParaRPr lang="en-US" altLang="en-US" sz="1800" dirty="0" smtClean="0">
              <a:solidFill>
                <a:srgbClr val="002060"/>
              </a:solidFill>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862" y="2348880"/>
            <a:ext cx="9485842"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1271464" y="4149080"/>
            <a:ext cx="9437240" cy="2354263"/>
          </a:xfrm>
          <a:prstGeom prst="rect">
            <a:avLst/>
          </a:prstGeom>
          <a:noFill/>
          <a:ln w="9525">
            <a:noFill/>
            <a:miter lim="800000"/>
            <a:headEnd/>
            <a:tailEnd/>
          </a:ln>
        </p:spPr>
        <p:txBody>
          <a:bodyPr wrap="square">
            <a:spAutoFit/>
          </a:bodyPr>
          <a:lstStyle/>
          <a:p>
            <a:pPr fontAlgn="base">
              <a:lnSpc>
                <a:spcPct val="150000"/>
              </a:lnSpc>
              <a:spcBef>
                <a:spcPct val="0"/>
              </a:spcBef>
              <a:spcAft>
                <a:spcPct val="0"/>
              </a:spcAft>
              <a:defRPr/>
            </a:pPr>
            <a:r>
              <a:rPr lang="en-US" sz="1400" b="1" dirty="0">
                <a:solidFill>
                  <a:srgbClr val="C00000"/>
                </a:solidFill>
                <a:latin typeface="Times New Roman" panose="02020603050405020304" pitchFamily="18" charset="0"/>
                <a:cs typeface="Times New Roman" panose="02020603050405020304" pitchFamily="18" charset="0"/>
              </a:rPr>
              <a:t>Ver</a:t>
            </a:r>
            <a:r>
              <a:rPr lang="en-US" sz="1400" dirty="0">
                <a:solidFill>
                  <a:prstClr val="black"/>
                </a:solidFill>
                <a:latin typeface="Times New Roman" panose="02020603050405020304" pitchFamily="18" charset="0"/>
                <a:cs typeface="Times New Roman" panose="02020603050405020304" pitchFamily="18" charset="0"/>
              </a:rPr>
              <a:t> - Version (1)  </a:t>
            </a:r>
            <a:r>
              <a:rPr lang="en-US" sz="1400" dirty="0">
                <a:solidFill>
                  <a:prstClr val="black"/>
                </a:solidFill>
                <a:latin typeface="Times New Roman" panose="02020603050405020304" pitchFamily="18" charset="0"/>
                <a:cs typeface="Times New Roman" panose="02020603050405020304" pitchFamily="18" charset="0"/>
                <a:sym typeface="Wingdings" pitchFamily="2" charset="2"/>
              </a:rPr>
              <a:t> </a:t>
            </a:r>
            <a:r>
              <a:rPr lang="en-US" sz="1400" u="sng" dirty="0">
                <a:solidFill>
                  <a:prstClr val="black"/>
                </a:solidFill>
                <a:latin typeface="Times New Roman" panose="02020603050405020304" pitchFamily="18" charset="0"/>
                <a:cs typeface="Times New Roman" panose="02020603050405020304" pitchFamily="18" charset="0"/>
                <a:sym typeface="Wingdings" pitchFamily="2" charset="2"/>
              </a:rPr>
              <a:t>2 bit unsigned integer . Implementations of this field to 1 (01 binary).</a:t>
            </a:r>
            <a:endParaRPr lang="en-US" sz="1400" u="sng" dirty="0">
              <a:solidFill>
                <a:prstClr val="black"/>
              </a:solidFill>
              <a:latin typeface="Times New Roman" panose="02020603050405020304" pitchFamily="18" charset="0"/>
              <a:cs typeface="Times New Roman" panose="02020603050405020304" pitchFamily="18" charset="0"/>
            </a:endParaRPr>
          </a:p>
          <a:p>
            <a:pPr fontAlgn="base">
              <a:lnSpc>
                <a:spcPct val="150000"/>
              </a:lnSpc>
              <a:spcBef>
                <a:spcPct val="0"/>
              </a:spcBef>
              <a:spcAft>
                <a:spcPct val="0"/>
              </a:spcAft>
              <a:defRPr/>
            </a:pPr>
            <a:r>
              <a:rPr lang="en-US" sz="1400" b="1" dirty="0">
                <a:solidFill>
                  <a:srgbClr val="C00000"/>
                </a:solidFill>
                <a:latin typeface="Times New Roman" panose="02020603050405020304" pitchFamily="18" charset="0"/>
                <a:cs typeface="Times New Roman" panose="02020603050405020304" pitchFamily="18" charset="0"/>
              </a:rPr>
              <a:t>T</a:t>
            </a:r>
            <a:r>
              <a:rPr lang="en-US" sz="1400" dirty="0">
                <a:solidFill>
                  <a:prstClr val="black"/>
                </a:solidFill>
                <a:latin typeface="Times New Roman" panose="02020603050405020304" pitchFamily="18" charset="0"/>
                <a:cs typeface="Times New Roman" panose="02020603050405020304" pitchFamily="18" charset="0"/>
              </a:rPr>
              <a:t> – Message Type </a:t>
            </a:r>
            <a:r>
              <a:rPr lang="en-US" sz="1400" dirty="0">
                <a:solidFill>
                  <a:prstClr val="black"/>
                </a:solidFill>
                <a:latin typeface="Times New Roman" panose="02020603050405020304" pitchFamily="18" charset="0"/>
                <a:cs typeface="Times New Roman" panose="02020603050405020304" pitchFamily="18" charset="0"/>
                <a:sym typeface="Wingdings" pitchFamily="2" charset="2"/>
              </a:rPr>
              <a:t> </a:t>
            </a:r>
            <a:r>
              <a:rPr lang="en-US" sz="1400" u="sng" dirty="0">
                <a:solidFill>
                  <a:prstClr val="black"/>
                </a:solidFill>
                <a:latin typeface="Times New Roman" panose="02020603050405020304" pitchFamily="18" charset="0"/>
                <a:cs typeface="Times New Roman" panose="02020603050405020304" pitchFamily="18" charset="0"/>
                <a:sym typeface="Wingdings" pitchFamily="2" charset="2"/>
              </a:rPr>
              <a:t>2- bit unsigned integer.  </a:t>
            </a:r>
            <a:r>
              <a:rPr lang="en-US" sz="1400" u="sng" dirty="0">
                <a:solidFill>
                  <a:prstClr val="black"/>
                </a:solidFill>
                <a:latin typeface="Times New Roman" panose="02020603050405020304" pitchFamily="18" charset="0"/>
                <a:cs typeface="Times New Roman" panose="02020603050405020304" pitchFamily="18" charset="0"/>
              </a:rPr>
              <a:t>(Confirmable, Non-Confirmable, Acknowledgement, Reset).</a:t>
            </a:r>
          </a:p>
          <a:p>
            <a:pPr fontAlgn="base">
              <a:lnSpc>
                <a:spcPct val="150000"/>
              </a:lnSpc>
              <a:spcBef>
                <a:spcPct val="0"/>
              </a:spcBef>
              <a:spcAft>
                <a:spcPct val="0"/>
              </a:spcAft>
              <a:defRPr/>
            </a:pPr>
            <a:r>
              <a:rPr lang="en-US" sz="1400" b="1" dirty="0">
                <a:solidFill>
                  <a:srgbClr val="C00000"/>
                </a:solidFill>
                <a:latin typeface="Times New Roman" panose="02020603050405020304" pitchFamily="18" charset="0"/>
                <a:cs typeface="Times New Roman" panose="02020603050405020304" pitchFamily="18" charset="0"/>
              </a:rPr>
              <a:t>TKL</a:t>
            </a:r>
            <a:r>
              <a:rPr lang="en-US" sz="1400" dirty="0">
                <a:solidFill>
                  <a:prstClr val="black"/>
                </a:solidFill>
                <a:latin typeface="Times New Roman" panose="02020603050405020304" pitchFamily="18" charset="0"/>
                <a:cs typeface="Times New Roman" panose="02020603050405020304" pitchFamily="18" charset="0"/>
              </a:rPr>
              <a:t>- Token Length </a:t>
            </a:r>
            <a:r>
              <a:rPr lang="en-US" sz="1400" dirty="0">
                <a:solidFill>
                  <a:prstClr val="black"/>
                </a:solidFill>
                <a:latin typeface="Times New Roman" panose="02020603050405020304" pitchFamily="18" charset="0"/>
                <a:cs typeface="Times New Roman" panose="02020603050405020304" pitchFamily="18" charset="0"/>
                <a:sym typeface="Wingdings" pitchFamily="2" charset="2"/>
              </a:rPr>
              <a:t> </a:t>
            </a:r>
            <a:r>
              <a:rPr lang="en-US" sz="1400" u="sng" dirty="0">
                <a:solidFill>
                  <a:prstClr val="black"/>
                </a:solidFill>
                <a:latin typeface="Times New Roman" panose="02020603050405020304" pitchFamily="18" charset="0"/>
                <a:cs typeface="Times New Roman" panose="02020603050405020304" pitchFamily="18" charset="0"/>
                <a:sym typeface="Wingdings" pitchFamily="2" charset="2"/>
              </a:rPr>
              <a:t>4-bit unsigned integer. Indicates the length of the variable-length Token field (0-8 bytes). </a:t>
            </a:r>
          </a:p>
          <a:p>
            <a:pPr fontAlgn="base">
              <a:lnSpc>
                <a:spcPct val="150000"/>
              </a:lnSpc>
              <a:spcBef>
                <a:spcPct val="0"/>
              </a:spcBef>
              <a:spcAft>
                <a:spcPct val="0"/>
              </a:spcAft>
              <a:defRPr/>
            </a:pPr>
            <a:r>
              <a:rPr lang="en-US" sz="1400" b="1" dirty="0">
                <a:solidFill>
                  <a:srgbClr val="C00000"/>
                </a:solidFill>
                <a:latin typeface="Times New Roman" panose="02020603050405020304" pitchFamily="18" charset="0"/>
                <a:cs typeface="Times New Roman" panose="02020603050405020304" pitchFamily="18" charset="0"/>
              </a:rPr>
              <a:t>Code</a:t>
            </a:r>
            <a:r>
              <a:rPr lang="en-US" sz="1400" dirty="0">
                <a:solidFill>
                  <a:prstClr val="black"/>
                </a:solidFill>
                <a:latin typeface="Times New Roman" panose="02020603050405020304" pitchFamily="18" charset="0"/>
                <a:cs typeface="Times New Roman" panose="02020603050405020304" pitchFamily="18" charset="0"/>
              </a:rPr>
              <a:t> – </a:t>
            </a:r>
            <a:r>
              <a:rPr lang="en-US" sz="1400" u="sng" dirty="0">
                <a:solidFill>
                  <a:prstClr val="black"/>
                </a:solidFill>
                <a:latin typeface="Times New Roman" panose="02020603050405020304" pitchFamily="18" charset="0"/>
                <a:cs typeface="Times New Roman" panose="02020603050405020304" pitchFamily="18" charset="0"/>
              </a:rPr>
              <a:t>8-bit unsighted integer. 3 bit class(most signification bits). 5 bits detail (least significant bits).</a:t>
            </a:r>
            <a:r>
              <a:rPr lang="en-US" sz="1400" dirty="0">
                <a:solidFill>
                  <a:prstClr val="black"/>
                </a:solidFill>
                <a:latin typeface="Times New Roman" panose="02020603050405020304" pitchFamily="18" charset="0"/>
                <a:cs typeface="Times New Roman" panose="02020603050405020304" pitchFamily="18" charset="0"/>
              </a:rPr>
              <a:t>   </a:t>
            </a:r>
          </a:p>
          <a:p>
            <a:pPr fontAlgn="base">
              <a:lnSpc>
                <a:spcPct val="150000"/>
              </a:lnSpc>
              <a:spcBef>
                <a:spcPct val="0"/>
              </a:spcBef>
              <a:spcAft>
                <a:spcPct val="0"/>
              </a:spcAft>
              <a:defRPr/>
            </a:pPr>
            <a:r>
              <a:rPr lang="en-US" sz="1400" dirty="0">
                <a:solidFill>
                  <a:prstClr val="black"/>
                </a:solidFill>
                <a:latin typeface="Times New Roman" panose="02020603050405020304" pitchFamily="18" charset="0"/>
                <a:cs typeface="Times New Roman" panose="02020603050405020304" pitchFamily="18" charset="0"/>
              </a:rPr>
              <a:t>	</a:t>
            </a:r>
            <a:r>
              <a:rPr lang="en-US" sz="1400" u="sng" dirty="0">
                <a:solidFill>
                  <a:prstClr val="black"/>
                </a:solidFill>
                <a:latin typeface="Times New Roman" panose="02020603050405020304" pitchFamily="18" charset="0"/>
                <a:cs typeface="Times New Roman" panose="02020603050405020304" pitchFamily="18" charset="0"/>
              </a:rPr>
              <a:t>Request Method (1-10) or Response Code (40-255)</a:t>
            </a:r>
          </a:p>
          <a:p>
            <a:pPr fontAlgn="base">
              <a:lnSpc>
                <a:spcPct val="150000"/>
              </a:lnSpc>
              <a:spcBef>
                <a:spcPct val="0"/>
              </a:spcBef>
              <a:spcAft>
                <a:spcPct val="0"/>
              </a:spcAft>
              <a:defRPr/>
            </a:pPr>
            <a:r>
              <a:rPr lang="en-US" sz="1400" b="1" dirty="0">
                <a:solidFill>
                  <a:srgbClr val="C00000"/>
                </a:solidFill>
                <a:latin typeface="Times New Roman" panose="02020603050405020304" pitchFamily="18" charset="0"/>
                <a:cs typeface="Times New Roman" panose="02020603050405020304" pitchFamily="18" charset="0"/>
              </a:rPr>
              <a:t>Message ID </a:t>
            </a:r>
            <a:r>
              <a:rPr lang="en-US" sz="1400" dirty="0">
                <a:solidFill>
                  <a:prstClr val="black"/>
                </a:solidFill>
                <a:latin typeface="Times New Roman" panose="02020603050405020304" pitchFamily="18" charset="0"/>
                <a:cs typeface="Times New Roman" panose="02020603050405020304" pitchFamily="18" charset="0"/>
              </a:rPr>
              <a:t>– </a:t>
            </a:r>
            <a:r>
              <a:rPr lang="en-US" sz="1400" u="sng" dirty="0">
                <a:solidFill>
                  <a:prstClr val="black"/>
                </a:solidFill>
                <a:latin typeface="Times New Roman" panose="02020603050405020304" pitchFamily="18" charset="0"/>
                <a:cs typeface="Times New Roman" panose="02020603050405020304" pitchFamily="18" charset="0"/>
              </a:rPr>
              <a:t>16-bit identifier for matching responses </a:t>
            </a:r>
          </a:p>
          <a:p>
            <a:pPr fontAlgn="base">
              <a:lnSpc>
                <a:spcPct val="150000"/>
              </a:lnSpc>
              <a:spcBef>
                <a:spcPct val="0"/>
              </a:spcBef>
              <a:spcAft>
                <a:spcPct val="0"/>
              </a:spcAft>
              <a:defRPr/>
            </a:pPr>
            <a:r>
              <a:rPr lang="en-US" sz="1400" b="1" dirty="0">
                <a:solidFill>
                  <a:srgbClr val="C00000"/>
                </a:solidFill>
                <a:latin typeface="Times New Roman" panose="02020603050405020304" pitchFamily="18" charset="0"/>
                <a:cs typeface="Times New Roman" panose="02020603050405020304" pitchFamily="18" charset="0"/>
              </a:rPr>
              <a:t>Token</a:t>
            </a:r>
            <a:r>
              <a:rPr lang="en-US" sz="1400" dirty="0">
                <a:solidFill>
                  <a:prstClr val="black"/>
                </a:solidFill>
                <a:latin typeface="Times New Roman" panose="02020603050405020304" pitchFamily="18" charset="0"/>
                <a:cs typeface="Times New Roman" panose="02020603050405020304" pitchFamily="18" charset="0"/>
              </a:rPr>
              <a:t> – Optional response matching token</a:t>
            </a:r>
          </a:p>
        </p:txBody>
      </p:sp>
    </p:spTree>
    <p:extLst>
      <p:ext uri="{BB962C8B-B14F-4D97-AF65-F5344CB8AC3E}">
        <p14:creationId xmlns:p14="http://schemas.microsoft.com/office/powerpoint/2010/main" val="151229448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Message Format</a:t>
            </a:r>
            <a:endParaRPr lang="fi-FI" sz="2900" kern="0" dirty="0"/>
          </a:p>
        </p:txBody>
      </p:sp>
      <p:sp>
        <p:nvSpPr>
          <p:cNvPr id="6" name="Rectangle 5"/>
          <p:cNvSpPr>
            <a:spLocks noChangeArrowheads="1"/>
          </p:cNvSpPr>
          <p:nvPr/>
        </p:nvSpPr>
        <p:spPr bwMode="auto">
          <a:xfrm>
            <a:off x="1660329" y="1420247"/>
            <a:ext cx="67120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err="1" smtClean="0">
                <a:ln>
                  <a:noFill/>
                </a:ln>
                <a:solidFill>
                  <a:prstClr val="black"/>
                </a:solidFill>
                <a:effectLst/>
                <a:uLnTx/>
                <a:uFillTx/>
                <a:latin typeface="Times New Roman" panose="02020603050405020304" pitchFamily="18" charset="0"/>
                <a:cs typeface="Times New Roman" panose="02020603050405020304" pitchFamily="18" charset="0"/>
              </a:rPr>
              <a:t>CoAP</a:t>
            </a:r>
            <a:r>
              <a:rPr kumimoji="0" lang="en-US" altLang="en-US" sz="18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defined a number of </a:t>
            </a:r>
            <a:r>
              <a:rPr kumimoji="0" lang="en-US" altLang="en-US" sz="1800" b="1"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options</a:t>
            </a:r>
            <a:r>
              <a:rPr kumimoji="0" lang="en-US" altLang="en-US" sz="18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that can be included in a message. </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8" y="1877110"/>
            <a:ext cx="5544616" cy="227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p:nvSpPr>
        <p:spPr bwMode="auto">
          <a:xfrm>
            <a:off x="1271464" y="4365104"/>
            <a:ext cx="1029714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pPr>
            <a:r>
              <a:rPr lang="en-US" altLang="vi-VN" sz="1600" b="1" dirty="0">
                <a:latin typeface="Times New Roman" panose="02020603050405020304" pitchFamily="18" charset="0"/>
                <a:cs typeface="Times New Roman" panose="02020603050405020304" pitchFamily="18" charset="0"/>
              </a:rPr>
              <a:t>Option Delta </a:t>
            </a:r>
            <a:r>
              <a:rPr lang="en-US" altLang="vi-VN" sz="1600" dirty="0">
                <a:latin typeface="Times New Roman" panose="02020603050405020304" pitchFamily="18" charset="0"/>
                <a:cs typeface="Times New Roman" panose="02020603050405020304" pitchFamily="18" charset="0"/>
              </a:rPr>
              <a:t>- Difference between this option type and the previous.</a:t>
            </a:r>
          </a:p>
          <a:p>
            <a:pPr algn="just" eaLnBrk="1" hangingPunct="1">
              <a:lnSpc>
                <a:spcPct val="150000"/>
              </a:lnSpc>
            </a:pPr>
            <a:r>
              <a:rPr lang="en-US" altLang="vi-VN" sz="1600" dirty="0">
                <a:latin typeface="Times New Roman" panose="02020603050405020304" pitchFamily="18" charset="0"/>
                <a:cs typeface="Times New Roman" panose="02020603050405020304" pitchFamily="18" charset="0"/>
              </a:rPr>
              <a:t>	</a:t>
            </a:r>
            <a:r>
              <a:rPr lang="en-US" altLang="vi-VN" sz="1600" u="sng" dirty="0">
                <a:latin typeface="Times New Roman" panose="02020603050405020304" pitchFamily="18" charset="0"/>
                <a:cs typeface="Times New Roman" panose="02020603050405020304" pitchFamily="18" charset="0"/>
              </a:rPr>
              <a:t>4 bit unsigned integer. A value between 0 and 12 indicates the Optional Delta. </a:t>
            </a:r>
          </a:p>
          <a:p>
            <a:pPr algn="just" eaLnBrk="1" hangingPunct="1">
              <a:lnSpc>
                <a:spcPct val="150000"/>
              </a:lnSpc>
            </a:pPr>
            <a:r>
              <a:rPr lang="en-US" altLang="vi-VN" sz="1600" b="1" dirty="0">
                <a:latin typeface="Times New Roman" panose="02020603050405020304" pitchFamily="18" charset="0"/>
                <a:cs typeface="Times New Roman" panose="02020603050405020304" pitchFamily="18" charset="0"/>
              </a:rPr>
              <a:t>Length</a:t>
            </a:r>
            <a:r>
              <a:rPr lang="en-US" altLang="vi-VN" sz="1600" dirty="0">
                <a:latin typeface="Times New Roman" panose="02020603050405020304" pitchFamily="18" charset="0"/>
                <a:cs typeface="Times New Roman" panose="02020603050405020304" pitchFamily="18" charset="0"/>
              </a:rPr>
              <a:t> - Length of the option value</a:t>
            </a:r>
          </a:p>
          <a:p>
            <a:pPr algn="just" eaLnBrk="1" hangingPunct="1">
              <a:lnSpc>
                <a:spcPct val="150000"/>
              </a:lnSpc>
            </a:pPr>
            <a:r>
              <a:rPr lang="en-US" altLang="vi-VN" sz="1600" dirty="0">
                <a:latin typeface="Times New Roman" panose="02020603050405020304" pitchFamily="18" charset="0"/>
                <a:cs typeface="Times New Roman" panose="02020603050405020304" pitchFamily="18" charset="0"/>
              </a:rPr>
              <a:t>	</a:t>
            </a:r>
            <a:r>
              <a:rPr lang="en-US" altLang="vi-VN" sz="1600" u="sng" dirty="0">
                <a:latin typeface="Times New Roman" panose="02020603050405020304" pitchFamily="18" charset="0"/>
                <a:cs typeface="Times New Roman" panose="02020603050405020304" pitchFamily="18" charset="0"/>
              </a:rPr>
              <a:t>4 bit unsigned integer. A value between 0 and 12 indicates the  length of the Optional Value, in bytes.</a:t>
            </a:r>
            <a:endParaRPr lang="en-US" altLang="vi-VN" sz="1600" dirty="0">
              <a:latin typeface="Times New Roman" panose="02020603050405020304" pitchFamily="18" charset="0"/>
              <a:cs typeface="Times New Roman" panose="02020603050405020304" pitchFamily="18" charset="0"/>
            </a:endParaRPr>
          </a:p>
          <a:p>
            <a:pPr algn="just" eaLnBrk="1" hangingPunct="1">
              <a:lnSpc>
                <a:spcPct val="150000"/>
              </a:lnSpc>
            </a:pPr>
            <a:r>
              <a:rPr lang="en-US" altLang="vi-VN" sz="1600" b="1" dirty="0">
                <a:latin typeface="Times New Roman" panose="02020603050405020304" pitchFamily="18" charset="0"/>
                <a:cs typeface="Times New Roman" panose="02020603050405020304" pitchFamily="18" charset="0"/>
              </a:rPr>
              <a:t>Value</a:t>
            </a:r>
            <a:r>
              <a:rPr lang="en-US" altLang="vi-VN" sz="1600" dirty="0">
                <a:latin typeface="Times New Roman" panose="02020603050405020304" pitchFamily="18" charset="0"/>
                <a:cs typeface="Times New Roman" panose="02020603050405020304" pitchFamily="18" charset="0"/>
              </a:rPr>
              <a:t> - The value of Length bytes immediately follows Length</a:t>
            </a:r>
          </a:p>
        </p:txBody>
      </p:sp>
    </p:spTree>
    <p:extLst>
      <p:ext uri="{BB962C8B-B14F-4D97-AF65-F5344CB8AC3E}">
        <p14:creationId xmlns:p14="http://schemas.microsoft.com/office/powerpoint/2010/main" val="98944954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70992"/>
            <a:ext cx="8294687" cy="1077218"/>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kern="0" dirty="0" smtClean="0"/>
              <a:t>Workflow</a:t>
            </a:r>
            <a:endParaRPr lang="fi-FI" sz="2900" kern="0" dirty="0"/>
          </a:p>
        </p:txBody>
      </p:sp>
      <p:sp>
        <p:nvSpPr>
          <p:cNvPr id="3" name="Rectangle 6"/>
          <p:cNvSpPr>
            <a:spLocks noChangeArrowheads="1"/>
          </p:cNvSpPr>
          <p:nvPr/>
        </p:nvSpPr>
        <p:spPr bwMode="auto">
          <a:xfrm>
            <a:off x="1415480" y="1284268"/>
            <a:ext cx="1490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err="1" smtClean="0">
                <a:latin typeface="Times New Roman" panose="02020603050405020304" pitchFamily="18" charset="0"/>
                <a:cs typeface="Times New Roman" panose="02020603050405020304" pitchFamily="18" charset="0"/>
              </a:rPr>
              <a:t>CoAPSever.h</a:t>
            </a:r>
            <a:endParaRPr lang="en-US" altLang="en-US"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033517984"/>
              </p:ext>
            </p:extLst>
          </p:nvPr>
        </p:nvGraphicFramePr>
        <p:xfrm>
          <a:off x="695399" y="1789658"/>
          <a:ext cx="9677217" cy="4511040"/>
        </p:xfrm>
        <a:graphic>
          <a:graphicData uri="http://schemas.openxmlformats.org/drawingml/2006/table">
            <a:tbl>
              <a:tblPr firstRow="1" bandRow="1">
                <a:tableStyleId>{5C22544A-7EE6-4342-B048-85BDC9FD1C3A}</a:tableStyleId>
              </a:tblPr>
              <a:tblGrid>
                <a:gridCol w="432049"/>
                <a:gridCol w="3916576"/>
                <a:gridCol w="5328592"/>
              </a:tblGrid>
              <a:tr h="360528">
                <a:tc>
                  <a:txBody>
                    <a:bodyPr/>
                    <a:lstStyle/>
                    <a:p>
                      <a:r>
                        <a:rPr lang="en-US" dirty="0" smtClean="0"/>
                        <a:t>ID</a:t>
                      </a:r>
                      <a:endParaRPr lang="en-US" dirty="0"/>
                    </a:p>
                  </a:txBody>
                  <a:tcPr/>
                </a:tc>
                <a:tc>
                  <a:txBody>
                    <a:bodyPr/>
                    <a:lstStyle/>
                    <a:p>
                      <a:r>
                        <a:rPr lang="en-US" dirty="0" smtClean="0"/>
                        <a:t>Syntax</a:t>
                      </a:r>
                      <a:endParaRPr lang="en-US" dirty="0"/>
                    </a:p>
                  </a:txBody>
                  <a:tcPr/>
                </a:tc>
                <a:tc>
                  <a:txBody>
                    <a:bodyPr/>
                    <a:lstStyle/>
                    <a:p>
                      <a:r>
                        <a:rPr lang="en-US" dirty="0" smtClean="0"/>
                        <a:t>Description</a:t>
                      </a:r>
                      <a:endParaRPr lang="en-US" dirty="0"/>
                    </a:p>
                  </a:txBody>
                  <a:tcPr/>
                </a:tc>
              </a:tr>
              <a:tr h="324059">
                <a:tc>
                  <a:txBody>
                    <a:bodyPr/>
                    <a:lstStyle/>
                    <a:p>
                      <a:r>
                        <a:rPr lang="en-US" sz="1600" dirty="0" smtClean="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Void</a:t>
                      </a:r>
                      <a:r>
                        <a:rPr lang="en-US" sz="1600" baseline="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bufferToPacket</a:t>
                      </a:r>
                      <a:r>
                        <a:rPr lang="en-US" sz="1600" dirty="0" smtClean="0">
                          <a:latin typeface="Times New Roman" panose="02020603050405020304" pitchFamily="18" charset="0"/>
                          <a:cs typeface="Times New Roman" panose="02020603050405020304" pitchFamily="18" charset="0"/>
                        </a:rPr>
                        <a:t>(uint8_t buffer[],int32_t </a:t>
                      </a:r>
                      <a:r>
                        <a:rPr lang="en-US" sz="1600" dirty="0" err="1" smtClean="0">
                          <a:latin typeface="Times New Roman" panose="02020603050405020304" pitchFamily="18" charset="0"/>
                          <a:cs typeface="Times New Roman" panose="02020603050405020304" pitchFamily="18" charset="0"/>
                        </a:rPr>
                        <a:t>packetlen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Convert</a:t>
                      </a:r>
                      <a:r>
                        <a:rPr lang="en-US" sz="1600" baseline="0" dirty="0" smtClean="0">
                          <a:latin typeface="Times New Roman" panose="02020603050405020304" pitchFamily="18" charset="0"/>
                          <a:cs typeface="Times New Roman" panose="02020603050405020304" pitchFamily="18" charset="0"/>
                        </a:rPr>
                        <a:t> data from received buffer to packet data</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parseOption</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coapOption</a:t>
                      </a:r>
                      <a:r>
                        <a:rPr lang="en-US" sz="1600" dirty="0" smtClean="0">
                          <a:latin typeface="Times New Roman" panose="02020603050405020304" pitchFamily="18" charset="0"/>
                          <a:cs typeface="Times New Roman" panose="02020603050405020304" pitchFamily="18" charset="0"/>
                        </a:rPr>
                        <a:t> *option, uint16_t *</a:t>
                      </a:r>
                      <a:r>
                        <a:rPr lang="en-US" sz="1600" dirty="0" err="1" smtClean="0">
                          <a:latin typeface="Times New Roman" panose="02020603050405020304" pitchFamily="18" charset="0"/>
                          <a:cs typeface="Times New Roman" panose="02020603050405020304" pitchFamily="18" charset="0"/>
                        </a:rPr>
                        <a:t>running_delta</a:t>
                      </a:r>
                      <a:r>
                        <a:rPr lang="en-US" sz="1600" dirty="0" smtClean="0">
                          <a:latin typeface="Times New Roman" panose="02020603050405020304" pitchFamily="18" charset="0"/>
                          <a:cs typeface="Times New Roman" panose="02020603050405020304" pitchFamily="18" charset="0"/>
                        </a:rPr>
                        <a:t>, uint8_t **</a:t>
                      </a:r>
                      <a:r>
                        <a:rPr lang="en-US" sz="1600" dirty="0" err="1" smtClean="0">
                          <a:latin typeface="Times New Roman" panose="02020603050405020304" pitchFamily="18" charset="0"/>
                          <a:cs typeface="Times New Roman" panose="02020603050405020304" pitchFamily="18" charset="0"/>
                        </a:rPr>
                        <a:t>buf</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size_t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buflen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Parse the option in request message if any.</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3</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Void add(callback call, String </a:t>
                      </a:r>
                      <a:r>
                        <a:rPr lang="en-US" sz="1600" dirty="0" err="1" smtClean="0">
                          <a:latin typeface="Times New Roman" panose="02020603050405020304" pitchFamily="18" charset="0"/>
                          <a:cs typeface="Times New Roman" panose="02020603050405020304" pitchFamily="18" charset="0"/>
                        </a:rPr>
                        <a:t>url,resource_dis</a:t>
                      </a:r>
                      <a:r>
                        <a:rPr lang="en-US" sz="1600" dirty="0" smtClean="0">
                          <a:latin typeface="Times New Roman" panose="02020603050405020304" pitchFamily="18" charset="0"/>
                          <a:cs typeface="Times New Roman" panose="02020603050405020304" pitchFamily="18" charset="0"/>
                        </a:rPr>
                        <a:t> resource[])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Add resource for server</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Callback find(String </a:t>
                      </a:r>
                      <a:r>
                        <a:rPr lang="en-US" sz="1600" dirty="0" err="1" smtClean="0">
                          <a:latin typeface="Times New Roman" panose="02020603050405020304" pitchFamily="18" charset="0"/>
                          <a:cs typeface="Times New Roman" panose="02020603050405020304" pitchFamily="18" charset="0"/>
                        </a:rPr>
                        <a:t>url</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Find out callback function of current resource defined by </a:t>
                      </a:r>
                      <a:r>
                        <a:rPr lang="en-US" sz="1600" dirty="0" err="1" smtClean="0">
                          <a:latin typeface="Times New Roman" panose="02020603050405020304" pitchFamily="18" charset="0"/>
                          <a:cs typeface="Times New Roman" panose="02020603050405020304" pitchFamily="18" charset="0"/>
                        </a:rPr>
                        <a:t>url</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5</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start(</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port)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Start UDP connection (server) listen</a:t>
                      </a:r>
                      <a:r>
                        <a:rPr lang="en-US" sz="1600" baseline="0" dirty="0" smtClean="0">
                          <a:latin typeface="Times New Roman" panose="02020603050405020304" pitchFamily="18" charset="0"/>
                          <a:cs typeface="Times New Roman" panose="02020603050405020304" pitchFamily="18" charset="0"/>
                        </a:rPr>
                        <a:t> to message sent to</a:t>
                      </a:r>
                      <a:r>
                        <a:rPr lang="en-US" sz="1600" dirty="0" smtClean="0">
                          <a:latin typeface="Times New Roman" panose="02020603050405020304" pitchFamily="18" charset="0"/>
                          <a:cs typeface="Times New Roman" panose="02020603050405020304" pitchFamily="18" charset="0"/>
                        </a:rPr>
                        <a:t> “port”</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6</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Void server(callback c, String </a:t>
                      </a:r>
                      <a:r>
                        <a:rPr lang="en-US" sz="1600" dirty="0" err="1" smtClean="0">
                          <a:latin typeface="Times New Roman" panose="02020603050405020304" pitchFamily="18" charset="0"/>
                          <a:cs typeface="Times New Roman" panose="02020603050405020304" pitchFamily="18" charset="0"/>
                        </a:rPr>
                        <a:t>url</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Call</a:t>
                      </a:r>
                      <a:r>
                        <a:rPr lang="en-US" sz="1600" baseline="0" dirty="0" smtClean="0">
                          <a:latin typeface="Times New Roman" panose="02020603050405020304" pitchFamily="18" charset="0"/>
                          <a:cs typeface="Times New Roman" panose="02020603050405020304" pitchFamily="18" charset="0"/>
                        </a:rPr>
                        <a:t> add() function to create Resource name </a:t>
                      </a:r>
                      <a:r>
                        <a:rPr lang="en-US" sz="1600" baseline="0" dirty="0" err="1" smtClean="0">
                          <a:latin typeface="Times New Roman" panose="02020603050405020304" pitchFamily="18" charset="0"/>
                          <a:cs typeface="Times New Roman" panose="02020603050405020304" pitchFamily="18" charset="0"/>
                        </a:rPr>
                        <a:t>url</a:t>
                      </a:r>
                      <a:r>
                        <a:rPr lang="en-US" sz="1600" baseline="0" dirty="0" smtClean="0">
                          <a:latin typeface="Times New Roman" panose="02020603050405020304" pitchFamily="18" charset="0"/>
                          <a:cs typeface="Times New Roman" panose="02020603050405020304" pitchFamily="18" charset="0"/>
                        </a:rPr>
                        <a:t>, with callback</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7</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Uint16_t </a:t>
                      </a:r>
                      <a:r>
                        <a:rPr lang="en-US" sz="1600" dirty="0" err="1" smtClean="0">
                          <a:latin typeface="Times New Roman" panose="02020603050405020304" pitchFamily="18" charset="0"/>
                          <a:cs typeface="Times New Roman" panose="02020603050405020304" pitchFamily="18" charset="0"/>
                        </a:rPr>
                        <a:t>sendPacket</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coapPacket</a:t>
                      </a:r>
                      <a:r>
                        <a:rPr lang="en-US" sz="1600" dirty="0" smtClean="0">
                          <a:latin typeface="Times New Roman" panose="02020603050405020304" pitchFamily="18" charset="0"/>
                          <a:cs typeface="Times New Roman" panose="02020603050405020304" pitchFamily="18" charset="0"/>
                        </a:rPr>
                        <a:t> *packet, </a:t>
                      </a:r>
                      <a:r>
                        <a:rPr lang="en-US" sz="1600" dirty="0" err="1" smtClean="0">
                          <a:latin typeface="Times New Roman" panose="02020603050405020304" pitchFamily="18" charset="0"/>
                          <a:cs typeface="Times New Roman" panose="02020603050405020304" pitchFamily="18" charset="0"/>
                        </a:rPr>
                        <a:t>IPAddress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port)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Create</a:t>
                      </a:r>
                      <a:r>
                        <a:rPr lang="en-US" sz="1600" baseline="0" dirty="0" smtClean="0">
                          <a:latin typeface="Times New Roman" panose="02020603050405020304" pitchFamily="18" charset="0"/>
                          <a:cs typeface="Times New Roman" panose="02020603050405020304" pitchFamily="18" charset="0"/>
                        </a:rPr>
                        <a:t> binary message packet and s</a:t>
                      </a:r>
                      <a:r>
                        <a:rPr lang="en-US" sz="1600" dirty="0" smtClean="0">
                          <a:latin typeface="Times New Roman" panose="02020603050405020304" pitchFamily="18" charset="0"/>
                          <a:cs typeface="Times New Roman" panose="02020603050405020304" pitchFamily="18" charset="0"/>
                        </a:rPr>
                        <a:t>end</a:t>
                      </a:r>
                      <a:r>
                        <a:rPr lang="en-US" sz="1600" baseline="0" dirty="0" smtClean="0">
                          <a:latin typeface="Times New Roman" panose="02020603050405020304" pitchFamily="18" charset="0"/>
                          <a:cs typeface="Times New Roman" panose="02020603050405020304" pitchFamily="18" charset="0"/>
                        </a:rPr>
                        <a:t> it through UDP connection </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8</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loop()</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Function run in loop to</a:t>
                      </a:r>
                      <a:r>
                        <a:rPr lang="en-US" sz="1600" baseline="0" dirty="0" smtClean="0">
                          <a:latin typeface="Times New Roman" panose="02020603050405020304" pitchFamily="18" charset="0"/>
                          <a:cs typeface="Times New Roman" panose="02020603050405020304" pitchFamily="18" charset="0"/>
                        </a:rPr>
                        <a:t> receive, parse, handle and response request from client</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96552390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70992"/>
            <a:ext cx="8294687" cy="1077218"/>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kern="0" dirty="0" smtClean="0"/>
              <a:t>Workflow</a:t>
            </a:r>
            <a:endParaRPr lang="fi-FI" sz="2900" kern="0" dirty="0"/>
          </a:p>
        </p:txBody>
      </p:sp>
      <p:sp>
        <p:nvSpPr>
          <p:cNvPr id="5" name="TextBox 4"/>
          <p:cNvSpPr txBox="1"/>
          <p:nvPr/>
        </p:nvSpPr>
        <p:spPr>
          <a:xfrm>
            <a:off x="1415480" y="1484784"/>
            <a:ext cx="98777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Server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519458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70992"/>
            <a:ext cx="8294687" cy="1077218"/>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kern="0" dirty="0" smtClean="0"/>
              <a:t>Workflow</a:t>
            </a:r>
            <a:endParaRPr lang="fi-FI" sz="2900" kern="0" dirty="0"/>
          </a:p>
        </p:txBody>
      </p:sp>
      <p:sp>
        <p:nvSpPr>
          <p:cNvPr id="3" name="TextBox 2"/>
          <p:cNvSpPr txBox="1"/>
          <p:nvPr/>
        </p:nvSpPr>
        <p:spPr>
          <a:xfrm>
            <a:off x="1415480" y="1484784"/>
            <a:ext cx="93487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Client</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0096" y="1484784"/>
            <a:ext cx="4486901" cy="3010320"/>
          </a:xfrm>
          <a:prstGeom prst="rect">
            <a:avLst/>
          </a:prstGeom>
        </p:spPr>
      </p:pic>
    </p:spTree>
    <p:extLst>
      <p:ext uri="{BB962C8B-B14F-4D97-AF65-F5344CB8AC3E}">
        <p14:creationId xmlns:p14="http://schemas.microsoft.com/office/powerpoint/2010/main" val="159210246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endParaRPr lang="fi-FI" kern="0" dirty="0"/>
          </a:p>
          <a:p>
            <a:r>
              <a:rPr lang="fi-FI" sz="2900" kern="0" dirty="0" smtClean="0"/>
              <a:t>Implementation</a:t>
            </a:r>
            <a:endParaRPr lang="fi-FI" sz="2900" kern="0" dirty="0"/>
          </a:p>
        </p:txBody>
      </p:sp>
      <p:sp>
        <p:nvSpPr>
          <p:cNvPr id="6" name="TextBox 5"/>
          <p:cNvSpPr txBox="1"/>
          <p:nvPr/>
        </p:nvSpPr>
        <p:spPr>
          <a:xfrm>
            <a:off x="1127448" y="2281345"/>
            <a:ext cx="184731" cy="646331"/>
          </a:xfrm>
          <a:prstGeom prst="rect">
            <a:avLst/>
          </a:prstGeom>
          <a:noFill/>
        </p:spPr>
        <p:txBody>
          <a:bodyPr wrap="none" rtlCol="0">
            <a:spAutoFit/>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415480" y="1484784"/>
            <a:ext cx="959109"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Target</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380396" y="2420888"/>
            <a:ext cx="9278309" cy="1200329"/>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Build </a:t>
            </a:r>
            <a:r>
              <a:rPr lang="en-US" dirty="0" err="1" smtClean="0">
                <a:latin typeface="Times New Roman" panose="02020603050405020304" pitchFamily="18" charset="0"/>
                <a:cs typeface="Times New Roman" panose="02020603050405020304" pitchFamily="18" charset="0"/>
              </a:rPr>
              <a:t>CoAP</a:t>
            </a:r>
            <a:r>
              <a:rPr lang="en-US" dirty="0" smtClean="0">
                <a:latin typeface="Times New Roman" panose="02020603050405020304" pitchFamily="18" charset="0"/>
                <a:cs typeface="Times New Roman" panose="02020603050405020304" pitchFamily="18" charset="0"/>
              </a:rPr>
              <a:t> server with sensor on Arduino Uno</a:t>
            </a:r>
            <a:r>
              <a:rPr lang="en-US" dirty="0">
                <a:latin typeface="Times New Roman" panose="02020603050405020304" pitchFamily="18" charset="0"/>
                <a:cs typeface="Times New Roman" panose="02020603050405020304" pitchFamily="18" charset="0"/>
              </a:rPr>
              <a:t> board</a:t>
            </a:r>
            <a:r>
              <a:rPr lang="en-US" dirty="0" smtClean="0">
                <a:latin typeface="Times New Roman" panose="02020603050405020304" pitchFamily="18" charset="0"/>
                <a:cs typeface="Times New Roman" panose="02020603050405020304" pitchFamily="18" charset="0"/>
              </a:rPr>
              <a:t>, connect network via ESP8266 board.</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Arduino control ESP8266 using AT command to connect </a:t>
            </a:r>
            <a:r>
              <a:rPr lang="en-US" dirty="0" err="1" smtClean="0">
                <a:latin typeface="Times New Roman" panose="02020603050405020304" pitchFamily="18" charset="0"/>
                <a:cs typeface="Times New Roman" panose="02020603050405020304" pitchFamily="18" charset="0"/>
              </a:rPr>
              <a:t>wifi</a:t>
            </a:r>
            <a:r>
              <a:rPr lang="en-US" dirty="0" smtClean="0">
                <a:latin typeface="Times New Roman" panose="02020603050405020304" pitchFamily="18" charset="0"/>
                <a:cs typeface="Times New Roman" panose="02020603050405020304" pitchFamily="18" charset="0"/>
              </a:rPr>
              <a:t>, send and receive message.</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Run </a:t>
            </a:r>
            <a:r>
              <a:rPr lang="en-US" dirty="0" err="1" smtClean="0">
                <a:latin typeface="Times New Roman" panose="02020603050405020304" pitchFamily="18" charset="0"/>
                <a:cs typeface="Times New Roman" panose="02020603050405020304" pitchFamily="18" charset="0"/>
              </a:rPr>
              <a:t>CoAP</a:t>
            </a:r>
            <a:r>
              <a:rPr lang="en-US" dirty="0" smtClean="0">
                <a:latin typeface="Times New Roman" panose="02020603050405020304" pitchFamily="18" charset="0"/>
                <a:cs typeface="Times New Roman" panose="02020603050405020304" pitchFamily="18" charset="0"/>
              </a:rPr>
              <a:t> client on PC (connect to same </a:t>
            </a:r>
            <a:r>
              <a:rPr lang="en-US" dirty="0" err="1" smtClean="0">
                <a:latin typeface="Times New Roman" panose="02020603050405020304" pitchFamily="18" charset="0"/>
                <a:cs typeface="Times New Roman" panose="02020603050405020304" pitchFamily="18" charset="0"/>
              </a:rPr>
              <a:t>wifi</a:t>
            </a:r>
            <a:r>
              <a:rPr lang="en-US" dirty="0" smtClean="0">
                <a:latin typeface="Times New Roman" panose="02020603050405020304" pitchFamily="18" charset="0"/>
                <a:cs typeface="Times New Roman" panose="02020603050405020304" pitchFamily="18" charset="0"/>
              </a:rPr>
              <a:t> station with server) send command to server </a:t>
            </a:r>
          </a:p>
          <a:p>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nd get sensor data from Arduino.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83127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endParaRPr lang="fi-FI" kern="0" dirty="0"/>
          </a:p>
          <a:p>
            <a:r>
              <a:rPr lang="fi-FI" sz="2900" kern="0" dirty="0" smtClean="0"/>
              <a:t>Implementation</a:t>
            </a:r>
            <a:endParaRPr lang="fi-FI" sz="2900" kern="0" dirty="0"/>
          </a:p>
        </p:txBody>
      </p:sp>
      <p:sp>
        <p:nvSpPr>
          <p:cNvPr id="6" name="TextBox 5"/>
          <p:cNvSpPr txBox="1"/>
          <p:nvPr/>
        </p:nvSpPr>
        <p:spPr>
          <a:xfrm>
            <a:off x="1127448" y="2281345"/>
            <a:ext cx="184731" cy="646331"/>
          </a:xfrm>
          <a:prstGeom prst="rect">
            <a:avLst/>
          </a:prstGeom>
          <a:noFill/>
        </p:spPr>
        <p:txBody>
          <a:bodyPr wrap="none" rtlCol="0">
            <a:spAutoFit/>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415480" y="2050513"/>
            <a:ext cx="9012810"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To implement server on Arduino Uno, we use </a:t>
            </a:r>
            <a:r>
              <a:rPr lang="en-US" dirty="0" err="1" smtClean="0">
                <a:latin typeface="Times New Roman" panose="02020603050405020304" pitchFamily="18" charset="0"/>
                <a:cs typeface="Times New Roman" panose="02020603050405020304" pitchFamily="18" charset="0"/>
              </a:rPr>
              <a:t>CoAP</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library for </a:t>
            </a:r>
            <a:r>
              <a:rPr lang="en-US" dirty="0" smtClean="0">
                <a:latin typeface="Times New Roman" panose="02020603050405020304" pitchFamily="18" charset="0"/>
                <a:cs typeface="Times New Roman" panose="02020603050405020304" pitchFamily="18" charset="0"/>
              </a:rPr>
              <a:t>ESP8266 at </a:t>
            </a:r>
            <a:r>
              <a:rPr lang="en-US" dirty="0" smtClean="0">
                <a:latin typeface="Times New Roman" panose="02020603050405020304" pitchFamily="18" charset="0"/>
                <a:cs typeface="Times New Roman" panose="02020603050405020304" pitchFamily="18" charset="0"/>
                <a:hlinkClick r:id="rId2"/>
              </a:rPr>
              <a:t>https</a:t>
            </a:r>
            <a:r>
              <a:rPr lang="en-US" dirty="0">
                <a:latin typeface="Times New Roman" panose="02020603050405020304" pitchFamily="18" charset="0"/>
                <a:cs typeface="Times New Roman" panose="02020603050405020304" pitchFamily="18" charset="0"/>
                <a:hlinkClick r:id="rId2"/>
              </a:rPr>
              <a:t>://</a:t>
            </a:r>
            <a:r>
              <a:rPr lang="en-US" dirty="0" smtClean="0">
                <a:latin typeface="Times New Roman" panose="02020603050405020304" pitchFamily="18" charset="0"/>
                <a:cs typeface="Times New Roman" panose="02020603050405020304" pitchFamily="18" charset="0"/>
                <a:hlinkClick r:id="rId2"/>
              </a:rPr>
              <a:t>github.com/automote/ESP-CoAP</a:t>
            </a:r>
            <a:r>
              <a:rPr lang="en-US" dirty="0" smtClean="0">
                <a:latin typeface="Times New Roman" panose="02020603050405020304" pitchFamily="18" charset="0"/>
                <a:cs typeface="Times New Roman" panose="02020603050405020304" pitchFamily="18" charset="0"/>
              </a:rPr>
              <a:t> . This library provide two headers file  </a:t>
            </a:r>
            <a:r>
              <a:rPr lang="en-US" dirty="0" err="1" smtClean="0">
                <a:latin typeface="Times New Roman" panose="02020603050405020304" pitchFamily="18" charset="0"/>
                <a:cs typeface="Times New Roman" panose="02020603050405020304" pitchFamily="18" charset="0"/>
              </a:rPr>
              <a:t>coap_client.h</a:t>
            </a:r>
            <a:r>
              <a:rPr lang="en-US" dirty="0" smtClean="0">
                <a:latin typeface="Times New Roman" panose="02020603050405020304" pitchFamily="18" charset="0"/>
                <a:cs typeface="Times New Roman" panose="02020603050405020304" pitchFamily="18" charset="0"/>
              </a:rPr>
              <a:t> and </a:t>
            </a:r>
            <a:r>
              <a:rPr lang="en-US" dirty="0" err="1" smtClean="0">
                <a:latin typeface="Times New Roman" panose="02020603050405020304" pitchFamily="18" charset="0"/>
                <a:cs typeface="Times New Roman" panose="02020603050405020304" pitchFamily="18" charset="0"/>
              </a:rPr>
              <a:t>coap_server</a:t>
            </a:r>
            <a:r>
              <a:rPr lang="en-US" dirty="0" smtClean="0">
                <a:latin typeface="Times New Roman" panose="02020603050405020304" pitchFamily="18" charset="0"/>
                <a:cs typeface="Times New Roman" panose="02020603050405020304" pitchFamily="18" charset="0"/>
              </a:rPr>
              <a:t> that can be use to build both our </a:t>
            </a:r>
            <a:r>
              <a:rPr lang="en-US" dirty="0" err="1" smtClean="0">
                <a:latin typeface="Times New Roman" panose="02020603050405020304" pitchFamily="18" charset="0"/>
                <a:cs typeface="Times New Roman" panose="02020603050405020304" pitchFamily="18" charset="0"/>
              </a:rPr>
              <a:t>CoAP</a:t>
            </a:r>
            <a:r>
              <a:rPr lang="en-US" dirty="0" smtClean="0">
                <a:latin typeface="Times New Roman" panose="02020603050405020304" pitchFamily="18" charset="0"/>
                <a:cs typeface="Times New Roman" panose="02020603050405020304" pitchFamily="18" charset="0"/>
              </a:rPr>
              <a:t> server and </a:t>
            </a:r>
            <a:r>
              <a:rPr lang="en-US" dirty="0" err="1" smtClean="0">
                <a:latin typeface="Times New Roman" panose="02020603050405020304" pitchFamily="18" charset="0"/>
                <a:cs typeface="Times New Roman" panose="02020603050405020304" pitchFamily="18" charset="0"/>
              </a:rPr>
              <a:t>clienton</a:t>
            </a:r>
            <a:r>
              <a:rPr lang="en-US" dirty="0" smtClean="0">
                <a:latin typeface="Times New Roman" panose="02020603050405020304" pitchFamily="18" charset="0"/>
                <a:cs typeface="Times New Roman" panose="02020603050405020304" pitchFamily="18" charset="0"/>
              </a:rPr>
              <a:t> ESP8266 board. But instead of building </a:t>
            </a:r>
            <a:r>
              <a:rPr lang="en-US" dirty="0" err="1" smtClean="0">
                <a:latin typeface="Times New Roman" panose="02020603050405020304" pitchFamily="18" charset="0"/>
                <a:cs typeface="Times New Roman" panose="02020603050405020304" pitchFamily="18" charset="0"/>
              </a:rPr>
              <a:t>CoAP</a:t>
            </a:r>
            <a:r>
              <a:rPr lang="en-US" dirty="0" smtClean="0">
                <a:latin typeface="Times New Roman" panose="02020603050405020304" pitchFamily="18" charset="0"/>
                <a:cs typeface="Times New Roman" panose="02020603050405020304" pitchFamily="18" charset="0"/>
              </a:rPr>
              <a:t> server on ESP8266, we build it on Arduino Uno, so we just use ESP8266 for </a:t>
            </a:r>
            <a:r>
              <a:rPr lang="en-US" dirty="0" err="1" smtClean="0">
                <a:latin typeface="Times New Roman" panose="02020603050405020304" pitchFamily="18" charset="0"/>
                <a:cs typeface="Times New Roman" panose="02020603050405020304" pitchFamily="18" charset="0"/>
              </a:rPr>
              <a:t>wifi</a:t>
            </a:r>
            <a:r>
              <a:rPr lang="en-US" dirty="0" smtClean="0">
                <a:latin typeface="Times New Roman" panose="02020603050405020304" pitchFamily="18" charset="0"/>
                <a:cs typeface="Times New Roman" panose="02020603050405020304" pitchFamily="18" charset="0"/>
              </a:rPr>
              <a:t> connection and data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transfer.</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To use ESP8266 for </a:t>
            </a:r>
            <a:r>
              <a:rPr lang="en-US" dirty="0" err="1" smtClean="0">
                <a:latin typeface="Times New Roman" panose="02020603050405020304" pitchFamily="18" charset="0"/>
                <a:cs typeface="Times New Roman" panose="02020603050405020304" pitchFamily="18" charset="0"/>
              </a:rPr>
              <a:t>wifi</a:t>
            </a:r>
            <a:r>
              <a:rPr lang="en-US" dirty="0" smtClean="0">
                <a:latin typeface="Times New Roman" panose="02020603050405020304" pitchFamily="18" charset="0"/>
                <a:cs typeface="Times New Roman" panose="02020603050405020304" pitchFamily="18" charset="0"/>
              </a:rPr>
              <a:t> connection and data transfer, we use ESP library </a:t>
            </a:r>
            <a:r>
              <a:rPr lang="en-US" dirty="0">
                <a:latin typeface="Times New Roman" panose="02020603050405020304" pitchFamily="18" charset="0"/>
                <a:cs typeface="Times New Roman" panose="02020603050405020304" pitchFamily="18" charset="0"/>
              </a:rPr>
              <a:t>that </a:t>
            </a:r>
            <a:r>
              <a:rPr lang="en-US" dirty="0" smtClean="0">
                <a:latin typeface="Times New Roman" panose="02020603050405020304" pitchFamily="18" charset="0"/>
                <a:cs typeface="Times New Roman" panose="02020603050405020304" pitchFamily="18" charset="0"/>
              </a:rPr>
              <a:t>provide at</a:t>
            </a:r>
            <a:r>
              <a:rPr lang="en-US" dirty="0" smtClean="0">
                <a:latin typeface="Times New Roman" panose="02020603050405020304" pitchFamily="18" charset="0"/>
                <a:cs typeface="Times New Roman" panose="02020603050405020304" pitchFamily="18" charset="0"/>
                <a:hlinkClick r:id="rId3"/>
              </a:rPr>
              <a:t>https</a:t>
            </a:r>
            <a:r>
              <a:rPr lang="en-US" dirty="0">
                <a:latin typeface="Times New Roman" panose="02020603050405020304" pitchFamily="18" charset="0"/>
                <a:cs typeface="Times New Roman" panose="02020603050405020304" pitchFamily="18" charset="0"/>
                <a:hlinkClick r:id="rId3"/>
              </a:rPr>
              <a:t>://</a:t>
            </a:r>
            <a:r>
              <a:rPr lang="en-US" dirty="0" smtClean="0">
                <a:latin typeface="Times New Roman" panose="02020603050405020304" pitchFamily="18" charset="0"/>
                <a:cs typeface="Times New Roman" panose="02020603050405020304" pitchFamily="18" charset="0"/>
                <a:hlinkClick r:id="rId3"/>
              </a:rPr>
              <a:t>github.com/itead/ITEADLIB_Arduino_WeeESP8266</a:t>
            </a:r>
            <a:r>
              <a:rPr lang="en-US" dirty="0" smtClean="0">
                <a:latin typeface="Times New Roman" panose="02020603050405020304" pitchFamily="18" charset="0"/>
                <a:cs typeface="Times New Roman" panose="02020603050405020304" pitchFamily="18" charset="0"/>
              </a:rPr>
              <a:t>. This library have almost functions to help us work with ESP8266</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415480" y="1484784"/>
            <a:ext cx="2129109"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Implementation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501619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133603" y="94075"/>
            <a:ext cx="8294687" cy="1031051"/>
          </a:xfrm>
        </p:spPr>
        <p:txBody>
          <a:bodyPr>
            <a:spAutoFit/>
          </a:bodyPr>
          <a:lstStyle/>
          <a:p>
            <a:pPr lvl="0">
              <a:buNone/>
            </a:pPr>
            <a:r>
              <a:rPr lang="fi-FI" dirty="0" smtClean="0"/>
              <a:t>CoAP</a:t>
            </a:r>
            <a:r>
              <a:rPr lang="fi-FI" dirty="0"/>
              <a:t/>
            </a:r>
            <a:br>
              <a:rPr lang="fi-FI" dirty="0"/>
            </a:br>
            <a:r>
              <a:rPr lang="fi-FI" sz="2900" dirty="0" smtClean="0"/>
              <a:t>Content</a:t>
            </a:r>
            <a:endParaRPr lang="fi-FI" sz="2900" dirty="0"/>
          </a:p>
        </p:txBody>
      </p:sp>
      <p:sp>
        <p:nvSpPr>
          <p:cNvPr id="6" name="Title 1"/>
          <p:cNvSpPr txBox="1">
            <a:spLocks/>
          </p:cNvSpPr>
          <p:nvPr/>
        </p:nvSpPr>
        <p:spPr bwMode="auto">
          <a:xfrm>
            <a:off x="2124340" y="1830596"/>
            <a:ext cx="8294687" cy="2323713"/>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pPr marL="457200" indent="-457200">
              <a:buFont typeface="Wingdings" panose="05000000000000000000" pitchFamily="2" charset="2"/>
              <a:buChar char="Ø"/>
            </a:pPr>
            <a:r>
              <a:rPr lang="fi-FI" sz="2900" b="0" kern="0" dirty="0" smtClean="0">
                <a:solidFill>
                  <a:schemeClr val="tx1"/>
                </a:solidFill>
                <a:latin typeface="Times New Roman" panose="02020603050405020304" pitchFamily="18" charset="0"/>
                <a:cs typeface="Times New Roman" panose="02020603050405020304" pitchFamily="18" charset="0"/>
              </a:rPr>
              <a:t>CoAP Overview</a:t>
            </a:r>
          </a:p>
          <a:p>
            <a:pPr marL="457200" indent="-457200">
              <a:buFont typeface="Wingdings" panose="05000000000000000000" pitchFamily="2" charset="2"/>
              <a:buChar char="Ø"/>
            </a:pPr>
            <a:r>
              <a:rPr lang="fi-FI" sz="2900" b="0" kern="0" dirty="0" smtClean="0">
                <a:solidFill>
                  <a:schemeClr val="tx1"/>
                </a:solidFill>
                <a:latin typeface="Times New Roman" panose="02020603050405020304" pitchFamily="18" charset="0"/>
                <a:cs typeface="Times New Roman" panose="02020603050405020304" pitchFamily="18" charset="0"/>
              </a:rPr>
              <a:t>CoAP Methods</a:t>
            </a:r>
          </a:p>
          <a:p>
            <a:pPr marL="457200" indent="-457200">
              <a:buFont typeface="Wingdings" panose="05000000000000000000" pitchFamily="2" charset="2"/>
              <a:buChar char="Ø"/>
            </a:pPr>
            <a:r>
              <a:rPr lang="fi-FI" sz="2900" b="0" kern="0" dirty="0" smtClean="0">
                <a:solidFill>
                  <a:schemeClr val="tx1"/>
                </a:solidFill>
                <a:latin typeface="Times New Roman" panose="02020603050405020304" pitchFamily="18" charset="0"/>
                <a:cs typeface="Times New Roman" panose="02020603050405020304" pitchFamily="18" charset="0"/>
              </a:rPr>
              <a:t>CoAP Message format</a:t>
            </a:r>
          </a:p>
          <a:p>
            <a:pPr marL="457200" indent="-457200">
              <a:buFont typeface="Wingdings" panose="05000000000000000000" pitchFamily="2" charset="2"/>
              <a:buChar char="Ø"/>
            </a:pPr>
            <a:r>
              <a:rPr lang="fi-FI" sz="2900" b="0" kern="0" dirty="0" smtClean="0">
                <a:solidFill>
                  <a:schemeClr val="tx1"/>
                </a:solidFill>
                <a:latin typeface="Times New Roman" panose="02020603050405020304" pitchFamily="18" charset="0"/>
                <a:cs typeface="Times New Roman" panose="02020603050405020304" pitchFamily="18" charset="0"/>
              </a:rPr>
              <a:t>CoAP Workflow</a:t>
            </a:r>
          </a:p>
          <a:p>
            <a:pPr marL="457200" indent="-457200">
              <a:buFont typeface="Wingdings" panose="05000000000000000000" pitchFamily="2" charset="2"/>
              <a:buChar char="Ø"/>
            </a:pPr>
            <a:r>
              <a:rPr lang="fi-FI" sz="2900" b="0" kern="0" dirty="0" smtClean="0">
                <a:solidFill>
                  <a:schemeClr val="tx1"/>
                </a:solidFill>
                <a:latin typeface="Times New Roman" panose="02020603050405020304" pitchFamily="18" charset="0"/>
                <a:cs typeface="Times New Roman" panose="02020603050405020304" pitchFamily="18" charset="0"/>
              </a:rPr>
              <a:t>Implementation</a:t>
            </a:r>
            <a:endParaRPr lang="fi-FI" sz="2900" b="0" kern="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938460"/>
      </p:ext>
    </p:extLst>
  </p:cSld>
  <p:clrMapOvr>
    <a:masterClrMapping/>
  </p:clrMapOvr>
  <p:transition advTm="10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endParaRPr lang="fi-FI" kern="0" dirty="0"/>
          </a:p>
          <a:p>
            <a:r>
              <a:rPr lang="fi-FI" sz="2900" kern="0" dirty="0" smtClean="0"/>
              <a:t>Implementation</a:t>
            </a:r>
            <a:endParaRPr lang="fi-FI" sz="2900" kern="0" dirty="0"/>
          </a:p>
        </p:txBody>
      </p:sp>
      <p:sp>
        <p:nvSpPr>
          <p:cNvPr id="6" name="TextBox 5"/>
          <p:cNvSpPr txBox="1"/>
          <p:nvPr/>
        </p:nvSpPr>
        <p:spPr>
          <a:xfrm>
            <a:off x="1127448" y="2281345"/>
            <a:ext cx="184731" cy="646331"/>
          </a:xfrm>
          <a:prstGeom prst="rect">
            <a:avLst/>
          </a:prstGeom>
          <a:noFill/>
        </p:spPr>
        <p:txBody>
          <a:bodyPr wrap="none" rtlCol="0">
            <a:spAutoFit/>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415480" y="1484784"/>
            <a:ext cx="2129109"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Implementation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15957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70992"/>
            <a:ext cx="8294687" cy="1077218"/>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kern="0" dirty="0"/>
              <a:t>Implementation</a:t>
            </a:r>
          </a:p>
        </p:txBody>
      </p:sp>
      <p:sp>
        <p:nvSpPr>
          <p:cNvPr id="3" name="Rectangle 6"/>
          <p:cNvSpPr>
            <a:spLocks noChangeArrowheads="1"/>
          </p:cNvSpPr>
          <p:nvPr/>
        </p:nvSpPr>
        <p:spPr bwMode="auto">
          <a:xfrm>
            <a:off x="1415480" y="1284268"/>
            <a:ext cx="1490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err="1" smtClean="0">
                <a:latin typeface="Times New Roman" panose="02020603050405020304" pitchFamily="18" charset="0"/>
                <a:cs typeface="Times New Roman" panose="02020603050405020304" pitchFamily="18" charset="0"/>
              </a:rPr>
              <a:t>CoAPSever.h</a:t>
            </a:r>
            <a:endParaRPr lang="en-US" altLang="en-US"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32767701"/>
              </p:ext>
            </p:extLst>
          </p:nvPr>
        </p:nvGraphicFramePr>
        <p:xfrm>
          <a:off x="695399" y="1789658"/>
          <a:ext cx="9677217" cy="2682240"/>
        </p:xfrm>
        <a:graphic>
          <a:graphicData uri="http://schemas.openxmlformats.org/drawingml/2006/table">
            <a:tbl>
              <a:tblPr firstRow="1" bandRow="1">
                <a:tableStyleId>{5C22544A-7EE6-4342-B048-85BDC9FD1C3A}</a:tableStyleId>
              </a:tblPr>
              <a:tblGrid>
                <a:gridCol w="432049"/>
                <a:gridCol w="3916576"/>
                <a:gridCol w="5328592"/>
              </a:tblGrid>
              <a:tr h="360528">
                <a:tc>
                  <a:txBody>
                    <a:bodyPr/>
                    <a:lstStyle/>
                    <a:p>
                      <a:r>
                        <a:rPr lang="en-US" dirty="0" smtClean="0"/>
                        <a:t>ID</a:t>
                      </a:r>
                      <a:endParaRPr lang="en-US" dirty="0"/>
                    </a:p>
                  </a:txBody>
                  <a:tcPr/>
                </a:tc>
                <a:tc>
                  <a:txBody>
                    <a:bodyPr/>
                    <a:lstStyle/>
                    <a:p>
                      <a:r>
                        <a:rPr lang="en-US" dirty="0" smtClean="0"/>
                        <a:t>Syntax</a:t>
                      </a:r>
                      <a:endParaRPr lang="en-US" dirty="0"/>
                    </a:p>
                  </a:txBody>
                  <a:tcPr/>
                </a:tc>
                <a:tc>
                  <a:txBody>
                    <a:bodyPr/>
                    <a:lstStyle/>
                    <a:p>
                      <a:r>
                        <a:rPr lang="en-US" dirty="0" smtClean="0"/>
                        <a:t>Description</a:t>
                      </a:r>
                      <a:endParaRPr lang="en-US" dirty="0"/>
                    </a:p>
                  </a:txBody>
                  <a:tcPr/>
                </a:tc>
              </a:tr>
              <a:tr h="324059">
                <a:tc>
                  <a:txBody>
                    <a:bodyPr/>
                    <a:lstStyle/>
                    <a:p>
                      <a:r>
                        <a:rPr lang="en-US" sz="1600" dirty="0" smtClean="0">
                          <a:latin typeface="Times New Roman" panose="02020603050405020304" pitchFamily="18" charset="0"/>
                          <a:cs typeface="Times New Roman" panose="02020603050405020304" pitchFamily="18" charset="0"/>
                        </a:rPr>
                        <a:t>9</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Void </a:t>
                      </a:r>
                      <a:r>
                        <a:rPr lang="en-US" sz="1600" dirty="0" err="1" smtClean="0">
                          <a:latin typeface="Times New Roman" panose="02020603050405020304" pitchFamily="18" charset="0"/>
                          <a:cs typeface="Times New Roman" panose="02020603050405020304" pitchFamily="18" charset="0"/>
                        </a:rPr>
                        <a:t>resourceDiscovery</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coapPacket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packet,IPAddress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port,resource_dis</a:t>
                      </a:r>
                      <a:r>
                        <a:rPr lang="en-US" sz="1600" dirty="0" smtClean="0">
                          <a:latin typeface="Times New Roman" panose="02020603050405020304" pitchFamily="18" charset="0"/>
                          <a:cs typeface="Times New Roman" panose="02020603050405020304" pitchFamily="18" charset="0"/>
                        </a:rPr>
                        <a:t> resource[]);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Discover</a:t>
                      </a:r>
                      <a:r>
                        <a:rPr lang="en-US" sz="1600" baseline="0" dirty="0" smtClean="0">
                          <a:latin typeface="Times New Roman" panose="02020603050405020304" pitchFamily="18" charset="0"/>
                          <a:cs typeface="Times New Roman" panose="02020603050405020304" pitchFamily="18" charset="0"/>
                        </a:rPr>
                        <a:t> resource by </a:t>
                      </a:r>
                      <a:r>
                        <a:rPr lang="en-US" sz="1600" baseline="0" dirty="0" err="1" smtClean="0">
                          <a:latin typeface="Times New Roman" panose="02020603050405020304" pitchFamily="18" charset="0"/>
                          <a:cs typeface="Times New Roman" panose="02020603050405020304" pitchFamily="18" charset="0"/>
                        </a:rPr>
                        <a:t>url</a:t>
                      </a:r>
                      <a:r>
                        <a:rPr lang="en-US" sz="1600" baseline="0" dirty="0" smtClean="0">
                          <a:latin typeface="Times New Roman" panose="02020603050405020304" pitchFamily="18" charset="0"/>
                          <a:cs typeface="Times New Roman" panose="02020603050405020304" pitchFamily="18" charset="0"/>
                        </a:rPr>
                        <a:t> receive from request packet, used in handling function </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10</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Void </a:t>
                      </a:r>
                      <a:r>
                        <a:rPr lang="en-US" sz="1600" dirty="0" err="1" smtClean="0">
                          <a:latin typeface="Times New Roman" panose="02020603050405020304" pitchFamily="18" charset="0"/>
                          <a:cs typeface="Times New Roman" panose="02020603050405020304" pitchFamily="18" charset="0"/>
                        </a:rPr>
                        <a:t>sendResponse</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IPAddress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port, char *payload);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Used in callback</a:t>
                      </a:r>
                      <a:r>
                        <a:rPr lang="en-US" sz="1600" baseline="0" dirty="0" smtClean="0">
                          <a:latin typeface="Times New Roman" panose="02020603050405020304" pitchFamily="18" charset="0"/>
                          <a:cs typeface="Times New Roman" panose="02020603050405020304" pitchFamily="18" charset="0"/>
                        </a:rPr>
                        <a:t> function, c</a:t>
                      </a:r>
                      <a:r>
                        <a:rPr lang="en-US" sz="1600" dirty="0" smtClean="0">
                          <a:latin typeface="Times New Roman" panose="02020603050405020304" pitchFamily="18" charset="0"/>
                          <a:cs typeface="Times New Roman" panose="02020603050405020304" pitchFamily="18" charset="0"/>
                        </a:rPr>
                        <a:t>all </a:t>
                      </a:r>
                      <a:r>
                        <a:rPr lang="en-US" sz="1600" dirty="0" err="1" smtClean="0">
                          <a:latin typeface="Times New Roman" panose="02020603050405020304" pitchFamily="18" charset="0"/>
                          <a:cs typeface="Times New Roman" panose="02020603050405020304" pitchFamily="18" charset="0"/>
                        </a:rPr>
                        <a:t>sendPacket</a:t>
                      </a:r>
                      <a:r>
                        <a:rPr lang="en-US" sz="1600" baseline="0" dirty="0" smtClean="0">
                          <a:latin typeface="Times New Roman" panose="02020603050405020304" pitchFamily="18" charset="0"/>
                          <a:cs typeface="Times New Roman" panose="02020603050405020304" pitchFamily="18" charset="0"/>
                        </a:rPr>
                        <a:t>() to send response message to client via UDP connection</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11</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Void </a:t>
                      </a:r>
                      <a:r>
                        <a:rPr lang="en-US" sz="1600" dirty="0" err="1" smtClean="0">
                          <a:latin typeface="Times New Roman" panose="02020603050405020304" pitchFamily="18" charset="0"/>
                          <a:cs typeface="Times New Roman" panose="02020603050405020304" pitchFamily="18" charset="0"/>
                        </a:rPr>
                        <a:t>addObserver</a:t>
                      </a:r>
                      <a:r>
                        <a:rPr lang="en-US" sz="1600" dirty="0" smtClean="0">
                          <a:latin typeface="Times New Roman" panose="02020603050405020304" pitchFamily="18" charset="0"/>
                          <a:cs typeface="Times New Roman" panose="02020603050405020304" pitchFamily="18" charset="0"/>
                        </a:rPr>
                        <a:t>(String </a:t>
                      </a:r>
                      <a:r>
                        <a:rPr lang="en-US" sz="1600" dirty="0" err="1" smtClean="0">
                          <a:latin typeface="Times New Roman" panose="02020603050405020304" pitchFamily="18" charset="0"/>
                          <a:cs typeface="Times New Roman" panose="02020603050405020304" pitchFamily="18" charset="0"/>
                        </a:rPr>
                        <a:t>url,coapPacket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request,IPAddress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ip,int</a:t>
                      </a:r>
                      <a:r>
                        <a:rPr lang="en-US" sz="1600" dirty="0" smtClean="0">
                          <a:latin typeface="Times New Roman" panose="02020603050405020304" pitchFamily="18" charset="0"/>
                          <a:cs typeface="Times New Roman" panose="02020603050405020304" pitchFamily="18" charset="0"/>
                        </a:rPr>
                        <a:t> port);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Used in loop() to add observed resource, requested by client</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12</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Void notification(char *payload);</a:t>
                      </a:r>
                    </a:p>
                  </a:txBody>
                  <a:tcPr/>
                </a:tc>
                <a:tc>
                  <a:txBody>
                    <a:bodyPr/>
                    <a:lstStyle/>
                    <a:p>
                      <a:r>
                        <a:rPr lang="en-US" sz="1600" dirty="0" err="1" smtClean="0">
                          <a:latin typeface="Times New Roman" panose="02020603050405020304" pitchFamily="18" charset="0"/>
                          <a:cs typeface="Times New Roman" panose="02020603050405020304" pitchFamily="18" charset="0"/>
                        </a:rPr>
                        <a:t>Proccess</a:t>
                      </a:r>
                      <a:r>
                        <a:rPr lang="en-US" sz="1600" dirty="0" smtClean="0">
                          <a:latin typeface="Times New Roman" panose="02020603050405020304" pitchFamily="18" charset="0"/>
                          <a:cs typeface="Times New Roman" panose="02020603050405020304" pitchFamily="18" charset="0"/>
                        </a:rPr>
                        <a:t> observe</a:t>
                      </a:r>
                      <a:r>
                        <a:rPr lang="en-US" sz="1600" baseline="0" dirty="0" smtClean="0">
                          <a:latin typeface="Times New Roman" panose="02020603050405020304" pitchFamily="18" charset="0"/>
                          <a:cs typeface="Times New Roman" panose="02020603050405020304" pitchFamily="18" charset="0"/>
                        </a:rPr>
                        <a:t> function and send response payload to client</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22690144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70992"/>
            <a:ext cx="8294687" cy="1077218"/>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kern="0" dirty="0"/>
              <a:t>Implementation</a:t>
            </a:r>
          </a:p>
        </p:txBody>
      </p:sp>
      <p:sp>
        <p:nvSpPr>
          <p:cNvPr id="3" name="Rectangle 6"/>
          <p:cNvSpPr>
            <a:spLocks noChangeArrowheads="1"/>
          </p:cNvSpPr>
          <p:nvPr/>
        </p:nvSpPr>
        <p:spPr bwMode="auto">
          <a:xfrm>
            <a:off x="1415480" y="1284268"/>
            <a:ext cx="1563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err="1" smtClean="0">
                <a:latin typeface="Times New Roman" panose="02020603050405020304" pitchFamily="18" charset="0"/>
                <a:cs typeface="Times New Roman" panose="02020603050405020304" pitchFamily="18" charset="0"/>
              </a:rPr>
              <a:t>CoAPClient.h</a:t>
            </a:r>
            <a:endParaRPr lang="en-US" altLang="en-US" b="1"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31398967"/>
              </p:ext>
            </p:extLst>
          </p:nvPr>
        </p:nvGraphicFramePr>
        <p:xfrm>
          <a:off x="695399" y="1789658"/>
          <a:ext cx="9677217" cy="4754880"/>
        </p:xfrm>
        <a:graphic>
          <a:graphicData uri="http://schemas.openxmlformats.org/drawingml/2006/table">
            <a:tbl>
              <a:tblPr firstRow="1" bandRow="1">
                <a:tableStyleId>{5C22544A-7EE6-4342-B048-85BDC9FD1C3A}</a:tableStyleId>
              </a:tblPr>
              <a:tblGrid>
                <a:gridCol w="432049"/>
                <a:gridCol w="3916576"/>
                <a:gridCol w="5328592"/>
              </a:tblGrid>
              <a:tr h="360528">
                <a:tc>
                  <a:txBody>
                    <a:bodyPr/>
                    <a:lstStyle/>
                    <a:p>
                      <a:r>
                        <a:rPr lang="en-US" dirty="0" smtClean="0"/>
                        <a:t>ID</a:t>
                      </a:r>
                      <a:endParaRPr lang="en-US" dirty="0"/>
                    </a:p>
                  </a:txBody>
                  <a:tcPr/>
                </a:tc>
                <a:tc>
                  <a:txBody>
                    <a:bodyPr/>
                    <a:lstStyle/>
                    <a:p>
                      <a:r>
                        <a:rPr lang="en-US" dirty="0" smtClean="0"/>
                        <a:t>Syntax</a:t>
                      </a:r>
                      <a:endParaRPr lang="en-US" dirty="0"/>
                    </a:p>
                  </a:txBody>
                  <a:tcPr/>
                </a:tc>
                <a:tc>
                  <a:txBody>
                    <a:bodyPr/>
                    <a:lstStyle/>
                    <a:p>
                      <a:r>
                        <a:rPr lang="en-US" dirty="0" smtClean="0"/>
                        <a:t>Description</a:t>
                      </a:r>
                      <a:endParaRPr lang="en-US" dirty="0"/>
                    </a:p>
                  </a:txBody>
                  <a:tcPr/>
                </a:tc>
              </a:tr>
              <a:tr h="324059">
                <a:tc>
                  <a:txBody>
                    <a:bodyPr/>
                    <a:lstStyle/>
                    <a:p>
                      <a:r>
                        <a:rPr lang="en-US" sz="1600" dirty="0" smtClean="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start(</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port)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Start </a:t>
                      </a:r>
                      <a:r>
                        <a:rPr lang="en-US" sz="1600" dirty="0" err="1" smtClean="0">
                          <a:latin typeface="Times New Roman" panose="02020603050405020304" pitchFamily="18" charset="0"/>
                          <a:cs typeface="Times New Roman" panose="02020603050405020304" pitchFamily="18" charset="0"/>
                        </a:rPr>
                        <a:t>client,UDP</a:t>
                      </a:r>
                      <a:r>
                        <a:rPr lang="en-US" sz="1600" baseline="0" dirty="0" smtClean="0">
                          <a:latin typeface="Times New Roman" panose="02020603050405020304" pitchFamily="18" charset="0"/>
                          <a:cs typeface="Times New Roman" panose="02020603050405020304" pitchFamily="18" charset="0"/>
                        </a:rPr>
                        <a:t> connection listen to message from port</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loop()</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Run in loop</a:t>
                      </a:r>
                      <a:r>
                        <a:rPr lang="en-US" sz="1600" baseline="0" dirty="0" smtClean="0">
                          <a:latin typeface="Times New Roman" panose="02020603050405020304" pitchFamily="18" charset="0"/>
                          <a:cs typeface="Times New Roman" panose="02020603050405020304" pitchFamily="18" charset="0"/>
                        </a:rPr>
                        <a:t> to handle response message</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3</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Uint16_t get(</a:t>
                      </a:r>
                      <a:r>
                        <a:rPr lang="en-US" sz="1600" dirty="0" err="1" smtClean="0">
                          <a:latin typeface="Times New Roman" panose="02020603050405020304" pitchFamily="18" charset="0"/>
                          <a:cs typeface="Times New Roman" panose="02020603050405020304" pitchFamily="18" charset="0"/>
                        </a:rPr>
                        <a:t>IPAddress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port, char *</a:t>
                      </a:r>
                      <a:r>
                        <a:rPr lang="en-US" sz="1600" dirty="0" err="1" smtClean="0">
                          <a:latin typeface="Times New Roman" panose="02020603050405020304" pitchFamily="18" charset="0"/>
                          <a:cs typeface="Times New Roman" panose="02020603050405020304" pitchFamily="18" charset="0"/>
                        </a:rPr>
                        <a:t>url</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CoAP</a:t>
                      </a:r>
                      <a:r>
                        <a:rPr lang="en-US" sz="1600" baseline="0" dirty="0" smtClean="0">
                          <a:latin typeface="Times New Roman" panose="02020603050405020304" pitchFamily="18" charset="0"/>
                          <a:cs typeface="Times New Roman" panose="02020603050405020304" pitchFamily="18" charset="0"/>
                        </a:rPr>
                        <a:t> g</a:t>
                      </a:r>
                      <a:r>
                        <a:rPr lang="en-US" sz="1600" dirty="0" smtClean="0">
                          <a:latin typeface="Times New Roman" panose="02020603050405020304" pitchFamily="18" charset="0"/>
                          <a:cs typeface="Times New Roman" panose="02020603050405020304" pitchFamily="18" charset="0"/>
                        </a:rPr>
                        <a:t>et</a:t>
                      </a:r>
                      <a:r>
                        <a:rPr lang="en-US" sz="1600" baseline="0" dirty="0" smtClean="0">
                          <a:latin typeface="Times New Roman" panose="02020603050405020304" pitchFamily="18" charset="0"/>
                          <a:cs typeface="Times New Roman" panose="02020603050405020304" pitchFamily="18" charset="0"/>
                        </a:rPr>
                        <a:t> method</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Uint16_t put(</a:t>
                      </a:r>
                      <a:r>
                        <a:rPr lang="en-US" sz="1600" dirty="0" err="1" smtClean="0">
                          <a:latin typeface="Times New Roman" panose="02020603050405020304" pitchFamily="18" charset="0"/>
                          <a:cs typeface="Times New Roman" panose="02020603050405020304" pitchFamily="18" charset="0"/>
                        </a:rPr>
                        <a:t>IPAddress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port, char *</a:t>
                      </a:r>
                      <a:r>
                        <a:rPr lang="en-US" sz="1600" dirty="0" err="1" smtClean="0">
                          <a:latin typeface="Times New Roman" panose="02020603050405020304" pitchFamily="18" charset="0"/>
                          <a:cs typeface="Times New Roman" panose="02020603050405020304" pitchFamily="18" charset="0"/>
                        </a:rPr>
                        <a:t>url</a:t>
                      </a:r>
                      <a:r>
                        <a:rPr lang="en-US" sz="1600" dirty="0" smtClean="0">
                          <a:latin typeface="Times New Roman" panose="02020603050405020304" pitchFamily="18" charset="0"/>
                          <a:cs typeface="Times New Roman" panose="02020603050405020304" pitchFamily="18" charset="0"/>
                        </a:rPr>
                        <a:t>, char *</a:t>
                      </a:r>
                      <a:r>
                        <a:rPr lang="en-US" sz="1600" dirty="0" err="1" smtClean="0">
                          <a:latin typeface="Times New Roman" panose="02020603050405020304" pitchFamily="18" charset="0"/>
                          <a:cs typeface="Times New Roman" panose="02020603050405020304" pitchFamily="18" charset="0"/>
                        </a:rPr>
                        <a:t>payload,int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payloadlen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Times New Roman" panose="02020603050405020304" pitchFamily="18" charset="0"/>
                          <a:cs typeface="Times New Roman" panose="02020603050405020304" pitchFamily="18" charset="0"/>
                        </a:rPr>
                        <a:t>CoAP</a:t>
                      </a:r>
                      <a:r>
                        <a:rPr lang="en-US" sz="1600" baseline="0" dirty="0" smtClean="0">
                          <a:latin typeface="Times New Roman" panose="02020603050405020304" pitchFamily="18" charset="0"/>
                          <a:cs typeface="Times New Roman" panose="02020603050405020304" pitchFamily="18" charset="0"/>
                        </a:rPr>
                        <a:t> put method</a:t>
                      </a:r>
                      <a:endParaRPr lang="en-US" sz="1600" dirty="0" smtClean="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5</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Uint16_t post(</a:t>
                      </a:r>
                      <a:r>
                        <a:rPr lang="en-US" sz="1600" dirty="0" err="1" smtClean="0">
                          <a:latin typeface="Times New Roman" panose="02020603050405020304" pitchFamily="18" charset="0"/>
                          <a:cs typeface="Times New Roman" panose="02020603050405020304" pitchFamily="18" charset="0"/>
                        </a:rPr>
                        <a:t>IPAddress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port, char *</a:t>
                      </a:r>
                      <a:r>
                        <a:rPr lang="en-US" sz="1600" dirty="0" err="1" smtClean="0">
                          <a:latin typeface="Times New Roman" panose="02020603050405020304" pitchFamily="18" charset="0"/>
                          <a:cs typeface="Times New Roman" panose="02020603050405020304" pitchFamily="18" charset="0"/>
                        </a:rPr>
                        <a:t>url</a:t>
                      </a:r>
                      <a:r>
                        <a:rPr lang="en-US" sz="1600" dirty="0" smtClean="0">
                          <a:latin typeface="Times New Roman" panose="02020603050405020304" pitchFamily="18" charset="0"/>
                          <a:cs typeface="Times New Roman" panose="02020603050405020304" pitchFamily="18" charset="0"/>
                        </a:rPr>
                        <a:t>, char *</a:t>
                      </a:r>
                      <a:r>
                        <a:rPr lang="en-US" sz="1600" dirty="0" err="1" smtClean="0">
                          <a:latin typeface="Times New Roman" panose="02020603050405020304" pitchFamily="18" charset="0"/>
                          <a:cs typeface="Times New Roman" panose="02020603050405020304" pitchFamily="18" charset="0"/>
                        </a:rPr>
                        <a:t>payload,int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payloadlen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CoAP</a:t>
                      </a:r>
                      <a:r>
                        <a:rPr lang="en-US" sz="1600" baseline="0" dirty="0" smtClean="0">
                          <a:latin typeface="Times New Roman" panose="02020603050405020304" pitchFamily="18" charset="0"/>
                          <a:cs typeface="Times New Roman" panose="02020603050405020304" pitchFamily="18" charset="0"/>
                        </a:rPr>
                        <a:t> post method</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6</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Uint16_t </a:t>
                      </a:r>
                      <a:r>
                        <a:rPr lang="fr-FR" sz="1600" dirty="0" err="1" smtClean="0">
                          <a:latin typeface="Times New Roman" panose="02020603050405020304" pitchFamily="18" charset="0"/>
                          <a:cs typeface="Times New Roman" panose="02020603050405020304" pitchFamily="18" charset="0"/>
                        </a:rPr>
                        <a:t>ping</a:t>
                      </a:r>
                      <a:r>
                        <a:rPr lang="fr-FR" sz="1600" dirty="0" smtClean="0">
                          <a:latin typeface="Times New Roman" panose="02020603050405020304" pitchFamily="18" charset="0"/>
                          <a:cs typeface="Times New Roman" panose="02020603050405020304" pitchFamily="18" charset="0"/>
                        </a:rPr>
                        <a:t>(</a:t>
                      </a:r>
                      <a:r>
                        <a:rPr lang="fr-FR" sz="1600" dirty="0" err="1" smtClean="0">
                          <a:latin typeface="Times New Roman" panose="02020603050405020304" pitchFamily="18" charset="0"/>
                          <a:cs typeface="Times New Roman" panose="02020603050405020304" pitchFamily="18" charset="0"/>
                        </a:rPr>
                        <a:t>IPAddress</a:t>
                      </a:r>
                      <a:r>
                        <a:rPr lang="fr-FR" sz="1600" dirty="0" smtClean="0">
                          <a:latin typeface="Times New Roman" panose="02020603050405020304" pitchFamily="18" charset="0"/>
                          <a:cs typeface="Times New Roman" panose="02020603050405020304" pitchFamily="18" charset="0"/>
                        </a:rPr>
                        <a:t> </a:t>
                      </a:r>
                      <a:r>
                        <a:rPr lang="fr-FR" sz="1600" dirty="0" err="1" smtClean="0">
                          <a:latin typeface="Times New Roman" panose="02020603050405020304" pitchFamily="18" charset="0"/>
                          <a:cs typeface="Times New Roman" panose="02020603050405020304" pitchFamily="18" charset="0"/>
                        </a:rPr>
                        <a:t>ip</a:t>
                      </a:r>
                      <a:r>
                        <a:rPr lang="fr-FR" sz="1600" dirty="0" smtClean="0">
                          <a:latin typeface="Times New Roman" panose="02020603050405020304" pitchFamily="18" charset="0"/>
                          <a:cs typeface="Times New Roman" panose="02020603050405020304" pitchFamily="18" charset="0"/>
                        </a:rPr>
                        <a:t>, </a:t>
                      </a:r>
                      <a:r>
                        <a:rPr lang="fr-FR" sz="1600" dirty="0" err="1" smtClean="0">
                          <a:latin typeface="Times New Roman" panose="02020603050405020304" pitchFamily="18" charset="0"/>
                          <a:cs typeface="Times New Roman" panose="02020603050405020304" pitchFamily="18" charset="0"/>
                        </a:rPr>
                        <a:t>int</a:t>
                      </a:r>
                      <a:r>
                        <a:rPr lang="fr-FR" sz="1600" dirty="0" smtClean="0">
                          <a:latin typeface="Times New Roman" panose="02020603050405020304" pitchFamily="18" charset="0"/>
                          <a:cs typeface="Times New Roman" panose="02020603050405020304" pitchFamily="18" charset="0"/>
                        </a:rPr>
                        <a:t> port)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CoAP</a:t>
                      </a:r>
                      <a:r>
                        <a:rPr lang="en-US" sz="1600" baseline="0" dirty="0" smtClean="0">
                          <a:latin typeface="Times New Roman" panose="02020603050405020304" pitchFamily="18" charset="0"/>
                          <a:cs typeface="Times New Roman" panose="02020603050405020304" pitchFamily="18" charset="0"/>
                        </a:rPr>
                        <a:t> delete method</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7</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Uint16_t </a:t>
                      </a:r>
                      <a:r>
                        <a:rPr lang="fr-FR" sz="1600" dirty="0" smtClean="0">
                          <a:latin typeface="Times New Roman" panose="02020603050405020304" pitchFamily="18" charset="0"/>
                          <a:cs typeface="Times New Roman" panose="02020603050405020304" pitchFamily="18" charset="0"/>
                        </a:rPr>
                        <a:t>observe(</a:t>
                      </a:r>
                      <a:r>
                        <a:rPr lang="fr-FR" sz="1600" dirty="0" err="1" smtClean="0">
                          <a:latin typeface="Times New Roman" panose="02020603050405020304" pitchFamily="18" charset="0"/>
                          <a:cs typeface="Times New Roman" panose="02020603050405020304" pitchFamily="18" charset="0"/>
                        </a:rPr>
                        <a:t>IPAddress</a:t>
                      </a:r>
                      <a:r>
                        <a:rPr lang="fr-FR" sz="1600" dirty="0" smtClean="0">
                          <a:latin typeface="Times New Roman" panose="02020603050405020304" pitchFamily="18" charset="0"/>
                          <a:cs typeface="Times New Roman" panose="02020603050405020304" pitchFamily="18" charset="0"/>
                        </a:rPr>
                        <a:t> </a:t>
                      </a:r>
                      <a:r>
                        <a:rPr lang="fr-FR" sz="1600" dirty="0" err="1" smtClean="0">
                          <a:latin typeface="Times New Roman" panose="02020603050405020304" pitchFamily="18" charset="0"/>
                          <a:cs typeface="Times New Roman" panose="02020603050405020304" pitchFamily="18" charset="0"/>
                        </a:rPr>
                        <a:t>ip,int</a:t>
                      </a:r>
                      <a:r>
                        <a:rPr lang="fr-FR" sz="1600" dirty="0" smtClean="0">
                          <a:latin typeface="Times New Roman" panose="02020603050405020304" pitchFamily="18" charset="0"/>
                          <a:cs typeface="Times New Roman" panose="02020603050405020304" pitchFamily="18" charset="0"/>
                        </a:rPr>
                        <a:t> </a:t>
                      </a:r>
                      <a:r>
                        <a:rPr lang="fr-FR" sz="1600" dirty="0" err="1" smtClean="0">
                          <a:latin typeface="Times New Roman" panose="02020603050405020304" pitchFamily="18" charset="0"/>
                          <a:cs typeface="Times New Roman" panose="02020603050405020304" pitchFamily="18" charset="0"/>
                        </a:rPr>
                        <a:t>port,char</a:t>
                      </a:r>
                      <a:r>
                        <a:rPr lang="fr-FR" sz="1600" dirty="0" smtClean="0">
                          <a:latin typeface="Times New Roman" panose="02020603050405020304" pitchFamily="18" charset="0"/>
                          <a:cs typeface="Times New Roman" panose="02020603050405020304" pitchFamily="18" charset="0"/>
                        </a:rPr>
                        <a:t> *url,uint8_t observe)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Make observation a server resource defined by </a:t>
                      </a:r>
                      <a:r>
                        <a:rPr lang="en-US" sz="1600" dirty="0" err="1" smtClean="0">
                          <a:latin typeface="Times New Roman" panose="02020603050405020304" pitchFamily="18" charset="0"/>
                          <a:cs typeface="Times New Roman" panose="02020603050405020304" pitchFamily="18" charset="0"/>
                        </a:rPr>
                        <a:t>url</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8</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Uint16_t send(</a:t>
                      </a:r>
                      <a:r>
                        <a:rPr lang="en-US" sz="1600" dirty="0" err="1" smtClean="0">
                          <a:latin typeface="Times New Roman" panose="02020603050405020304" pitchFamily="18" charset="0"/>
                          <a:cs typeface="Times New Roman" panose="02020603050405020304" pitchFamily="18" charset="0"/>
                        </a:rPr>
                        <a:t>IPAddress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port, char *</a:t>
                      </a:r>
                      <a:r>
                        <a:rPr lang="en-US" sz="1600" dirty="0" err="1" smtClean="0">
                          <a:latin typeface="Times New Roman" panose="02020603050405020304" pitchFamily="18" charset="0"/>
                          <a:cs typeface="Times New Roman" panose="02020603050405020304" pitchFamily="18" charset="0"/>
                        </a:rPr>
                        <a:t>url</a:t>
                      </a:r>
                      <a:r>
                        <a:rPr lang="en-US" sz="1600" dirty="0" smtClean="0">
                          <a:latin typeface="Times New Roman" panose="02020603050405020304" pitchFamily="18" charset="0"/>
                          <a:cs typeface="Times New Roman" panose="02020603050405020304" pitchFamily="18" charset="0"/>
                        </a:rPr>
                        <a:t>, COAP_TYPE type, COAP_METHOD method, uint8_t *token, uint8_t </a:t>
                      </a:r>
                      <a:r>
                        <a:rPr lang="en-US" sz="1600" dirty="0" err="1" smtClean="0">
                          <a:latin typeface="Times New Roman" panose="02020603050405020304" pitchFamily="18" charset="0"/>
                          <a:cs typeface="Times New Roman" panose="02020603050405020304" pitchFamily="18" charset="0"/>
                        </a:rPr>
                        <a:t>tokenlen</a:t>
                      </a:r>
                      <a:r>
                        <a:rPr lang="en-US" sz="1600" dirty="0" smtClean="0">
                          <a:latin typeface="Times New Roman" panose="02020603050405020304" pitchFamily="18" charset="0"/>
                          <a:cs typeface="Times New Roman" panose="02020603050405020304" pitchFamily="18" charset="0"/>
                        </a:rPr>
                        <a:t>, uint8_t *payload, uint32_t payloadlen,uint8_t number,uint8_t buffer)</a:t>
                      </a:r>
                    </a:p>
                  </a:txBody>
                  <a:tcPr/>
                </a:tc>
                <a:tc>
                  <a:txBody>
                    <a:bodyPr/>
                    <a:lstStyle/>
                    <a:p>
                      <a:r>
                        <a:rPr lang="en-US" sz="1600" dirty="0" err="1" smtClean="0">
                          <a:latin typeface="Times New Roman" panose="02020603050405020304" pitchFamily="18" charset="0"/>
                          <a:cs typeface="Times New Roman" panose="02020603050405020304" pitchFamily="18" charset="0"/>
                        </a:rPr>
                        <a:t>Proccess</a:t>
                      </a:r>
                      <a:r>
                        <a:rPr lang="en-US" sz="1600" dirty="0" smtClean="0">
                          <a:latin typeface="Times New Roman" panose="02020603050405020304" pitchFamily="18" charset="0"/>
                          <a:cs typeface="Times New Roman" panose="02020603050405020304" pitchFamily="18" charset="0"/>
                        </a:rPr>
                        <a:t> data and call function </a:t>
                      </a:r>
                      <a:r>
                        <a:rPr lang="en-US" sz="1600" dirty="0" err="1" smtClean="0">
                          <a:latin typeface="Times New Roman" panose="02020603050405020304" pitchFamily="18" charset="0"/>
                          <a:cs typeface="Times New Roman" panose="02020603050405020304" pitchFamily="18" charset="0"/>
                        </a:rPr>
                        <a:t>sendPacket</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88808584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70992"/>
            <a:ext cx="8294687" cy="1077218"/>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kern="0" dirty="0"/>
              <a:t>Implementation</a:t>
            </a:r>
          </a:p>
        </p:txBody>
      </p:sp>
      <p:sp>
        <p:nvSpPr>
          <p:cNvPr id="3" name="Rectangle 6"/>
          <p:cNvSpPr>
            <a:spLocks noChangeArrowheads="1"/>
          </p:cNvSpPr>
          <p:nvPr/>
        </p:nvSpPr>
        <p:spPr bwMode="auto">
          <a:xfrm>
            <a:off x="1415480" y="1284268"/>
            <a:ext cx="1563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err="1" smtClean="0">
                <a:latin typeface="Times New Roman" panose="02020603050405020304" pitchFamily="18" charset="0"/>
                <a:cs typeface="Times New Roman" panose="02020603050405020304" pitchFamily="18" charset="0"/>
              </a:rPr>
              <a:t>CoAPClient.h</a:t>
            </a:r>
            <a:endParaRPr lang="en-US" altLang="en-US" b="1"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83308990"/>
              </p:ext>
            </p:extLst>
          </p:nvPr>
        </p:nvGraphicFramePr>
        <p:xfrm>
          <a:off x="695399" y="1789658"/>
          <a:ext cx="9677217" cy="2346960"/>
        </p:xfrm>
        <a:graphic>
          <a:graphicData uri="http://schemas.openxmlformats.org/drawingml/2006/table">
            <a:tbl>
              <a:tblPr firstRow="1" bandRow="1">
                <a:tableStyleId>{5C22544A-7EE6-4342-B048-85BDC9FD1C3A}</a:tableStyleId>
              </a:tblPr>
              <a:tblGrid>
                <a:gridCol w="432049"/>
                <a:gridCol w="3916576"/>
                <a:gridCol w="5328592"/>
              </a:tblGrid>
              <a:tr h="360528">
                <a:tc>
                  <a:txBody>
                    <a:bodyPr/>
                    <a:lstStyle/>
                    <a:p>
                      <a:r>
                        <a:rPr lang="en-US" dirty="0" smtClean="0"/>
                        <a:t>ID</a:t>
                      </a:r>
                      <a:endParaRPr lang="en-US" dirty="0"/>
                    </a:p>
                  </a:txBody>
                  <a:tcPr/>
                </a:tc>
                <a:tc>
                  <a:txBody>
                    <a:bodyPr/>
                    <a:lstStyle/>
                    <a:p>
                      <a:r>
                        <a:rPr lang="en-US" dirty="0" smtClean="0"/>
                        <a:t>Syntax</a:t>
                      </a:r>
                      <a:endParaRPr lang="en-US" dirty="0"/>
                    </a:p>
                  </a:txBody>
                  <a:tcPr/>
                </a:tc>
                <a:tc>
                  <a:txBody>
                    <a:bodyPr/>
                    <a:lstStyle/>
                    <a:p>
                      <a:r>
                        <a:rPr lang="en-US" dirty="0" smtClean="0"/>
                        <a:t>Description</a:t>
                      </a:r>
                      <a:endParaRPr lang="en-US" dirty="0"/>
                    </a:p>
                  </a:txBody>
                  <a:tcPr/>
                </a:tc>
              </a:tr>
              <a:tr h="324059">
                <a:tc>
                  <a:txBody>
                    <a:bodyPr/>
                    <a:lstStyle/>
                    <a:p>
                      <a:r>
                        <a:rPr lang="en-US" sz="1600" dirty="0" smtClean="0">
                          <a:latin typeface="Times New Roman" panose="02020603050405020304" pitchFamily="18" charset="0"/>
                          <a:cs typeface="Times New Roman" panose="02020603050405020304" pitchFamily="18" charset="0"/>
                        </a:rPr>
                        <a:t>9</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Uint16_t </a:t>
                      </a:r>
                      <a:r>
                        <a:rPr lang="en-US" sz="1600" dirty="0" err="1" smtClean="0">
                          <a:latin typeface="Times New Roman" panose="02020603050405020304" pitchFamily="18" charset="0"/>
                          <a:cs typeface="Times New Roman" panose="02020603050405020304" pitchFamily="18" charset="0"/>
                        </a:rPr>
                        <a:t>sendPacket</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coapPacket</a:t>
                      </a:r>
                      <a:r>
                        <a:rPr lang="en-US" sz="1600" dirty="0" smtClean="0">
                          <a:latin typeface="Times New Roman" panose="02020603050405020304" pitchFamily="18" charset="0"/>
                          <a:cs typeface="Times New Roman" panose="02020603050405020304" pitchFamily="18" charset="0"/>
                        </a:rPr>
                        <a:t> &amp;packet, </a:t>
                      </a:r>
                      <a:r>
                        <a:rPr lang="en-US" sz="1600" dirty="0" err="1" smtClean="0">
                          <a:latin typeface="Times New Roman" panose="02020603050405020304" pitchFamily="18" charset="0"/>
                          <a:cs typeface="Times New Roman" panose="02020603050405020304" pitchFamily="18" charset="0"/>
                        </a:rPr>
                        <a:t>IPAddress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port);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Create binary message packet and send</a:t>
                      </a:r>
                      <a:r>
                        <a:rPr lang="en-US" sz="1600" baseline="0" dirty="0" smtClean="0">
                          <a:latin typeface="Times New Roman" panose="02020603050405020304" pitchFamily="18" charset="0"/>
                          <a:cs typeface="Times New Roman" panose="02020603050405020304" pitchFamily="18" charset="0"/>
                        </a:rPr>
                        <a:t> it to server via UDP</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10</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Uint16_t </a:t>
                      </a:r>
                      <a:r>
                        <a:rPr lang="en-US" sz="1600" dirty="0" err="1" smtClean="0">
                          <a:latin typeface="Times New Roman" panose="02020603050405020304" pitchFamily="18" charset="0"/>
                          <a:cs typeface="Times New Roman" panose="02020603050405020304" pitchFamily="18" charset="0"/>
                        </a:rPr>
                        <a:t>observeCancel</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IPAddress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ip,int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port,char</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url</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Cancel</a:t>
                      </a:r>
                      <a:r>
                        <a:rPr lang="en-US" sz="1600" baseline="0" dirty="0" smtClean="0">
                          <a:latin typeface="Times New Roman" panose="02020603050405020304" pitchFamily="18" charset="0"/>
                          <a:cs typeface="Times New Roman" panose="02020603050405020304" pitchFamily="18" charset="0"/>
                        </a:rPr>
                        <a:t> observation created by </a:t>
                      </a:r>
                      <a:r>
                        <a:rPr lang="en-US" sz="1600" baseline="0" dirty="0" err="1" smtClean="0">
                          <a:latin typeface="Times New Roman" panose="02020603050405020304" pitchFamily="18" charset="0"/>
                          <a:cs typeface="Times New Roman" panose="02020603050405020304" pitchFamily="18" charset="0"/>
                        </a:rPr>
                        <a:t>url</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11</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parseOption</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coapOption</a:t>
                      </a:r>
                      <a:r>
                        <a:rPr lang="en-US" sz="1600" dirty="0" smtClean="0">
                          <a:latin typeface="Times New Roman" panose="02020603050405020304" pitchFamily="18" charset="0"/>
                          <a:cs typeface="Times New Roman" panose="02020603050405020304" pitchFamily="18" charset="0"/>
                        </a:rPr>
                        <a:t> *option, uint16_t *</a:t>
                      </a:r>
                      <a:r>
                        <a:rPr lang="en-US" sz="1600" dirty="0" err="1" smtClean="0">
                          <a:latin typeface="Times New Roman" panose="02020603050405020304" pitchFamily="18" charset="0"/>
                          <a:cs typeface="Times New Roman" panose="02020603050405020304" pitchFamily="18" charset="0"/>
                        </a:rPr>
                        <a:t>running_delta</a:t>
                      </a:r>
                      <a:r>
                        <a:rPr lang="en-US" sz="1600" dirty="0" smtClean="0">
                          <a:latin typeface="Times New Roman" panose="02020603050405020304" pitchFamily="18" charset="0"/>
                          <a:cs typeface="Times New Roman" panose="02020603050405020304" pitchFamily="18" charset="0"/>
                        </a:rPr>
                        <a:t>, uint8_t **</a:t>
                      </a:r>
                      <a:r>
                        <a:rPr lang="en-US" sz="1600" dirty="0" err="1" smtClean="0">
                          <a:latin typeface="Times New Roman" panose="02020603050405020304" pitchFamily="18" charset="0"/>
                          <a:cs typeface="Times New Roman" panose="02020603050405020304" pitchFamily="18" charset="0"/>
                        </a:rPr>
                        <a:t>buf</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size_t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buflen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Parse option in</a:t>
                      </a:r>
                      <a:r>
                        <a:rPr lang="en-US" sz="1600" baseline="0" dirty="0" smtClean="0">
                          <a:latin typeface="Times New Roman" panose="02020603050405020304" pitchFamily="18" charset="0"/>
                          <a:cs typeface="Times New Roman" panose="02020603050405020304" pitchFamily="18" charset="0"/>
                        </a:rPr>
                        <a:t> server response message</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32841122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70992"/>
            <a:ext cx="8294687" cy="1077218"/>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kern="0" dirty="0"/>
              <a:t>Implementation</a:t>
            </a:r>
          </a:p>
        </p:txBody>
      </p:sp>
      <p:sp>
        <p:nvSpPr>
          <p:cNvPr id="3" name="Rectangle 6"/>
          <p:cNvSpPr>
            <a:spLocks noChangeArrowheads="1"/>
          </p:cNvSpPr>
          <p:nvPr/>
        </p:nvSpPr>
        <p:spPr bwMode="auto">
          <a:xfrm>
            <a:off x="1415480" y="1284268"/>
            <a:ext cx="12554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smtClean="0">
                <a:latin typeface="Times New Roman" panose="02020603050405020304" pitchFamily="18" charset="0"/>
                <a:cs typeface="Times New Roman" panose="02020603050405020304" pitchFamily="18" charset="0"/>
              </a:rPr>
              <a:t>ESP8266.h</a:t>
            </a:r>
            <a:endParaRPr lang="en-US" altLang="en-US" b="1"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06746800"/>
              </p:ext>
            </p:extLst>
          </p:nvPr>
        </p:nvGraphicFramePr>
        <p:xfrm>
          <a:off x="695399" y="1789658"/>
          <a:ext cx="9749225" cy="4083854"/>
        </p:xfrm>
        <a:graphic>
          <a:graphicData uri="http://schemas.openxmlformats.org/drawingml/2006/table">
            <a:tbl>
              <a:tblPr firstRow="1" bandRow="1">
                <a:tableStyleId>{5C22544A-7EE6-4342-B048-85BDC9FD1C3A}</a:tableStyleId>
              </a:tblPr>
              <a:tblGrid>
                <a:gridCol w="432049"/>
                <a:gridCol w="3916576"/>
                <a:gridCol w="5400600"/>
              </a:tblGrid>
              <a:tr h="487214">
                <a:tc>
                  <a:txBody>
                    <a:bodyPr/>
                    <a:lstStyle/>
                    <a:p>
                      <a:r>
                        <a:rPr lang="en-US" dirty="0" smtClean="0"/>
                        <a:t>ID</a:t>
                      </a:r>
                      <a:endParaRPr lang="en-US" dirty="0"/>
                    </a:p>
                  </a:txBody>
                  <a:tcPr/>
                </a:tc>
                <a:tc>
                  <a:txBody>
                    <a:bodyPr/>
                    <a:lstStyle/>
                    <a:p>
                      <a:r>
                        <a:rPr lang="en-US" dirty="0" smtClean="0"/>
                        <a:t>Syntax</a:t>
                      </a:r>
                      <a:endParaRPr lang="en-US" dirty="0"/>
                    </a:p>
                  </a:txBody>
                  <a:tcPr/>
                </a:tc>
                <a:tc>
                  <a:txBody>
                    <a:bodyPr/>
                    <a:lstStyle/>
                    <a:p>
                      <a:r>
                        <a:rPr lang="en-US" dirty="0" smtClean="0"/>
                        <a:t>Description</a:t>
                      </a:r>
                      <a:endParaRPr lang="en-US" dirty="0"/>
                    </a:p>
                  </a:txBody>
                  <a:tcPr/>
                </a:tc>
              </a:tr>
              <a:tr h="324059">
                <a:tc>
                  <a:txBody>
                    <a:bodyPr/>
                    <a:lstStyle/>
                    <a:p>
                      <a:r>
                        <a:rPr lang="en-US" sz="1400" dirty="0" smtClean="0">
                          <a:latin typeface="Times New Roman" panose="02020603050405020304" pitchFamily="18" charset="0"/>
                          <a:cs typeface="Times New Roman" panose="02020603050405020304" pitchFamily="18" charset="0"/>
                        </a:rPr>
                        <a:t>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restart(void)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Restart ESP8266 module</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setOprToStation</a:t>
                      </a:r>
                      <a:r>
                        <a:rPr lang="en-US" sz="1600" dirty="0" smtClean="0">
                          <a:latin typeface="Times New Roman" panose="02020603050405020304" pitchFamily="18" charset="0"/>
                          <a:cs typeface="Times New Roman" panose="02020603050405020304" pitchFamily="18" charset="0"/>
                        </a:rPr>
                        <a:t>(void)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Set </a:t>
                      </a:r>
                      <a:r>
                        <a:rPr lang="en-US" sz="1600" dirty="0" err="1" smtClean="0">
                          <a:latin typeface="Times New Roman" panose="02020603050405020304" pitchFamily="18" charset="0"/>
                          <a:cs typeface="Times New Roman" panose="02020603050405020304" pitchFamily="18" charset="0"/>
                        </a:rPr>
                        <a:t>wifi</a:t>
                      </a:r>
                      <a:r>
                        <a:rPr lang="en-US" sz="1600" dirty="0" smtClean="0">
                          <a:latin typeface="Times New Roman" panose="02020603050405020304" pitchFamily="18" charset="0"/>
                          <a:cs typeface="Times New Roman" panose="02020603050405020304" pitchFamily="18" charset="0"/>
                        </a:rPr>
                        <a:t> mode for ESP as station</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3</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a:t>
                      </a:r>
                      <a:r>
                        <a:rPr lang="en-US" sz="1600" baseline="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setOprToSoftAP</a:t>
                      </a:r>
                      <a:r>
                        <a:rPr lang="en-US" sz="1600" dirty="0" smtClean="0">
                          <a:latin typeface="Times New Roman" panose="02020603050405020304" pitchFamily="18" charset="0"/>
                          <a:cs typeface="Times New Roman" panose="02020603050405020304" pitchFamily="18" charset="0"/>
                        </a:rPr>
                        <a:t>(void)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Set </a:t>
                      </a:r>
                      <a:r>
                        <a:rPr lang="en-US" sz="1600" dirty="0" err="1" smtClean="0">
                          <a:latin typeface="Times New Roman" panose="02020603050405020304" pitchFamily="18" charset="0"/>
                          <a:cs typeface="Times New Roman" panose="02020603050405020304" pitchFamily="18" charset="0"/>
                        </a:rPr>
                        <a:t>wifi</a:t>
                      </a:r>
                      <a:r>
                        <a:rPr lang="en-US" sz="1600" dirty="0" smtClean="0">
                          <a:latin typeface="Times New Roman" panose="02020603050405020304" pitchFamily="18" charset="0"/>
                          <a:cs typeface="Times New Roman" panose="02020603050405020304" pitchFamily="18" charset="0"/>
                        </a:rPr>
                        <a:t> mode for ESP as access</a:t>
                      </a:r>
                      <a:r>
                        <a:rPr lang="en-US" sz="1600" baseline="0" dirty="0" smtClean="0">
                          <a:latin typeface="Times New Roman" panose="02020603050405020304" pitchFamily="18" charset="0"/>
                          <a:cs typeface="Times New Roman" panose="02020603050405020304" pitchFamily="18" charset="0"/>
                        </a:rPr>
                        <a:t> point</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4</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setOprToStationSoftAP</a:t>
                      </a:r>
                      <a:r>
                        <a:rPr lang="en-US" sz="1600" dirty="0" smtClean="0">
                          <a:latin typeface="Times New Roman" panose="02020603050405020304" pitchFamily="18" charset="0"/>
                          <a:cs typeface="Times New Roman" panose="02020603050405020304" pitchFamily="18" charset="0"/>
                        </a:rPr>
                        <a:t>(void)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Set </a:t>
                      </a:r>
                      <a:r>
                        <a:rPr lang="en-US" sz="1600" dirty="0" err="1" smtClean="0">
                          <a:latin typeface="Times New Roman" panose="02020603050405020304" pitchFamily="18" charset="0"/>
                          <a:cs typeface="Times New Roman" panose="02020603050405020304" pitchFamily="18" charset="0"/>
                        </a:rPr>
                        <a:t>wifi</a:t>
                      </a:r>
                      <a:r>
                        <a:rPr lang="en-US" sz="1600" dirty="0" smtClean="0">
                          <a:latin typeface="Times New Roman" panose="02020603050405020304" pitchFamily="18" charset="0"/>
                          <a:cs typeface="Times New Roman" panose="02020603050405020304" pitchFamily="18" charset="0"/>
                        </a:rPr>
                        <a:t> mode for ESP as both type above</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5</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String </a:t>
                      </a:r>
                      <a:r>
                        <a:rPr lang="en-US" sz="1600" dirty="0" err="1" smtClean="0">
                          <a:latin typeface="Times New Roman" panose="02020603050405020304" pitchFamily="18" charset="0"/>
                          <a:cs typeface="Times New Roman" panose="02020603050405020304" pitchFamily="18" charset="0"/>
                        </a:rPr>
                        <a:t>getAPList</a:t>
                      </a:r>
                      <a:r>
                        <a:rPr lang="en-US" sz="1600" dirty="0" smtClean="0">
                          <a:latin typeface="Times New Roman" panose="02020603050405020304" pitchFamily="18" charset="0"/>
                          <a:cs typeface="Times New Roman" panose="02020603050405020304" pitchFamily="18" charset="0"/>
                        </a:rPr>
                        <a:t>(void)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Show available Access point</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6</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a:t>
                      </a:r>
                      <a:r>
                        <a:rPr lang="en-US" sz="1600" baseline="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joinAP</a:t>
                      </a:r>
                      <a:r>
                        <a:rPr lang="en-US" sz="1600" dirty="0" smtClean="0">
                          <a:latin typeface="Times New Roman" panose="02020603050405020304" pitchFamily="18" charset="0"/>
                          <a:cs typeface="Times New Roman" panose="02020603050405020304" pitchFamily="18" charset="0"/>
                        </a:rPr>
                        <a:t>(String </a:t>
                      </a:r>
                      <a:r>
                        <a:rPr lang="en-US" sz="1600" dirty="0" err="1" smtClean="0">
                          <a:latin typeface="Times New Roman" panose="02020603050405020304" pitchFamily="18" charset="0"/>
                          <a:cs typeface="Times New Roman" panose="02020603050405020304" pitchFamily="18" charset="0"/>
                        </a:rPr>
                        <a:t>ssid</a:t>
                      </a:r>
                      <a:r>
                        <a:rPr lang="en-US" sz="1600" dirty="0" smtClean="0">
                          <a:latin typeface="Times New Roman" panose="02020603050405020304" pitchFamily="18" charset="0"/>
                          <a:cs typeface="Times New Roman" panose="02020603050405020304" pitchFamily="18" charset="0"/>
                        </a:rPr>
                        <a:t>, String </a:t>
                      </a:r>
                      <a:r>
                        <a:rPr lang="en-US" sz="1600" dirty="0" err="1" smtClean="0">
                          <a:latin typeface="Times New Roman" panose="02020603050405020304" pitchFamily="18" charset="0"/>
                          <a:cs typeface="Times New Roman" panose="02020603050405020304" pitchFamily="18" charset="0"/>
                        </a:rPr>
                        <a:t>pwd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Connect to </a:t>
                      </a:r>
                      <a:r>
                        <a:rPr lang="en-US" sz="1600" dirty="0" err="1" smtClean="0">
                          <a:latin typeface="Times New Roman" panose="02020603050405020304" pitchFamily="18" charset="0"/>
                          <a:cs typeface="Times New Roman" panose="02020603050405020304" pitchFamily="18" charset="0"/>
                        </a:rPr>
                        <a:t>wifi</a:t>
                      </a:r>
                      <a:r>
                        <a:rPr lang="en-US" sz="1600" dirty="0" smtClean="0">
                          <a:latin typeface="Times New Roman" panose="02020603050405020304" pitchFamily="18" charset="0"/>
                          <a:cs typeface="Times New Roman" panose="02020603050405020304" pitchFamily="18" charset="0"/>
                        </a:rPr>
                        <a:t> with </a:t>
                      </a:r>
                      <a:r>
                        <a:rPr lang="en-US" sz="1600" dirty="0" err="1" smtClean="0">
                          <a:latin typeface="Times New Roman" panose="02020603050405020304" pitchFamily="18" charset="0"/>
                          <a:cs typeface="Times New Roman" panose="02020603050405020304" pitchFamily="18" charset="0"/>
                        </a:rPr>
                        <a:t>ssid</a:t>
                      </a:r>
                      <a:r>
                        <a:rPr lang="en-US" sz="1600" dirty="0" smtClean="0">
                          <a:latin typeface="Times New Roman" panose="02020603050405020304" pitchFamily="18" charset="0"/>
                          <a:cs typeface="Times New Roman" panose="02020603050405020304" pitchFamily="18" charset="0"/>
                        </a:rPr>
                        <a:t> and password</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7</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enableClientDHCP</a:t>
                      </a:r>
                      <a:r>
                        <a:rPr lang="en-US" sz="1600" dirty="0" smtClean="0">
                          <a:latin typeface="Times New Roman" panose="02020603050405020304" pitchFamily="18" charset="0"/>
                          <a:cs typeface="Times New Roman" panose="02020603050405020304" pitchFamily="18" charset="0"/>
                        </a:rPr>
                        <a:t>(uint8_t mode, enabled)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Enable DHCP client</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8</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leaveAP</a:t>
                      </a:r>
                      <a:r>
                        <a:rPr lang="en-US" sz="1600" dirty="0" smtClean="0">
                          <a:latin typeface="Times New Roman" panose="02020603050405020304" pitchFamily="18" charset="0"/>
                          <a:cs typeface="Times New Roman" panose="02020603050405020304" pitchFamily="18" charset="0"/>
                        </a:rPr>
                        <a:t>(void)</a:t>
                      </a:r>
                    </a:p>
                  </a:txBody>
                  <a:tcPr/>
                </a:tc>
                <a:tc>
                  <a:txBody>
                    <a:bodyPr/>
                    <a:lstStyle/>
                    <a:p>
                      <a:r>
                        <a:rPr lang="en-US" sz="1600" dirty="0" smtClean="0">
                          <a:latin typeface="Times New Roman" panose="02020603050405020304" pitchFamily="18" charset="0"/>
                          <a:cs typeface="Times New Roman" panose="02020603050405020304" pitchFamily="18" charset="0"/>
                        </a:rPr>
                        <a:t>Disconnect </a:t>
                      </a:r>
                      <a:r>
                        <a:rPr lang="en-US" sz="1600" dirty="0" err="1" smtClean="0">
                          <a:latin typeface="Times New Roman" panose="02020603050405020304" pitchFamily="18" charset="0"/>
                          <a:cs typeface="Times New Roman" panose="02020603050405020304" pitchFamily="18" charset="0"/>
                        </a:rPr>
                        <a:t>wifi</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9</a:t>
                      </a:r>
                    </a:p>
                  </a:txBody>
                  <a:tcPr/>
                </a:tc>
                <a:tc>
                  <a:txBody>
                    <a:bodyPr/>
                    <a:lstStyle/>
                    <a:p>
                      <a:r>
                        <a:rPr lang="en-US" sz="1600" dirty="0" smtClean="0">
                          <a:latin typeface="Times New Roman" panose="02020603050405020304" pitchFamily="18" charset="0"/>
                          <a:cs typeface="Times New Roman" panose="02020603050405020304" pitchFamily="18" charset="0"/>
                        </a:rPr>
                        <a:t>String </a:t>
                      </a:r>
                      <a:r>
                        <a:rPr lang="en-US" sz="1600" dirty="0" err="1" smtClean="0">
                          <a:latin typeface="Times New Roman" panose="02020603050405020304" pitchFamily="18" charset="0"/>
                          <a:cs typeface="Times New Roman" panose="02020603050405020304" pitchFamily="18" charset="0"/>
                        </a:rPr>
                        <a:t>getJoinedDeviceIP</a:t>
                      </a:r>
                      <a:r>
                        <a:rPr lang="en-US" sz="1600" dirty="0" smtClean="0">
                          <a:latin typeface="Times New Roman" panose="02020603050405020304" pitchFamily="18" charset="0"/>
                          <a:cs typeface="Times New Roman" panose="02020603050405020304" pitchFamily="18" charset="0"/>
                        </a:rPr>
                        <a:t>(void)</a:t>
                      </a:r>
                    </a:p>
                  </a:txBody>
                  <a:tcPr/>
                </a:tc>
                <a:tc>
                  <a:txBody>
                    <a:bodyPr/>
                    <a:lstStyle/>
                    <a:p>
                      <a:r>
                        <a:rPr lang="en-US" sz="1600" dirty="0" smtClean="0">
                          <a:latin typeface="Times New Roman" panose="02020603050405020304" pitchFamily="18" charset="0"/>
                          <a:cs typeface="Times New Roman" panose="02020603050405020304" pitchFamily="18" charset="0"/>
                        </a:rPr>
                        <a:t>Show</a:t>
                      </a:r>
                      <a:r>
                        <a:rPr lang="en-US" sz="1600" baseline="0" dirty="0" smtClean="0">
                          <a:latin typeface="Times New Roman" panose="02020603050405020304" pitchFamily="18" charset="0"/>
                          <a:cs typeface="Times New Roman" panose="02020603050405020304" pitchFamily="18" charset="0"/>
                        </a:rPr>
                        <a:t> joined device IP</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10</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String </a:t>
                      </a:r>
                      <a:r>
                        <a:rPr lang="en-US" sz="1600" dirty="0" err="1" smtClean="0">
                          <a:latin typeface="Times New Roman" panose="02020603050405020304" pitchFamily="18" charset="0"/>
                          <a:cs typeface="Times New Roman" panose="02020603050405020304" pitchFamily="18" charset="0"/>
                        </a:rPr>
                        <a:t>getIPStatus</a:t>
                      </a:r>
                      <a:r>
                        <a:rPr lang="en-US" sz="1600" dirty="0" smtClean="0">
                          <a:latin typeface="Times New Roman" panose="02020603050405020304" pitchFamily="18" charset="0"/>
                          <a:cs typeface="Times New Roman" panose="02020603050405020304" pitchFamily="18" charset="0"/>
                        </a:rPr>
                        <a:t>(void)</a:t>
                      </a: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Get information about connection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id,type,addr,port</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22604914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70992"/>
            <a:ext cx="8294687" cy="1077218"/>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kern="0" dirty="0"/>
              <a:t>Implementation</a:t>
            </a:r>
          </a:p>
        </p:txBody>
      </p:sp>
      <p:sp>
        <p:nvSpPr>
          <p:cNvPr id="3" name="Rectangle 6"/>
          <p:cNvSpPr>
            <a:spLocks noChangeArrowheads="1"/>
          </p:cNvSpPr>
          <p:nvPr/>
        </p:nvSpPr>
        <p:spPr bwMode="auto">
          <a:xfrm>
            <a:off x="1415480" y="1284268"/>
            <a:ext cx="12554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smtClean="0">
                <a:latin typeface="Times New Roman" panose="02020603050405020304" pitchFamily="18" charset="0"/>
                <a:cs typeface="Times New Roman" panose="02020603050405020304" pitchFamily="18" charset="0"/>
              </a:rPr>
              <a:t>ESP8266.h</a:t>
            </a:r>
            <a:endParaRPr lang="en-US" altLang="en-US" b="1"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586778945"/>
              </p:ext>
            </p:extLst>
          </p:nvPr>
        </p:nvGraphicFramePr>
        <p:xfrm>
          <a:off x="695399" y="1789658"/>
          <a:ext cx="9677217" cy="4693920"/>
        </p:xfrm>
        <a:graphic>
          <a:graphicData uri="http://schemas.openxmlformats.org/drawingml/2006/table">
            <a:tbl>
              <a:tblPr firstRow="1" bandRow="1">
                <a:tableStyleId>{5C22544A-7EE6-4342-B048-85BDC9FD1C3A}</a:tableStyleId>
              </a:tblPr>
              <a:tblGrid>
                <a:gridCol w="432049"/>
                <a:gridCol w="3916576"/>
                <a:gridCol w="5328592"/>
              </a:tblGrid>
              <a:tr h="360528">
                <a:tc>
                  <a:txBody>
                    <a:bodyPr/>
                    <a:lstStyle/>
                    <a:p>
                      <a:r>
                        <a:rPr lang="en-US" dirty="0" smtClean="0"/>
                        <a:t>ID</a:t>
                      </a:r>
                      <a:endParaRPr lang="en-US" dirty="0"/>
                    </a:p>
                  </a:txBody>
                  <a:tcPr/>
                </a:tc>
                <a:tc>
                  <a:txBody>
                    <a:bodyPr/>
                    <a:lstStyle/>
                    <a:p>
                      <a:r>
                        <a:rPr lang="en-US" dirty="0" smtClean="0"/>
                        <a:t>Syntax</a:t>
                      </a:r>
                      <a:endParaRPr lang="en-US" dirty="0"/>
                    </a:p>
                  </a:txBody>
                  <a:tcPr/>
                </a:tc>
                <a:tc>
                  <a:txBody>
                    <a:bodyPr/>
                    <a:lstStyle/>
                    <a:p>
                      <a:r>
                        <a:rPr lang="en-US" dirty="0" smtClean="0"/>
                        <a:t>Description</a:t>
                      </a:r>
                      <a:endParaRPr lang="en-US" dirty="0"/>
                    </a:p>
                  </a:txBody>
                  <a:tcPr/>
                </a:tc>
              </a:tr>
              <a:tr h="324059">
                <a:tc>
                  <a:txBody>
                    <a:bodyPr/>
                    <a:lstStyle/>
                    <a:p>
                      <a:r>
                        <a:rPr lang="en-US" sz="1400" dirty="0" smtClean="0">
                          <a:latin typeface="Times New Roman" panose="02020603050405020304" pitchFamily="18" charset="0"/>
                          <a:cs typeface="Times New Roman" panose="02020603050405020304" pitchFamily="18" charset="0"/>
                        </a:rPr>
                        <a:t>11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enableMUX</a:t>
                      </a:r>
                      <a:r>
                        <a:rPr lang="en-US" sz="1600" dirty="0" smtClean="0">
                          <a:latin typeface="Times New Roman" panose="02020603050405020304" pitchFamily="18" charset="0"/>
                          <a:cs typeface="Times New Roman" panose="02020603050405020304" pitchFamily="18" charset="0"/>
                        </a:rPr>
                        <a:t>(void)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Set multi </a:t>
                      </a:r>
                      <a:r>
                        <a:rPr lang="en-US" sz="1600" dirty="0" err="1" smtClean="0">
                          <a:latin typeface="Times New Roman" panose="02020603050405020304" pitchFamily="18" charset="0"/>
                          <a:cs typeface="Times New Roman" panose="02020603050405020304" pitchFamily="18" charset="0"/>
                        </a:rPr>
                        <a:t>conection</a:t>
                      </a:r>
                      <a:r>
                        <a:rPr lang="en-US" sz="1600" dirty="0" smtClean="0">
                          <a:latin typeface="Times New Roman" panose="02020603050405020304" pitchFamily="18" charset="0"/>
                          <a:cs typeface="Times New Roman" panose="02020603050405020304" pitchFamily="18" charset="0"/>
                        </a:rPr>
                        <a:t> mode</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12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disableMUX</a:t>
                      </a:r>
                      <a:r>
                        <a:rPr lang="en-US" sz="1600" dirty="0" smtClean="0">
                          <a:latin typeface="Times New Roman" panose="02020603050405020304" pitchFamily="18" charset="0"/>
                          <a:cs typeface="Times New Roman" panose="02020603050405020304" pitchFamily="18" charset="0"/>
                        </a:rPr>
                        <a:t>(void)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Set single connection mode</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13</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registerUDP</a:t>
                      </a:r>
                      <a:r>
                        <a:rPr lang="en-US" sz="1600" dirty="0" smtClean="0">
                          <a:latin typeface="Times New Roman" panose="02020603050405020304" pitchFamily="18" charset="0"/>
                          <a:cs typeface="Times New Roman" panose="02020603050405020304" pitchFamily="18" charset="0"/>
                        </a:rPr>
                        <a:t>(String </a:t>
                      </a:r>
                      <a:r>
                        <a:rPr lang="en-US" sz="1600" dirty="0" err="1" smtClean="0">
                          <a:latin typeface="Times New Roman" panose="02020603050405020304" pitchFamily="18" charset="0"/>
                          <a:cs typeface="Times New Roman" panose="02020603050405020304" pitchFamily="18" charset="0"/>
                        </a:rPr>
                        <a:t>addr</a:t>
                      </a:r>
                      <a:r>
                        <a:rPr lang="en-US" sz="1600" dirty="0" smtClean="0">
                          <a:latin typeface="Times New Roman" panose="02020603050405020304" pitchFamily="18" charset="0"/>
                          <a:cs typeface="Times New Roman" panose="02020603050405020304" pitchFamily="18" charset="0"/>
                        </a:rPr>
                        <a:t>, uint32_t port)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Start single UDP connection address </a:t>
                      </a:r>
                      <a:r>
                        <a:rPr lang="en-US" sz="1600" dirty="0" err="1" smtClean="0">
                          <a:latin typeface="Times New Roman" panose="02020603050405020304" pitchFamily="18" charset="0"/>
                          <a:cs typeface="Times New Roman" panose="02020603050405020304" pitchFamily="18" charset="0"/>
                        </a:rPr>
                        <a:t>addr</a:t>
                      </a:r>
                      <a:r>
                        <a:rPr lang="en-US" sz="1600" dirty="0" smtClean="0">
                          <a:latin typeface="Times New Roman" panose="02020603050405020304" pitchFamily="18" charset="0"/>
                          <a:cs typeface="Times New Roman" panose="02020603050405020304" pitchFamily="18" charset="0"/>
                        </a:rPr>
                        <a:t> and listen at port</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14</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unregisterUDP</a:t>
                      </a:r>
                      <a:r>
                        <a:rPr lang="en-US" sz="1600" dirty="0" smtClean="0">
                          <a:latin typeface="Times New Roman" panose="02020603050405020304" pitchFamily="18" charset="0"/>
                          <a:cs typeface="Times New Roman" panose="02020603050405020304" pitchFamily="18" charset="0"/>
                        </a:rPr>
                        <a:t>(void)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Close single UDP connection</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15</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registerUDP</a:t>
                      </a:r>
                      <a:r>
                        <a:rPr lang="en-US" sz="1600" dirty="0" smtClean="0">
                          <a:latin typeface="Times New Roman" panose="02020603050405020304" pitchFamily="18" charset="0"/>
                          <a:cs typeface="Times New Roman" panose="02020603050405020304" pitchFamily="18" charset="0"/>
                        </a:rPr>
                        <a:t>(uint8_t </a:t>
                      </a:r>
                      <a:r>
                        <a:rPr lang="en-US" sz="1600" dirty="0" err="1" smtClean="0">
                          <a:latin typeface="Times New Roman" panose="02020603050405020304" pitchFamily="18" charset="0"/>
                          <a:cs typeface="Times New Roman" panose="02020603050405020304" pitchFamily="18" charset="0"/>
                        </a:rPr>
                        <a:t>mux_id</a:t>
                      </a:r>
                      <a:r>
                        <a:rPr lang="en-US" sz="1600" dirty="0" smtClean="0">
                          <a:latin typeface="Times New Roman" panose="02020603050405020304" pitchFamily="18" charset="0"/>
                          <a:cs typeface="Times New Roman" panose="02020603050405020304" pitchFamily="18" charset="0"/>
                        </a:rPr>
                        <a:t>, String </a:t>
                      </a:r>
                      <a:r>
                        <a:rPr lang="en-US" sz="1600" dirty="0" err="1" smtClean="0">
                          <a:latin typeface="Times New Roman" panose="02020603050405020304" pitchFamily="18" charset="0"/>
                          <a:cs typeface="Times New Roman" panose="02020603050405020304" pitchFamily="18" charset="0"/>
                        </a:rPr>
                        <a:t>addr</a:t>
                      </a:r>
                      <a:r>
                        <a:rPr lang="en-US" sz="1600" dirty="0" smtClean="0">
                          <a:latin typeface="Times New Roman" panose="02020603050405020304" pitchFamily="18" charset="0"/>
                          <a:cs typeface="Times New Roman" panose="02020603050405020304" pitchFamily="18" charset="0"/>
                        </a:rPr>
                        <a:t>, uint32_t port)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Start multi UDP connection</a:t>
                      </a:r>
                      <a:r>
                        <a:rPr lang="en-US" sz="1600" baseline="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16</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unregisterUDP</a:t>
                      </a:r>
                      <a:r>
                        <a:rPr lang="en-US" sz="1600" dirty="0" smtClean="0">
                          <a:latin typeface="Times New Roman" panose="02020603050405020304" pitchFamily="18" charset="0"/>
                          <a:cs typeface="Times New Roman" panose="02020603050405020304" pitchFamily="18" charset="0"/>
                        </a:rPr>
                        <a:t>(uint8_t </a:t>
                      </a:r>
                      <a:r>
                        <a:rPr lang="en-US" sz="1600" dirty="0" err="1" smtClean="0">
                          <a:latin typeface="Times New Roman" panose="02020603050405020304" pitchFamily="18" charset="0"/>
                          <a:cs typeface="Times New Roman" panose="02020603050405020304" pitchFamily="18" charset="0"/>
                        </a:rPr>
                        <a:t>mux_id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Close UDP connection with id in multi connection</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17</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startServer</a:t>
                      </a:r>
                      <a:r>
                        <a:rPr lang="en-US" sz="1600" dirty="0" smtClean="0">
                          <a:latin typeface="Times New Roman" panose="02020603050405020304" pitchFamily="18" charset="0"/>
                          <a:cs typeface="Times New Roman" panose="02020603050405020304" pitchFamily="18" charset="0"/>
                        </a:rPr>
                        <a:t>(uint32_t port = 333)</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Configure ESP as</a:t>
                      </a:r>
                      <a:r>
                        <a:rPr lang="en-US" sz="1600" baseline="0" dirty="0" smtClean="0">
                          <a:latin typeface="Times New Roman" panose="02020603050405020304" pitchFamily="18" charset="0"/>
                          <a:cs typeface="Times New Roman" panose="02020603050405020304" pitchFamily="18" charset="0"/>
                        </a:rPr>
                        <a:t> server</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18</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stopServer</a:t>
                      </a:r>
                      <a:r>
                        <a:rPr lang="en-US" sz="1600" dirty="0" smtClean="0">
                          <a:latin typeface="Times New Roman" panose="02020603050405020304" pitchFamily="18" charset="0"/>
                          <a:cs typeface="Times New Roman" panose="02020603050405020304" pitchFamily="18" charset="0"/>
                        </a:rPr>
                        <a:t>(void)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Delete ESP server</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19</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err="1" smtClean="0">
                          <a:latin typeface="Times New Roman" panose="02020603050405020304" pitchFamily="18" charset="0"/>
                          <a:cs typeface="Times New Roman" panose="02020603050405020304" pitchFamily="18" charset="0"/>
                        </a:rPr>
                        <a:t>bool</a:t>
                      </a:r>
                      <a:r>
                        <a:rPr lang="fr-FR" sz="1600" dirty="0" smtClean="0">
                          <a:latin typeface="Times New Roman" panose="02020603050405020304" pitchFamily="18" charset="0"/>
                          <a:cs typeface="Times New Roman" panose="02020603050405020304" pitchFamily="18" charset="0"/>
                        </a:rPr>
                        <a:t> </a:t>
                      </a:r>
                      <a:r>
                        <a:rPr lang="fr-FR" sz="1600" dirty="0" err="1" smtClean="0">
                          <a:latin typeface="Times New Roman" panose="02020603050405020304" pitchFamily="18" charset="0"/>
                          <a:cs typeface="Times New Roman" panose="02020603050405020304" pitchFamily="18" charset="0"/>
                        </a:rPr>
                        <a:t>send</a:t>
                      </a:r>
                      <a:r>
                        <a:rPr lang="fr-FR" sz="1600" dirty="0" smtClean="0">
                          <a:latin typeface="Times New Roman" panose="02020603050405020304" pitchFamily="18" charset="0"/>
                          <a:cs typeface="Times New Roman" panose="02020603050405020304" pitchFamily="18" charset="0"/>
                        </a:rPr>
                        <a:t>(uint8_t </a:t>
                      </a:r>
                      <a:r>
                        <a:rPr lang="fr-FR" sz="1600" dirty="0" err="1" smtClean="0">
                          <a:latin typeface="Times New Roman" panose="02020603050405020304" pitchFamily="18" charset="0"/>
                          <a:cs typeface="Times New Roman" panose="02020603050405020304" pitchFamily="18" charset="0"/>
                        </a:rPr>
                        <a:t>mux_id</a:t>
                      </a:r>
                      <a:r>
                        <a:rPr lang="fr-FR" sz="1600" dirty="0" smtClean="0">
                          <a:latin typeface="Times New Roman" panose="02020603050405020304" pitchFamily="18" charset="0"/>
                          <a:cs typeface="Times New Roman" panose="02020603050405020304" pitchFamily="18" charset="0"/>
                        </a:rPr>
                        <a:t>, </a:t>
                      </a:r>
                      <a:r>
                        <a:rPr lang="fr-FR" sz="1600" dirty="0" err="1" smtClean="0">
                          <a:latin typeface="Times New Roman" panose="02020603050405020304" pitchFamily="18" charset="0"/>
                          <a:cs typeface="Times New Roman" panose="02020603050405020304" pitchFamily="18" charset="0"/>
                        </a:rPr>
                        <a:t>const</a:t>
                      </a:r>
                      <a:r>
                        <a:rPr lang="fr-FR" sz="1600" dirty="0" smtClean="0">
                          <a:latin typeface="Times New Roman" panose="02020603050405020304" pitchFamily="18" charset="0"/>
                          <a:cs typeface="Times New Roman" panose="02020603050405020304" pitchFamily="18" charset="0"/>
                        </a:rPr>
                        <a:t> uint8_t *buffer, uint32_t </a:t>
                      </a:r>
                      <a:r>
                        <a:rPr lang="fr-FR" sz="1600" dirty="0" err="1" smtClean="0">
                          <a:latin typeface="Times New Roman" panose="02020603050405020304" pitchFamily="18" charset="0"/>
                          <a:cs typeface="Times New Roman" panose="02020603050405020304" pitchFamily="18" charset="0"/>
                        </a:rPr>
                        <a:t>len</a:t>
                      </a:r>
                      <a:r>
                        <a:rPr lang="fr-FR"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Send data by UDP multi connection</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20</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uint32_t </a:t>
                      </a:r>
                      <a:r>
                        <a:rPr lang="en-US" sz="1600" dirty="0" err="1" smtClean="0">
                          <a:latin typeface="Times New Roman" panose="02020603050405020304" pitchFamily="18" charset="0"/>
                          <a:cs typeface="Times New Roman" panose="02020603050405020304" pitchFamily="18" charset="0"/>
                        </a:rPr>
                        <a:t>recv</a:t>
                      </a:r>
                      <a:r>
                        <a:rPr lang="en-US" sz="1600" dirty="0" smtClean="0">
                          <a:latin typeface="Times New Roman" panose="02020603050405020304" pitchFamily="18" charset="0"/>
                          <a:cs typeface="Times New Roman" panose="02020603050405020304" pitchFamily="18" charset="0"/>
                        </a:rPr>
                        <a:t>(uint8_t *</a:t>
                      </a:r>
                      <a:r>
                        <a:rPr lang="en-US" sz="1600" dirty="0" err="1" smtClean="0">
                          <a:latin typeface="Times New Roman" panose="02020603050405020304" pitchFamily="18" charset="0"/>
                          <a:cs typeface="Times New Roman" panose="02020603050405020304" pitchFamily="18" charset="0"/>
                        </a:rPr>
                        <a:t>coming_mux_id</a:t>
                      </a:r>
                      <a:r>
                        <a:rPr lang="en-US" sz="1600" dirty="0" smtClean="0">
                          <a:latin typeface="Times New Roman" panose="02020603050405020304" pitchFamily="18" charset="0"/>
                          <a:cs typeface="Times New Roman" panose="02020603050405020304" pitchFamily="18" charset="0"/>
                        </a:rPr>
                        <a:t>, uint8_t *buffer, uint32_t </a:t>
                      </a:r>
                      <a:r>
                        <a:rPr lang="en-US" sz="1600" dirty="0" err="1" smtClean="0">
                          <a:latin typeface="Times New Roman" panose="02020603050405020304" pitchFamily="18" charset="0"/>
                          <a:cs typeface="Times New Roman" panose="02020603050405020304" pitchFamily="18" charset="0"/>
                        </a:rPr>
                        <a:t>buffer_size</a:t>
                      </a:r>
                      <a:r>
                        <a:rPr lang="en-US" sz="1600" dirty="0" smtClean="0">
                          <a:latin typeface="Times New Roman" panose="02020603050405020304" pitchFamily="18" charset="0"/>
                          <a:cs typeface="Times New Roman" panose="02020603050405020304" pitchFamily="18" charset="0"/>
                        </a:rPr>
                        <a:t>, uint32_t timeout = 1000)</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Receive data from UDP multi</a:t>
                      </a:r>
                      <a:r>
                        <a:rPr lang="en-US" sz="1600" baseline="0" dirty="0" smtClean="0">
                          <a:latin typeface="Times New Roman" panose="02020603050405020304" pitchFamily="18" charset="0"/>
                          <a:cs typeface="Times New Roman" panose="02020603050405020304" pitchFamily="18" charset="0"/>
                        </a:rPr>
                        <a:t> connection</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30794913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WordArt 5"/>
          <p:cNvSpPr>
            <a:spLocks noChangeArrowheads="1" noChangeShapeType="1" noTextEdit="1"/>
          </p:cNvSpPr>
          <p:nvPr/>
        </p:nvSpPr>
        <p:spPr bwMode="gray">
          <a:xfrm>
            <a:off x="4224438" y="2492896"/>
            <a:ext cx="3887787" cy="647700"/>
          </a:xfrm>
          <a:prstGeom prst="rect">
            <a:avLst/>
          </a:prstGeom>
        </p:spPr>
        <p:txBody>
          <a:bodyPr wrap="none" fromWordArt="1">
            <a:prstTxWarp prst="textDeflate">
              <a:avLst>
                <a:gd name="adj" fmla="val 0"/>
              </a:avLst>
            </a:prstTxWarp>
          </a:bodyPr>
          <a:lstStyle/>
          <a:p>
            <a:pPr algn="ctr"/>
            <a:r>
              <a:rPr lang="en-US" sz="3600" b="1" kern="10" dirty="0">
                <a:ln w="19050">
                  <a:solidFill>
                    <a:schemeClr val="bg1"/>
                  </a:solidFill>
                  <a:round/>
                  <a:headEnd/>
                  <a:tailEnd/>
                </a:ln>
                <a:gradFill rotWithShape="1">
                  <a:gsLst>
                    <a:gs pos="0">
                      <a:schemeClr val="tx2"/>
                    </a:gs>
                    <a:gs pos="100000">
                      <a:schemeClr val="hlink"/>
                    </a:gs>
                  </a:gsLst>
                  <a:lin ang="0" scaled="1"/>
                </a:gradFill>
                <a:effectLst>
                  <a:outerShdw dist="63500" dir="2212194" algn="ctr" rotWithShape="0">
                    <a:srgbClr val="868686">
                      <a:alpha val="50000"/>
                    </a:srgbClr>
                  </a:outerShdw>
                </a:effectLst>
                <a:cs typeface="Arial" panose="020B0604020202020204" pitchFamily="34" charset="0"/>
              </a:rPr>
              <a:t>Thank You !</a:t>
            </a:r>
          </a:p>
        </p:txBody>
      </p:sp>
      <p:sp>
        <p:nvSpPr>
          <p:cNvPr id="2" name="Subtitle 1"/>
          <p:cNvSpPr>
            <a:spLocks noGrp="1"/>
          </p:cNvSpPr>
          <p:nvPr>
            <p:ph type="subTitle" idx="1"/>
          </p:nvPr>
        </p:nvSpPr>
        <p:spPr/>
        <p:txBody>
          <a:bodyPr/>
          <a:lstStyle/>
          <a:p>
            <a:endParaRPr lang="en-US" smtClean="0"/>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1"/>
                                        </p:tgtEl>
                                        <p:attrNameLst>
                                          <p:attrName>style.visibility</p:attrName>
                                        </p:attrNameLst>
                                      </p:cBhvr>
                                      <p:to>
                                        <p:strVal val="visible"/>
                                      </p:to>
                                    </p:set>
                                    <p:anim calcmode="lin" valueType="num">
                                      <p:cBhvr>
                                        <p:cTn id="7" dur="500" fill="hold"/>
                                        <p:tgtEl>
                                          <p:spTgt spid="86021"/>
                                        </p:tgtEl>
                                        <p:attrNameLst>
                                          <p:attrName>ppt_w</p:attrName>
                                        </p:attrNameLst>
                                      </p:cBhvr>
                                      <p:tavLst>
                                        <p:tav tm="0">
                                          <p:val>
                                            <p:fltVal val="0"/>
                                          </p:val>
                                        </p:tav>
                                        <p:tav tm="100000">
                                          <p:val>
                                            <p:strVal val="#ppt_w"/>
                                          </p:val>
                                        </p:tav>
                                      </p:tavLst>
                                    </p:anim>
                                    <p:anim calcmode="lin" valueType="num">
                                      <p:cBhvr>
                                        <p:cTn id="8" dur="500" fill="hold"/>
                                        <p:tgtEl>
                                          <p:spTgt spid="86021"/>
                                        </p:tgtEl>
                                        <p:attrNameLst>
                                          <p:attrName>ppt_h</p:attrName>
                                        </p:attrNameLst>
                                      </p:cBhvr>
                                      <p:tavLst>
                                        <p:tav tm="0">
                                          <p:val>
                                            <p:fltVal val="0"/>
                                          </p:val>
                                        </p:tav>
                                        <p:tav tm="100000">
                                          <p:val>
                                            <p:strVal val="#ppt_h"/>
                                          </p:val>
                                        </p:tav>
                                      </p:tavLst>
                                    </p:anim>
                                    <p:animEffect transition="in" filter="fade">
                                      <p:cBhvr>
                                        <p:cTn id="9"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Overview</a:t>
            </a:r>
            <a:endParaRPr lang="fi-FI" sz="2900" kern="0" dirty="0"/>
          </a:p>
        </p:txBody>
      </p:sp>
      <p:sp>
        <p:nvSpPr>
          <p:cNvPr id="3" name="TextBox 2"/>
          <p:cNvSpPr txBox="1"/>
          <p:nvPr/>
        </p:nvSpPr>
        <p:spPr>
          <a:xfrm>
            <a:off x="1571306" y="1246625"/>
            <a:ext cx="9217024" cy="1754326"/>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What is </a:t>
            </a:r>
            <a:r>
              <a:rPr lang="en-US" sz="2800" dirty="0" err="1" smtClean="0">
                <a:latin typeface="Times New Roman" panose="02020603050405020304" pitchFamily="18" charset="0"/>
                <a:cs typeface="Times New Roman" panose="02020603050405020304" pitchFamily="18" charset="0"/>
              </a:rPr>
              <a:t>CoAP</a:t>
            </a:r>
            <a:r>
              <a:rPr lang="en-US" sz="24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Internet Application Protocol for constrained </a:t>
            </a:r>
            <a:r>
              <a:rPr lang="en-US" sz="2000" dirty="0" smtClean="0">
                <a:latin typeface="Times New Roman" panose="02020603050405020304" pitchFamily="18" charset="0"/>
                <a:cs typeface="Times New Roman" panose="02020603050405020304" pitchFamily="18" charset="0"/>
              </a:rPr>
              <a:t>devices</a:t>
            </a: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Work on Constrained RESTful Environments</a:t>
            </a: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Protocol for Embedded devices, </a:t>
            </a:r>
            <a:r>
              <a:rPr lang="en-US" sz="2000" dirty="0" err="1" smtClean="0">
                <a:latin typeface="Times New Roman" panose="02020603050405020304" pitchFamily="18" charset="0"/>
                <a:cs typeface="Times New Roman" panose="02020603050405020304" pitchFamily="18" charset="0"/>
              </a:rPr>
              <a:t>IoT</a:t>
            </a:r>
            <a:r>
              <a:rPr lang="en-US" sz="2000" dirty="0" smtClean="0">
                <a:latin typeface="Times New Roman" panose="02020603050405020304" pitchFamily="18" charset="0"/>
                <a:cs typeface="Times New Roman" panose="02020603050405020304" pitchFamily="18" charset="0"/>
              </a:rPr>
              <a:t>, M2M</a:t>
            </a: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Easily translates to HTTP for </a:t>
            </a:r>
            <a:r>
              <a:rPr lang="en-US" sz="2000" dirty="0" err="1" smtClean="0">
                <a:latin typeface="Times New Roman" panose="02020603050405020304" pitchFamily="18" charset="0"/>
                <a:cs typeface="Times New Roman" panose="02020603050405020304" pitchFamily="18" charset="0"/>
              </a:rPr>
              <a:t>intergration</a:t>
            </a:r>
            <a:endParaRPr lang="en-US" sz="2000" dirty="0">
              <a:latin typeface="Times New Roman" panose="02020603050405020304" pitchFamily="18" charset="0"/>
              <a:cs typeface="Times New Roman" panose="02020603050405020304" pitchFamily="18" charset="0"/>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306" y="3077237"/>
            <a:ext cx="8856984" cy="322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331978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Overview</a:t>
            </a:r>
            <a:endParaRPr lang="fi-FI" sz="2900" kern="0" dirty="0"/>
          </a:p>
        </p:txBody>
      </p:sp>
      <p:sp>
        <p:nvSpPr>
          <p:cNvPr id="3" name="TextBox 2"/>
          <p:cNvSpPr txBox="1"/>
          <p:nvPr/>
        </p:nvSpPr>
        <p:spPr>
          <a:xfrm>
            <a:off x="1672434" y="1137370"/>
            <a:ext cx="9217024" cy="5016758"/>
          </a:xfrm>
          <a:prstGeom prst="rect">
            <a:avLst/>
          </a:prstGeom>
          <a:noFill/>
        </p:spPr>
        <p:txBody>
          <a:bodyPr wrap="square" rtlCol="0">
            <a:spAutoFit/>
          </a:bodyPr>
          <a:lstStyle/>
          <a:p>
            <a:r>
              <a:rPr lang="en-US" sz="3200" dirty="0" err="1" smtClean="0">
                <a:latin typeface="Times New Roman" panose="02020603050405020304" pitchFamily="18" charset="0"/>
                <a:cs typeface="Times New Roman" panose="02020603050405020304" pitchFamily="18" charset="0"/>
              </a:rPr>
              <a:t>CoAP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features</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Web protocol fulfilling M2M requirements in </a:t>
            </a:r>
            <a:r>
              <a:rPr lang="en-US" sz="2400" dirty="0" smtClean="0">
                <a:latin typeface="Times New Roman" panose="02020603050405020304" pitchFamily="18" charset="0"/>
                <a:cs typeface="Times New Roman" panose="02020603050405020304" pitchFamily="18" charset="0"/>
              </a:rPr>
              <a:t>constrained environments</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UDP </a:t>
            </a:r>
            <a:r>
              <a:rPr lang="en-US" sz="2400" dirty="0" smtClean="0">
                <a:latin typeface="Times New Roman" panose="02020603050405020304" pitchFamily="18" charset="0"/>
                <a:cs typeface="Times New Roman" panose="02020603050405020304" pitchFamily="18" charset="0"/>
              </a:rPr>
              <a:t>binding </a:t>
            </a:r>
            <a:r>
              <a:rPr lang="en-US" sz="2400" dirty="0">
                <a:latin typeface="Times New Roman" panose="02020603050405020304" pitchFamily="18" charset="0"/>
                <a:cs typeface="Times New Roman" panose="02020603050405020304" pitchFamily="18" charset="0"/>
              </a:rPr>
              <a:t>with optional reliability supporting </a:t>
            </a:r>
            <a:r>
              <a:rPr lang="en-US" sz="2400" dirty="0" smtClean="0">
                <a:latin typeface="Times New Roman" panose="02020603050405020304" pitchFamily="18" charset="0"/>
                <a:cs typeface="Times New Roman" panose="02020603050405020304" pitchFamily="18" charset="0"/>
              </a:rPr>
              <a:t>unicast and </a:t>
            </a:r>
            <a:r>
              <a:rPr lang="en-US" sz="2400" dirty="0">
                <a:latin typeface="Times New Roman" panose="02020603050405020304" pitchFamily="18" charset="0"/>
                <a:cs typeface="Times New Roman" panose="02020603050405020304" pitchFamily="18" charset="0"/>
              </a:rPr>
              <a:t>multicast requests</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Asynchronous message exchanges</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Low header overhead and parsing complexity</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URI and Content-type support</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Simple proxy and caching capabilities</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stateless HTTP mapping, allowing proxies to be built </a:t>
            </a:r>
            <a:r>
              <a:rPr lang="en-US" sz="2400" dirty="0" smtClean="0">
                <a:latin typeface="Times New Roman" panose="02020603050405020304" pitchFamily="18" charset="0"/>
                <a:cs typeface="Times New Roman" panose="02020603050405020304" pitchFamily="18" charset="0"/>
              </a:rPr>
              <a:t>providing </a:t>
            </a:r>
            <a:r>
              <a:rPr lang="en-US" sz="2400" dirty="0">
                <a:latin typeface="Times New Roman" panose="02020603050405020304" pitchFamily="18" charset="0"/>
                <a:cs typeface="Times New Roman" panose="02020603050405020304" pitchFamily="18" charset="0"/>
              </a:rPr>
              <a:t>access to </a:t>
            </a:r>
            <a:r>
              <a:rPr lang="en-US" sz="2400" dirty="0" err="1">
                <a:latin typeface="Times New Roman" panose="02020603050405020304" pitchFamily="18" charset="0"/>
                <a:cs typeface="Times New Roman" panose="02020603050405020304" pitchFamily="18" charset="0"/>
              </a:rPr>
              <a:t>CoAP</a:t>
            </a:r>
            <a:r>
              <a:rPr lang="en-US" sz="2400" dirty="0">
                <a:latin typeface="Times New Roman" panose="02020603050405020304" pitchFamily="18" charset="0"/>
                <a:cs typeface="Times New Roman" panose="02020603050405020304" pitchFamily="18" charset="0"/>
              </a:rPr>
              <a:t> resources via HTTP in a uniform way or for </a:t>
            </a:r>
            <a:r>
              <a:rPr lang="en-US" sz="2400" dirty="0" smtClean="0">
                <a:latin typeface="Times New Roman" panose="02020603050405020304" pitchFamily="18" charset="0"/>
                <a:cs typeface="Times New Roman" panose="02020603050405020304" pitchFamily="18" charset="0"/>
              </a:rPr>
              <a:t>HTTP simple </a:t>
            </a:r>
            <a:r>
              <a:rPr lang="en-US" sz="2400" dirty="0">
                <a:latin typeface="Times New Roman" panose="02020603050405020304" pitchFamily="18" charset="0"/>
                <a:cs typeface="Times New Roman" panose="02020603050405020304" pitchFamily="18" charset="0"/>
              </a:rPr>
              <a:t>interfaces to be realized alternatively over </a:t>
            </a:r>
            <a:r>
              <a:rPr lang="en-US" sz="2400" dirty="0" err="1">
                <a:latin typeface="Times New Roman" panose="02020603050405020304" pitchFamily="18" charset="0"/>
                <a:cs typeface="Times New Roman" panose="02020603050405020304" pitchFamily="18" charset="0"/>
              </a:rPr>
              <a:t>CoAP</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Security binding to Datagram Transport Layer Security (DTLS)</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17956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Overview</a:t>
            </a:r>
            <a:endParaRPr lang="fi-FI" sz="2900" kern="0" dirty="0"/>
          </a:p>
        </p:txBody>
      </p:sp>
      <p:sp>
        <p:nvSpPr>
          <p:cNvPr id="3" name="TextBox 2"/>
          <p:cNvSpPr txBox="1"/>
          <p:nvPr/>
        </p:nvSpPr>
        <p:spPr>
          <a:xfrm>
            <a:off x="1672434" y="1268760"/>
            <a:ext cx="9217024" cy="5201424"/>
          </a:xfrm>
          <a:prstGeom prst="rect">
            <a:avLst/>
          </a:prstGeom>
          <a:noFill/>
        </p:spPr>
        <p:txBody>
          <a:bodyPr wrap="square" rtlCol="0">
            <a:spAutoFit/>
          </a:bodyPr>
          <a:lstStyle/>
          <a:p>
            <a:r>
              <a:rPr lang="en-US" sz="3200" dirty="0" err="1" smtClean="0">
                <a:latin typeface="Times New Roman" panose="02020603050405020304" pitchFamily="18" charset="0"/>
                <a:cs typeface="Times New Roman" panose="02020603050405020304" pitchFamily="18" charset="0"/>
              </a:rPr>
              <a:t>CoAP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advantages</a:t>
            </a:r>
          </a:p>
          <a:p>
            <a:pPr marL="457200" indent="-457200">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CoAP</a:t>
            </a:r>
            <a:r>
              <a:rPr lang="en-US" sz="2000" dirty="0" smtClean="0">
                <a:latin typeface="Times New Roman" panose="02020603050405020304" pitchFamily="18" charset="0"/>
                <a:cs typeface="Times New Roman" panose="02020603050405020304" pitchFamily="18" charset="0"/>
              </a:rPr>
              <a:t> is Lightweight: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essage is simple binary format (4 bytes header) -&gt; easy to parse, space efficient.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Client </a:t>
            </a:r>
            <a:r>
              <a:rPr lang="en-US" sz="2000" dirty="0">
                <a:latin typeface="Times New Roman" panose="02020603050405020304" pitchFamily="18" charset="0"/>
                <a:cs typeface="Times New Roman" panose="02020603050405020304" pitchFamily="18" charset="0"/>
              </a:rPr>
              <a:t>and server share the internal structures, so easy to implement both client and server compare to </a:t>
            </a:r>
            <a:r>
              <a:rPr lang="en-US" sz="2000" dirty="0" smtClean="0">
                <a:latin typeface="Times New Roman" panose="02020603050405020304" pitchFamily="18" charset="0"/>
                <a:cs typeface="Times New Roman" panose="02020603050405020304" pitchFamily="18" charset="0"/>
              </a:rPr>
              <a:t>HTTP.</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CoAP</a:t>
            </a:r>
            <a:r>
              <a:rPr lang="en-US" sz="2000" dirty="0" smtClean="0">
                <a:latin typeface="Times New Roman" panose="02020603050405020304" pitchFamily="18" charset="0"/>
                <a:cs typeface="Times New Roman" panose="02020603050405020304" pitchFamily="18" charset="0"/>
              </a:rPr>
              <a:t> is faster than HTTP</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Implement on top of UDP (Broadcast and Multicast), fast but unreliable.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Stateless, no connection, less overhead.</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smtClean="0"/>
              <a:t> </a:t>
            </a:r>
            <a:r>
              <a:rPr lang="en-US" sz="2000" dirty="0" err="1" smtClean="0">
                <a:latin typeface="Times New Roman" panose="02020603050405020304" pitchFamily="18" charset="0"/>
                <a:cs typeface="Times New Roman" panose="02020603050405020304" pitchFamily="18" charset="0"/>
              </a:rPr>
              <a:t>Omite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protocol level </a:t>
            </a:r>
            <a:r>
              <a:rPr lang="en-US" sz="2000" dirty="0" smtClean="0">
                <a:latin typeface="Times New Roman" panose="02020603050405020304" pitchFamily="18" charset="0"/>
                <a:cs typeface="Times New Roman" panose="02020603050405020304" pitchFamily="18" charset="0"/>
              </a:rPr>
              <a:t>reliability.</a:t>
            </a:r>
          </a:p>
          <a:p>
            <a:pPr marL="342900" indent="-342900">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CoAP</a:t>
            </a:r>
            <a:r>
              <a:rPr lang="en-US" sz="2000" dirty="0" smtClean="0">
                <a:latin typeface="Times New Roman" panose="02020603050405020304" pitchFamily="18" charset="0"/>
                <a:cs typeface="Times New Roman" panose="02020603050405020304" pitchFamily="18" charset="0"/>
              </a:rPr>
              <a:t> is almost like HTTP</a:t>
            </a:r>
          </a:p>
          <a:p>
            <a:r>
              <a:rPr lang="en-US" sz="2000" dirty="0" smtClean="0">
                <a:latin typeface="Times New Roman" panose="02020603050405020304" pitchFamily="18" charset="0"/>
                <a:cs typeface="Times New Roman" panose="02020603050405020304" pitchFamily="18" charset="0"/>
              </a:rPr>
              <a:t>      -  Request and Response model.</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RESTfull</a:t>
            </a:r>
            <a:r>
              <a:rPr lang="en-US" sz="2000" dirty="0" smtClean="0">
                <a:latin typeface="Times New Roman" panose="02020603050405020304" pitchFamily="18" charset="0"/>
                <a:cs typeface="Times New Roman" panose="02020603050405020304" pitchFamily="18" charset="0"/>
              </a:rPr>
              <a:t> design, GET/PUT/POST/DELETE method.</a:t>
            </a:r>
          </a:p>
          <a:p>
            <a:r>
              <a:rPr lang="en-US" sz="2000" dirty="0">
                <a:latin typeface="Times New Roman" panose="02020603050405020304" pitchFamily="18" charset="0"/>
                <a:cs typeface="Times New Roman" panose="02020603050405020304" pitchFamily="18" charset="0"/>
              </a:rPr>
              <a:t>      -  Addressable by URL with query string</a:t>
            </a:r>
          </a:p>
          <a:p>
            <a:r>
              <a:rPr lang="en-US" sz="2000" dirty="0">
                <a:latin typeface="Times New Roman" panose="02020603050405020304" pitchFamily="18" charset="0"/>
                <a:cs typeface="Times New Roman" panose="02020603050405020304" pitchFamily="18" charset="0"/>
              </a:rPr>
              <a:t>      -  Content-Type can be specified, but limited to pre-defined types, text, </a:t>
            </a:r>
            <a:r>
              <a:rPr lang="en-US" sz="2000" dirty="0" err="1">
                <a:latin typeface="Times New Roman" panose="02020603050405020304" pitchFamily="18" charset="0"/>
                <a:cs typeface="Times New Roman" panose="02020603050405020304" pitchFamily="18" charset="0"/>
              </a:rPr>
              <a:t>json</a:t>
            </a:r>
            <a:r>
              <a:rPr lang="en-US" sz="2000" dirty="0">
                <a:latin typeface="Times New Roman" panose="02020603050405020304" pitchFamily="18" charset="0"/>
                <a:cs typeface="Times New Roman" panose="02020603050405020304" pitchFamily="18" charset="0"/>
              </a:rPr>
              <a:t>, xml,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65878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4" name="Rectangle 6"/>
          <p:cNvSpPr>
            <a:spLocks noChangeArrowheads="1"/>
          </p:cNvSpPr>
          <p:nvPr/>
        </p:nvSpPr>
        <p:spPr bwMode="auto">
          <a:xfrm>
            <a:off x="1415480" y="1484784"/>
            <a:ext cx="19311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Perpetua" pitchFamily="18" charset="0"/>
              </a:rPr>
              <a:t>GET Method</a:t>
            </a:r>
          </a:p>
        </p:txBody>
      </p:sp>
      <p:sp>
        <p:nvSpPr>
          <p:cNvPr id="5" name="Rectangle 4"/>
          <p:cNvSpPr/>
          <p:nvPr/>
        </p:nvSpPr>
        <p:spPr>
          <a:xfrm>
            <a:off x="1411654" y="1946449"/>
            <a:ext cx="9436874" cy="1938992"/>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lgn="just">
              <a:lnSpc>
                <a:spcPct val="150000"/>
              </a:lnSpc>
              <a:buFont typeface="Wingdings" panose="05000000000000000000" pitchFamily="2" charset="2"/>
              <a:buChar char="Ø"/>
              <a:defRP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GET method retrieves a representation for the information that currently corresponds to the resource </a:t>
            </a:r>
            <a:r>
              <a:rPr lang="en-US" sz="2000" b="1" dirty="0">
                <a:latin typeface="Times New Roman" panose="02020603050405020304" pitchFamily="18" charset="0"/>
                <a:cs typeface="Times New Roman" panose="02020603050405020304" pitchFamily="18" charset="0"/>
              </a:rPr>
              <a:t>identified by the request URI. </a:t>
            </a:r>
          </a:p>
          <a:p>
            <a:pPr marL="342900" indent="-342900" algn="just">
              <a:lnSpc>
                <a:spcPct val="150000"/>
              </a:lnSpc>
              <a:buFont typeface="Wingdings" panose="05000000000000000000" pitchFamily="2" charset="2"/>
              <a:buChar char="Ø"/>
              <a:defRPr/>
            </a:pPr>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the request includes an Accept Option, that indicates the preferred content-format of a response. </a:t>
            </a:r>
          </a:p>
        </p:txBody>
      </p:sp>
      <p:sp>
        <p:nvSpPr>
          <p:cNvPr id="7" name="Rectangle 6"/>
          <p:cNvSpPr/>
          <p:nvPr/>
        </p:nvSpPr>
        <p:spPr>
          <a:xfrm>
            <a:off x="1411654" y="4648200"/>
            <a:ext cx="9436874" cy="1477328"/>
          </a:xfrm>
          <a:prstGeom prst="rect">
            <a:avLst/>
          </a:prstGeom>
          <a:solidFill>
            <a:sysClr val="window" lastClr="FFFFFF"/>
          </a:solidFill>
          <a:ln w="25400" cap="flat" cmpd="sng" algn="ctr">
            <a:solidFill>
              <a:srgbClr val="9BBB59"/>
            </a:solidFill>
            <a:prstDash val="solid"/>
          </a:ln>
          <a:effectLst/>
        </p:spPr>
        <p:txBody>
          <a:bodyPr wrap="square">
            <a:spAutoFit/>
          </a:bodyPr>
          <a:lstStyle/>
          <a:p>
            <a:pPr marL="342900" marR="0" lvl="0" indent="-3429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kumimoji="0" lang="en-US" sz="20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We </a:t>
            </a: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can only send limited data with </a:t>
            </a:r>
            <a:r>
              <a:rPr kumimoji="0" lang="en-US" sz="20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GET method </a:t>
            </a: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and it’s sent in </a:t>
            </a:r>
            <a:r>
              <a:rPr kumimoji="0" lang="en-US" sz="2000" b="1" i="0" u="none" strike="noStrike" kern="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the header request URL </a:t>
            </a: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whereas </a:t>
            </a:r>
          </a:p>
          <a:p>
            <a:pPr marL="342900" marR="0" lvl="0" indent="-3429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We can </a:t>
            </a:r>
            <a:r>
              <a:rPr kumimoji="0" lang="en-US" sz="2000" b="1" i="0" u="none" strike="noStrike" kern="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send large amount of data with POST </a:t>
            </a: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because it’s part of the </a:t>
            </a:r>
            <a:r>
              <a:rPr kumimoji="0" lang="en-US" sz="2000" b="1" i="0" u="none" strike="noStrike" kern="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request body</a:t>
            </a: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4364000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4" name="Rectangle 6"/>
          <p:cNvSpPr>
            <a:spLocks noChangeArrowheads="1"/>
          </p:cNvSpPr>
          <p:nvPr/>
        </p:nvSpPr>
        <p:spPr bwMode="auto">
          <a:xfrm>
            <a:off x="1415480" y="1484784"/>
            <a:ext cx="19311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Perpetua" pitchFamily="18" charset="0"/>
              </a:rPr>
              <a:t>GET Method</a:t>
            </a:r>
          </a:p>
        </p:txBody>
      </p:sp>
      <p:pic>
        <p:nvPicPr>
          <p:cNvPr id="3" name="Picture 2"/>
          <p:cNvPicPr>
            <a:picLocks noChangeAspect="1"/>
          </p:cNvPicPr>
          <p:nvPr/>
        </p:nvPicPr>
        <p:blipFill>
          <a:blip r:embed="rId2"/>
          <a:stretch>
            <a:fillRect/>
          </a:stretch>
        </p:blipFill>
        <p:spPr>
          <a:xfrm>
            <a:off x="1415480" y="2019201"/>
            <a:ext cx="3523793" cy="2286198"/>
          </a:xfrm>
          <a:prstGeom prst="rect">
            <a:avLst/>
          </a:prstGeom>
        </p:spPr>
      </p:pic>
      <p:grpSp>
        <p:nvGrpSpPr>
          <p:cNvPr id="5" name="Group 18"/>
          <p:cNvGrpSpPr>
            <a:grpSpLocks/>
          </p:cNvGrpSpPr>
          <p:nvPr/>
        </p:nvGrpSpPr>
        <p:grpSpPr bwMode="auto">
          <a:xfrm>
            <a:off x="6144279" y="2022059"/>
            <a:ext cx="3722688" cy="2209800"/>
            <a:chOff x="6177899" y="2310372"/>
            <a:chExt cx="3723362" cy="220980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7899" y="2310372"/>
              <a:ext cx="3723362"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8218221" y="3717313"/>
              <a:ext cx="228641" cy="228600"/>
            </a:xfrm>
            <a:prstGeom prst="ellipse">
              <a:avLst/>
            </a:prstGeom>
            <a:noFill/>
            <a:ln w="25400" cap="flat" cmpd="sng" algn="ctr">
              <a:solidFill>
                <a:srgbClr val="C0504D"/>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sp>
        <p:nvSpPr>
          <p:cNvPr id="11" name="Rectangle 10"/>
          <p:cNvSpPr/>
          <p:nvPr/>
        </p:nvSpPr>
        <p:spPr>
          <a:xfrm>
            <a:off x="1415480" y="4412395"/>
            <a:ext cx="9433048" cy="1938992"/>
          </a:xfrm>
          <a:prstGeom prst="rect">
            <a:avLst/>
          </a:prstGeom>
        </p:spPr>
        <p:txBody>
          <a:bodyPr wrap="square">
            <a:spAutoFit/>
          </a:bodyPr>
          <a:lstStyle/>
          <a:p>
            <a:pPr algn="just" fontAlgn="base">
              <a:lnSpc>
                <a:spcPct val="150000"/>
              </a:lnSpc>
              <a:spcBef>
                <a:spcPct val="0"/>
              </a:spcBef>
              <a:spcAft>
                <a:spcPct val="0"/>
              </a:spcAft>
              <a:buFont typeface="Wingdings" pitchFamily="2" charset="2"/>
              <a:buChar char="v"/>
              <a:defRPr/>
            </a:pPr>
            <a:r>
              <a:rPr lang="en-US" sz="2000" b="1" dirty="0">
                <a:solidFill>
                  <a:srgbClr val="C00000"/>
                </a:solidFill>
                <a:latin typeface="Times New Roman" pitchFamily="18" charset="0"/>
                <a:cs typeface="Times New Roman" pitchFamily="18" charset="0"/>
              </a:rPr>
              <a:t> Confirmable Message</a:t>
            </a:r>
          </a:p>
          <a:p>
            <a:pPr marL="114300" algn="just" fontAlgn="base">
              <a:lnSpc>
                <a:spcPct val="150000"/>
              </a:lnSpc>
              <a:spcBef>
                <a:spcPct val="0"/>
              </a:spcBef>
              <a:spcAft>
                <a:spcPct val="0"/>
              </a:spcAft>
              <a:defRPr/>
            </a:pPr>
            <a:r>
              <a:rPr lang="en-US" sz="2000" dirty="0">
                <a:solidFill>
                  <a:prstClr val="black"/>
                </a:solidFill>
                <a:latin typeface="Times New Roman" pitchFamily="18" charset="0"/>
                <a:cs typeface="Times New Roman" pitchFamily="18" charset="0"/>
              </a:rPr>
              <a:t>Some messages require an </a:t>
            </a:r>
            <a:r>
              <a:rPr lang="en-US" sz="2000" u="sng" dirty="0">
                <a:solidFill>
                  <a:prstClr val="black"/>
                </a:solidFill>
                <a:latin typeface="Times New Roman" pitchFamily="18" charset="0"/>
                <a:cs typeface="Times New Roman" pitchFamily="18" charset="0"/>
              </a:rPr>
              <a:t>acknowledgement</a:t>
            </a:r>
            <a:r>
              <a:rPr lang="en-US" sz="2000" dirty="0">
                <a:solidFill>
                  <a:prstClr val="black"/>
                </a:solidFill>
                <a:latin typeface="Times New Roman" pitchFamily="18" charset="0"/>
                <a:cs typeface="Times New Roman" pitchFamily="18" charset="0"/>
              </a:rPr>
              <a:t>. These messages are called “Confirmable“; </a:t>
            </a:r>
          </a:p>
          <a:p>
            <a:pPr marL="114300" algn="just" fontAlgn="base">
              <a:lnSpc>
                <a:spcPct val="150000"/>
              </a:lnSpc>
              <a:spcBef>
                <a:spcPct val="0"/>
              </a:spcBef>
              <a:spcAft>
                <a:spcPct val="0"/>
              </a:spcAft>
              <a:defRPr/>
            </a:pPr>
            <a:r>
              <a:rPr lang="en-US" sz="2000" dirty="0">
                <a:solidFill>
                  <a:prstClr val="black"/>
                </a:solidFill>
                <a:latin typeface="Times New Roman" pitchFamily="18" charset="0"/>
                <a:cs typeface="Times New Roman" pitchFamily="18" charset="0"/>
              </a:rPr>
              <a:t>When </a:t>
            </a:r>
            <a:r>
              <a:rPr lang="en-US" sz="2000" b="1" u="sng" dirty="0">
                <a:solidFill>
                  <a:prstClr val="black"/>
                </a:solidFill>
                <a:latin typeface="Times New Roman" pitchFamily="18" charset="0"/>
                <a:cs typeface="Times New Roman" pitchFamily="18" charset="0"/>
              </a:rPr>
              <a:t>no packets are lost</a:t>
            </a:r>
            <a:r>
              <a:rPr lang="en-US" sz="2000" dirty="0">
                <a:solidFill>
                  <a:prstClr val="black"/>
                </a:solidFill>
                <a:latin typeface="Times New Roman" pitchFamily="18" charset="0"/>
                <a:cs typeface="Times New Roman" pitchFamily="18" charset="0"/>
              </a:rPr>
              <a:t>, each  Confirmable message elicits </a:t>
            </a:r>
            <a:r>
              <a:rPr lang="en-US" sz="2000" u="sng" dirty="0">
                <a:solidFill>
                  <a:prstClr val="black"/>
                </a:solidFill>
                <a:latin typeface="Times New Roman" pitchFamily="18" charset="0"/>
                <a:cs typeface="Times New Roman" pitchFamily="18" charset="0"/>
              </a:rPr>
              <a:t>exactly one return message </a:t>
            </a:r>
            <a:r>
              <a:rPr lang="en-US" sz="2000" dirty="0">
                <a:solidFill>
                  <a:prstClr val="black"/>
                </a:solidFill>
                <a:latin typeface="Times New Roman" pitchFamily="18" charset="0"/>
                <a:cs typeface="Times New Roman" pitchFamily="18" charset="0"/>
              </a:rPr>
              <a:t>of type </a:t>
            </a:r>
            <a:r>
              <a:rPr lang="en-US" sz="2000" dirty="0">
                <a:solidFill>
                  <a:srgbClr val="C00000"/>
                </a:solidFill>
                <a:latin typeface="Times New Roman" pitchFamily="18" charset="0"/>
                <a:cs typeface="Times New Roman" pitchFamily="18" charset="0"/>
              </a:rPr>
              <a:t>Acknowledgement</a:t>
            </a:r>
            <a:r>
              <a:rPr lang="en-US" sz="2000" dirty="0">
                <a:solidFill>
                  <a:prstClr val="black"/>
                </a:solidFill>
                <a:latin typeface="Times New Roman" pitchFamily="18" charset="0"/>
                <a:cs typeface="Times New Roman" pitchFamily="18" charset="0"/>
              </a:rPr>
              <a:t> or type </a:t>
            </a:r>
            <a:r>
              <a:rPr lang="en-US" sz="2000" dirty="0">
                <a:solidFill>
                  <a:srgbClr val="C00000"/>
                </a:solidFill>
                <a:latin typeface="Times New Roman" pitchFamily="18" charset="0"/>
                <a:cs typeface="Times New Roman" pitchFamily="18" charset="0"/>
              </a:rPr>
              <a:t>Reset</a:t>
            </a:r>
            <a:r>
              <a:rPr lang="en-US" sz="2000" dirty="0">
                <a:solidFill>
                  <a:prstClr val="black"/>
                </a:solidFill>
                <a:latin typeface="Times New Roman" pitchFamily="18" charset="0"/>
                <a:cs typeface="Times New Roman" pitchFamily="18" charset="0"/>
              </a:rPr>
              <a:t>.</a:t>
            </a:r>
          </a:p>
        </p:txBody>
      </p:sp>
    </p:spTree>
    <p:extLst>
      <p:ext uri="{BB962C8B-B14F-4D97-AF65-F5344CB8AC3E}">
        <p14:creationId xmlns:p14="http://schemas.microsoft.com/office/powerpoint/2010/main" val="168526570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4" name="Rectangle 6"/>
          <p:cNvSpPr>
            <a:spLocks noChangeArrowheads="1"/>
          </p:cNvSpPr>
          <p:nvPr/>
        </p:nvSpPr>
        <p:spPr bwMode="auto">
          <a:xfrm>
            <a:off x="1415480" y="1484784"/>
            <a:ext cx="19311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Perpetua" pitchFamily="18" charset="0"/>
              </a:rPr>
              <a:t>GET Method</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40" y="2333890"/>
            <a:ext cx="3714750" cy="3687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5159896" y="2231850"/>
            <a:ext cx="583264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28892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pPr>
            <a:r>
              <a:rPr lang="en-US" altLang="en-US" sz="2000" b="1" dirty="0">
                <a:solidFill>
                  <a:srgbClr val="C00000"/>
                </a:solidFill>
                <a:latin typeface="Times New Roman" panose="02020603050405020304" pitchFamily="18" charset="0"/>
                <a:cs typeface="Times New Roman" panose="02020603050405020304" pitchFamily="18" charset="0"/>
              </a:rPr>
              <a:t>The Token Option </a:t>
            </a:r>
          </a:p>
          <a:p>
            <a:pPr lvl="1" algn="just">
              <a:lnSpc>
                <a:spcPct val="150000"/>
              </a:lnSpc>
              <a:buFont typeface="Wingdings" panose="05000000000000000000" pitchFamily="2" charset="2"/>
              <a:buChar char="§"/>
            </a:pPr>
            <a:r>
              <a:rPr lang="en-US" altLang="en-US" sz="2000" dirty="0">
                <a:solidFill>
                  <a:srgbClr val="000000"/>
                </a:solidFill>
                <a:latin typeface="Times New Roman" panose="02020603050405020304" pitchFamily="18" charset="0"/>
                <a:cs typeface="Times New Roman" panose="02020603050405020304" pitchFamily="18" charset="0"/>
              </a:rPr>
              <a:t> is an opaque sequence </a:t>
            </a:r>
            <a:r>
              <a:rPr lang="en-US" altLang="en-US" sz="2000" b="1" dirty="0">
                <a:latin typeface="Times New Roman" panose="02020603050405020304" pitchFamily="18" charset="0"/>
                <a:cs typeface="Times New Roman" panose="02020603050405020304" pitchFamily="18" charset="0"/>
              </a:rPr>
              <a:t>of</a:t>
            </a:r>
            <a:r>
              <a:rPr lang="en-US" altLang="en-US" sz="2000" b="1" dirty="0">
                <a:solidFill>
                  <a:srgbClr val="C00000"/>
                </a:solidFill>
                <a:latin typeface="Times New Roman" panose="02020603050405020304" pitchFamily="18" charset="0"/>
                <a:cs typeface="Times New Roman" panose="02020603050405020304" pitchFamily="18" charset="0"/>
              </a:rPr>
              <a:t> 1-2 bytes </a:t>
            </a:r>
          </a:p>
          <a:p>
            <a:pPr lvl="1" algn="just">
              <a:lnSpc>
                <a:spcPct val="150000"/>
              </a:lnSpc>
              <a:buFont typeface="Wingdings" panose="05000000000000000000" pitchFamily="2" charset="2"/>
              <a:buChar char="§"/>
            </a:pP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dirty="0">
                <a:solidFill>
                  <a:srgbClr val="000000"/>
                </a:solidFill>
                <a:latin typeface="Times New Roman" panose="02020603050405020304" pitchFamily="18" charset="0"/>
                <a:cs typeface="Times New Roman" panose="02020603050405020304" pitchFamily="18" charset="0"/>
              </a:rPr>
              <a:t>which is used to match a request with a response</a:t>
            </a:r>
          </a:p>
          <a:p>
            <a:pPr lvl="1" algn="just">
              <a:lnSpc>
                <a:spcPct val="150000"/>
              </a:lnSpc>
              <a:buFont typeface="Wingdings" panose="05000000000000000000" pitchFamily="2" charset="2"/>
              <a:buChar char="§"/>
            </a:pPr>
            <a:r>
              <a:rPr lang="en-US" altLang="en-US" sz="2000" dirty="0">
                <a:solidFill>
                  <a:srgbClr val="000000"/>
                </a:solidFill>
                <a:latin typeface="Times New Roman" panose="02020603050405020304" pitchFamily="18" charset="0"/>
                <a:cs typeface="Times New Roman" panose="02020603050405020304" pitchFamily="18" charset="0"/>
              </a:rPr>
              <a:t>  is meant for use with asynchronous responses by this specification. </a:t>
            </a:r>
          </a:p>
          <a:p>
            <a:pPr lvl="1" algn="just">
              <a:lnSpc>
                <a:spcPct val="150000"/>
              </a:lnSpc>
              <a:buFont typeface="Wingdings" panose="05000000000000000000" pitchFamily="2" charset="2"/>
              <a:buChar char="§"/>
            </a:pPr>
            <a:r>
              <a:rPr lang="en-US" altLang="en-US" sz="2000" dirty="0">
                <a:solidFill>
                  <a:srgbClr val="000000"/>
                </a:solidFill>
                <a:latin typeface="Times New Roman" panose="02020603050405020304" pitchFamily="18" charset="0"/>
                <a:cs typeface="Times New Roman" panose="02020603050405020304" pitchFamily="18" charset="0"/>
              </a:rPr>
              <a:t>  the Token is generated </a:t>
            </a:r>
            <a:r>
              <a:rPr lang="en-US" altLang="en-US" sz="2000" b="1" dirty="0">
                <a:solidFill>
                  <a:srgbClr val="000000"/>
                </a:solidFill>
                <a:latin typeface="Times New Roman" panose="02020603050405020304" pitchFamily="18" charset="0"/>
                <a:cs typeface="Times New Roman" panose="02020603050405020304" pitchFamily="18" charset="0"/>
              </a:rPr>
              <a:t>by a client </a:t>
            </a:r>
            <a:r>
              <a:rPr lang="en-US" altLang="en-US" sz="2000" dirty="0">
                <a:solidFill>
                  <a:srgbClr val="000000"/>
                </a:solidFill>
                <a:latin typeface="Times New Roman" panose="02020603050405020304" pitchFamily="18" charset="0"/>
                <a:cs typeface="Times New Roman" panose="02020603050405020304" pitchFamily="18" charset="0"/>
              </a:rPr>
              <a:t>and included </a:t>
            </a:r>
            <a:r>
              <a:rPr lang="en-US" altLang="en-US" sz="2000" b="1" dirty="0">
                <a:solidFill>
                  <a:srgbClr val="000000"/>
                </a:solidFill>
                <a:latin typeface="Times New Roman" panose="02020603050405020304" pitchFamily="18" charset="0"/>
                <a:cs typeface="Times New Roman" panose="02020603050405020304" pitchFamily="18" charset="0"/>
              </a:rPr>
              <a:t>in a way that Token values </a:t>
            </a:r>
            <a:r>
              <a:rPr lang="en-US" altLang="en-US" sz="2000" dirty="0">
                <a:solidFill>
                  <a:srgbClr val="000000"/>
                </a:solidFill>
                <a:latin typeface="Times New Roman" panose="02020603050405020304" pitchFamily="18" charset="0"/>
                <a:cs typeface="Times New Roman" panose="02020603050405020304" pitchFamily="18" charset="0"/>
              </a:rPr>
              <a:t>currently in use are unique. </a:t>
            </a:r>
          </a:p>
        </p:txBody>
      </p:sp>
    </p:spTree>
    <p:extLst>
      <p:ext uri="{BB962C8B-B14F-4D97-AF65-F5344CB8AC3E}">
        <p14:creationId xmlns:p14="http://schemas.microsoft.com/office/powerpoint/2010/main" val="191572023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4" name="Rectangle 6"/>
          <p:cNvSpPr>
            <a:spLocks noChangeArrowheads="1"/>
          </p:cNvSpPr>
          <p:nvPr/>
        </p:nvSpPr>
        <p:spPr bwMode="auto">
          <a:xfrm>
            <a:off x="1415480" y="1484784"/>
            <a:ext cx="2085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smtClean="0">
                <a:latin typeface="Perpetua" pitchFamily="18" charset="0"/>
              </a:rPr>
              <a:t>POST </a:t>
            </a:r>
            <a:r>
              <a:rPr lang="en-US" altLang="en-US" sz="2400" b="1" dirty="0">
                <a:latin typeface="Perpetua" pitchFamily="18" charset="0"/>
              </a:rPr>
              <a:t>Method</a:t>
            </a:r>
          </a:p>
        </p:txBody>
      </p:sp>
      <p:sp>
        <p:nvSpPr>
          <p:cNvPr id="6" name="Rectangle 1"/>
          <p:cNvSpPr>
            <a:spLocks noChangeArrowheads="1"/>
          </p:cNvSpPr>
          <p:nvPr/>
        </p:nvSpPr>
        <p:spPr bwMode="auto">
          <a:xfrm>
            <a:off x="983432" y="1978885"/>
            <a:ext cx="10369152"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algn="just" fontAlgn="base">
              <a:lnSpc>
                <a:spcPct val="150000"/>
              </a:lnSpc>
              <a:spcBef>
                <a:spcPct val="0"/>
              </a:spcBef>
              <a:spcAft>
                <a:spcPct val="0"/>
              </a:spcAft>
              <a:buFont typeface="Wingdings" panose="05000000000000000000" pitchFamily="2" charset="2"/>
              <a:buChar char="Ø"/>
            </a:pPr>
            <a:r>
              <a:rPr lang="en-US" altLang="en-US" sz="1600" dirty="0" smtClean="0">
                <a:solidFill>
                  <a:srgbClr val="000000"/>
                </a:solidFill>
                <a:latin typeface="Times New Roman" panose="02020603050405020304" pitchFamily="18" charset="0"/>
                <a:cs typeface="Times New Roman" panose="02020603050405020304" pitchFamily="18" charset="0"/>
              </a:rPr>
              <a:t>The POST method is used to request the server to create a new subordinate resource under the requested parent URI.</a:t>
            </a:r>
          </a:p>
          <a:p>
            <a:pPr marL="285750" indent="-285750" algn="just" fontAlgn="base">
              <a:lnSpc>
                <a:spcPct val="150000"/>
              </a:lnSpc>
              <a:spcBef>
                <a:spcPct val="0"/>
              </a:spcBef>
              <a:spcAft>
                <a:spcPct val="0"/>
              </a:spcAft>
              <a:buFont typeface="Wingdings" panose="05000000000000000000" pitchFamily="2" charset="2"/>
              <a:buChar char="Ø"/>
            </a:pPr>
            <a:r>
              <a:rPr lang="en-US" altLang="en-US" sz="1600" dirty="0" smtClean="0">
                <a:solidFill>
                  <a:srgbClr val="000000"/>
                </a:solidFill>
                <a:latin typeface="Times New Roman" panose="02020603050405020304" pitchFamily="18" charset="0"/>
                <a:cs typeface="Times New Roman" panose="02020603050405020304" pitchFamily="18" charset="0"/>
              </a:rPr>
              <a:t>If a resource has been created on the server, the response SHOULD be 201 (Created) including the URI of the new resource in a Location Option with any possible status in the message body.</a:t>
            </a:r>
          </a:p>
          <a:p>
            <a:pPr marL="285750" indent="-285750" algn="just" fontAlgn="base">
              <a:lnSpc>
                <a:spcPct val="150000"/>
              </a:lnSpc>
              <a:spcBef>
                <a:spcPct val="0"/>
              </a:spcBef>
              <a:spcAft>
                <a:spcPct val="0"/>
              </a:spcAft>
              <a:buFont typeface="Wingdings" panose="05000000000000000000" pitchFamily="2" charset="2"/>
              <a:buChar char="Ø"/>
            </a:pPr>
            <a:r>
              <a:rPr lang="en-US" altLang="en-US" sz="1600" dirty="0" smtClean="0">
                <a:solidFill>
                  <a:srgbClr val="000000"/>
                </a:solidFill>
                <a:latin typeface="Times New Roman" panose="02020603050405020304" pitchFamily="18" charset="0"/>
                <a:cs typeface="Times New Roman" panose="02020603050405020304" pitchFamily="18" charset="0"/>
              </a:rPr>
              <a:t>If the POST succeeds but does not result in a new resource being created on the server, a 200 (OK) response code SHOULD be returned.</a:t>
            </a:r>
          </a:p>
        </p:txBody>
      </p:sp>
      <p:sp>
        <p:nvSpPr>
          <p:cNvPr id="13" name="Rounded Rectangle 12"/>
          <p:cNvSpPr/>
          <p:nvPr/>
        </p:nvSpPr>
        <p:spPr>
          <a:xfrm>
            <a:off x="9264352" y="3777317"/>
            <a:ext cx="1295400" cy="9144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smtClean="0"/>
              <a:t>Server</a:t>
            </a:r>
            <a:endParaRPr lang="en-US" dirty="0"/>
          </a:p>
        </p:txBody>
      </p:sp>
      <p:sp>
        <p:nvSpPr>
          <p:cNvPr id="14" name="Rounded Rectangle 13"/>
          <p:cNvSpPr/>
          <p:nvPr/>
        </p:nvSpPr>
        <p:spPr>
          <a:xfrm>
            <a:off x="3527804" y="3746283"/>
            <a:ext cx="1295400" cy="9144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t>Client</a:t>
            </a:r>
          </a:p>
        </p:txBody>
      </p:sp>
      <p:sp>
        <p:nvSpPr>
          <p:cNvPr id="15" name="Rectangle 17"/>
          <p:cNvSpPr>
            <a:spLocks noChangeArrowheads="1"/>
          </p:cNvSpPr>
          <p:nvPr/>
        </p:nvSpPr>
        <p:spPr bwMode="auto">
          <a:xfrm>
            <a:off x="5101664" y="4190882"/>
            <a:ext cx="3381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latin typeface="Perpetua" pitchFamily="18" charset="0"/>
              </a:rPr>
              <a:t>CON [ox1c] POST/ light Token: 0x33</a:t>
            </a:r>
            <a:endParaRPr lang="en-US" altLang="en-US" dirty="0"/>
          </a:p>
        </p:txBody>
      </p:sp>
      <p:sp>
        <p:nvSpPr>
          <p:cNvPr id="17" name="Rectangle 35"/>
          <p:cNvSpPr>
            <a:spLocks noChangeArrowheads="1"/>
          </p:cNvSpPr>
          <p:nvPr/>
        </p:nvSpPr>
        <p:spPr bwMode="auto">
          <a:xfrm>
            <a:off x="5113205" y="5250327"/>
            <a:ext cx="28209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latin typeface="Perpetua" pitchFamily="18" charset="0"/>
              </a:rPr>
              <a:t>ACK [ox1c] POST/ 201 Create</a:t>
            </a:r>
          </a:p>
          <a:p>
            <a:pPr eaLnBrk="1" hangingPunct="1"/>
            <a:r>
              <a:rPr lang="en-US" altLang="en-US" dirty="0">
                <a:solidFill>
                  <a:srgbClr val="000000"/>
                </a:solidFill>
                <a:latin typeface="Perpetua" pitchFamily="18" charset="0"/>
              </a:rPr>
              <a:t> 58.2;  Token: 0x33</a:t>
            </a:r>
            <a:endParaRPr lang="en-US" altLang="en-US" dirty="0"/>
          </a:p>
        </p:txBody>
      </p:sp>
      <p:cxnSp>
        <p:nvCxnSpPr>
          <p:cNvPr id="18" name="Straight Connector 17"/>
          <p:cNvCxnSpPr/>
          <p:nvPr/>
        </p:nvCxnSpPr>
        <p:spPr>
          <a:xfrm rot="5400000">
            <a:off x="3502592" y="5255019"/>
            <a:ext cx="1143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9342934" y="5266925"/>
            <a:ext cx="1147762"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4477320" y="5143499"/>
            <a:ext cx="5257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477320" y="4858250"/>
            <a:ext cx="5257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41"/>
          <p:cNvSpPr>
            <a:spLocks noChangeArrowheads="1"/>
          </p:cNvSpPr>
          <p:nvPr/>
        </p:nvSpPr>
        <p:spPr bwMode="auto">
          <a:xfrm>
            <a:off x="1199456" y="5923161"/>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v"/>
            </a:pPr>
            <a:r>
              <a:rPr lang="en-US" altLang="en-US" sz="1600" dirty="0">
                <a:latin typeface="Perpetua" pitchFamily="18" charset="0"/>
              </a:rPr>
              <a:t> </a:t>
            </a:r>
            <a:r>
              <a:rPr lang="en-US" altLang="en-US" sz="1600" dirty="0">
                <a:latin typeface="Times New Roman" panose="02020603050405020304" pitchFamily="18" charset="0"/>
                <a:cs typeface="Times New Roman" panose="02020603050405020304" pitchFamily="18" charset="0"/>
              </a:rPr>
              <a:t> POST can </a:t>
            </a:r>
            <a:r>
              <a:rPr lang="en-US" altLang="en-US" sz="1600" b="1" dirty="0">
                <a:latin typeface="Times New Roman" panose="02020603050405020304" pitchFamily="18" charset="0"/>
                <a:cs typeface="Times New Roman" panose="02020603050405020304" pitchFamily="18" charset="0"/>
              </a:rPr>
              <a:t>transfer data securely to server, </a:t>
            </a:r>
            <a:r>
              <a:rPr lang="en-US" altLang="en-US" sz="1600" dirty="0">
                <a:latin typeface="Times New Roman" panose="02020603050405020304" pitchFamily="18" charset="0"/>
                <a:cs typeface="Times New Roman" panose="02020603050405020304" pitchFamily="18" charset="0"/>
              </a:rPr>
              <a:t>it can transfer large data and should be used to send data to server;</a:t>
            </a:r>
          </a:p>
        </p:txBody>
      </p:sp>
    </p:spTree>
    <p:extLst>
      <p:ext uri="{BB962C8B-B14F-4D97-AF65-F5344CB8AC3E}">
        <p14:creationId xmlns:p14="http://schemas.microsoft.com/office/powerpoint/2010/main" val="214332415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1_Median">
  <a:themeElements>
    <a:clrScheme name="11_Median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0070C0"/>
      </a:hlink>
      <a:folHlink>
        <a:srgbClr val="0070C0"/>
      </a:folHlink>
    </a:clrScheme>
    <a:fontScheme name="11_Median">
      <a:majorFont>
        <a:latin typeface="Georgia"/>
        <a:ea typeface=""/>
        <a:cs typeface="Tahoma"/>
      </a:majorFont>
      <a:minorFont>
        <a:latin typeface="Trebuchet MS"/>
        <a:ea typeface=""/>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1_Median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0070C0"/>
        </a:hlink>
        <a:folHlink>
          <a:srgbClr val="0070C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10574</TotalTime>
  <Words>2101</Words>
  <Application>Microsoft Office PowerPoint</Application>
  <PresentationFormat>Widescreen</PresentationFormat>
  <Paragraphs>319</Paragraphs>
  <Slides>26</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Malgun Gothic</vt:lpstr>
      <vt:lpstr>Arial</vt:lpstr>
      <vt:lpstr>Calibri</vt:lpstr>
      <vt:lpstr>Century Gothic</vt:lpstr>
      <vt:lpstr>Georgia</vt:lpstr>
      <vt:lpstr>Perpetua</vt:lpstr>
      <vt:lpstr>Tahoma</vt:lpstr>
      <vt:lpstr>Times New Roman</vt:lpstr>
      <vt:lpstr>Trebuchet MS</vt:lpstr>
      <vt:lpstr>Wingdings</vt:lpstr>
      <vt:lpstr>11_Median</vt:lpstr>
      <vt:lpstr>PowerPoint Presentation</vt:lpstr>
      <vt:lpstr>CoAP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tuongdangkhoa</dc:creator>
  <cp:lastModifiedBy>Hoang</cp:lastModifiedBy>
  <cp:revision>321</cp:revision>
  <dcterms:created xsi:type="dcterms:W3CDTF">2013-01-28T01:51:05Z</dcterms:created>
  <dcterms:modified xsi:type="dcterms:W3CDTF">2017-06-07T16:59:49Z</dcterms:modified>
</cp:coreProperties>
</file>