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37" r:id="rId2"/>
    <p:sldId id="381" r:id="rId3"/>
    <p:sldId id="382" r:id="rId4"/>
    <p:sldId id="383" r:id="rId5"/>
    <p:sldId id="384" r:id="rId6"/>
    <p:sldId id="385" r:id="rId7"/>
    <p:sldId id="389" r:id="rId8"/>
    <p:sldId id="390" r:id="rId9"/>
    <p:sldId id="386" r:id="rId10"/>
    <p:sldId id="391" r:id="rId11"/>
    <p:sldId id="392" r:id="rId12"/>
    <p:sldId id="387" r:id="rId13"/>
    <p:sldId id="388" r:id="rId14"/>
    <p:sldId id="393" r:id="rId15"/>
    <p:sldId id="35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3" autoAdjust="0"/>
    <p:restoredTop sz="94637"/>
  </p:normalViewPr>
  <p:slideViewPr>
    <p:cSldViewPr>
      <p:cViewPr varScale="1">
        <p:scale>
          <a:sx n="41" d="100"/>
          <a:sy n="41" d="100"/>
        </p:scale>
        <p:origin x="54" y="141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E8F01-87B2-4875-99E6-D9C12D20C2BF}" type="datetimeFigureOut">
              <a:rPr lang="en-US" smtClean="0"/>
              <a:pPr/>
              <a:t>6/6/2017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59D25-A9C9-43AF-9DC0-29D661AFB38A}" type="slidenum">
              <a:rPr lang="en-US" smtClean="0"/>
              <a:pPr/>
              <a:t>‹#›</a:t>
            </a:fld>
            <a:endParaRPr lang="en-US"/>
          </a:p>
        </p:txBody>
      </p:sp>
    </p:spTree>
    <p:extLst>
      <p:ext uri="{BB962C8B-B14F-4D97-AF65-F5344CB8AC3E}">
        <p14:creationId xmlns:p14="http://schemas.microsoft.com/office/powerpoint/2010/main" val="236096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6F8BFAB-BEBF-4AD3-95F9-58CBA3293364}" type="slidenum">
              <a:rPr lang="en-US" smtClean="0"/>
              <a:pPr>
                <a:defRPr/>
              </a:pPr>
              <a:t>1</a:t>
            </a:fld>
            <a:endParaRPr lang="en-US"/>
          </a:p>
        </p:txBody>
      </p:sp>
    </p:spTree>
    <p:extLst>
      <p:ext uri="{BB962C8B-B14F-4D97-AF65-F5344CB8AC3E}">
        <p14:creationId xmlns:p14="http://schemas.microsoft.com/office/powerpoint/2010/main" val="9684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1237" cy="342741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extLst>
      <p:ext uri="{BB962C8B-B14F-4D97-AF65-F5344CB8AC3E}">
        <p14:creationId xmlns:p14="http://schemas.microsoft.com/office/powerpoint/2010/main" val="248889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7912F-82EC-4CE6-A239-EEBC4A7F6F89}" type="slidenum">
              <a:rPr lang="en-US" smtClean="0"/>
              <a:pPr/>
              <a:t>15</a:t>
            </a:fld>
            <a:endParaRPr lang="en-US"/>
          </a:p>
        </p:txBody>
      </p:sp>
    </p:spTree>
    <p:extLst>
      <p:ext uri="{BB962C8B-B14F-4D97-AF65-F5344CB8AC3E}">
        <p14:creationId xmlns:p14="http://schemas.microsoft.com/office/powerpoint/2010/main" val="426021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3" y="0"/>
            <a:ext cx="11059583" cy="12192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C00000"/>
                </a:solidFill>
              </a:defRPr>
            </a:lvl1pPr>
            <a:lvl2pPr>
              <a:defRPr>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a:xfrm>
            <a:off x="4974797" y="6453337"/>
            <a:ext cx="2324419" cy="307777"/>
          </a:xfrm>
          <a:prstGeom prst="rect">
            <a:avLst/>
          </a:prstGeom>
        </p:spPr>
        <p:txBody>
          <a:bodyPr wrap="none">
            <a:spAutoFit/>
          </a:bodyPr>
          <a:lstStyle/>
          <a:p>
            <a:pPr algn="ctr"/>
            <a:r>
              <a:rPr lang="en-US" sz="1400" dirty="0" smtClean="0">
                <a:solidFill>
                  <a:srgbClr val="7F7F7F"/>
                </a:solidFill>
              </a:rPr>
              <a:t>TMA Solutions Confidential</a:t>
            </a:r>
            <a:endParaRPr lang="en-US" sz="1400" dirty="0">
              <a:solidFill>
                <a:srgbClr val="7F7F7F"/>
              </a:solidFill>
            </a:endParaRPr>
          </a:p>
        </p:txBody>
      </p:sp>
    </p:spTree>
  </p:cSld>
  <p:clrMapOvr>
    <a:masterClrMapping/>
  </p:clrMapOvr>
  <p:transition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a:xfrm>
            <a:off x="609561" y="6247908"/>
            <a:ext cx="2840123" cy="472897"/>
          </a:xfrm>
          <a:prstGeom prst="rect">
            <a:avLst/>
          </a:prstGeom>
        </p:spPr>
        <p:txBody>
          <a:bodyPr lIns="82945" tIns="41473" rIns="82945" bIns="41473"/>
          <a:lstStyle>
            <a:lvl1pPr>
              <a:defRPr/>
            </a:lvl1pPr>
          </a:lstStyle>
          <a:p>
            <a:pPr lvl="0"/>
            <a:endParaRPr lang="fi-FI"/>
          </a:p>
        </p:txBody>
      </p:sp>
      <p:sp>
        <p:nvSpPr>
          <p:cNvPr id="3" name="Footer Placeholder 2"/>
          <p:cNvSpPr txBox="1">
            <a:spLocks noGrp="1"/>
          </p:cNvSpPr>
          <p:nvPr>
            <p:ph type="ftr" sz="quarter" idx="9"/>
          </p:nvPr>
        </p:nvSpPr>
        <p:spPr>
          <a:xfrm>
            <a:off x="4169409" y="6247908"/>
            <a:ext cx="3864183" cy="472897"/>
          </a:xfrm>
          <a:prstGeom prst="rect">
            <a:avLst/>
          </a:prstGeom>
        </p:spPr>
        <p:txBody>
          <a:bodyPr lIns="82945" tIns="41473" rIns="82945" bIns="41473"/>
          <a:lstStyle>
            <a:lvl1pPr>
              <a:defRPr/>
            </a:lvl1pPr>
          </a:lstStyle>
          <a:p>
            <a:pPr lvl="0"/>
            <a:endParaRPr lang="fi-FI"/>
          </a:p>
        </p:txBody>
      </p:sp>
      <p:sp>
        <p:nvSpPr>
          <p:cNvPr id="4" name="Slide Number Placeholder 3"/>
          <p:cNvSpPr txBox="1">
            <a:spLocks noGrp="1"/>
          </p:cNvSpPr>
          <p:nvPr>
            <p:ph type="sldNum" sz="quarter" idx="8"/>
          </p:nvPr>
        </p:nvSpPr>
        <p:spPr>
          <a:xfrm>
            <a:off x="8740683" y="6247908"/>
            <a:ext cx="2840123" cy="472897"/>
          </a:xfrm>
          <a:prstGeom prst="rect">
            <a:avLst/>
          </a:prstGeom>
        </p:spPr>
        <p:txBody>
          <a:bodyPr lIns="82945" tIns="41473" rIns="82945" bIns="41473"/>
          <a:lstStyle>
            <a:lvl1pPr>
              <a:defRPr/>
            </a:lvl1pPr>
          </a:lstStyle>
          <a:p>
            <a:pPr lvl="0"/>
            <a:fld id="{98865938-DBB8-492E-8C4A-55F3B45E4218}" type="slidenum">
              <a:rPr/>
              <a:pPr lvl="0"/>
              <a:t>‹#›</a:t>
            </a:fld>
            <a:endParaRPr lang="fi-FI"/>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lum/>
          </a:blip>
          <a:srcRect/>
          <a:stretch>
            <a:fillRect/>
          </a:stretch>
        </a:blipFill>
        <a:effectLst/>
      </p:bgPr>
    </p:bg>
    <p:spTree>
      <p:nvGrpSpPr>
        <p:cNvPr id="1" name=""/>
        <p:cNvGrpSpPr/>
        <p:nvPr/>
      </p:nvGrpSpPr>
      <p:grpSpPr>
        <a:xfrm>
          <a:off x="0" y="0"/>
          <a:ext cx="0" cy="0"/>
          <a:chOff x="0" y="0"/>
          <a:chExt cx="0" cy="0"/>
        </a:xfrm>
      </p:grpSpPr>
      <p:sp>
        <p:nvSpPr>
          <p:cNvPr id="3074" name="Title Placeholder 21"/>
          <p:cNvSpPr>
            <a:spLocks noGrp="1"/>
          </p:cNvSpPr>
          <p:nvPr>
            <p:ph type="title"/>
          </p:nvPr>
        </p:nvSpPr>
        <p:spPr bwMode="auto">
          <a:xfrm>
            <a:off x="812803" y="0"/>
            <a:ext cx="11059583" cy="1219200"/>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19" name="Text Placeholder 12"/>
          <p:cNvSpPr>
            <a:spLocks noGrp="1"/>
          </p:cNvSpPr>
          <p:nvPr>
            <p:ph type="body" idx="1"/>
          </p:nvPr>
        </p:nvSpPr>
        <p:spPr bwMode="auto">
          <a:xfrm>
            <a:off x="812803" y="1600200"/>
            <a:ext cx="10773833" cy="4643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Third level</a:t>
            </a:r>
          </a:p>
          <a:p>
            <a:pPr lvl="2"/>
            <a:r>
              <a:rPr lang="en-US" dirty="0" smtClean="0"/>
              <a:t>Fourth level</a:t>
            </a:r>
          </a:p>
          <a:p>
            <a:pPr lvl="4"/>
            <a:endParaRPr lang="en-US" dirty="0" smtClean="0"/>
          </a:p>
        </p:txBody>
      </p:sp>
      <p:sp>
        <p:nvSpPr>
          <p:cNvPr id="5" name="Text Box 5"/>
          <p:cNvSpPr txBox="1">
            <a:spLocks noChangeArrowheads="1"/>
          </p:cNvSpPr>
          <p:nvPr/>
        </p:nvSpPr>
        <p:spPr bwMode="auto">
          <a:xfrm>
            <a:off x="11315703" y="6531658"/>
            <a:ext cx="749300" cy="338554"/>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defTabSz="457200" eaLnBrk="0" hangingPunct="0">
              <a:spcBef>
                <a:spcPct val="50000"/>
              </a:spcBef>
              <a:defRPr/>
            </a:pPr>
            <a:fld id="{BE659CA3-6FA6-4224-AEC8-05B9216E0E3B}" type="slidenum">
              <a:rPr lang="en-US" sz="1600" b="1">
                <a:solidFill>
                  <a:srgbClr val="FFFFFF"/>
                </a:solidFill>
              </a:rPr>
              <a:pPr defTabSz="457200" eaLnBrk="0" hangingPunct="0">
                <a:spcBef>
                  <a:spcPct val="50000"/>
                </a:spcBef>
                <a:defRPr/>
              </a:pPr>
              <a:t>‹#›</a:t>
            </a:fld>
            <a:endParaRPr lang="en-US" sz="16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advClick="0" advTm="2000"/>
  <p:txStyles>
    <p:title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p:titleStyle>
    <p:bodyStyle>
      <a:lvl1pPr marL="319088" indent="-319088" algn="l" rtl="0" eaLnBrk="1" fontAlgn="base" hangingPunct="1">
        <a:spcBef>
          <a:spcPts val="700"/>
        </a:spcBef>
        <a:spcAft>
          <a:spcPct val="0"/>
        </a:spcAft>
        <a:buClr>
          <a:srgbClr val="C00000"/>
        </a:buClr>
        <a:buSzPct val="75000"/>
        <a:buFont typeface="Wingdings" pitchFamily="2" charset="2"/>
        <a:buChar char="v"/>
        <a:defRPr sz="2400" b="1">
          <a:solidFill>
            <a:srgbClr val="C00000"/>
          </a:solidFill>
          <a:latin typeface="Calibri" pitchFamily="34" charset="0"/>
          <a:ea typeface="+mn-ea"/>
          <a:cs typeface="+mn-cs"/>
        </a:defRPr>
      </a:lvl1pPr>
      <a:lvl2pPr marL="639763" indent="-273050" algn="l" rtl="0" eaLnBrk="1" fontAlgn="base" hangingPunct="1">
        <a:spcBef>
          <a:spcPts val="550"/>
        </a:spcBef>
        <a:spcAft>
          <a:spcPct val="0"/>
        </a:spcAft>
        <a:buClr>
          <a:schemeClr val="tx1"/>
        </a:buClr>
        <a:buSzPct val="75000"/>
        <a:buFont typeface="Wingdings" pitchFamily="2" charset="2"/>
        <a:buChar char="Ø"/>
        <a:defRPr sz="2200">
          <a:solidFill>
            <a:schemeClr val="tx1"/>
          </a:solidFill>
          <a:latin typeface="Calibri" pitchFamily="34" charset="0"/>
          <a:cs typeface="+mn-cs"/>
        </a:defRPr>
      </a:lvl2pPr>
      <a:lvl3pPr marL="914400" indent="-228600" algn="l" rtl="0" eaLnBrk="1" fontAlgn="base" hangingPunct="1">
        <a:spcBef>
          <a:spcPts val="500"/>
        </a:spcBef>
        <a:spcAft>
          <a:spcPct val="0"/>
        </a:spcAft>
        <a:buClr>
          <a:srgbClr val="000099"/>
        </a:buClr>
        <a:buSzPct val="75000"/>
        <a:buFont typeface="Wingdings" pitchFamily="2" charset="2"/>
        <a:buChar char="§"/>
        <a:defRPr lang="en-US" sz="2000" i="1" dirty="0" smtClean="0">
          <a:solidFill>
            <a:srgbClr val="0070C0"/>
          </a:solidFill>
          <a:latin typeface="Calibri" pitchFamily="34" charset="0"/>
          <a:cs typeface="+mn-cs"/>
        </a:defRPr>
      </a:lvl3pPr>
      <a:lvl4pPr marL="1371600" indent="-228600" algn="l" rtl="0" eaLnBrk="1" fontAlgn="base" hangingPunct="1">
        <a:spcBef>
          <a:spcPts val="400"/>
        </a:spcBef>
        <a:spcAft>
          <a:spcPct val="0"/>
        </a:spcAft>
        <a:buClr>
          <a:srgbClr val="0BD0D9"/>
        </a:buClr>
        <a:buSzPct val="75000"/>
        <a:buChar char="•"/>
        <a:defRPr sz="1400" b="1">
          <a:solidFill>
            <a:schemeClr val="tx1"/>
          </a:solidFill>
          <a:latin typeface="+mn-lt"/>
          <a:cs typeface="+mn-cs"/>
        </a:defRPr>
      </a:lvl4pPr>
      <a:lvl5pPr marL="1828800" indent="-228600" algn="l" rtl="0" eaLnBrk="1" fontAlgn="base" hangingPunct="1">
        <a:spcBef>
          <a:spcPts val="400"/>
        </a:spcBef>
        <a:spcAft>
          <a:spcPct val="0"/>
        </a:spcAft>
        <a:buClr>
          <a:srgbClr val="10CF9B"/>
        </a:buClr>
        <a:buSzPct val="65000"/>
        <a:buFont typeface="Wingdings" pitchFamily="2" charset="2"/>
        <a:buChar char="»"/>
        <a:defRPr sz="1400" b="1">
          <a:solidFill>
            <a:schemeClr val="tx1"/>
          </a:solidFill>
          <a:latin typeface="Calibri" pitchFamily="34" charset="0"/>
          <a:cs typeface="+mn-cs"/>
        </a:defRPr>
      </a:lvl5pPr>
      <a:lvl6pPr marL="22860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6pPr>
      <a:lvl7pPr marL="27432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7pPr>
      <a:lvl8pPr marL="32004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8pPr>
      <a:lvl9pPr marL="36576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www.diffen.com/difference/Application_Server_vs_Web_Serv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sentation21.jpg"/>
          <p:cNvPicPr>
            <a:picLocks noChangeAspect="1"/>
          </p:cNvPicPr>
          <p:nvPr/>
        </p:nvPicPr>
        <p:blipFill>
          <a:blip r:embed="rId3" cstate="print"/>
          <a:stretch>
            <a:fillRect/>
          </a:stretch>
        </p:blipFill>
        <p:spPr>
          <a:xfrm>
            <a:off x="0" y="0"/>
            <a:ext cx="12192000" cy="6858000"/>
          </a:xfrm>
          <a:prstGeom prst="rect">
            <a:avLst/>
          </a:prstGeom>
        </p:spPr>
      </p:pic>
      <p:pic>
        <p:nvPicPr>
          <p:cNvPr id="1026" name="Picture 2" descr="D:\work\BDU\template powerpoint 2012\PP\logo cmmi.png"/>
          <p:cNvPicPr>
            <a:picLocks noChangeAspect="1" noChangeArrowheads="1"/>
          </p:cNvPicPr>
          <p:nvPr/>
        </p:nvPicPr>
        <p:blipFill>
          <a:blip r:embed="rId4" cstate="print"/>
          <a:srcRect/>
          <a:stretch>
            <a:fillRect/>
          </a:stretch>
        </p:blipFill>
        <p:spPr bwMode="auto">
          <a:xfrm>
            <a:off x="6453057" y="6063559"/>
            <a:ext cx="839649" cy="330335"/>
          </a:xfrm>
          <a:prstGeom prst="rect">
            <a:avLst/>
          </a:prstGeom>
          <a:noFill/>
        </p:spPr>
      </p:pic>
      <p:pic>
        <p:nvPicPr>
          <p:cNvPr id="1027" name="Picture 3" descr="D:\work\BDU\template powerpoint 2012\PP\TL 9000- trong suot.png"/>
          <p:cNvPicPr>
            <a:picLocks noChangeAspect="1" noChangeArrowheads="1"/>
          </p:cNvPicPr>
          <p:nvPr/>
        </p:nvPicPr>
        <p:blipFill>
          <a:blip r:embed="rId5" cstate="print"/>
          <a:srcRect/>
          <a:stretch>
            <a:fillRect/>
          </a:stretch>
        </p:blipFill>
        <p:spPr bwMode="auto">
          <a:xfrm>
            <a:off x="7596651" y="6034983"/>
            <a:ext cx="1063746" cy="238746"/>
          </a:xfrm>
          <a:prstGeom prst="rect">
            <a:avLst/>
          </a:prstGeom>
          <a:noFill/>
        </p:spPr>
      </p:pic>
      <p:pic>
        <p:nvPicPr>
          <p:cNvPr id="1028" name="Picture 4" descr="D:\work\BDU\template powerpoint 2012\PP\Microsoft.png"/>
          <p:cNvPicPr>
            <a:picLocks noChangeAspect="1" noChangeArrowheads="1"/>
          </p:cNvPicPr>
          <p:nvPr/>
        </p:nvPicPr>
        <p:blipFill>
          <a:blip r:embed="rId6" cstate="print"/>
          <a:srcRect/>
          <a:stretch>
            <a:fillRect/>
          </a:stretch>
        </p:blipFill>
        <p:spPr bwMode="auto">
          <a:xfrm>
            <a:off x="8779950" y="5793743"/>
            <a:ext cx="1647825" cy="602816"/>
          </a:xfrm>
          <a:prstGeom prst="rect">
            <a:avLst/>
          </a:prstGeom>
          <a:noFill/>
        </p:spPr>
      </p:pic>
      <p:sp>
        <p:nvSpPr>
          <p:cNvPr id="8" name="TextBox 7"/>
          <p:cNvSpPr txBox="1"/>
          <p:nvPr/>
        </p:nvSpPr>
        <p:spPr>
          <a:xfrm>
            <a:off x="2218863" y="1570361"/>
            <a:ext cx="8208912" cy="1446550"/>
          </a:xfrm>
          <a:prstGeom prst="rect">
            <a:avLst/>
          </a:prstGeom>
          <a:noFill/>
        </p:spPr>
        <p:txBody>
          <a:bodyPr wrap="square" rtlCol="0">
            <a:spAutoFit/>
          </a:bodyPr>
          <a:lstStyle/>
          <a:p>
            <a:pPr algn="ctr"/>
            <a:r>
              <a:rPr lang="en-US" sz="4400" dirty="0" smtClean="0">
                <a:solidFill>
                  <a:srgbClr val="128CAB"/>
                </a:solidFill>
              </a:rPr>
              <a:t>C</a:t>
            </a:r>
            <a:r>
              <a:rPr lang="en-US" sz="4400" dirty="0" smtClean="0">
                <a:solidFill>
                  <a:srgbClr val="128CAB"/>
                </a:solidFill>
              </a:rPr>
              <a:t>onstrained of Application Protocol</a:t>
            </a:r>
            <a:endParaRPr lang="en-US" sz="2800" dirty="0">
              <a:latin typeface="Times New Roman" panose="02020603050405020304" pitchFamily="18" charset="0"/>
              <a:cs typeface="Times New Roman" panose="02020603050405020304" pitchFamily="18" charset="0"/>
            </a:endParaRPr>
          </a:p>
        </p:txBody>
      </p:sp>
      <p:pic>
        <p:nvPicPr>
          <p:cNvPr id="9" name="Picture 2" descr="C:\Users\tuongdangkhoa\Desktop\logo-8.png"/>
          <p:cNvPicPr>
            <a:picLocks noChangeAspect="1" noChangeArrowheads="1"/>
          </p:cNvPicPr>
          <p:nvPr/>
        </p:nvPicPr>
        <p:blipFill>
          <a:blip r:embed="rId7" cstate="print"/>
          <a:srcRect/>
          <a:stretch>
            <a:fillRect/>
          </a:stretch>
        </p:blipFill>
        <p:spPr bwMode="auto">
          <a:xfrm>
            <a:off x="1524000" y="6093297"/>
            <a:ext cx="2808312" cy="411745"/>
          </a:xfrm>
          <a:prstGeom prst="rect">
            <a:avLst/>
          </a:prstGeom>
          <a:noFill/>
        </p:spPr>
      </p:pic>
    </p:spTree>
    <p:extLst>
      <p:ext uri="{BB962C8B-B14F-4D97-AF65-F5344CB8AC3E}">
        <p14:creationId xmlns:p14="http://schemas.microsoft.com/office/powerpoint/2010/main" val="1719406175"/>
      </p:ext>
    </p:extLst>
  </p:cSld>
  <p:clrMapOvr>
    <a:masterClrMapping/>
  </p:clrMapOvr>
  <p:transition advClick="0" advTm="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graphicFrame>
        <p:nvGraphicFramePr>
          <p:cNvPr id="4" name="Table 3"/>
          <p:cNvGraphicFramePr>
            <a:graphicFrameLocks noGrp="1"/>
          </p:cNvGraphicFramePr>
          <p:nvPr>
            <p:extLst>
              <p:ext uri="{D42A27DB-BD31-4B8C-83A1-F6EECF244321}">
                <p14:modId xmlns:p14="http://schemas.microsoft.com/office/powerpoint/2010/main" val="1067268129"/>
              </p:ext>
            </p:extLst>
          </p:nvPr>
        </p:nvGraphicFramePr>
        <p:xfrm>
          <a:off x="700326" y="1817508"/>
          <a:ext cx="11161240" cy="4552296"/>
        </p:xfrm>
        <a:graphic>
          <a:graphicData uri="http://schemas.openxmlformats.org/drawingml/2006/table">
            <a:tbl>
              <a:tblPr/>
              <a:tblGrid>
                <a:gridCol w="2088232"/>
                <a:gridCol w="5352595"/>
                <a:gridCol w="3720413"/>
              </a:tblGrid>
              <a:tr h="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History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remain in browser history because they are part of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are not saved in browser history.</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Bookmarked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Cannot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43472">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BACK button/re-submit behaviour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requests are re-executed but may not be re-submitted to server if the HTML is stored in the browser cache.</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The browser usually alerts the user that </a:t>
                      </a:r>
                      <a:r>
                        <a:rPr kumimoji="0" lang="en-US" altLang="en-US" sz="1200" b="0" i="0" u="sng" strike="noStrike" cap="none" normalizeH="0" baseline="0" smtClean="0">
                          <a:ln>
                            <a:noFill/>
                          </a:ln>
                          <a:solidFill>
                            <a:srgbClr val="0000FF"/>
                          </a:solidFill>
                          <a:effectLst/>
                          <a:latin typeface="Perpetua" pitchFamily="18" charset="0"/>
                          <a:ea typeface="Malgun Gothic" panose="020B0503020000020004" pitchFamily="34" charset="-127"/>
                          <a:cs typeface="Times New Roman" panose="02020603050405020304" pitchFamily="18" charset="0"/>
                        </a:rPr>
                        <a:t>data</a:t>
                      </a: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will need to be re-submitted.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0834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Encoding type (ectype attribute)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application/x-www-form-</a:t>
                      </a:r>
                      <a:r>
                        <a:rPr kumimoji="0" lang="en-US" altLang="en-US" sz="1200" b="0" i="0" u="none" strike="noStrike" cap="none" normalizeH="0" baseline="0" dirty="0" err="1"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urlencoded</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multipart/form-data or application/x-www-form-urlencoded Use multipart encoding for binary data.</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9178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but the parameter data is limited to what we can stuff into the request line (URL). Safest to use less than 2K of parameters, some servers handle up to 64K</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parameters, including uploading files, to the server.</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Hacked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Easier to hack for script kiddies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More difficult to hack</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25904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type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only ASCII characters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 Binary data is also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6111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Security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is less secure compared to POST because data sent is part of the URL. So it's saved in browser history and server logs in plaintext.</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is a little safer than GET because the parameters are not stored in browser history or in </a:t>
                      </a:r>
                      <a:r>
                        <a:rPr kumimoji="0" lang="en-US" altLang="en-US" sz="1200" b="0" i="0" u="sng" strike="noStrike" cap="none" normalizeH="0" baseline="0" smtClean="0">
                          <a:ln>
                            <a:noFill/>
                          </a:ln>
                          <a:solidFill>
                            <a:srgbClr val="0000FF"/>
                          </a:solidFill>
                          <a:effectLst/>
                          <a:latin typeface="Perpetua" pitchFamily="18" charset="0"/>
                          <a:ea typeface="Malgun Gothic" panose="020B0503020000020004" pitchFamily="34" charset="-127"/>
                          <a:cs typeface="Times New Roman" panose="02020603050405020304" pitchFamily="18" charset="0"/>
                          <a:hlinkClick r:id="rId2"/>
                        </a:rPr>
                        <a:t>web server</a:t>
                      </a: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logs.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5984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length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since form data is in the URL and URL length is restricted. A safe URL length limit is </a:t>
                      </a:r>
                      <a:r>
                        <a:rPr kumimoji="0" lang="en-US" altLang="en-US" sz="1200" b="1" i="0" u="none" strike="noStrike" cap="none" normalizeH="0" baseline="0" dirty="0" smtClean="0">
                          <a:ln>
                            <a:noFill/>
                          </a:ln>
                          <a:solidFill>
                            <a:srgbClr val="C00000"/>
                          </a:solidFill>
                          <a:effectLst/>
                          <a:latin typeface="Perpetua" pitchFamily="18" charset="0"/>
                          <a:ea typeface="Malgun Gothic" panose="020B0503020000020004" pitchFamily="34" charset="-127"/>
                          <a:cs typeface="Times New Roman" panose="02020603050405020304" pitchFamily="18" charset="0"/>
                        </a:rPr>
                        <a:t>often 2048 characters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but varies by browser and web server.</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587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Usability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should not be used when sending passwords or other sensitive information.</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used when sending passwords or other sensitive information.</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2766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Visibility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is visible to everyone (it will be displayed in the browser's address bar) and has limits on the amount of information to send.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variables are not displayed in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Cached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Not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bl>
          </a:graphicData>
        </a:graphic>
      </p:graphicFrame>
      <p:sp>
        <p:nvSpPr>
          <p:cNvPr id="5" name="Rectangle 5"/>
          <p:cNvSpPr>
            <a:spLocks noChangeArrowheads="1"/>
          </p:cNvSpPr>
          <p:nvPr/>
        </p:nvSpPr>
        <p:spPr bwMode="auto">
          <a:xfrm>
            <a:off x="4294014" y="1447620"/>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GET </a:t>
            </a:r>
          </a:p>
        </p:txBody>
      </p:sp>
      <p:sp>
        <p:nvSpPr>
          <p:cNvPr id="6" name="Rectangle 6"/>
          <p:cNvSpPr>
            <a:spLocks noChangeArrowheads="1"/>
          </p:cNvSpPr>
          <p:nvPr/>
        </p:nvSpPr>
        <p:spPr bwMode="auto">
          <a:xfrm>
            <a:off x="9336360" y="1447620"/>
            <a:ext cx="87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POST </a:t>
            </a:r>
          </a:p>
        </p:txBody>
      </p:sp>
    </p:spTree>
    <p:extLst>
      <p:ext uri="{BB962C8B-B14F-4D97-AF65-F5344CB8AC3E}">
        <p14:creationId xmlns:p14="http://schemas.microsoft.com/office/powerpoint/2010/main" val="9682382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1897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PUT </a:t>
            </a:r>
            <a:r>
              <a:rPr lang="en-US" altLang="en-US" sz="2400" b="1" dirty="0">
                <a:latin typeface="Perpetua" pitchFamily="18" charset="0"/>
              </a:rPr>
              <a:t>Method</a:t>
            </a:r>
          </a:p>
        </p:txBody>
      </p:sp>
      <p:sp>
        <p:nvSpPr>
          <p:cNvPr id="4" name="Rectangle 1"/>
          <p:cNvSpPr>
            <a:spLocks noChangeArrowheads="1"/>
          </p:cNvSpPr>
          <p:nvPr/>
        </p:nvSpPr>
        <p:spPr bwMode="auto">
          <a:xfrm>
            <a:off x="795154" y="2044280"/>
            <a:ext cx="10971584" cy="327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indent="3413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q"/>
            </a:pPr>
            <a:r>
              <a:rPr lang="en-US" altLang="en-US" dirty="0">
                <a:solidFill>
                  <a:srgbClr val="000000"/>
                </a:solidFill>
                <a:latin typeface="Perpetua" pitchFamily="18" charset="0"/>
              </a:rPr>
              <a:t>The </a:t>
            </a:r>
            <a:r>
              <a:rPr lang="en-US" altLang="en-US" b="1" dirty="0">
                <a:solidFill>
                  <a:srgbClr val="000000"/>
                </a:solidFill>
                <a:latin typeface="Perpetua" pitchFamily="18" charset="0"/>
              </a:rPr>
              <a:t>PUT method requests </a:t>
            </a:r>
            <a:r>
              <a:rPr lang="en-US" altLang="en-US" dirty="0">
                <a:solidFill>
                  <a:srgbClr val="000000"/>
                </a:solidFill>
                <a:latin typeface="Perpetua" pitchFamily="18" charset="0"/>
              </a:rPr>
              <a:t>that the resource identified by the request URI be updated or created with the enclosed message body.</a:t>
            </a:r>
          </a:p>
          <a:p>
            <a:pPr algn="just">
              <a:lnSpc>
                <a:spcPct val="150000"/>
              </a:lnSpc>
              <a:buFont typeface="Wingdings" panose="05000000000000000000" pitchFamily="2" charset="2"/>
              <a:buChar char="q"/>
            </a:pPr>
            <a:r>
              <a:rPr lang="en-US" altLang="en-US" dirty="0">
                <a:solidFill>
                  <a:srgbClr val="000000"/>
                </a:solidFill>
                <a:latin typeface="Perpetua" pitchFamily="18" charset="0"/>
              </a:rPr>
              <a:t> If a resource exists at that URI the message body SHOULD be considered a modified version of that resource, and a  </a:t>
            </a:r>
            <a:r>
              <a:rPr lang="en-US" altLang="en-US" b="1" dirty="0">
                <a:solidFill>
                  <a:srgbClr val="000000"/>
                </a:solidFill>
                <a:latin typeface="Perpetua" pitchFamily="18" charset="0"/>
              </a:rPr>
              <a:t>200 (OK) response </a:t>
            </a:r>
            <a:r>
              <a:rPr lang="en-US" altLang="en-US" dirty="0">
                <a:solidFill>
                  <a:srgbClr val="000000"/>
                </a:solidFill>
                <a:latin typeface="Perpetua" pitchFamily="18" charset="0"/>
              </a:rPr>
              <a:t>SHOULD be returned. </a:t>
            </a:r>
          </a:p>
          <a:p>
            <a:pPr algn="just">
              <a:lnSpc>
                <a:spcPct val="150000"/>
              </a:lnSpc>
              <a:buFont typeface="Wingdings" panose="05000000000000000000" pitchFamily="2" charset="2"/>
              <a:buChar char="q"/>
            </a:pPr>
            <a:r>
              <a:rPr lang="en-US" altLang="en-US" dirty="0">
                <a:solidFill>
                  <a:srgbClr val="000000"/>
                </a:solidFill>
                <a:latin typeface="Perpetua" pitchFamily="18" charset="0"/>
              </a:rPr>
              <a:t>If no resource exists then </a:t>
            </a:r>
            <a:r>
              <a:rPr lang="en-US" altLang="en-US" b="1" dirty="0">
                <a:solidFill>
                  <a:srgbClr val="000000"/>
                </a:solidFill>
                <a:latin typeface="Perpetua" pitchFamily="18" charset="0"/>
              </a:rPr>
              <a:t>the server MAY create a new resource </a:t>
            </a:r>
            <a:r>
              <a:rPr lang="en-US" altLang="en-US" dirty="0">
                <a:solidFill>
                  <a:srgbClr val="000000"/>
                </a:solidFill>
                <a:latin typeface="Perpetua" pitchFamily="18" charset="0"/>
              </a:rPr>
              <a:t>with that URI, resulting </a:t>
            </a:r>
            <a:r>
              <a:rPr lang="en-US" altLang="en-US" b="1" dirty="0">
                <a:solidFill>
                  <a:srgbClr val="000000"/>
                </a:solidFill>
                <a:latin typeface="Perpetua" pitchFamily="18" charset="0"/>
              </a:rPr>
              <a:t>in a 201 (Created) response</a:t>
            </a:r>
            <a:r>
              <a:rPr lang="en-US" altLang="en-US" dirty="0">
                <a:solidFill>
                  <a:srgbClr val="000000"/>
                </a:solidFill>
                <a:latin typeface="Perpetua" pitchFamily="18" charset="0"/>
              </a:rPr>
              <a:t>. </a:t>
            </a:r>
          </a:p>
          <a:p>
            <a:pPr algn="just">
              <a:lnSpc>
                <a:spcPct val="150000"/>
              </a:lnSpc>
              <a:buFont typeface="Wingdings" panose="05000000000000000000" pitchFamily="2" charset="2"/>
              <a:buChar char="q"/>
            </a:pPr>
            <a:r>
              <a:rPr lang="en-US" altLang="en-US" dirty="0">
                <a:solidFill>
                  <a:srgbClr val="000000"/>
                </a:solidFill>
                <a:latin typeface="Perpetua" pitchFamily="18" charset="0"/>
              </a:rPr>
              <a:t>If the resource could not be created or modified, then </a:t>
            </a:r>
            <a:r>
              <a:rPr lang="en-US" altLang="en-US" b="1" dirty="0">
                <a:solidFill>
                  <a:srgbClr val="000000"/>
                </a:solidFill>
                <a:latin typeface="Perpetua" pitchFamily="18" charset="0"/>
              </a:rPr>
              <a:t>an appropriate error response code SHOULD </a:t>
            </a:r>
            <a:r>
              <a:rPr lang="en-US" altLang="en-US" dirty="0">
                <a:solidFill>
                  <a:srgbClr val="000000"/>
                </a:solidFill>
                <a:latin typeface="Perpetua" pitchFamily="18" charset="0"/>
              </a:rPr>
              <a:t>be sent. Responses to this </a:t>
            </a:r>
            <a:r>
              <a:rPr lang="en-US" altLang="en-US" b="1" dirty="0">
                <a:solidFill>
                  <a:srgbClr val="000000"/>
                </a:solidFill>
                <a:latin typeface="Perpetua" pitchFamily="18" charset="0"/>
              </a:rPr>
              <a:t>method are not cacheable</a:t>
            </a:r>
            <a:r>
              <a:rPr lang="en-US" altLang="en-US" dirty="0">
                <a:solidFill>
                  <a:srgbClr val="000000"/>
                </a:solidFill>
                <a:latin typeface="Perpetua" pitchFamily="18" charset="0"/>
              </a:rPr>
              <a:t>.</a:t>
            </a:r>
            <a:r>
              <a:rPr lang="en-US" altLang="en-US" dirty="0">
                <a:latin typeface="Perpetua" pitchFamily="18" charset="0"/>
              </a:rPr>
              <a:t> </a:t>
            </a:r>
          </a:p>
        </p:txBody>
      </p:sp>
      <p:sp>
        <p:nvSpPr>
          <p:cNvPr id="5" name="Rectangle 4"/>
          <p:cNvSpPr/>
          <p:nvPr/>
        </p:nvSpPr>
        <p:spPr>
          <a:xfrm>
            <a:off x="820342" y="5661248"/>
            <a:ext cx="5562600" cy="711200"/>
          </a:xfrm>
          <a:prstGeom prst="rect">
            <a:avLst/>
          </a:prstGeom>
          <a:solidFill>
            <a:sysClr val="window" lastClr="FFFFFF"/>
          </a:solidFill>
          <a:ln w="25400" cap="flat" cmpd="sng" algn="ctr">
            <a:solidFill>
              <a:srgbClr val="4BACC6"/>
            </a:solidFill>
            <a:prstDash val="solid"/>
          </a:ln>
          <a:effectLst/>
        </p:spPr>
        <p:txBody>
          <a:bodyPr>
            <a:spAutoFit/>
          </a:body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Perpetua" pitchFamily="18" charset="0"/>
                <a:ea typeface="+mn-ea"/>
                <a:cs typeface="Arial" pitchFamily="34" charset="0"/>
              </a:rPr>
              <a:t> PUT:- </a:t>
            </a:r>
            <a:r>
              <a:rPr kumimoji="0" lang="en-US" sz="1400" b="0" i="0" u="none" strike="noStrike" kern="0" cap="none" spc="0" normalizeH="0" baseline="0" noProof="0" dirty="0">
                <a:ln>
                  <a:noFill/>
                </a:ln>
                <a:solidFill>
                  <a:srgbClr val="000000"/>
                </a:solidFill>
                <a:effectLst/>
                <a:uLnTx/>
                <a:uFillTx/>
                <a:latin typeface="Perpetua" pitchFamily="18" charset="0"/>
                <a:ea typeface="+mn-ea"/>
                <a:cs typeface="Arial" pitchFamily="34" charset="0"/>
              </a:rPr>
              <a:t>Used when the client is sending a </a:t>
            </a:r>
            <a:r>
              <a:rPr kumimoji="0" lang="en-US" sz="1400" b="1" i="0" u="none" strike="noStrike" kern="0" cap="none" spc="0" normalizeH="0" baseline="0" noProof="0" dirty="0">
                <a:ln>
                  <a:noFill/>
                </a:ln>
                <a:solidFill>
                  <a:srgbClr val="000000"/>
                </a:solidFill>
                <a:effectLst/>
                <a:uLnTx/>
                <a:uFillTx/>
                <a:latin typeface="Perpetua" pitchFamily="18" charset="0"/>
                <a:ea typeface="+mn-ea"/>
                <a:cs typeface="Arial" pitchFamily="34" charset="0"/>
              </a:rPr>
              <a:t>replacement document </a:t>
            </a:r>
            <a:r>
              <a:rPr kumimoji="0" lang="en-US" sz="1400" b="0" i="0" u="none" strike="noStrike" kern="0" cap="none" spc="0" normalizeH="0" baseline="0" noProof="0" dirty="0">
                <a:ln>
                  <a:noFill/>
                </a:ln>
                <a:solidFill>
                  <a:srgbClr val="000000"/>
                </a:solidFill>
                <a:effectLst/>
                <a:uLnTx/>
                <a:uFillTx/>
                <a:latin typeface="Perpetua" pitchFamily="18" charset="0"/>
                <a:ea typeface="+mn-ea"/>
                <a:cs typeface="Arial" pitchFamily="34" charset="0"/>
              </a:rPr>
              <a:t>or </a:t>
            </a:r>
            <a:r>
              <a:rPr kumimoji="0" lang="en-US" sz="1400" b="1" i="0" u="none" strike="noStrike" kern="0" cap="none" spc="0" normalizeH="0" baseline="0" noProof="0" dirty="0">
                <a:ln>
                  <a:noFill/>
                </a:ln>
                <a:solidFill>
                  <a:srgbClr val="000000"/>
                </a:solidFill>
                <a:effectLst/>
                <a:uLnTx/>
                <a:uFillTx/>
                <a:latin typeface="Perpetua" pitchFamily="18" charset="0"/>
                <a:ea typeface="+mn-ea"/>
                <a:cs typeface="Arial" pitchFamily="34" charset="0"/>
              </a:rPr>
              <a:t>uploading a new document </a:t>
            </a:r>
            <a:r>
              <a:rPr kumimoji="0" lang="en-US" sz="1400" b="0" i="0" u="none" strike="noStrike" kern="0" cap="none" spc="0" normalizeH="0" baseline="0" noProof="0" dirty="0">
                <a:ln>
                  <a:noFill/>
                </a:ln>
                <a:solidFill>
                  <a:srgbClr val="000000"/>
                </a:solidFill>
                <a:effectLst/>
                <a:uLnTx/>
                <a:uFillTx/>
                <a:latin typeface="Perpetua" pitchFamily="18" charset="0"/>
                <a:ea typeface="+mn-ea"/>
                <a:cs typeface="Arial" pitchFamily="34" charset="0"/>
              </a:rPr>
              <a:t>to the Web server under the request URL</a:t>
            </a:r>
          </a:p>
        </p:txBody>
      </p:sp>
    </p:spTree>
    <p:extLst>
      <p:ext uri="{BB962C8B-B14F-4D97-AF65-F5344CB8AC3E}">
        <p14:creationId xmlns:p14="http://schemas.microsoft.com/office/powerpoint/2010/main" val="29954997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2536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DELETE </a:t>
            </a:r>
            <a:r>
              <a:rPr lang="en-US" altLang="en-US" sz="2400" b="1" dirty="0">
                <a:latin typeface="Perpetua" pitchFamily="18" charset="0"/>
              </a:rPr>
              <a:t>Method</a:t>
            </a:r>
          </a:p>
        </p:txBody>
      </p:sp>
      <p:sp>
        <p:nvSpPr>
          <p:cNvPr id="4" name="Content Placeholder 2"/>
          <p:cNvSpPr txBox="1">
            <a:spLocks/>
          </p:cNvSpPr>
          <p:nvPr/>
        </p:nvSpPr>
        <p:spPr bwMode="auto">
          <a:xfrm>
            <a:off x="911424" y="1930679"/>
            <a:ext cx="1015312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FF000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altLang="en-US" sz="2400" dirty="0" smtClean="0">
                <a:solidFill>
                  <a:srgbClr val="002060"/>
                </a:solidFill>
                <a:latin typeface="Perpetua" pitchFamily="18" charset="0"/>
              </a:rPr>
              <a:t>The DELETE method requests that the resource identified by the request URI be deleted. </a:t>
            </a:r>
          </a:p>
          <a:p>
            <a:pPr algn="just">
              <a:lnSpc>
                <a:spcPct val="150000"/>
              </a:lnSpc>
            </a:pPr>
            <a:r>
              <a:rPr lang="en-US" altLang="en-US" sz="2400" dirty="0" smtClean="0">
                <a:solidFill>
                  <a:srgbClr val="002060"/>
                </a:solidFill>
                <a:latin typeface="Perpetua" pitchFamily="18" charset="0"/>
              </a:rPr>
              <a:t>The response 200 (OK) SHOULD be sent on success. </a:t>
            </a:r>
          </a:p>
          <a:p>
            <a:pPr algn="just">
              <a:lnSpc>
                <a:spcPct val="150000"/>
              </a:lnSpc>
            </a:pPr>
            <a:r>
              <a:rPr lang="en-US" altLang="en-US" sz="2400" dirty="0" smtClean="0">
                <a:solidFill>
                  <a:srgbClr val="002060"/>
                </a:solidFill>
                <a:latin typeface="Perpetua" pitchFamily="18" charset="0"/>
              </a:rPr>
              <a:t>Responses to this </a:t>
            </a:r>
            <a:r>
              <a:rPr lang="en-US" altLang="en-US" sz="2400" b="1" dirty="0" smtClean="0">
                <a:solidFill>
                  <a:srgbClr val="002060"/>
                </a:solidFill>
                <a:latin typeface="Perpetua" pitchFamily="18" charset="0"/>
              </a:rPr>
              <a:t>method are not cacheable</a:t>
            </a:r>
            <a:r>
              <a:rPr lang="en-US" altLang="en-US" sz="2400" dirty="0" smtClean="0">
                <a:solidFill>
                  <a:srgbClr val="002060"/>
                </a:solidFill>
                <a:latin typeface="Perpetua" pitchFamily="18" charset="0"/>
              </a:rPr>
              <a:t>.</a:t>
            </a:r>
          </a:p>
          <a:p>
            <a:pPr algn="just">
              <a:lnSpc>
                <a:spcPct val="150000"/>
              </a:lnSpc>
              <a:buFont typeface="Arial" panose="020B0604020202020204" pitchFamily="34" charset="0"/>
              <a:buNone/>
            </a:pPr>
            <a:r>
              <a:rPr lang="en-US" altLang="en-US" sz="2400" dirty="0" smtClean="0">
                <a:solidFill>
                  <a:srgbClr val="002060"/>
                </a:solidFill>
                <a:latin typeface="Perpetua" pitchFamily="18" charset="0"/>
              </a:rPr>
              <a:t> </a:t>
            </a:r>
            <a:br>
              <a:rPr lang="en-US" altLang="en-US" sz="2400" dirty="0" smtClean="0">
                <a:solidFill>
                  <a:srgbClr val="002060"/>
                </a:solidFill>
                <a:latin typeface="Perpetua" pitchFamily="18" charset="0"/>
              </a:rPr>
            </a:br>
            <a:endParaRPr lang="en-US" altLang="en-US" sz="2400" dirty="0" smtClean="0">
              <a:solidFill>
                <a:srgbClr val="002060"/>
              </a:solidFill>
              <a:latin typeface="Perpetua" pitchFamily="18" charset="0"/>
            </a:endParaRPr>
          </a:p>
        </p:txBody>
      </p:sp>
      <p:sp>
        <p:nvSpPr>
          <p:cNvPr id="5" name="Rectangle 4"/>
          <p:cNvSpPr/>
          <p:nvPr/>
        </p:nvSpPr>
        <p:spPr>
          <a:xfrm>
            <a:off x="911424" y="5119774"/>
            <a:ext cx="8153400" cy="646113"/>
          </a:xfrm>
          <a:prstGeom prst="rect">
            <a:avLst/>
          </a:prstGeom>
          <a:solidFill>
            <a:sysClr val="window" lastClr="FFFFFF"/>
          </a:solidFill>
          <a:ln w="25400" cap="flat" cmpd="sng" algn="ctr">
            <a:solidFill>
              <a:srgbClr val="4BACC6"/>
            </a:solidFill>
            <a:prstDash val="solid"/>
          </a:ln>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Perpetua" pitchFamily="18" charset="0"/>
                <a:ea typeface="+mn-ea"/>
                <a:cs typeface="+mn-cs"/>
              </a:rPr>
              <a:t>DELETE</a:t>
            </a:r>
            <a:r>
              <a:rPr kumimoji="0" lang="en-US" sz="1800" b="0" i="0" u="none" strike="noStrike" kern="0" cap="none" spc="0" normalizeH="0" baseline="0" noProof="0" dirty="0">
                <a:ln>
                  <a:noFill/>
                </a:ln>
                <a:solidFill>
                  <a:prstClr val="black"/>
                </a:solidFill>
                <a:effectLst/>
                <a:uLnTx/>
                <a:uFillTx/>
                <a:latin typeface="Perpetua" pitchFamily="18" charset="0"/>
                <a:ea typeface="+mn-ea"/>
                <a:cs typeface="+mn-cs"/>
              </a:rPr>
              <a:t>:- Used when the client is trying to delete a document from the Web server, identified by the request URL.</a:t>
            </a:r>
          </a:p>
        </p:txBody>
      </p:sp>
    </p:spTree>
    <p:extLst>
      <p:ext uri="{BB962C8B-B14F-4D97-AF65-F5344CB8AC3E}">
        <p14:creationId xmlns:p14="http://schemas.microsoft.com/office/powerpoint/2010/main" val="2633742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3" name="Title 1"/>
          <p:cNvSpPr txBox="1">
            <a:spLocks/>
          </p:cNvSpPr>
          <p:nvPr/>
        </p:nvSpPr>
        <p:spPr bwMode="auto">
          <a:xfrm>
            <a:off x="913887" y="1350270"/>
            <a:ext cx="10734118" cy="87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17375E"/>
                </a:solidFill>
                <a:latin typeface="+mj-lt"/>
                <a:ea typeface="+mj-ea"/>
                <a:cs typeface="+mj-cs"/>
              </a:defRPr>
            </a:lvl1pPr>
            <a:lvl2pPr algn="ctr" rtl="0" eaLnBrk="0" fontAlgn="base" hangingPunct="0">
              <a:spcBef>
                <a:spcPct val="0"/>
              </a:spcBef>
              <a:spcAft>
                <a:spcPct val="0"/>
              </a:spcAft>
              <a:defRPr sz="4400">
                <a:solidFill>
                  <a:srgbClr val="17375E"/>
                </a:solidFill>
                <a:latin typeface="Calibri" pitchFamily="34" charset="0"/>
              </a:defRPr>
            </a:lvl2pPr>
            <a:lvl3pPr algn="ctr" rtl="0" eaLnBrk="0" fontAlgn="base" hangingPunct="0">
              <a:spcBef>
                <a:spcPct val="0"/>
              </a:spcBef>
              <a:spcAft>
                <a:spcPct val="0"/>
              </a:spcAft>
              <a:defRPr sz="4400">
                <a:solidFill>
                  <a:srgbClr val="17375E"/>
                </a:solidFill>
                <a:latin typeface="Calibri" pitchFamily="34" charset="0"/>
              </a:defRPr>
            </a:lvl3pPr>
            <a:lvl4pPr algn="ctr" rtl="0" eaLnBrk="0" fontAlgn="base" hangingPunct="0">
              <a:spcBef>
                <a:spcPct val="0"/>
              </a:spcBef>
              <a:spcAft>
                <a:spcPct val="0"/>
              </a:spcAft>
              <a:defRPr sz="4400">
                <a:solidFill>
                  <a:srgbClr val="17375E"/>
                </a:solidFill>
                <a:latin typeface="Calibri" pitchFamily="34" charset="0"/>
              </a:defRPr>
            </a:lvl4pPr>
            <a:lvl5pPr algn="ctr" rtl="0" eaLnBrk="0" fontAlgn="base" hangingPunct="0">
              <a:spcBef>
                <a:spcPct val="0"/>
              </a:spcBef>
              <a:spcAft>
                <a:spcPct val="0"/>
              </a:spcAft>
              <a:defRPr sz="4400">
                <a:solidFill>
                  <a:srgbClr val="17375E"/>
                </a:solidFill>
                <a:latin typeface="Calibri" pitchFamily="34" charset="0"/>
              </a:defRPr>
            </a:lvl5pPr>
            <a:lvl6pPr marL="457200" algn="ctr" rtl="0" fontAlgn="base">
              <a:spcBef>
                <a:spcPct val="0"/>
              </a:spcBef>
              <a:spcAft>
                <a:spcPct val="0"/>
              </a:spcAft>
              <a:defRPr sz="4400">
                <a:solidFill>
                  <a:srgbClr val="17375E"/>
                </a:solidFill>
                <a:latin typeface="Calibri" pitchFamily="34" charset="0"/>
              </a:defRPr>
            </a:lvl6pPr>
            <a:lvl7pPr marL="914400" algn="ctr" rtl="0" fontAlgn="base">
              <a:spcBef>
                <a:spcPct val="0"/>
              </a:spcBef>
              <a:spcAft>
                <a:spcPct val="0"/>
              </a:spcAft>
              <a:defRPr sz="4400">
                <a:solidFill>
                  <a:srgbClr val="17375E"/>
                </a:solidFill>
                <a:latin typeface="Calibri" pitchFamily="34" charset="0"/>
              </a:defRPr>
            </a:lvl7pPr>
            <a:lvl8pPr marL="1371600" algn="ctr" rtl="0" fontAlgn="base">
              <a:spcBef>
                <a:spcPct val="0"/>
              </a:spcBef>
              <a:spcAft>
                <a:spcPct val="0"/>
              </a:spcAft>
              <a:defRPr sz="4400">
                <a:solidFill>
                  <a:srgbClr val="17375E"/>
                </a:solidFill>
                <a:latin typeface="Calibri" pitchFamily="34" charset="0"/>
              </a:defRPr>
            </a:lvl8pPr>
            <a:lvl9pPr marL="1828800" algn="ctr" rtl="0" fontAlgn="base">
              <a:spcBef>
                <a:spcPct val="0"/>
              </a:spcBef>
              <a:spcAft>
                <a:spcPct val="0"/>
              </a:spcAft>
              <a:defRPr sz="4400">
                <a:solidFill>
                  <a:srgbClr val="17375E"/>
                </a:solidFill>
                <a:latin typeface="Calibri" pitchFamily="34" charset="0"/>
              </a:defRPr>
            </a:lvl9pPr>
          </a:lstStyle>
          <a:p>
            <a:pPr marL="457200" algn="l" eaLnBrk="1" hangingPunct="1"/>
            <a:r>
              <a:rPr lang="en-US" altLang="en-US" sz="1800" b="1" dirty="0" err="1" smtClean="0">
                <a:solidFill>
                  <a:srgbClr val="002060"/>
                </a:solidFill>
                <a:latin typeface="Times New Roman" panose="02020603050405020304" pitchFamily="18" charset="0"/>
                <a:cs typeface="Times New Roman" panose="02020603050405020304" pitchFamily="18" charset="0"/>
              </a:rPr>
              <a:t>CoAP</a:t>
            </a:r>
            <a:r>
              <a:rPr lang="en-US" altLang="en-US" sz="1800" b="1" dirty="0" smtClean="0">
                <a:solidFill>
                  <a:srgbClr val="002060"/>
                </a:solidFill>
                <a:latin typeface="Times New Roman" panose="02020603050405020304" pitchFamily="18" charset="0"/>
                <a:cs typeface="Times New Roman" panose="02020603050405020304" pitchFamily="18" charset="0"/>
              </a:rPr>
              <a:t>  messages are encoded in a simple binary format.</a:t>
            </a:r>
          </a:p>
          <a:p>
            <a:pPr marL="457200" algn="l" eaLnBrk="1" hangingPunct="1"/>
            <a:r>
              <a:rPr lang="en-US" altLang="en-US" sz="1800" b="1" dirty="0" smtClean="0">
                <a:solidFill>
                  <a:srgbClr val="002060"/>
                </a:solidFill>
                <a:latin typeface="Times New Roman" panose="02020603050405020304" pitchFamily="18" charset="0"/>
                <a:cs typeface="Times New Roman" panose="02020603050405020304" pitchFamily="18" charset="0"/>
              </a:rPr>
              <a:t> </a:t>
            </a:r>
            <a:r>
              <a:rPr lang="en-US" altLang="en-US" sz="1400" dirty="0" smtClean="0">
                <a:solidFill>
                  <a:srgbClr val="002060"/>
                </a:solidFill>
                <a:latin typeface="Times New Roman" panose="02020603050405020304" pitchFamily="18" charset="0"/>
                <a:cs typeface="Times New Roman" panose="02020603050405020304" pitchFamily="18" charset="0"/>
              </a:rPr>
              <a:t>The Message Header (4 bytes).</a:t>
            </a:r>
          </a:p>
          <a:p>
            <a:pPr marL="457200" algn="l" eaLnBrk="1" hangingPunct="1"/>
            <a:r>
              <a:rPr lang="en-US" altLang="en-US" sz="1400" dirty="0" smtClean="0">
                <a:solidFill>
                  <a:srgbClr val="002060"/>
                </a:solidFill>
                <a:latin typeface="Times New Roman" panose="02020603050405020304" pitchFamily="18" charset="0"/>
                <a:cs typeface="Times New Roman" panose="02020603050405020304" pitchFamily="18" charset="0"/>
              </a:rPr>
              <a:t>The variable-length token value 0 and 8 bytes long.</a:t>
            </a:r>
            <a:endParaRPr lang="en-US" altLang="en-US" sz="1800" dirty="0" smtClean="0">
              <a:solidFill>
                <a:srgbClr val="002060"/>
              </a:solidFill>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862" y="2348880"/>
            <a:ext cx="9485842"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271464" y="4149080"/>
            <a:ext cx="9437240" cy="2354263"/>
          </a:xfrm>
          <a:prstGeom prst="rect">
            <a:avLst/>
          </a:prstGeom>
          <a:noFill/>
          <a:ln w="9525">
            <a:noFill/>
            <a:miter lim="800000"/>
            <a:headEnd/>
            <a:tailEnd/>
          </a:ln>
        </p:spPr>
        <p:txBody>
          <a:bodyPr wrap="square">
            <a:spAutoFit/>
          </a:bodyPr>
          <a:lstStyle/>
          <a:p>
            <a:pPr fontAlgn="base">
              <a:lnSpc>
                <a:spcPct val="150000"/>
              </a:lnSpc>
              <a:spcBef>
                <a:spcPct val="0"/>
              </a:spcBef>
              <a:spcAft>
                <a:spcPct val="0"/>
              </a:spcAft>
              <a:defRPr/>
            </a:pPr>
            <a:r>
              <a:rPr lang="en-US" sz="1400" b="1" dirty="0">
                <a:solidFill>
                  <a:srgbClr val="C00000"/>
                </a:solidFill>
                <a:latin typeface="Calibri"/>
                <a:cs typeface="Arial" charset="0"/>
              </a:rPr>
              <a:t>Ver</a:t>
            </a:r>
            <a:r>
              <a:rPr lang="en-US" sz="1400" dirty="0">
                <a:solidFill>
                  <a:prstClr val="black"/>
                </a:solidFill>
                <a:latin typeface="Calibri"/>
                <a:cs typeface="Arial" charset="0"/>
              </a:rPr>
              <a:t> - Version (1)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2 bit unsigned integer . Implementations of this field to 1 (01 binary).</a:t>
            </a:r>
            <a:endParaRPr lang="en-US" sz="1400" u="sng" dirty="0">
              <a:solidFill>
                <a:prstClr val="black"/>
              </a:solidFill>
              <a:latin typeface="Calibri"/>
              <a:cs typeface="Arial" charset="0"/>
            </a:endParaRPr>
          </a:p>
          <a:p>
            <a:pPr fontAlgn="base">
              <a:lnSpc>
                <a:spcPct val="150000"/>
              </a:lnSpc>
              <a:spcBef>
                <a:spcPct val="0"/>
              </a:spcBef>
              <a:spcAft>
                <a:spcPct val="0"/>
              </a:spcAft>
              <a:defRPr/>
            </a:pPr>
            <a:r>
              <a:rPr lang="en-US" sz="1400" b="1" dirty="0">
                <a:solidFill>
                  <a:srgbClr val="C00000"/>
                </a:solidFill>
                <a:latin typeface="Calibri"/>
                <a:cs typeface="Arial" charset="0"/>
              </a:rPr>
              <a:t>T</a:t>
            </a:r>
            <a:r>
              <a:rPr lang="en-US" sz="1400" dirty="0">
                <a:solidFill>
                  <a:prstClr val="black"/>
                </a:solidFill>
                <a:latin typeface="Calibri"/>
                <a:cs typeface="Arial" charset="0"/>
              </a:rPr>
              <a:t> – Message Type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2- bit unsigned integer.  </a:t>
            </a:r>
            <a:r>
              <a:rPr lang="en-US" sz="1400" u="sng" dirty="0">
                <a:solidFill>
                  <a:prstClr val="black"/>
                </a:solidFill>
                <a:latin typeface="Calibri"/>
                <a:cs typeface="Arial" charset="0"/>
              </a:rPr>
              <a:t>(Confirmable, Non-Confirmable, Acknowledgement, Reset).</a:t>
            </a:r>
          </a:p>
          <a:p>
            <a:pPr fontAlgn="base">
              <a:lnSpc>
                <a:spcPct val="150000"/>
              </a:lnSpc>
              <a:spcBef>
                <a:spcPct val="0"/>
              </a:spcBef>
              <a:spcAft>
                <a:spcPct val="0"/>
              </a:spcAft>
              <a:defRPr/>
            </a:pPr>
            <a:r>
              <a:rPr lang="en-US" sz="1400" b="1" dirty="0">
                <a:solidFill>
                  <a:srgbClr val="C00000"/>
                </a:solidFill>
                <a:latin typeface="Calibri"/>
                <a:cs typeface="Arial" charset="0"/>
              </a:rPr>
              <a:t>TKL</a:t>
            </a:r>
            <a:r>
              <a:rPr lang="en-US" sz="1400" dirty="0">
                <a:solidFill>
                  <a:prstClr val="black"/>
                </a:solidFill>
                <a:latin typeface="Calibri"/>
                <a:cs typeface="Arial" charset="0"/>
              </a:rPr>
              <a:t>- Token Length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4-bit unsigned integer. Indicates the length of the variable-length Token field (0-8 bytes). </a:t>
            </a:r>
          </a:p>
          <a:p>
            <a:pPr fontAlgn="base">
              <a:lnSpc>
                <a:spcPct val="150000"/>
              </a:lnSpc>
              <a:spcBef>
                <a:spcPct val="0"/>
              </a:spcBef>
              <a:spcAft>
                <a:spcPct val="0"/>
              </a:spcAft>
              <a:defRPr/>
            </a:pPr>
            <a:r>
              <a:rPr lang="en-US" sz="1400" b="1" dirty="0">
                <a:solidFill>
                  <a:srgbClr val="C00000"/>
                </a:solidFill>
                <a:latin typeface="Calibri"/>
                <a:cs typeface="Arial" charset="0"/>
              </a:rPr>
              <a:t>Code</a:t>
            </a:r>
            <a:r>
              <a:rPr lang="en-US" sz="1400" dirty="0">
                <a:solidFill>
                  <a:prstClr val="black"/>
                </a:solidFill>
                <a:latin typeface="Calibri"/>
                <a:cs typeface="Arial" charset="0"/>
              </a:rPr>
              <a:t> – </a:t>
            </a:r>
            <a:r>
              <a:rPr lang="en-US" sz="1400" u="sng" dirty="0">
                <a:solidFill>
                  <a:prstClr val="black"/>
                </a:solidFill>
                <a:latin typeface="Calibri"/>
                <a:cs typeface="Arial" charset="0"/>
              </a:rPr>
              <a:t>8-bit unsighted integer. 3 bit class(most signification bits). 5 bits detail (least significant bits).</a:t>
            </a:r>
            <a:r>
              <a:rPr lang="en-US" sz="1400" dirty="0">
                <a:solidFill>
                  <a:prstClr val="black"/>
                </a:solidFill>
                <a:latin typeface="Calibri"/>
                <a:cs typeface="Arial" charset="0"/>
              </a:rPr>
              <a:t>   </a:t>
            </a:r>
          </a:p>
          <a:p>
            <a:pPr fontAlgn="base">
              <a:lnSpc>
                <a:spcPct val="150000"/>
              </a:lnSpc>
              <a:spcBef>
                <a:spcPct val="0"/>
              </a:spcBef>
              <a:spcAft>
                <a:spcPct val="0"/>
              </a:spcAft>
              <a:defRPr/>
            </a:pPr>
            <a:r>
              <a:rPr lang="en-US" sz="1400" dirty="0">
                <a:solidFill>
                  <a:prstClr val="black"/>
                </a:solidFill>
                <a:latin typeface="Calibri"/>
                <a:cs typeface="Arial" charset="0"/>
              </a:rPr>
              <a:t>	</a:t>
            </a:r>
            <a:r>
              <a:rPr lang="en-US" sz="1400" u="sng" dirty="0">
                <a:solidFill>
                  <a:prstClr val="black"/>
                </a:solidFill>
                <a:latin typeface="Calibri"/>
                <a:cs typeface="Arial" charset="0"/>
              </a:rPr>
              <a:t>Request Method (1-10) or Response Code (40-255)</a:t>
            </a:r>
          </a:p>
          <a:p>
            <a:pPr fontAlgn="base">
              <a:lnSpc>
                <a:spcPct val="150000"/>
              </a:lnSpc>
              <a:spcBef>
                <a:spcPct val="0"/>
              </a:spcBef>
              <a:spcAft>
                <a:spcPct val="0"/>
              </a:spcAft>
              <a:defRPr/>
            </a:pPr>
            <a:r>
              <a:rPr lang="en-US" sz="1400" b="1" dirty="0">
                <a:solidFill>
                  <a:srgbClr val="C00000"/>
                </a:solidFill>
                <a:latin typeface="Calibri"/>
                <a:cs typeface="Arial" charset="0"/>
              </a:rPr>
              <a:t>Message ID </a:t>
            </a:r>
            <a:r>
              <a:rPr lang="en-US" sz="1400" dirty="0">
                <a:solidFill>
                  <a:prstClr val="black"/>
                </a:solidFill>
                <a:latin typeface="Calibri"/>
                <a:cs typeface="Arial" charset="0"/>
              </a:rPr>
              <a:t>– </a:t>
            </a:r>
            <a:r>
              <a:rPr lang="en-US" sz="1400" u="sng" dirty="0">
                <a:solidFill>
                  <a:prstClr val="black"/>
                </a:solidFill>
                <a:latin typeface="Calibri"/>
                <a:cs typeface="Arial" charset="0"/>
              </a:rPr>
              <a:t>16-bit identifier for matching responses </a:t>
            </a:r>
          </a:p>
          <a:p>
            <a:pPr fontAlgn="base">
              <a:lnSpc>
                <a:spcPct val="150000"/>
              </a:lnSpc>
              <a:spcBef>
                <a:spcPct val="0"/>
              </a:spcBef>
              <a:spcAft>
                <a:spcPct val="0"/>
              </a:spcAft>
              <a:defRPr/>
            </a:pPr>
            <a:r>
              <a:rPr lang="en-US" sz="1400" b="1" dirty="0">
                <a:solidFill>
                  <a:srgbClr val="C00000"/>
                </a:solidFill>
                <a:latin typeface="Calibri"/>
                <a:cs typeface="Arial" charset="0"/>
              </a:rPr>
              <a:t>Token</a:t>
            </a:r>
            <a:r>
              <a:rPr lang="en-US" sz="1400" dirty="0">
                <a:solidFill>
                  <a:prstClr val="black"/>
                </a:solidFill>
                <a:latin typeface="Calibri"/>
                <a:cs typeface="Arial" charset="0"/>
              </a:rPr>
              <a:t> – Optional response matching token</a:t>
            </a:r>
          </a:p>
        </p:txBody>
      </p:sp>
    </p:spTree>
    <p:extLst>
      <p:ext uri="{BB962C8B-B14F-4D97-AF65-F5344CB8AC3E}">
        <p14:creationId xmlns:p14="http://schemas.microsoft.com/office/powerpoint/2010/main" val="15122944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5" name="Rectangle 5"/>
          <p:cNvSpPr>
            <a:spLocks noChangeArrowheads="1"/>
          </p:cNvSpPr>
          <p:nvPr/>
        </p:nvSpPr>
        <p:spPr bwMode="auto">
          <a:xfrm>
            <a:off x="1271464" y="4149080"/>
            <a:ext cx="9437240" cy="2354263"/>
          </a:xfrm>
          <a:prstGeom prst="rect">
            <a:avLst/>
          </a:prstGeom>
          <a:noFill/>
          <a:ln w="9525">
            <a:noFill/>
            <a:miter lim="800000"/>
            <a:headEnd/>
            <a:tailEnd/>
          </a:ln>
        </p:spPr>
        <p:txBody>
          <a:bodyPr wrap="square">
            <a:spAutoFit/>
          </a:bodyPr>
          <a:lstStyle/>
          <a:p>
            <a:pPr fontAlgn="base">
              <a:lnSpc>
                <a:spcPct val="150000"/>
              </a:lnSpc>
              <a:spcBef>
                <a:spcPct val="0"/>
              </a:spcBef>
              <a:spcAft>
                <a:spcPct val="0"/>
              </a:spcAft>
              <a:defRPr/>
            </a:pPr>
            <a:r>
              <a:rPr lang="en-US" sz="1400" b="1" dirty="0">
                <a:solidFill>
                  <a:srgbClr val="C00000"/>
                </a:solidFill>
                <a:latin typeface="Calibri"/>
                <a:cs typeface="Arial" charset="0"/>
              </a:rPr>
              <a:t>Ver</a:t>
            </a:r>
            <a:r>
              <a:rPr lang="en-US" sz="1400" dirty="0">
                <a:solidFill>
                  <a:prstClr val="black"/>
                </a:solidFill>
                <a:latin typeface="Calibri"/>
                <a:cs typeface="Arial" charset="0"/>
              </a:rPr>
              <a:t> - Version (1)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2 bit unsigned integer . Implementations of this field to 1 (01 binary).</a:t>
            </a:r>
            <a:endParaRPr lang="en-US" sz="1400" u="sng" dirty="0">
              <a:solidFill>
                <a:prstClr val="black"/>
              </a:solidFill>
              <a:latin typeface="Calibri"/>
              <a:cs typeface="Arial" charset="0"/>
            </a:endParaRPr>
          </a:p>
          <a:p>
            <a:pPr fontAlgn="base">
              <a:lnSpc>
                <a:spcPct val="150000"/>
              </a:lnSpc>
              <a:spcBef>
                <a:spcPct val="0"/>
              </a:spcBef>
              <a:spcAft>
                <a:spcPct val="0"/>
              </a:spcAft>
              <a:defRPr/>
            </a:pPr>
            <a:r>
              <a:rPr lang="en-US" sz="1400" b="1" dirty="0">
                <a:solidFill>
                  <a:srgbClr val="C00000"/>
                </a:solidFill>
                <a:latin typeface="Calibri"/>
                <a:cs typeface="Arial" charset="0"/>
              </a:rPr>
              <a:t>T</a:t>
            </a:r>
            <a:r>
              <a:rPr lang="en-US" sz="1400" dirty="0">
                <a:solidFill>
                  <a:prstClr val="black"/>
                </a:solidFill>
                <a:latin typeface="Calibri"/>
                <a:cs typeface="Arial" charset="0"/>
              </a:rPr>
              <a:t> – Message Type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2- bit unsigned integer.  </a:t>
            </a:r>
            <a:r>
              <a:rPr lang="en-US" sz="1400" u="sng" dirty="0">
                <a:solidFill>
                  <a:prstClr val="black"/>
                </a:solidFill>
                <a:latin typeface="Calibri"/>
                <a:cs typeface="Arial" charset="0"/>
              </a:rPr>
              <a:t>(Confirmable, Non-Confirmable, Acknowledgement, Reset).</a:t>
            </a:r>
          </a:p>
          <a:p>
            <a:pPr fontAlgn="base">
              <a:lnSpc>
                <a:spcPct val="150000"/>
              </a:lnSpc>
              <a:spcBef>
                <a:spcPct val="0"/>
              </a:spcBef>
              <a:spcAft>
                <a:spcPct val="0"/>
              </a:spcAft>
              <a:defRPr/>
            </a:pPr>
            <a:r>
              <a:rPr lang="en-US" sz="1400" b="1" dirty="0">
                <a:solidFill>
                  <a:srgbClr val="C00000"/>
                </a:solidFill>
                <a:latin typeface="Calibri"/>
                <a:cs typeface="Arial" charset="0"/>
              </a:rPr>
              <a:t>TKL</a:t>
            </a:r>
            <a:r>
              <a:rPr lang="en-US" sz="1400" dirty="0">
                <a:solidFill>
                  <a:prstClr val="black"/>
                </a:solidFill>
                <a:latin typeface="Calibri"/>
                <a:cs typeface="Arial" charset="0"/>
              </a:rPr>
              <a:t>- Token Length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4-bit unsigned integer. Indicates the length of the variable-length Token field (0-8 bytes). </a:t>
            </a:r>
          </a:p>
          <a:p>
            <a:pPr fontAlgn="base">
              <a:lnSpc>
                <a:spcPct val="150000"/>
              </a:lnSpc>
              <a:spcBef>
                <a:spcPct val="0"/>
              </a:spcBef>
              <a:spcAft>
                <a:spcPct val="0"/>
              </a:spcAft>
              <a:defRPr/>
            </a:pPr>
            <a:r>
              <a:rPr lang="en-US" sz="1400" b="1" dirty="0">
                <a:solidFill>
                  <a:srgbClr val="C00000"/>
                </a:solidFill>
                <a:latin typeface="Calibri"/>
                <a:cs typeface="Arial" charset="0"/>
              </a:rPr>
              <a:t>Code</a:t>
            </a:r>
            <a:r>
              <a:rPr lang="en-US" sz="1400" dirty="0">
                <a:solidFill>
                  <a:prstClr val="black"/>
                </a:solidFill>
                <a:latin typeface="Calibri"/>
                <a:cs typeface="Arial" charset="0"/>
              </a:rPr>
              <a:t> – </a:t>
            </a:r>
            <a:r>
              <a:rPr lang="en-US" sz="1400" u="sng" dirty="0">
                <a:solidFill>
                  <a:prstClr val="black"/>
                </a:solidFill>
                <a:latin typeface="Calibri"/>
                <a:cs typeface="Arial" charset="0"/>
              </a:rPr>
              <a:t>8-bit unsighted integer. 3 bit class(most signification bits). 5 bits detail (least significant bits).</a:t>
            </a:r>
            <a:r>
              <a:rPr lang="en-US" sz="1400" dirty="0">
                <a:solidFill>
                  <a:prstClr val="black"/>
                </a:solidFill>
                <a:latin typeface="Calibri"/>
                <a:cs typeface="Arial" charset="0"/>
              </a:rPr>
              <a:t>   </a:t>
            </a:r>
          </a:p>
          <a:p>
            <a:pPr fontAlgn="base">
              <a:lnSpc>
                <a:spcPct val="150000"/>
              </a:lnSpc>
              <a:spcBef>
                <a:spcPct val="0"/>
              </a:spcBef>
              <a:spcAft>
                <a:spcPct val="0"/>
              </a:spcAft>
              <a:defRPr/>
            </a:pPr>
            <a:r>
              <a:rPr lang="en-US" sz="1400" dirty="0">
                <a:solidFill>
                  <a:prstClr val="black"/>
                </a:solidFill>
                <a:latin typeface="Calibri"/>
                <a:cs typeface="Arial" charset="0"/>
              </a:rPr>
              <a:t>	</a:t>
            </a:r>
            <a:r>
              <a:rPr lang="en-US" sz="1400" u="sng" dirty="0">
                <a:solidFill>
                  <a:prstClr val="black"/>
                </a:solidFill>
                <a:latin typeface="Calibri"/>
                <a:cs typeface="Arial" charset="0"/>
              </a:rPr>
              <a:t>Request Method (1-10) or Response Code (40-255)</a:t>
            </a:r>
          </a:p>
          <a:p>
            <a:pPr fontAlgn="base">
              <a:lnSpc>
                <a:spcPct val="150000"/>
              </a:lnSpc>
              <a:spcBef>
                <a:spcPct val="0"/>
              </a:spcBef>
              <a:spcAft>
                <a:spcPct val="0"/>
              </a:spcAft>
              <a:defRPr/>
            </a:pPr>
            <a:r>
              <a:rPr lang="en-US" sz="1400" b="1" dirty="0">
                <a:solidFill>
                  <a:srgbClr val="C00000"/>
                </a:solidFill>
                <a:latin typeface="Calibri"/>
                <a:cs typeface="Arial" charset="0"/>
              </a:rPr>
              <a:t>Message ID </a:t>
            </a:r>
            <a:r>
              <a:rPr lang="en-US" sz="1400" dirty="0">
                <a:solidFill>
                  <a:prstClr val="black"/>
                </a:solidFill>
                <a:latin typeface="Calibri"/>
                <a:cs typeface="Arial" charset="0"/>
              </a:rPr>
              <a:t>– </a:t>
            </a:r>
            <a:r>
              <a:rPr lang="en-US" sz="1400" u="sng" dirty="0">
                <a:solidFill>
                  <a:prstClr val="black"/>
                </a:solidFill>
                <a:latin typeface="Calibri"/>
                <a:cs typeface="Arial" charset="0"/>
              </a:rPr>
              <a:t>16-bit identifier for matching responses </a:t>
            </a:r>
          </a:p>
          <a:p>
            <a:pPr fontAlgn="base">
              <a:lnSpc>
                <a:spcPct val="150000"/>
              </a:lnSpc>
              <a:spcBef>
                <a:spcPct val="0"/>
              </a:spcBef>
              <a:spcAft>
                <a:spcPct val="0"/>
              </a:spcAft>
              <a:defRPr/>
            </a:pPr>
            <a:r>
              <a:rPr lang="en-US" sz="1400" b="1" dirty="0">
                <a:solidFill>
                  <a:srgbClr val="C00000"/>
                </a:solidFill>
                <a:latin typeface="Calibri"/>
                <a:cs typeface="Arial" charset="0"/>
              </a:rPr>
              <a:t>Token</a:t>
            </a:r>
            <a:r>
              <a:rPr lang="en-US" sz="1400" dirty="0">
                <a:solidFill>
                  <a:prstClr val="black"/>
                </a:solidFill>
                <a:latin typeface="Calibri"/>
                <a:cs typeface="Arial" charset="0"/>
              </a:rPr>
              <a:t> – Optional response matching token</a:t>
            </a:r>
          </a:p>
        </p:txBody>
      </p:sp>
      <p:sp>
        <p:nvSpPr>
          <p:cNvPr id="6" name="Rectangle 5"/>
          <p:cNvSpPr>
            <a:spLocks noChangeArrowheads="1"/>
          </p:cNvSpPr>
          <p:nvPr/>
        </p:nvSpPr>
        <p:spPr bwMode="auto">
          <a:xfrm>
            <a:off x="1487488" y="1367115"/>
            <a:ext cx="7489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CoAP</a:t>
            </a:r>
            <a:r>
              <a:rPr kumimoji="0" lang="en-US" alt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defined a number of </a:t>
            </a:r>
            <a:r>
              <a:rPr kumimoji="0" lang="en-US" altLang="en-US" sz="18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options</a:t>
            </a:r>
            <a:r>
              <a:rPr kumimoji="0" lang="en-US" alt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that can be included in a message.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898964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38996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4224438" y="2492896"/>
            <a:ext cx="3887787" cy="647700"/>
          </a:xfrm>
          <a:prstGeom prst="rect">
            <a:avLst/>
          </a:prstGeom>
        </p:spPr>
        <p:txBody>
          <a:bodyPr wrap="none" fromWordArt="1">
            <a:prstTxWarp prst="textDeflate">
              <a:avLst>
                <a:gd name="adj" fmla="val 0"/>
              </a:avLst>
            </a:prstTxWarp>
          </a:bodyPr>
          <a:lstStyle/>
          <a:p>
            <a:pPr algn="ctr"/>
            <a:r>
              <a:rPr 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Thank You !</a:t>
            </a:r>
          </a:p>
        </p:txBody>
      </p:sp>
      <p:sp>
        <p:nvSpPr>
          <p:cNvPr id="2" name="Subtitle 1"/>
          <p:cNvSpPr>
            <a:spLocks noGrp="1"/>
          </p:cNvSpPr>
          <p:nvPr>
            <p:ph type="subTitle" idx="1"/>
          </p:nvPr>
        </p:nvSpPr>
        <p:spPr/>
        <p:txBody>
          <a:bodyPr/>
          <a:lstStyle/>
          <a:p>
            <a:endParaRPr lang="en-US" smtClean="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33603" y="94075"/>
            <a:ext cx="8294687" cy="1031051"/>
          </a:xfrm>
        </p:spPr>
        <p:txBody>
          <a:bodyPr>
            <a:spAutoFit/>
          </a:bodyPr>
          <a:lstStyle/>
          <a:p>
            <a:pPr lvl="0">
              <a:buNone/>
            </a:pPr>
            <a:r>
              <a:rPr lang="fi-FI" dirty="0" smtClean="0"/>
              <a:t>CoAP</a:t>
            </a:r>
            <a:r>
              <a:rPr lang="fi-FI" dirty="0"/>
              <a:t/>
            </a:r>
            <a:br>
              <a:rPr lang="fi-FI" dirty="0"/>
            </a:br>
            <a:r>
              <a:rPr lang="fi-FI" sz="2900" dirty="0" smtClean="0"/>
              <a:t>Content</a:t>
            </a:r>
            <a:endParaRPr lang="fi-FI" sz="2900" dirty="0"/>
          </a:p>
        </p:txBody>
      </p:sp>
      <p:sp>
        <p:nvSpPr>
          <p:cNvPr id="6" name="Title 1"/>
          <p:cNvSpPr txBox="1">
            <a:spLocks/>
          </p:cNvSpPr>
          <p:nvPr/>
        </p:nvSpPr>
        <p:spPr bwMode="auto">
          <a:xfrm>
            <a:off x="2124340" y="2053734"/>
            <a:ext cx="8294687" cy="1877437"/>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Overview</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methods</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message format</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workflow</a:t>
            </a:r>
            <a:endParaRPr lang="fi-FI" sz="2900" b="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38460"/>
      </p:ext>
    </p:extLst>
  </p:cSld>
  <p:clrMapOvr>
    <a:masterClrMapping/>
  </p:clrMapOvr>
  <p:transition advTm="1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919536" y="1484784"/>
            <a:ext cx="9217024" cy="175432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What is </a:t>
            </a:r>
            <a:r>
              <a:rPr lang="en-US" sz="2800" dirty="0" err="1" smtClean="0">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Internet Application Protocol for constrained </a:t>
            </a:r>
            <a:r>
              <a:rPr lang="en-US" sz="2000" dirty="0" smtClean="0">
                <a:latin typeface="Times New Roman" panose="02020603050405020304" pitchFamily="18" charset="0"/>
                <a:cs typeface="Times New Roman" panose="02020603050405020304" pitchFamily="18" charset="0"/>
              </a:rPr>
              <a:t>devices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Work on Constrained RESTful Environments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Protocol for Embedded devices,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M2M</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Easily translates to HTTP for </a:t>
            </a:r>
            <a:r>
              <a:rPr lang="en-US" sz="2000" dirty="0" err="1" smtClean="0">
                <a:latin typeface="Times New Roman" panose="02020603050405020304" pitchFamily="18" charset="0"/>
                <a:cs typeface="Times New Roman" panose="02020603050405020304" pitchFamily="18" charset="0"/>
              </a:rPr>
              <a:t>intergration</a:t>
            </a:r>
            <a:endParaRPr lang="en-US" sz="2000" dirty="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3429000"/>
            <a:ext cx="885698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3197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484784"/>
            <a:ext cx="9217024" cy="501675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features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Web protocol fulfilling M2M requirements in </a:t>
            </a:r>
            <a:r>
              <a:rPr lang="en-US" sz="2400" dirty="0" smtClean="0">
                <a:latin typeface="Times New Roman" panose="02020603050405020304" pitchFamily="18" charset="0"/>
                <a:cs typeface="Times New Roman" panose="02020603050405020304" pitchFamily="18" charset="0"/>
              </a:rPr>
              <a:t>constrained environments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UDP </a:t>
            </a:r>
            <a:r>
              <a:rPr lang="en-US" sz="2400" dirty="0" smtClean="0">
                <a:latin typeface="Times New Roman" panose="02020603050405020304" pitchFamily="18" charset="0"/>
                <a:cs typeface="Times New Roman" panose="02020603050405020304" pitchFamily="18" charset="0"/>
              </a:rPr>
              <a:t>binding </a:t>
            </a:r>
            <a:r>
              <a:rPr lang="en-US" sz="2400" dirty="0">
                <a:latin typeface="Times New Roman" panose="02020603050405020304" pitchFamily="18" charset="0"/>
                <a:cs typeface="Times New Roman" panose="02020603050405020304" pitchFamily="18" charset="0"/>
              </a:rPr>
              <a:t>with optional reliability supporting </a:t>
            </a:r>
            <a:r>
              <a:rPr lang="en-US" sz="2400" dirty="0" smtClean="0">
                <a:latin typeface="Times New Roman" panose="02020603050405020304" pitchFamily="18" charset="0"/>
                <a:cs typeface="Times New Roman" panose="02020603050405020304" pitchFamily="18" charset="0"/>
              </a:rPr>
              <a:t>unicast and </a:t>
            </a:r>
            <a:r>
              <a:rPr lang="en-US" sz="2400" dirty="0">
                <a:latin typeface="Times New Roman" panose="02020603050405020304" pitchFamily="18" charset="0"/>
                <a:cs typeface="Times New Roman" panose="02020603050405020304" pitchFamily="18" charset="0"/>
              </a:rPr>
              <a:t>multicast requests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Asynchronous message exchanges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Low header overhead and parsing complexity</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URI and Content-type support</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proxy and caching capabilities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stateless HTTP mapping, allowing proxies to be built </a:t>
            </a:r>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access to </a:t>
            </a:r>
            <a:r>
              <a:rPr lang="en-US" sz="2400" dirty="0" err="1">
                <a:latin typeface="Times New Roman" panose="02020603050405020304" pitchFamily="18" charset="0"/>
                <a:cs typeface="Times New Roman" panose="02020603050405020304" pitchFamily="18" charset="0"/>
              </a:rPr>
              <a:t>CoAP</a:t>
            </a:r>
            <a:r>
              <a:rPr lang="en-US" sz="2400" dirty="0">
                <a:latin typeface="Times New Roman" panose="02020603050405020304" pitchFamily="18" charset="0"/>
                <a:cs typeface="Times New Roman" panose="02020603050405020304" pitchFamily="18" charset="0"/>
              </a:rPr>
              <a:t> resources via HTTP in a uniform way or for </a:t>
            </a:r>
            <a:r>
              <a:rPr lang="en-US" sz="2400" dirty="0" smtClean="0">
                <a:latin typeface="Times New Roman" panose="02020603050405020304" pitchFamily="18" charset="0"/>
                <a:cs typeface="Times New Roman" panose="02020603050405020304" pitchFamily="18" charset="0"/>
              </a:rPr>
              <a:t>HTTP simple </a:t>
            </a:r>
            <a:r>
              <a:rPr lang="en-US" sz="2400" dirty="0">
                <a:latin typeface="Times New Roman" panose="02020603050405020304" pitchFamily="18" charset="0"/>
                <a:cs typeface="Times New Roman" panose="02020603050405020304" pitchFamily="18" charset="0"/>
              </a:rPr>
              <a:t>interfaces to be realized alternatively over </a:t>
            </a:r>
            <a:r>
              <a:rPr lang="en-US" sz="2400" dirty="0" err="1">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binding to Datagram Transport Layer Security (DTLS)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1795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484784"/>
            <a:ext cx="9217024" cy="5201424"/>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Lightweight: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essage is simple binary format (4 bytes header) -&gt; easy to parse, space efficient.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and server share the internal structures, so easy to implement both client and server compare to </a:t>
            </a:r>
            <a:r>
              <a:rPr lang="en-US" sz="2000" dirty="0" smtClean="0">
                <a:latin typeface="Times New Roman" panose="02020603050405020304" pitchFamily="18" charset="0"/>
                <a:cs typeface="Times New Roman" panose="02020603050405020304" pitchFamily="18" charset="0"/>
              </a:rPr>
              <a:t>HTTP.</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faster than HTTP</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Implement on top of UDP (Broadcast and Multicast), fast but unreliable.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Stateless, no connection, less overhead.</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smtClean="0"/>
              <a:t> </a:t>
            </a:r>
            <a:r>
              <a:rPr lang="en-US" sz="2000" dirty="0" err="1" smtClean="0">
                <a:latin typeface="Times New Roman" panose="02020603050405020304" pitchFamily="18" charset="0"/>
                <a:cs typeface="Times New Roman" panose="02020603050405020304" pitchFamily="18" charset="0"/>
              </a:rPr>
              <a:t>Omite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protocol level </a:t>
            </a:r>
            <a:r>
              <a:rPr lang="en-US" sz="2000" dirty="0" smtClean="0">
                <a:latin typeface="Times New Roman" panose="02020603050405020304" pitchFamily="18" charset="0"/>
                <a:cs typeface="Times New Roman" panose="02020603050405020304" pitchFamily="18" charset="0"/>
              </a:rPr>
              <a:t>reliability.</a:t>
            </a:r>
          </a:p>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almost like HTTP</a:t>
            </a:r>
          </a:p>
          <a:p>
            <a:r>
              <a:rPr lang="en-US" sz="2000" dirty="0" smtClean="0">
                <a:latin typeface="Times New Roman" panose="02020603050405020304" pitchFamily="18" charset="0"/>
                <a:cs typeface="Times New Roman" panose="02020603050405020304" pitchFamily="18" charset="0"/>
              </a:rPr>
              <a:t>      -  Request and Response model.</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RESTfull</a:t>
            </a:r>
            <a:r>
              <a:rPr lang="en-US" sz="2000" dirty="0" smtClean="0">
                <a:latin typeface="Times New Roman" panose="02020603050405020304" pitchFamily="18" charset="0"/>
                <a:cs typeface="Times New Roman" panose="02020603050405020304" pitchFamily="18" charset="0"/>
              </a:rPr>
              <a:t> design, GET/PUT/POST/DELETE method.</a:t>
            </a:r>
          </a:p>
          <a:p>
            <a:r>
              <a:rPr lang="en-US" sz="2000" dirty="0">
                <a:latin typeface="Times New Roman" panose="02020603050405020304" pitchFamily="18" charset="0"/>
                <a:cs typeface="Times New Roman" panose="02020603050405020304" pitchFamily="18" charset="0"/>
              </a:rPr>
              <a:t>      -  Addressable by URL with query string</a:t>
            </a:r>
          </a:p>
          <a:p>
            <a:r>
              <a:rPr lang="en-US" sz="2000" dirty="0">
                <a:latin typeface="Times New Roman" panose="02020603050405020304" pitchFamily="18" charset="0"/>
                <a:cs typeface="Times New Roman" panose="02020603050405020304" pitchFamily="18" charset="0"/>
              </a:rPr>
              <a:t>      -  Content-Type can be specified, but limited to pre-defined types, text,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xml,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587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sp>
        <p:nvSpPr>
          <p:cNvPr id="5" name="Rectangle 4"/>
          <p:cNvSpPr/>
          <p:nvPr/>
        </p:nvSpPr>
        <p:spPr>
          <a:xfrm>
            <a:off x="1411654" y="1946449"/>
            <a:ext cx="9436874" cy="193899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GET method retrieves a representation for the information that currently corresponds to the resource </a:t>
            </a:r>
            <a:r>
              <a:rPr lang="en-US" sz="2000" b="1" dirty="0">
                <a:latin typeface="Times New Roman" panose="02020603050405020304" pitchFamily="18" charset="0"/>
                <a:cs typeface="Times New Roman" panose="02020603050405020304" pitchFamily="18" charset="0"/>
              </a:rPr>
              <a:t>identified by the request URI. </a:t>
            </a:r>
          </a:p>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request includes an Accept Option, that indicates the preferred content-format of a response. </a:t>
            </a:r>
          </a:p>
        </p:txBody>
      </p:sp>
      <p:sp>
        <p:nvSpPr>
          <p:cNvPr id="7" name="Rectangle 6"/>
          <p:cNvSpPr/>
          <p:nvPr/>
        </p:nvSpPr>
        <p:spPr>
          <a:xfrm>
            <a:off x="1411654" y="4648200"/>
            <a:ext cx="9436874" cy="1477328"/>
          </a:xfrm>
          <a:prstGeom prst="rect">
            <a:avLst/>
          </a:prstGeom>
          <a:solidFill>
            <a:sysClr val="window" lastClr="FFFFFF"/>
          </a:solidFill>
          <a:ln w="25400" cap="flat" cmpd="sng" algn="ctr">
            <a:solidFill>
              <a:srgbClr val="9BBB59"/>
            </a:solidFill>
            <a:prstDash val="solid"/>
          </a:ln>
          <a:effectLst/>
        </p:spPr>
        <p:txBody>
          <a:bodyPr wrap="square">
            <a:spAutoFit/>
          </a:bodyPr>
          <a:lstStyle/>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smtClean="0">
                <a:ln>
                  <a:noFill/>
                </a:ln>
                <a:solidFill>
                  <a:prstClr val="black"/>
                </a:solidFill>
                <a:effectLst/>
                <a:uLnTx/>
                <a:uFillTx/>
                <a:latin typeface="Perpetua" pitchFamily="18" charset="0"/>
                <a:ea typeface="+mn-ea"/>
                <a:cs typeface="+mn-cs"/>
              </a:rPr>
              <a:t>We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can only send limited data with </a:t>
            </a:r>
            <a:r>
              <a:rPr kumimoji="0" lang="en-US" sz="2000" b="1" i="0" u="none" strike="noStrike" kern="0" cap="none" spc="0" normalizeH="0" baseline="0" noProof="0" dirty="0">
                <a:ln>
                  <a:noFill/>
                </a:ln>
                <a:solidFill>
                  <a:prstClr val="black"/>
                </a:solidFill>
                <a:effectLst/>
                <a:uLnTx/>
                <a:uFillTx/>
                <a:latin typeface="Perpetua" pitchFamily="18" charset="0"/>
                <a:ea typeface="+mn-ea"/>
                <a:cs typeface="+mn-cs"/>
              </a:rPr>
              <a:t>GET method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and it’s sent in </a:t>
            </a:r>
            <a:r>
              <a:rPr kumimoji="0" lang="en-US" sz="2000" b="1" i="0" u="none" strike="noStrike" kern="0" cap="none" spc="0" normalizeH="0" baseline="0" noProof="0" dirty="0">
                <a:ln>
                  <a:noFill/>
                </a:ln>
                <a:solidFill>
                  <a:srgbClr val="C00000"/>
                </a:solidFill>
                <a:effectLst/>
                <a:uLnTx/>
                <a:uFillTx/>
                <a:latin typeface="Perpetua" pitchFamily="18" charset="0"/>
                <a:ea typeface="+mn-ea"/>
                <a:cs typeface="+mn-cs"/>
              </a:rPr>
              <a:t>the header request URL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whereas </a:t>
            </a:r>
          </a:p>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 We can </a:t>
            </a:r>
            <a:r>
              <a:rPr kumimoji="0" lang="en-US" sz="2000" b="1" i="0" u="none" strike="noStrike" kern="0" cap="none" spc="0" normalizeH="0" baseline="0" noProof="0" dirty="0">
                <a:ln>
                  <a:noFill/>
                </a:ln>
                <a:solidFill>
                  <a:srgbClr val="C00000"/>
                </a:solidFill>
                <a:effectLst/>
                <a:uLnTx/>
                <a:uFillTx/>
                <a:latin typeface="Perpetua" pitchFamily="18" charset="0"/>
                <a:ea typeface="+mn-ea"/>
                <a:cs typeface="+mn-cs"/>
              </a:rPr>
              <a:t>send large amount of data with POST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because it’s part of the </a:t>
            </a:r>
            <a:r>
              <a:rPr kumimoji="0" lang="en-US" sz="2000" b="1" i="0" u="none" strike="noStrike" kern="0" cap="none" spc="0" normalizeH="0" baseline="0" noProof="0" dirty="0">
                <a:ln>
                  <a:noFill/>
                </a:ln>
                <a:solidFill>
                  <a:srgbClr val="C00000"/>
                </a:solidFill>
                <a:effectLst/>
                <a:uLnTx/>
                <a:uFillTx/>
                <a:latin typeface="Perpetua" pitchFamily="18" charset="0"/>
                <a:ea typeface="+mn-ea"/>
                <a:cs typeface="+mn-cs"/>
              </a:rPr>
              <a:t>request body</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a:t>
            </a:r>
            <a:endParaRPr kumimoji="0" lang="en-US" sz="20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36400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3" name="Picture 2"/>
          <p:cNvPicPr>
            <a:picLocks noChangeAspect="1"/>
          </p:cNvPicPr>
          <p:nvPr/>
        </p:nvPicPr>
        <p:blipFill>
          <a:blip r:embed="rId2"/>
          <a:stretch>
            <a:fillRect/>
          </a:stretch>
        </p:blipFill>
        <p:spPr>
          <a:xfrm>
            <a:off x="1415480" y="2019201"/>
            <a:ext cx="3523793" cy="2286198"/>
          </a:xfrm>
          <a:prstGeom prst="rect">
            <a:avLst/>
          </a:prstGeom>
        </p:spPr>
      </p:pic>
      <p:grpSp>
        <p:nvGrpSpPr>
          <p:cNvPr id="5" name="Group 18"/>
          <p:cNvGrpSpPr>
            <a:grpSpLocks/>
          </p:cNvGrpSpPr>
          <p:nvPr/>
        </p:nvGrpSpPr>
        <p:grpSpPr bwMode="auto">
          <a:xfrm>
            <a:off x="6144279" y="2022059"/>
            <a:ext cx="3722688" cy="2209800"/>
            <a:chOff x="6177899" y="2310372"/>
            <a:chExt cx="3723362" cy="220980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899" y="2310372"/>
              <a:ext cx="37233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8218221" y="3717313"/>
              <a:ext cx="228641" cy="228600"/>
            </a:xfrm>
            <a:prstGeom prst="ellipse">
              <a:avLst/>
            </a:prstGeom>
            <a:noFill/>
            <a:ln w="25400" cap="flat" cmpd="sng" algn="ctr">
              <a:solidFill>
                <a:srgbClr val="C0504D"/>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11" name="Rectangle 10"/>
          <p:cNvSpPr/>
          <p:nvPr/>
        </p:nvSpPr>
        <p:spPr>
          <a:xfrm>
            <a:off x="1415480" y="4412395"/>
            <a:ext cx="9433048" cy="1938992"/>
          </a:xfrm>
          <a:prstGeom prst="rect">
            <a:avLst/>
          </a:prstGeom>
        </p:spPr>
        <p:txBody>
          <a:bodyPr wrap="square">
            <a:spAutoFit/>
          </a:bodyPr>
          <a:lstStyle/>
          <a:p>
            <a:pPr algn="just" fontAlgn="base">
              <a:lnSpc>
                <a:spcPct val="150000"/>
              </a:lnSpc>
              <a:spcBef>
                <a:spcPct val="0"/>
              </a:spcBef>
              <a:spcAft>
                <a:spcPct val="0"/>
              </a:spcAft>
              <a:buFont typeface="Wingdings" pitchFamily="2" charset="2"/>
              <a:buChar char="v"/>
              <a:defRPr/>
            </a:pPr>
            <a:r>
              <a:rPr lang="en-US" sz="2000" b="1" dirty="0">
                <a:solidFill>
                  <a:srgbClr val="C00000"/>
                </a:solidFill>
                <a:latin typeface="Times New Roman" pitchFamily="18" charset="0"/>
                <a:cs typeface="Times New Roman" pitchFamily="18" charset="0"/>
              </a:rPr>
              <a:t> Confirmable Message</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Some messages require an </a:t>
            </a:r>
            <a:r>
              <a:rPr lang="en-US" sz="2000" u="sng" dirty="0">
                <a:solidFill>
                  <a:prstClr val="black"/>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These messages are called “Confirmable“; </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When </a:t>
            </a:r>
            <a:r>
              <a:rPr lang="en-US" sz="2000" b="1" u="sng" dirty="0">
                <a:solidFill>
                  <a:prstClr val="black"/>
                </a:solidFill>
                <a:latin typeface="Times New Roman" pitchFamily="18" charset="0"/>
                <a:cs typeface="Times New Roman" pitchFamily="18" charset="0"/>
              </a:rPr>
              <a:t>no packets are lost</a:t>
            </a:r>
            <a:r>
              <a:rPr lang="en-US" sz="2000" dirty="0">
                <a:solidFill>
                  <a:prstClr val="black"/>
                </a:solidFill>
                <a:latin typeface="Times New Roman" pitchFamily="18" charset="0"/>
                <a:cs typeface="Times New Roman" pitchFamily="18" charset="0"/>
              </a:rPr>
              <a:t>, each  Confirmable message elicits </a:t>
            </a:r>
            <a:r>
              <a:rPr lang="en-US" sz="2000" u="sng" dirty="0">
                <a:solidFill>
                  <a:prstClr val="black"/>
                </a:solidFill>
                <a:latin typeface="Times New Roman" pitchFamily="18" charset="0"/>
                <a:cs typeface="Times New Roman" pitchFamily="18" charset="0"/>
              </a:rPr>
              <a:t>exactly one return message </a:t>
            </a:r>
            <a:r>
              <a:rPr lang="en-US" sz="2000" dirty="0">
                <a:solidFill>
                  <a:prstClr val="black"/>
                </a:solidFill>
                <a:latin typeface="Times New Roman" pitchFamily="18" charset="0"/>
                <a:cs typeface="Times New Roman" pitchFamily="18" charset="0"/>
              </a:rPr>
              <a:t>of type </a:t>
            </a:r>
            <a:r>
              <a:rPr lang="en-US" sz="2000" dirty="0">
                <a:solidFill>
                  <a:srgbClr val="C00000"/>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or type </a:t>
            </a:r>
            <a:r>
              <a:rPr lang="en-US" sz="2000" dirty="0">
                <a:solidFill>
                  <a:srgbClr val="C00000"/>
                </a:solidFill>
                <a:latin typeface="Times New Roman" pitchFamily="18" charset="0"/>
                <a:cs typeface="Times New Roman" pitchFamily="18" charset="0"/>
              </a:rPr>
              <a:t>Reset</a:t>
            </a:r>
            <a:r>
              <a:rPr lang="en-US" sz="2000"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16852657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333890"/>
            <a:ext cx="3714750" cy="368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5159896" y="2231850"/>
            <a:ext cx="583264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28892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US" altLang="en-US" sz="2000" b="1" dirty="0">
                <a:solidFill>
                  <a:srgbClr val="C00000"/>
                </a:solidFill>
                <a:latin typeface="Perpetua" pitchFamily="18" charset="0"/>
              </a:rPr>
              <a:t>The Token Option </a:t>
            </a:r>
          </a:p>
          <a:p>
            <a:pPr lvl="1" algn="just">
              <a:lnSpc>
                <a:spcPct val="150000"/>
              </a:lnSpc>
              <a:buFont typeface="Wingdings" panose="05000000000000000000" pitchFamily="2" charset="2"/>
              <a:buChar char="§"/>
            </a:pPr>
            <a:r>
              <a:rPr lang="en-US" altLang="en-US" sz="2000" dirty="0">
                <a:solidFill>
                  <a:srgbClr val="000000"/>
                </a:solidFill>
                <a:latin typeface="Perpetua" pitchFamily="18" charset="0"/>
              </a:rPr>
              <a:t> is an opaque sequence </a:t>
            </a:r>
            <a:r>
              <a:rPr lang="en-US" altLang="en-US" sz="2000" b="1" dirty="0">
                <a:latin typeface="Perpetua" pitchFamily="18" charset="0"/>
              </a:rPr>
              <a:t>of</a:t>
            </a:r>
            <a:r>
              <a:rPr lang="en-US" altLang="en-US" sz="2000" b="1" dirty="0">
                <a:solidFill>
                  <a:srgbClr val="C00000"/>
                </a:solidFill>
                <a:latin typeface="Perpetua" pitchFamily="18" charset="0"/>
              </a:rPr>
              <a:t> 1-2 bytes </a:t>
            </a:r>
          </a:p>
          <a:p>
            <a:pPr lvl="1" algn="just">
              <a:lnSpc>
                <a:spcPct val="150000"/>
              </a:lnSpc>
              <a:buFont typeface="Wingdings" panose="05000000000000000000" pitchFamily="2" charset="2"/>
              <a:buChar char="§"/>
            </a:pPr>
            <a:r>
              <a:rPr lang="en-US" altLang="en-US" sz="2000" b="1" dirty="0">
                <a:solidFill>
                  <a:srgbClr val="000000"/>
                </a:solidFill>
                <a:latin typeface="Perpetua" pitchFamily="18" charset="0"/>
              </a:rPr>
              <a:t> </a:t>
            </a:r>
            <a:r>
              <a:rPr lang="en-US" altLang="en-US" sz="2000" dirty="0">
                <a:solidFill>
                  <a:srgbClr val="000000"/>
                </a:solidFill>
                <a:latin typeface="Perpetua" pitchFamily="18" charset="0"/>
              </a:rPr>
              <a:t>which is used to match a request with a response</a:t>
            </a:r>
          </a:p>
          <a:p>
            <a:pPr lvl="1" algn="just">
              <a:lnSpc>
                <a:spcPct val="150000"/>
              </a:lnSpc>
              <a:buFont typeface="Wingdings" panose="05000000000000000000" pitchFamily="2" charset="2"/>
              <a:buChar char="§"/>
            </a:pPr>
            <a:r>
              <a:rPr lang="en-US" altLang="en-US" sz="2000" dirty="0">
                <a:solidFill>
                  <a:srgbClr val="000000"/>
                </a:solidFill>
                <a:latin typeface="Perpetua" pitchFamily="18" charset="0"/>
              </a:rPr>
              <a:t>  is meant for use with asynchronous responses by this specification. </a:t>
            </a:r>
          </a:p>
          <a:p>
            <a:pPr lvl="1" algn="just">
              <a:lnSpc>
                <a:spcPct val="150000"/>
              </a:lnSpc>
              <a:buFont typeface="Wingdings" panose="05000000000000000000" pitchFamily="2" charset="2"/>
              <a:buChar char="§"/>
            </a:pPr>
            <a:r>
              <a:rPr lang="en-US" altLang="en-US" sz="2000" dirty="0">
                <a:solidFill>
                  <a:srgbClr val="000000"/>
                </a:solidFill>
                <a:latin typeface="Perpetua" pitchFamily="18" charset="0"/>
              </a:rPr>
              <a:t>  the Token is generated </a:t>
            </a:r>
            <a:r>
              <a:rPr lang="en-US" altLang="en-US" sz="2000" b="1" dirty="0">
                <a:solidFill>
                  <a:srgbClr val="000000"/>
                </a:solidFill>
                <a:latin typeface="Perpetua" pitchFamily="18" charset="0"/>
              </a:rPr>
              <a:t>by a client </a:t>
            </a:r>
            <a:r>
              <a:rPr lang="en-US" altLang="en-US" sz="2000" dirty="0">
                <a:solidFill>
                  <a:srgbClr val="000000"/>
                </a:solidFill>
                <a:latin typeface="Perpetua" pitchFamily="18" charset="0"/>
              </a:rPr>
              <a:t>and included </a:t>
            </a:r>
            <a:r>
              <a:rPr lang="en-US" altLang="en-US" sz="2000" b="1" dirty="0">
                <a:solidFill>
                  <a:srgbClr val="000000"/>
                </a:solidFill>
                <a:latin typeface="Perpetua" pitchFamily="18" charset="0"/>
              </a:rPr>
              <a:t>in a way that Token values </a:t>
            </a:r>
            <a:r>
              <a:rPr lang="en-US" altLang="en-US" sz="2000" dirty="0">
                <a:solidFill>
                  <a:srgbClr val="000000"/>
                </a:solidFill>
                <a:latin typeface="Perpetua" pitchFamily="18" charset="0"/>
              </a:rPr>
              <a:t>currently in use are unique. </a:t>
            </a:r>
          </a:p>
        </p:txBody>
      </p:sp>
    </p:spTree>
    <p:extLst>
      <p:ext uri="{BB962C8B-B14F-4D97-AF65-F5344CB8AC3E}">
        <p14:creationId xmlns:p14="http://schemas.microsoft.com/office/powerpoint/2010/main" val="19157202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208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POST </a:t>
            </a:r>
            <a:r>
              <a:rPr lang="en-US" altLang="en-US" sz="2400" b="1" dirty="0">
                <a:latin typeface="Perpetua" pitchFamily="18" charset="0"/>
              </a:rPr>
              <a:t>Method</a:t>
            </a:r>
          </a:p>
        </p:txBody>
      </p:sp>
      <p:sp>
        <p:nvSpPr>
          <p:cNvPr id="6" name="Rectangle 1"/>
          <p:cNvSpPr>
            <a:spLocks noChangeArrowheads="1"/>
          </p:cNvSpPr>
          <p:nvPr/>
        </p:nvSpPr>
        <p:spPr bwMode="auto">
          <a:xfrm>
            <a:off x="983432" y="1978885"/>
            <a:ext cx="1036915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Perpetua" pitchFamily="18" charset="0"/>
              </a:rPr>
              <a:t>The </a:t>
            </a:r>
            <a:r>
              <a:rPr lang="en-US" altLang="en-US" sz="1600" dirty="0" smtClean="0">
                <a:solidFill>
                  <a:srgbClr val="000000"/>
                </a:solidFill>
                <a:latin typeface="Perpetua" pitchFamily="18" charset="0"/>
              </a:rPr>
              <a:t>POST method is used to request the server to create a new subordinate resource under the requested parent </a:t>
            </a:r>
            <a:r>
              <a:rPr lang="en-US" altLang="en-US" sz="1600" dirty="0" smtClean="0">
                <a:solidFill>
                  <a:srgbClr val="000000"/>
                </a:solidFill>
                <a:latin typeface="Perpetua" pitchFamily="18" charset="0"/>
              </a:rPr>
              <a:t>URI.</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Perpetua" pitchFamily="18" charset="0"/>
              </a:rPr>
              <a:t>If </a:t>
            </a:r>
            <a:r>
              <a:rPr lang="en-US" altLang="en-US" sz="1600" dirty="0" smtClean="0">
                <a:solidFill>
                  <a:srgbClr val="000000"/>
                </a:solidFill>
                <a:latin typeface="Perpetua" pitchFamily="18" charset="0"/>
              </a:rPr>
              <a:t>a resource has been created on the server, the response SHOULD be 201 (Created) including the URI of the new resource in a Location Option with any possible status in the message body.</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Perpetua" pitchFamily="18" charset="0"/>
              </a:rPr>
              <a:t>If </a:t>
            </a:r>
            <a:r>
              <a:rPr lang="en-US" altLang="en-US" sz="1600" dirty="0" smtClean="0">
                <a:solidFill>
                  <a:srgbClr val="000000"/>
                </a:solidFill>
                <a:latin typeface="Perpetua" pitchFamily="18" charset="0"/>
              </a:rPr>
              <a:t>the POST succeeds but does not result in a new resource being created on the server, a 200 (OK) response code SHOULD be returned.</a:t>
            </a:r>
          </a:p>
        </p:txBody>
      </p:sp>
      <p:sp>
        <p:nvSpPr>
          <p:cNvPr id="13" name="Rounded Rectangle 12"/>
          <p:cNvSpPr/>
          <p:nvPr/>
        </p:nvSpPr>
        <p:spPr>
          <a:xfrm>
            <a:off x="9264352" y="3777317"/>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t>Server</a:t>
            </a:r>
            <a:endParaRPr lang="en-US" dirty="0"/>
          </a:p>
        </p:txBody>
      </p:sp>
      <p:sp>
        <p:nvSpPr>
          <p:cNvPr id="14" name="Rounded Rectangle 13"/>
          <p:cNvSpPr/>
          <p:nvPr/>
        </p:nvSpPr>
        <p:spPr>
          <a:xfrm>
            <a:off x="3527804" y="3746283"/>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Client</a:t>
            </a:r>
          </a:p>
        </p:txBody>
      </p:sp>
      <p:sp>
        <p:nvSpPr>
          <p:cNvPr id="15" name="Rectangle 17"/>
          <p:cNvSpPr>
            <a:spLocks noChangeArrowheads="1"/>
          </p:cNvSpPr>
          <p:nvPr/>
        </p:nvSpPr>
        <p:spPr bwMode="auto">
          <a:xfrm>
            <a:off x="5101664" y="4190882"/>
            <a:ext cx="338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CON [ox1c] POST/ light Token: 0x33</a:t>
            </a:r>
            <a:endParaRPr lang="en-US" altLang="en-US" dirty="0"/>
          </a:p>
        </p:txBody>
      </p:sp>
      <p:sp>
        <p:nvSpPr>
          <p:cNvPr id="17" name="Rectangle 35"/>
          <p:cNvSpPr>
            <a:spLocks noChangeArrowheads="1"/>
          </p:cNvSpPr>
          <p:nvPr/>
        </p:nvSpPr>
        <p:spPr bwMode="auto">
          <a:xfrm>
            <a:off x="5113205" y="5250327"/>
            <a:ext cx="2820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ACK [ox1c] POST/ 201 Create</a:t>
            </a:r>
          </a:p>
          <a:p>
            <a:pPr eaLnBrk="1" hangingPunct="1"/>
            <a:r>
              <a:rPr lang="en-US" altLang="en-US" dirty="0">
                <a:solidFill>
                  <a:srgbClr val="000000"/>
                </a:solidFill>
                <a:latin typeface="Perpetua" pitchFamily="18" charset="0"/>
              </a:rPr>
              <a:t> 58.2;  Token: 0x33</a:t>
            </a:r>
            <a:endParaRPr lang="en-US" altLang="en-US" dirty="0"/>
          </a:p>
        </p:txBody>
      </p:sp>
      <p:cxnSp>
        <p:nvCxnSpPr>
          <p:cNvPr id="18" name="Straight Connector 17"/>
          <p:cNvCxnSpPr/>
          <p:nvPr/>
        </p:nvCxnSpPr>
        <p:spPr>
          <a:xfrm rot="5400000">
            <a:off x="3502592" y="5255019"/>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9342934" y="5266925"/>
            <a:ext cx="1147762"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477320" y="5143499"/>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77320" y="4858250"/>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41"/>
          <p:cNvSpPr>
            <a:spLocks noChangeArrowheads="1"/>
          </p:cNvSpPr>
          <p:nvPr/>
        </p:nvSpPr>
        <p:spPr bwMode="auto">
          <a:xfrm>
            <a:off x="1199456" y="5923161"/>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dirty="0">
                <a:latin typeface="Perpetua" pitchFamily="18" charset="0"/>
              </a:rPr>
              <a:t>  POST can </a:t>
            </a:r>
            <a:r>
              <a:rPr lang="en-US" altLang="en-US" b="1" dirty="0">
                <a:latin typeface="Perpetua" pitchFamily="18" charset="0"/>
              </a:rPr>
              <a:t>transfer data securely to server, </a:t>
            </a:r>
            <a:r>
              <a:rPr lang="en-US" altLang="en-US" dirty="0">
                <a:latin typeface="Perpetua" pitchFamily="18" charset="0"/>
              </a:rPr>
              <a:t>it can transfer large data and should be used to send data to server;</a:t>
            </a:r>
          </a:p>
        </p:txBody>
      </p:sp>
    </p:spTree>
    <p:extLst>
      <p:ext uri="{BB962C8B-B14F-4D97-AF65-F5344CB8AC3E}">
        <p14:creationId xmlns:p14="http://schemas.microsoft.com/office/powerpoint/2010/main" val="21433241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1_Median">
  <a:themeElements>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fontScheme name="11_Median">
      <a:majorFont>
        <a:latin typeface="Georgia"/>
        <a:ea typeface=""/>
        <a:cs typeface="Tahoma"/>
      </a:majorFont>
      <a:minorFont>
        <a:latin typeface="Trebuchet MS"/>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9877</TotalTime>
  <Words>1289</Words>
  <Application>Microsoft Office PowerPoint</Application>
  <PresentationFormat>Widescreen</PresentationFormat>
  <Paragraphs>141</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Malgun Gothic</vt:lpstr>
      <vt:lpstr>Arial</vt:lpstr>
      <vt:lpstr>Calibri</vt:lpstr>
      <vt:lpstr>Century Gothic</vt:lpstr>
      <vt:lpstr>Georgia</vt:lpstr>
      <vt:lpstr>Perpetua</vt:lpstr>
      <vt:lpstr>Tahoma</vt:lpstr>
      <vt:lpstr>Times New Roman</vt:lpstr>
      <vt:lpstr>Trebuchet MS</vt:lpstr>
      <vt:lpstr>Wingdings</vt:lpstr>
      <vt:lpstr>11_Median</vt:lpstr>
      <vt:lpstr>PowerPoint Presentation</vt:lpstr>
      <vt:lpstr>CoAP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tuongdangkhoa</dc:creator>
  <cp:lastModifiedBy>Hoang Nguyen Huy</cp:lastModifiedBy>
  <cp:revision>285</cp:revision>
  <dcterms:created xsi:type="dcterms:W3CDTF">2013-01-28T01:51:05Z</dcterms:created>
  <dcterms:modified xsi:type="dcterms:W3CDTF">2017-06-06T09:02:05Z</dcterms:modified>
</cp:coreProperties>
</file>