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7" r:id="rId2"/>
    <p:sldId id="381" r:id="rId3"/>
    <p:sldId id="382" r:id="rId4"/>
    <p:sldId id="389" r:id="rId5"/>
    <p:sldId id="391" r:id="rId6"/>
    <p:sldId id="390" r:id="rId7"/>
    <p:sldId id="392" r:id="rId8"/>
    <p:sldId id="383" r:id="rId9"/>
    <p:sldId id="388" r:id="rId10"/>
    <p:sldId id="384" r:id="rId11"/>
    <p:sldId id="385" r:id="rId12"/>
    <p:sldId id="386" r:id="rId13"/>
    <p:sldId id="387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37"/>
  </p:normalViewPr>
  <p:slideViewPr>
    <p:cSldViewPr>
      <p:cViewPr varScale="1">
        <p:scale>
          <a:sx n="47" d="100"/>
          <a:sy n="47" d="100"/>
        </p:scale>
        <p:origin x="66" y="12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8F01-87B2-4875-99E6-D9C12D20C2BF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59D25-A9C9-43AF-9DC0-29D661AFB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F8BFAB-BEBF-4AD3-95F9-58CBA329336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4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6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60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7912F-82EC-4CE6-A239-EEBC4A7F6F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0"/>
            <a:ext cx="11059583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97" y="6453337"/>
            <a:ext cx="23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TMA Solutions Confidential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>
          <a:xfrm>
            <a:off x="609561" y="6247908"/>
            <a:ext cx="2840123" cy="47289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lvl="0"/>
            <a:endParaRPr lang="fi-FI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>
          <a:xfrm>
            <a:off x="4169409" y="6247908"/>
            <a:ext cx="3864183" cy="47289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lvl="0"/>
            <a:endParaRPr lang="fi-FI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740683" y="6247908"/>
            <a:ext cx="2840123" cy="47289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lvl="0"/>
            <a:fld id="{98865938-DBB8-492E-8C4A-55F3B45E4218}" type="slidenum">
              <a:rPr/>
              <a:pPr lvl="0"/>
              <a:t>‹#›</a:t>
            </a:fld>
            <a:endParaRPr lang="fi-FI"/>
          </a:p>
        </p:txBody>
      </p:sp>
    </p:spTree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3" y="0"/>
            <a:ext cx="1105958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folHlink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1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2803" y="1600200"/>
            <a:ext cx="10773833" cy="464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15703" y="6531658"/>
            <a:ext cx="749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defTabSz="457200" eaLnBrk="0" hangingPunct="0">
              <a:spcBef>
                <a:spcPct val="50000"/>
              </a:spcBef>
              <a:defRPr/>
            </a:pPr>
            <a:fld id="{BE659CA3-6FA6-4224-AEC8-05B9216E0E3B}" type="slidenum">
              <a:rPr lang="en-US" sz="1600" b="1">
                <a:solidFill>
                  <a:srgbClr val="FFFFFF"/>
                </a:solidFill>
              </a:rPr>
              <a:pPr defTabSz="457200" eaLnBrk="0" hangingPunct="0">
                <a:spcBef>
                  <a:spcPct val="50000"/>
                </a:spcBef>
                <a:defRPr/>
              </a:pPr>
              <a:t>‹#›</a:t>
            </a:fld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advClick="0" advTm="200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cs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cs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cs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Georgia" pitchFamily="18" charset="0"/>
          <a:cs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Georgia" pitchFamily="18" charset="0"/>
          <a:cs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Georgia" pitchFamily="18" charset="0"/>
          <a:cs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Georgia" pitchFamily="18" charset="0"/>
          <a:cs typeface="Tahoma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v"/>
        <a:defRPr sz="2400" b="1">
          <a:solidFill>
            <a:srgbClr val="C00000"/>
          </a:solidFill>
          <a:latin typeface="Calibri" pitchFamily="34" charset="0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200">
          <a:solidFill>
            <a:schemeClr val="tx1"/>
          </a:solidFill>
          <a:latin typeface="Calibri" pitchFamily="34" charset="0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lang="en-US" sz="2000" i="1" dirty="0" smtClean="0">
          <a:solidFill>
            <a:srgbClr val="0070C0"/>
          </a:solidFill>
          <a:latin typeface="Calibri" pitchFamily="34" charset="0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0BD0D9"/>
        </a:buClr>
        <a:buSzPct val="75000"/>
        <a:buChar char="•"/>
        <a:defRPr sz="1400" b="1">
          <a:solidFill>
            <a:schemeClr val="tx1"/>
          </a:solidFill>
          <a:latin typeface="+mn-lt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»"/>
        <a:defRPr sz="1400" b="1">
          <a:solidFill>
            <a:schemeClr val="tx1"/>
          </a:solidFill>
          <a:latin typeface="Calibri" pitchFamily="34" charset="0"/>
          <a:cs typeface="+mn-cs"/>
        </a:defRPr>
      </a:lvl5pPr>
      <a:lvl6pPr marL="22860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cs typeface="+mn-cs"/>
        </a:defRPr>
      </a:lvl6pPr>
      <a:lvl7pPr marL="27432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cs typeface="+mn-cs"/>
        </a:defRPr>
      </a:lvl7pPr>
      <a:lvl8pPr marL="32004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cs typeface="+mn-cs"/>
        </a:defRPr>
      </a:lvl8pPr>
      <a:lvl9pPr marL="3657600" indent="-228600" algn="l" rtl="0" eaLnBrk="1" fontAlgn="base" hangingPunct="1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D:\work\BDU\template powerpoint 2012\PP\logo cmm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3057" y="6063559"/>
            <a:ext cx="839649" cy="330335"/>
          </a:xfrm>
          <a:prstGeom prst="rect">
            <a:avLst/>
          </a:prstGeom>
          <a:noFill/>
        </p:spPr>
      </p:pic>
      <p:pic>
        <p:nvPicPr>
          <p:cNvPr id="1027" name="Picture 3" descr="D:\work\BDU\template powerpoint 2012\PP\TL 9000- trong su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651" y="6034983"/>
            <a:ext cx="1063746" cy="238746"/>
          </a:xfrm>
          <a:prstGeom prst="rect">
            <a:avLst/>
          </a:prstGeom>
          <a:noFill/>
        </p:spPr>
      </p:pic>
      <p:pic>
        <p:nvPicPr>
          <p:cNvPr id="1028" name="Picture 4" descr="D:\work\BDU\template powerpoint 2012\PP\Microsof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9950" y="5793743"/>
            <a:ext cx="1647825" cy="6028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18863" y="1801271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128CAB"/>
                </a:solidFill>
              </a:rPr>
              <a:t>OMA Lightweight M2M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tuongdangkhoa\Desktop\logo-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6093297"/>
            <a:ext cx="2808312" cy="411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406175"/>
      </p:ext>
    </p:extLst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94075"/>
            <a:ext cx="8294687" cy="103105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endParaRPr lang="fi-FI" sz="2900" dirty="0"/>
          </a:p>
        </p:txBody>
      </p:sp>
    </p:spTree>
    <p:extLst>
      <p:ext uri="{BB962C8B-B14F-4D97-AF65-F5344CB8AC3E}">
        <p14:creationId xmlns:p14="http://schemas.microsoft.com/office/powerpoint/2010/main" val="486504859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94075"/>
            <a:ext cx="8294687" cy="103105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endParaRPr lang="fi-FI" sz="2900" dirty="0"/>
          </a:p>
        </p:txBody>
      </p:sp>
    </p:spTree>
    <p:extLst>
      <p:ext uri="{BB962C8B-B14F-4D97-AF65-F5344CB8AC3E}">
        <p14:creationId xmlns:p14="http://schemas.microsoft.com/office/powerpoint/2010/main" val="4165599469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94075"/>
            <a:ext cx="8294687" cy="103105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endParaRPr lang="fi-FI" sz="2900" dirty="0"/>
          </a:p>
        </p:txBody>
      </p:sp>
    </p:spTree>
    <p:extLst>
      <p:ext uri="{BB962C8B-B14F-4D97-AF65-F5344CB8AC3E}">
        <p14:creationId xmlns:p14="http://schemas.microsoft.com/office/powerpoint/2010/main" val="1524425689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94075"/>
            <a:ext cx="8294687" cy="103105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endParaRPr lang="fi-FI" sz="2900" dirty="0"/>
          </a:p>
        </p:txBody>
      </p:sp>
    </p:spTree>
    <p:extLst>
      <p:ext uri="{BB962C8B-B14F-4D97-AF65-F5344CB8AC3E}">
        <p14:creationId xmlns:p14="http://schemas.microsoft.com/office/powerpoint/2010/main" val="2076262802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224438" y="2492896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94075"/>
            <a:ext cx="8294687" cy="103105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r>
              <a:rPr lang="fi-FI" sz="2900" dirty="0" smtClean="0"/>
              <a:t>Content</a:t>
            </a:r>
            <a:endParaRPr lang="fi-FI" sz="29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99456" y="1484784"/>
            <a:ext cx="8229600" cy="441166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Char char="v"/>
              <a:defRPr sz="2400" b="1">
                <a:solidFill>
                  <a:srgbClr val="C00000"/>
                </a:solidFill>
                <a:latin typeface="Calibri" pitchFamily="34" charset="0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Calibri" pitchFamily="34" charset="0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lang="en-US" sz="2000" i="1" dirty="0" smtClean="0">
                <a:solidFill>
                  <a:srgbClr val="0070C0"/>
                </a:solidFill>
                <a:latin typeface="Calibri" pitchFamily="34" charset="0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BD0D9"/>
              </a:buClr>
              <a:buSzPct val="75000"/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+mn-cs"/>
              </a:defRPr>
            </a:lvl5pPr>
            <a:lvl6pPr marL="22860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800" kern="0" dirty="0" smtClean="0"/>
              <a:t>Why Lightweight Device Management</a:t>
            </a:r>
          </a:p>
          <a:p>
            <a:r>
              <a:rPr lang="en-US" altLang="en-US" sz="2800" kern="0" dirty="0" smtClean="0"/>
              <a:t>OMA Lightweight M2M Standard</a:t>
            </a:r>
          </a:p>
          <a:p>
            <a:r>
              <a:rPr lang="en-US" altLang="en-US" sz="2800" kern="0" dirty="0" smtClean="0"/>
              <a:t>Bootstrapping Interface</a:t>
            </a:r>
          </a:p>
          <a:p>
            <a:r>
              <a:rPr lang="en-US" altLang="en-US" sz="2800" kern="0" dirty="0" smtClean="0"/>
              <a:t>Object Model</a:t>
            </a:r>
          </a:p>
          <a:p>
            <a:r>
              <a:rPr lang="en-US" altLang="en-US" sz="2800" kern="0" dirty="0" smtClean="0"/>
              <a:t>Access Control Model</a:t>
            </a:r>
          </a:p>
          <a:p>
            <a:r>
              <a:rPr lang="en-US" sz="2800" kern="0" dirty="0" smtClean="0"/>
              <a:t>Application Server Interaction</a:t>
            </a:r>
            <a:endParaRPr lang="en-US" altLang="en-US" sz="2800" kern="0" dirty="0" smtClean="0"/>
          </a:p>
          <a:p>
            <a:r>
              <a:rPr lang="en-US" altLang="en-US" sz="2800" kern="0" dirty="0" smtClean="0"/>
              <a:t>Example Flows</a:t>
            </a:r>
          </a:p>
          <a:p>
            <a:pPr>
              <a:buFont typeface="Wingdings" pitchFamily="2" charset="2"/>
              <a:buNone/>
            </a:pPr>
            <a:endParaRPr lang="en-US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2016938460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101769"/>
            <a:ext cx="8294687" cy="1015663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r>
              <a:rPr lang="en-US" altLang="en-US" sz="2800" dirty="0"/>
              <a:t>Why Lightweight Device Management</a:t>
            </a:r>
            <a:endParaRPr lang="fi-FI" sz="29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2010848" y="1412776"/>
            <a:ext cx="8540196" cy="4706938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Char char="v"/>
              <a:defRPr sz="2400" b="1">
                <a:solidFill>
                  <a:srgbClr val="C00000"/>
                </a:solidFill>
                <a:latin typeface="Calibri" pitchFamily="34" charset="0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Calibri" pitchFamily="34" charset="0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lang="en-US" sz="2000" i="1" dirty="0" smtClean="0">
                <a:solidFill>
                  <a:srgbClr val="0070C0"/>
                </a:solidFill>
                <a:latin typeface="Calibri" pitchFamily="34" charset="0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BD0D9"/>
              </a:buClr>
              <a:buSzPct val="75000"/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+mn-cs"/>
              </a:defRPr>
            </a:lvl5pPr>
            <a:lvl6pPr marL="22860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000" kern="0" dirty="0" smtClean="0"/>
              <a:t>Traditional Device Management (DM) is widely used in mobile devices</a:t>
            </a:r>
          </a:p>
          <a:p>
            <a:pPr lvl="1"/>
            <a:r>
              <a:rPr lang="en-US" altLang="en-US" sz="1800" kern="0" dirty="0" smtClean="0"/>
              <a:t>Used by operators and enterprises for managing smart phones, tablets and laptops</a:t>
            </a:r>
          </a:p>
          <a:p>
            <a:pPr lvl="1"/>
            <a:r>
              <a:rPr lang="en-US" altLang="en-US" sz="1800" kern="0" dirty="0" smtClean="0"/>
              <a:t>Some M2M DM use today with cellular devices, mostly proprietary</a:t>
            </a:r>
          </a:p>
          <a:p>
            <a:pPr lvl="1"/>
            <a:r>
              <a:rPr lang="en-US" altLang="en-US" sz="1800" kern="0" dirty="0" smtClean="0"/>
              <a:t>OMA DM was one of the first standards for device management in the mobile handset sector. </a:t>
            </a:r>
          </a:p>
          <a:p>
            <a:pPr lvl="1"/>
            <a:r>
              <a:rPr lang="en-US" altLang="en-US" sz="1800" kern="0" dirty="0" smtClean="0"/>
              <a:t>In the meanwhile various standards exist that provide similar functionality, such as TR 69, or IEEE 802.1AR.</a:t>
            </a:r>
          </a:p>
          <a:p>
            <a:r>
              <a:rPr lang="en-US" altLang="en-US" sz="2000" kern="0" dirty="0" smtClean="0"/>
              <a:t>OMA Lightweight M2M (LWM2M) created to serve the </a:t>
            </a:r>
            <a:r>
              <a:rPr lang="en-US" altLang="en-US" sz="2000" kern="0" dirty="0" err="1" smtClean="0"/>
              <a:t>IoT</a:t>
            </a:r>
            <a:r>
              <a:rPr lang="en-US" altLang="en-US" sz="2000" kern="0" dirty="0" smtClean="0"/>
              <a:t> market with a focus on lightweight nature:</a:t>
            </a:r>
          </a:p>
          <a:p>
            <a:pPr lvl="1"/>
            <a:r>
              <a:rPr lang="en-US" altLang="en-US" sz="1800" kern="0" dirty="0" smtClean="0"/>
              <a:t>Applicable to various radio technologies (devices just need IP connectivity)</a:t>
            </a:r>
          </a:p>
          <a:p>
            <a:pPr lvl="1"/>
            <a:r>
              <a:rPr lang="en-US" altLang="en-US" sz="1800" kern="0" dirty="0" smtClean="0"/>
              <a:t>Extensible object model and registry open to the whole industry</a:t>
            </a:r>
          </a:p>
          <a:p>
            <a:pPr lvl="1"/>
            <a:r>
              <a:rPr lang="en-US" altLang="en-US" sz="1800" kern="0" dirty="0" smtClean="0"/>
              <a:t>Enables both management and application data handling with the same solution</a:t>
            </a:r>
          </a:p>
          <a:p>
            <a:pPr lvl="1"/>
            <a:r>
              <a:rPr lang="en-US" altLang="en-US" sz="1800" kern="0" dirty="0" smtClean="0"/>
              <a:t>Addresses security need for software updates and device re-configuration. </a:t>
            </a:r>
          </a:p>
          <a:p>
            <a:pPr lvl="1"/>
            <a:r>
              <a:rPr lang="en-US" altLang="en-US" sz="1800" kern="0" dirty="0" smtClean="0"/>
              <a:t>Re-uses IETF specifications. </a:t>
            </a: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654348573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101769"/>
            <a:ext cx="8294687" cy="1015663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r>
              <a:rPr lang="en-US" sz="2800" dirty="0"/>
              <a:t>OMA LWM2M Architecture</a:t>
            </a:r>
            <a:endParaRPr lang="fi-FI" sz="2900" dirty="0"/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432" y="1484784"/>
            <a:ext cx="281179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79418" y="1486208"/>
            <a:ext cx="1467232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57555" y="1266825"/>
            <a:ext cx="362639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5113" indent="-265113">
              <a:spcBef>
                <a:spcPts val="4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sz="2000" dirty="0">
                <a:ea typeface="ヒラギノ角ゴ ProN W3"/>
                <a:cs typeface="ヒラギノ角ゴ ProN W3"/>
              </a:rPr>
              <a:t>M2M Applications</a:t>
            </a:r>
          </a:p>
          <a:p>
            <a:pPr marL="803275" lvl="1" indent="-265113">
              <a:spcBef>
                <a:spcPts val="4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dirty="0">
                <a:ea typeface="ヒラギノ角ゴ ProN W3"/>
                <a:cs typeface="ヒラギノ角ゴ ProN W3"/>
              </a:rPr>
              <a:t>Application abstraction through REST API</a:t>
            </a:r>
          </a:p>
          <a:p>
            <a:pPr marL="803275" lvl="1" indent="-265113">
              <a:spcBef>
                <a:spcPts val="4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dirty="0">
                <a:ea typeface="ヒラギノ角ゴ ProN W3"/>
                <a:cs typeface="ヒラギノ角ゴ ProN W3"/>
              </a:rPr>
              <a:t>Resource Discovery and Linking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44455" y="3009900"/>
            <a:ext cx="391341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5113" indent="-265113">
              <a:spcBef>
                <a:spcPts val="4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sz="2000" dirty="0">
                <a:ea typeface="ヒラギノ角ゴ ProN W3"/>
                <a:cs typeface="ヒラギノ角ゴ ProN W3"/>
              </a:rPr>
              <a:t>LWM2M Server</a:t>
            </a:r>
          </a:p>
          <a:p>
            <a:pPr marL="689426" lvl="1" indent="-198861">
              <a:spcBef>
                <a:spcPts val="3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dirty="0">
                <a:ea typeface="ヒラギノ角ゴ ProN W3"/>
                <a:cs typeface="ヒラギノ角ゴ ProN W3"/>
              </a:rPr>
              <a:t>Reuses IETF technologies, such as the </a:t>
            </a:r>
            <a:r>
              <a:rPr lang="en-US" dirty="0" err="1">
                <a:ea typeface="ヒラギノ角ゴ ProN W3"/>
                <a:cs typeface="ヒラギノ角ゴ ProN W3"/>
              </a:rPr>
              <a:t>CoAP</a:t>
            </a:r>
            <a:r>
              <a:rPr lang="en-US" dirty="0">
                <a:ea typeface="ヒラギノ角ゴ ProN W3"/>
                <a:cs typeface="ヒラギノ角ゴ ProN W3"/>
              </a:rPr>
              <a:t> protocol, DTLS, Resource Directory. </a:t>
            </a:r>
          </a:p>
          <a:p>
            <a:pPr marL="689426" lvl="1" indent="-198861">
              <a:spcBef>
                <a:spcPts val="3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dirty="0">
                <a:ea typeface="ヒラギノ角ゴ ProN W3"/>
                <a:cs typeface="ヒラギノ角ゴ ProN W3"/>
              </a:rPr>
              <a:t>Deployable on gateways and in the cloud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144455" y="5181600"/>
            <a:ext cx="4614873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5113" indent="-265113">
              <a:spcBef>
                <a:spcPts val="4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sz="2000" dirty="0">
                <a:ea typeface="ヒラギノ角ゴ ProN W3"/>
                <a:cs typeface="ヒラギノ角ゴ ProN W3"/>
              </a:rPr>
              <a:t>LWM2M Clients are Devices</a:t>
            </a:r>
          </a:p>
          <a:p>
            <a:pPr marL="803275" lvl="1" indent="-265113">
              <a:spcBef>
                <a:spcPts val="4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dirty="0">
                <a:ea typeface="ヒラギノ角ゴ ProN W3"/>
                <a:cs typeface="ヒラギノ角ゴ ProN W3"/>
              </a:rPr>
              <a:t>Device abstraction through </a:t>
            </a:r>
            <a:r>
              <a:rPr lang="en-US" dirty="0" err="1">
                <a:ea typeface="ヒラギノ角ゴ ProN W3"/>
                <a:cs typeface="ヒラギノ角ゴ ProN W3"/>
              </a:rPr>
              <a:t>CoAP</a:t>
            </a:r>
            <a:endParaRPr lang="en-US" dirty="0">
              <a:ea typeface="ヒラギノ角ゴ ProN W3"/>
              <a:cs typeface="ヒラギノ角ゴ ProN W3"/>
            </a:endParaRPr>
          </a:p>
          <a:p>
            <a:pPr marL="803275" lvl="1" indent="-265113">
              <a:spcBef>
                <a:spcPts val="4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dirty="0">
                <a:ea typeface="ヒラギノ角ゴ ProN W3"/>
                <a:cs typeface="ヒラギノ角ゴ ProN W3"/>
              </a:rPr>
              <a:t>LWM2M Clients are </a:t>
            </a:r>
            <a:r>
              <a:rPr lang="en-US" dirty="0" err="1">
                <a:ea typeface="ヒラギノ角ゴ ProN W3"/>
                <a:cs typeface="ヒラギノ角ゴ ProN W3"/>
              </a:rPr>
              <a:t>CoAP</a:t>
            </a:r>
            <a:r>
              <a:rPr lang="en-US" dirty="0">
                <a:ea typeface="ヒラギノ角ゴ ProN W3"/>
                <a:cs typeface="ヒラギノ角ゴ ProN W3"/>
              </a:rPr>
              <a:t> Servers</a:t>
            </a:r>
          </a:p>
          <a:p>
            <a:pPr marL="803275" lvl="1" indent="-265113">
              <a:spcBef>
                <a:spcPts val="400"/>
              </a:spcBef>
              <a:buClr>
                <a:srgbClr val="00B1DB"/>
              </a:buClr>
              <a:buSzPct val="95000"/>
              <a:buFont typeface="Wingdings" pitchFamily="2" charset="2"/>
              <a:buChar char="§"/>
            </a:pPr>
            <a:r>
              <a:rPr lang="en-US" dirty="0">
                <a:ea typeface="ヒラギノ角ゴ ProN W3"/>
                <a:cs typeface="ヒラギノ角ゴ ProN W3"/>
              </a:rPr>
              <a:t>Any IP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1106780785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101769"/>
            <a:ext cx="8294687" cy="1015663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r>
              <a:rPr lang="en-US" sz="2800" dirty="0"/>
              <a:t>LWM2M Interfaces</a:t>
            </a:r>
            <a:endParaRPr lang="fi-FI" sz="29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 bwMode="auto">
          <a:xfrm>
            <a:off x="983432" y="1157904"/>
            <a:ext cx="3770501" cy="548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ea typeface="ヒラギノ角ゴ ProN W3"/>
                <a:cs typeface="ヒラギノ角ゴ ProN W3"/>
              </a:rPr>
              <a:t>Bootstrap Interface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>
                <a:ea typeface="ヒラギノ角ゴ ProN W3"/>
                <a:cs typeface="ヒラギノ角ゴ ProN W3"/>
              </a:rPr>
              <a:t>Configure Servers &amp; Keys &amp; ACLs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>
                <a:ea typeface="ヒラギノ角ゴ ProN W3"/>
                <a:cs typeface="ヒラギノ角ゴ ProN W3"/>
              </a:rPr>
              <a:t>Pre-Configured, Smart Card, or Server Initiated Bootstrap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 err="1">
                <a:ea typeface="ヒラギノ角ゴ ProN W3"/>
                <a:cs typeface="ヒラギノ角ゴ ProN W3"/>
              </a:rPr>
              <a:t>CoAP</a:t>
            </a:r>
            <a:r>
              <a:rPr lang="en-US" sz="1600" dirty="0">
                <a:ea typeface="ヒラギノ角ゴ ProN W3"/>
                <a:cs typeface="ヒラギノ角ゴ ProN W3"/>
              </a:rPr>
              <a:t> REST API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ea typeface="ヒラギノ角ゴ ProN W3"/>
                <a:cs typeface="ヒラギノ角ゴ ProN W3"/>
              </a:rPr>
              <a:t>Registration Interface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>
                <a:ea typeface="ヒラギノ角ゴ ProN W3"/>
                <a:cs typeface="ヒラギノ角ゴ ProN W3"/>
              </a:rPr>
              <a:t>RFC 6690 and Resource Directory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ea typeface="ヒラギノ角ゴ ProN W3"/>
                <a:cs typeface="ヒラギノ角ゴ ProN W3"/>
              </a:rPr>
              <a:t>Management Interface Using Objects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>
                <a:ea typeface="ヒラギノ角ゴ ProN W3"/>
                <a:cs typeface="ヒラギノ角ゴ ProN W3"/>
              </a:rPr>
              <a:t>Management Objects and Resources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 err="1">
                <a:ea typeface="ヒラギノ角ゴ ProN W3"/>
                <a:cs typeface="ヒラギノ角ゴ ProN W3"/>
              </a:rPr>
              <a:t>CoAP</a:t>
            </a:r>
            <a:r>
              <a:rPr lang="en-US" sz="1600" dirty="0">
                <a:ea typeface="ヒラギノ角ゴ ProN W3"/>
                <a:cs typeface="ヒラギノ角ゴ ProN W3"/>
              </a:rPr>
              <a:t> REST API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ea typeface="ヒラギノ角ゴ ProN W3"/>
                <a:cs typeface="ヒラギノ角ゴ ProN W3"/>
              </a:rPr>
              <a:t>Reporting Interface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>
                <a:ea typeface="ヒラギノ角ゴ ProN W3"/>
                <a:cs typeface="ヒラギノ角ゴ ProN W3"/>
              </a:rPr>
              <a:t>Object Instances and Resources Report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>
                <a:ea typeface="ヒラギノ角ゴ ProN W3"/>
                <a:cs typeface="ヒラギノ角ゴ ProN W3"/>
              </a:rPr>
              <a:t>Asynchronous notification using </a:t>
            </a:r>
            <a:r>
              <a:rPr lang="en-US" sz="1600" dirty="0" err="1">
                <a:ea typeface="ヒラギノ角ゴ ProN W3"/>
                <a:cs typeface="ヒラギノ角ゴ ProN W3"/>
              </a:rPr>
              <a:t>CoAP</a:t>
            </a:r>
            <a:r>
              <a:rPr lang="en-US" sz="1600" dirty="0">
                <a:ea typeface="ヒラギノ角ゴ ProN W3"/>
                <a:cs typeface="ヒラギノ角ゴ ProN W3"/>
              </a:rPr>
              <a:t> Observe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dirty="0">
              <a:ea typeface="ヒラギノ角ゴ ProN W3"/>
              <a:cs typeface="ヒラギノ角ゴ ProN W3"/>
            </a:endParaRPr>
          </a:p>
        </p:txBody>
      </p:sp>
      <p:pic>
        <p:nvPicPr>
          <p:cNvPr id="4" name="Picture 5" descr="fig2-bootstr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5960" y="1412776"/>
            <a:ext cx="3971769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1984" y="2877295"/>
            <a:ext cx="2963047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fig3-managem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4810" y="4052888"/>
            <a:ext cx="328579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99877" y="5410200"/>
            <a:ext cx="299162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420036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94075"/>
            <a:ext cx="8294687" cy="103105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r>
              <a:rPr lang="fi-FI" sz="2900" dirty="0" smtClean="0"/>
              <a:t>Bootstrap Interfaces</a:t>
            </a:r>
            <a:endParaRPr lang="fi-FI" sz="2900" dirty="0"/>
          </a:p>
        </p:txBody>
      </p:sp>
    </p:spTree>
    <p:extLst>
      <p:ext uri="{BB962C8B-B14F-4D97-AF65-F5344CB8AC3E}">
        <p14:creationId xmlns:p14="http://schemas.microsoft.com/office/powerpoint/2010/main" val="2552039842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101769"/>
            <a:ext cx="8294687" cy="1015663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r>
              <a:rPr lang="en-US" sz="2800" dirty="0"/>
              <a:t>Bootstrapping </a:t>
            </a:r>
            <a:r>
              <a:rPr lang="en-US" sz="2800" dirty="0" smtClean="0"/>
              <a:t>Features</a:t>
            </a:r>
            <a:endParaRPr lang="fi-FI" sz="2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343472" y="1556792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Char char="v"/>
              <a:defRPr sz="2400" b="1">
                <a:solidFill>
                  <a:srgbClr val="C00000"/>
                </a:solidFill>
                <a:latin typeface="Calibri" pitchFamily="34" charset="0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Calibri" pitchFamily="34" charset="0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lang="en-US" sz="2000" i="1" dirty="0" smtClean="0">
                <a:solidFill>
                  <a:srgbClr val="0070C0"/>
                </a:solidFill>
                <a:latin typeface="Calibri" pitchFamily="34" charset="0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BD0D9"/>
              </a:buClr>
              <a:buSzPct val="75000"/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+mn-cs"/>
              </a:defRPr>
            </a:lvl5pPr>
            <a:lvl6pPr marL="22860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0" dirty="0" smtClean="0">
                <a:solidFill>
                  <a:schemeClr val="tx1"/>
                </a:solidFill>
              </a:rPr>
              <a:t>OMA LWM2M supports different credential provisioning procedures:</a:t>
            </a:r>
          </a:p>
          <a:p>
            <a:pPr lvl="1">
              <a:lnSpc>
                <a:spcPct val="80000"/>
              </a:lnSpc>
            </a:pPr>
            <a:r>
              <a:rPr lang="en-US" sz="2000" kern="0" dirty="0" smtClean="0"/>
              <a:t>Pre-shared Secrets</a:t>
            </a:r>
          </a:p>
          <a:p>
            <a:pPr lvl="1">
              <a:lnSpc>
                <a:spcPct val="80000"/>
              </a:lnSpc>
            </a:pPr>
            <a:r>
              <a:rPr lang="en-US" sz="2000" kern="0" dirty="0" smtClean="0"/>
              <a:t>Raw Public Keys</a:t>
            </a:r>
          </a:p>
          <a:p>
            <a:pPr lvl="1">
              <a:lnSpc>
                <a:spcPct val="80000"/>
              </a:lnSpc>
            </a:pPr>
            <a:r>
              <a:rPr lang="en-US" sz="2000" kern="0" dirty="0" smtClean="0"/>
              <a:t>Certificates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kern="0" dirty="0" smtClean="0">
                <a:solidFill>
                  <a:schemeClr val="tx1"/>
                </a:solidFill>
              </a:rPr>
              <a:t>These credentials are provisioned by the Bootstrap Server for use with LWM2M servers.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kern="0" dirty="0" smtClean="0">
                <a:solidFill>
                  <a:schemeClr val="tx1"/>
                </a:solidFill>
              </a:rPr>
              <a:t>It is possible to mix credentials for use with different servers and even to use different credentials in a single client/server interaction.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kern="0" dirty="0" smtClean="0">
                <a:solidFill>
                  <a:schemeClr val="tx1"/>
                </a:solidFill>
              </a:rPr>
              <a:t>The LWM2M client is assumed to possess credentials for authentication to the Bootstrap Server. These credentials are typically pre-provisioned during manufacturing time.  </a:t>
            </a:r>
            <a:endParaRPr lang="en-US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27957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94075"/>
            <a:ext cx="8294687" cy="103105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r>
              <a:rPr lang="fi-FI" dirty="0"/>
              <a:t/>
            </a:r>
            <a:br>
              <a:rPr lang="fi-FI" dirty="0"/>
            </a:br>
            <a:r>
              <a:rPr lang="fi-FI" sz="2900" dirty="0" smtClean="0"/>
              <a:t>Object Model</a:t>
            </a:r>
            <a:endParaRPr lang="fi-FI" sz="2900" dirty="0"/>
          </a:p>
        </p:txBody>
      </p:sp>
      <p:pic>
        <p:nvPicPr>
          <p:cNvPr id="3" name="Picture 6" descr="device-object-resour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489" y="1125126"/>
            <a:ext cx="4006306" cy="410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resource-model-permissions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7342" y="5229200"/>
            <a:ext cx="3724055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735960" y="1340768"/>
            <a:ext cx="4869733" cy="504056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Char char="v"/>
              <a:defRPr sz="2400" b="1">
                <a:solidFill>
                  <a:srgbClr val="C00000"/>
                </a:solidFill>
                <a:latin typeface="Calibri" pitchFamily="34" charset="0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Calibri" pitchFamily="34" charset="0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lang="en-US" sz="2000" i="1" dirty="0" smtClean="0">
                <a:solidFill>
                  <a:srgbClr val="0070C0"/>
                </a:solidFill>
                <a:latin typeface="Calibri" pitchFamily="34" charset="0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BD0D9"/>
              </a:buClr>
              <a:buSzPct val="75000"/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+mn-cs"/>
              </a:defRPr>
            </a:lvl5pPr>
            <a:lvl6pPr marL="22860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1600" kern="0" dirty="0" smtClean="0">
                <a:solidFill>
                  <a:schemeClr val="tx1"/>
                </a:solidFill>
              </a:rPr>
              <a:t>A LWM2M Client has one or more Object Instances</a:t>
            </a:r>
          </a:p>
          <a:p>
            <a:r>
              <a:rPr lang="en-US" altLang="en-US" sz="1600" kern="0" dirty="0" smtClean="0">
                <a:solidFill>
                  <a:schemeClr val="tx1"/>
                </a:solidFill>
              </a:rPr>
              <a:t>An Object is a collection of Resources</a:t>
            </a:r>
          </a:p>
          <a:p>
            <a:r>
              <a:rPr lang="en-US" altLang="en-US" sz="1600" kern="0" dirty="0" smtClean="0">
                <a:solidFill>
                  <a:schemeClr val="tx1"/>
                </a:solidFill>
              </a:rPr>
              <a:t>A Resource is an atomic piece of information that can be</a:t>
            </a:r>
          </a:p>
          <a:p>
            <a:pPr lvl="1"/>
            <a:r>
              <a:rPr lang="en-US" altLang="en-US" sz="1600" kern="0" dirty="0" smtClean="0">
                <a:ea typeface="ＭＳ Ｐゴシック" pitchFamily="34" charset="-128"/>
              </a:rPr>
              <a:t>Read, Written or Executed</a:t>
            </a:r>
          </a:p>
          <a:p>
            <a:r>
              <a:rPr lang="en-US" altLang="en-US" sz="1600" kern="0" dirty="0" smtClean="0">
                <a:solidFill>
                  <a:schemeClr val="tx1"/>
                </a:solidFill>
              </a:rPr>
              <a:t>Resources can have multiple instances</a:t>
            </a:r>
          </a:p>
          <a:p>
            <a:r>
              <a:rPr lang="en-US" altLang="en-US" sz="1600" kern="0" dirty="0" smtClean="0">
                <a:solidFill>
                  <a:schemeClr val="tx1"/>
                </a:solidFill>
              </a:rPr>
              <a:t>Access control list (ACL) objects control access to objects accessed by LWM2M Servers </a:t>
            </a:r>
          </a:p>
          <a:p>
            <a:r>
              <a:rPr lang="en-US" altLang="en-US" sz="1600" kern="0" dirty="0" smtClean="0">
                <a:solidFill>
                  <a:schemeClr val="tx1"/>
                </a:solidFill>
              </a:rPr>
              <a:t>Objects and Resources are identified by a 16-bit Integer, Instances by an 8-bit Integer</a:t>
            </a:r>
          </a:p>
          <a:p>
            <a:r>
              <a:rPr lang="en-US" altLang="en-US" sz="1600" kern="0" dirty="0" smtClean="0">
                <a:solidFill>
                  <a:schemeClr val="tx1"/>
                </a:solidFill>
              </a:rPr>
              <a:t>Objects/Resources are accessed with simple URIs:</a:t>
            </a:r>
          </a:p>
          <a:p>
            <a:pPr>
              <a:buFont typeface="Times" pitchFamily="18" charset="0"/>
              <a:buNone/>
            </a:pPr>
            <a:r>
              <a:rPr lang="en-US" altLang="en-US" sz="1600" kern="0" dirty="0" smtClean="0">
                <a:solidFill>
                  <a:schemeClr val="tx1"/>
                </a:solidFill>
              </a:rPr>
              <a:t>	/{Object ID}/{Object Instance}/{Resource ID} </a:t>
            </a:r>
          </a:p>
          <a:p>
            <a:r>
              <a:rPr lang="en-US" altLang="en-US" sz="1600" kern="0" dirty="0" smtClean="0">
                <a:solidFill>
                  <a:schemeClr val="tx1"/>
                </a:solidFill>
              </a:rPr>
              <a:t>Example: /3/0/1 = </a:t>
            </a:r>
            <a:br>
              <a:rPr lang="en-US" altLang="en-US" sz="1600" kern="0" dirty="0" smtClean="0">
                <a:solidFill>
                  <a:schemeClr val="tx1"/>
                </a:solidFill>
              </a:rPr>
            </a:br>
            <a:r>
              <a:rPr lang="en-US" altLang="en-US" sz="1600" kern="0" dirty="0" smtClean="0">
                <a:solidFill>
                  <a:schemeClr val="tx1"/>
                </a:solidFill>
              </a:rPr>
              <a:t>3 = Device Object, </a:t>
            </a:r>
            <a:br>
              <a:rPr lang="en-US" altLang="en-US" sz="1600" kern="0" dirty="0" smtClean="0">
                <a:solidFill>
                  <a:schemeClr val="tx1"/>
                </a:solidFill>
              </a:rPr>
            </a:br>
            <a:r>
              <a:rPr lang="en-US" altLang="en-US" sz="1600" kern="0" dirty="0" smtClean="0">
                <a:solidFill>
                  <a:schemeClr val="tx1"/>
                </a:solidFill>
              </a:rPr>
              <a:t>0 = Object Instance #0, </a:t>
            </a:r>
            <a:br>
              <a:rPr lang="en-US" altLang="en-US" sz="1600" kern="0" dirty="0" smtClean="0">
                <a:solidFill>
                  <a:schemeClr val="tx1"/>
                </a:solidFill>
              </a:rPr>
            </a:br>
            <a:r>
              <a:rPr lang="en-US" altLang="en-US" sz="1600" kern="0" dirty="0" smtClean="0">
                <a:solidFill>
                  <a:schemeClr val="tx1"/>
                </a:solidFill>
              </a:rPr>
              <a:t>1 = Manufacturer Resource</a:t>
            </a:r>
          </a:p>
          <a:p>
            <a:endParaRPr lang="en-US" altLang="en-US" sz="1600" kern="0" dirty="0" smtClean="0">
              <a:solidFill>
                <a:schemeClr val="tx1"/>
              </a:solidFill>
            </a:endParaRPr>
          </a:p>
          <a:p>
            <a:endParaRPr lang="en-US" altLang="en-US" sz="1600" kern="0" dirty="0" smtClean="0">
              <a:solidFill>
                <a:schemeClr val="tx1"/>
              </a:solidFill>
            </a:endParaRPr>
          </a:p>
          <a:p>
            <a:pPr lvl="1"/>
            <a:endParaRPr lang="en-US" alt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82875677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3" y="101769"/>
            <a:ext cx="8294687" cy="1015663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i-FI" dirty="0" smtClean="0"/>
              <a:t>OMA Lightweight M2M</a:t>
            </a:r>
            <a:br>
              <a:rPr lang="fi-FI" dirty="0" smtClean="0"/>
            </a:br>
            <a:r>
              <a:rPr lang="en-US" altLang="en-US" sz="2800" dirty="0" smtClean="0"/>
              <a:t>Standard Device Management Objects</a:t>
            </a:r>
            <a:endParaRPr lang="fi-FI" sz="2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13346"/>
              </p:ext>
            </p:extLst>
          </p:nvPr>
        </p:nvGraphicFramePr>
        <p:xfrm>
          <a:off x="335360" y="1628800"/>
          <a:ext cx="11377266" cy="47022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32248"/>
                <a:gridCol w="792088"/>
                <a:gridCol w="1008112"/>
                <a:gridCol w="7344818"/>
              </a:tblGrid>
              <a:tr h="446687"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Object Name</a:t>
                      </a: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ID </a:t>
                      </a:r>
                      <a:endParaRPr kumimoji="0" lang="en-US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Multiple Instances?</a:t>
                      </a: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Description</a:t>
                      </a: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  <a:tr h="5939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LWM2M Security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Yes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This LWM2M Object provides the keying material of a LWM2M Client appropriate to access a specified LWM2M Server. 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  <a:tr h="415326"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LWM2M Server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Yes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This LWM2M objects provides the data related to a LWM2M server.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  <a:tr h="593997"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Access Control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2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Yes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Access Control Object is used to check whether the LWM2M Server has access right for performing an operation. 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  <a:tr h="593997"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Device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3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No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This LWM2M Object provides a range of device related information which can be queried by the LWM2M Server, and a device reboot and factory reset function.</a:t>
                      </a: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 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  <a:tr h="415326"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Connectivity Monitoring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4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No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This LWM2M objects enables monitoring of parameters related to network connectivity.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  <a:tr h="593997"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Firmware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5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No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This Object includes installing firmware package, updating firmware, and performing actions after updating firmware.</a:t>
                      </a: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 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  <a:tr h="254524"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Location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6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No</a:t>
                      </a: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>
                      <a:lvl1pPr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120000"/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1pPr>
                      <a:lvl2pPr marL="37931725" indent="-37474525" algn="l" defTabSz="457200" eaLnBrk="0" hangingPunct="0">
                        <a:lnSpc>
                          <a:spcPct val="150000"/>
                        </a:lnSpc>
                        <a:buClr>
                          <a:srgbClr val="8CC400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3pPr>
                      <a:lvl4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4pPr>
                      <a:lvl5pPr eaLnBrk="0" hangingPunct="0">
                        <a:lnSpc>
                          <a:spcPct val="150000"/>
                        </a:lnSpc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5pPr>
                      <a:lvl6pPr marL="4572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6pPr>
                      <a:lvl7pPr marL="9144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7pPr>
                      <a:lvl8pPr marL="13716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8pPr>
                      <a:lvl9pPr marL="1828800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The GPS location of the device.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  <a:tr h="772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Connectivity Statistics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7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No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Sans" pitchFamily="1" charset="0"/>
                        </a:rPr>
                        <a:t>This LWM2M Objects enables client to collect statistical information and enables the LWM2M Server to retrieve these information, set the collection duration and reset the statistical parameters.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-128"/>
                        <a:sym typeface="GillSans" pitchFamily="1" charset="0"/>
                      </a:endParaRPr>
                    </a:p>
                  </a:txBody>
                  <a:tcPr marL="64294" marR="64294" marT="32147" marB="32147" horzOverflow="overflow"/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601423" y="1219200"/>
            <a:ext cx="7489791" cy="314277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Char char="v"/>
              <a:defRPr sz="2400" b="1">
                <a:solidFill>
                  <a:srgbClr val="C00000"/>
                </a:solidFill>
                <a:latin typeface="Calibri" pitchFamily="34" charset="0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Calibri" pitchFamily="34" charset="0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lang="en-US" sz="2000" i="1" dirty="0" smtClean="0">
                <a:solidFill>
                  <a:srgbClr val="0070C0"/>
                </a:solidFill>
                <a:latin typeface="Calibri" pitchFamily="34" charset="0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BD0D9"/>
              </a:buClr>
              <a:buSzPct val="75000"/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+mn-cs"/>
              </a:defRPr>
            </a:lvl5pPr>
            <a:lvl6pPr marL="22860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1600" kern="0" dirty="0" smtClean="0">
                <a:solidFill>
                  <a:schemeClr val="tx1"/>
                </a:solidFill>
              </a:rPr>
              <a:t>The LWM2M Technical Specification defines eight normative Objects</a:t>
            </a:r>
          </a:p>
          <a:p>
            <a:pPr lvl="1"/>
            <a:endParaRPr lang="en-US" altLang="en-US" kern="0" dirty="0" smtClean="0"/>
          </a:p>
          <a:p>
            <a:pPr lvl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88234794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Median">
  <a:themeElements>
    <a:clrScheme name="11_Median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0070C0"/>
      </a:hlink>
      <a:folHlink>
        <a:srgbClr val="0070C0"/>
      </a:folHlink>
    </a:clrScheme>
    <a:fontScheme name="11_Median">
      <a:majorFont>
        <a:latin typeface="Georgia"/>
        <a:ea typeface=""/>
        <a:cs typeface="Tahoma"/>
      </a:majorFont>
      <a:minorFont>
        <a:latin typeface="Trebuchet MS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Median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0070C0"/>
        </a:hlink>
        <a:folHlink>
          <a:srgbClr val="007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9722</TotalTime>
  <Words>641</Words>
  <Application>Microsoft Office PowerPoint</Application>
  <PresentationFormat>Widescreen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Georgia</vt:lpstr>
      <vt:lpstr>GillSans</vt:lpstr>
      <vt:lpstr>Tahoma</vt:lpstr>
      <vt:lpstr>Times</vt:lpstr>
      <vt:lpstr>Times New Roman</vt:lpstr>
      <vt:lpstr>Trebuchet MS</vt:lpstr>
      <vt:lpstr>Wingdings</vt:lpstr>
      <vt:lpstr>ヒラギノ角ゴ ProN W3</vt:lpstr>
      <vt:lpstr>11_Median</vt:lpstr>
      <vt:lpstr>PowerPoint Presentation</vt:lpstr>
      <vt:lpstr>OMA Lightweight M2M Content</vt:lpstr>
      <vt:lpstr>OMA Lightweight M2M Why Lightweight Device Management</vt:lpstr>
      <vt:lpstr>OMA Lightweight M2M OMA LWM2M Architecture</vt:lpstr>
      <vt:lpstr>OMA Lightweight M2M LWM2M Interfaces</vt:lpstr>
      <vt:lpstr>OMA Lightweight M2M Bootstrap Interfaces</vt:lpstr>
      <vt:lpstr>OMA Lightweight M2M Bootstrapping Features</vt:lpstr>
      <vt:lpstr>OMA Lightweight M2M Object Model</vt:lpstr>
      <vt:lpstr>OMA Lightweight M2M Standard Device Management Objects</vt:lpstr>
      <vt:lpstr>OMA Lightweight M2M </vt:lpstr>
      <vt:lpstr>OMA Lightweight M2M </vt:lpstr>
      <vt:lpstr>OMA Lightweight M2M </vt:lpstr>
      <vt:lpstr>OMA Lightweight M2M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tuongdangkhoa</dc:creator>
  <cp:lastModifiedBy>Hoang Nguyen Huy</cp:lastModifiedBy>
  <cp:revision>282</cp:revision>
  <dcterms:created xsi:type="dcterms:W3CDTF">2013-01-28T01:51:05Z</dcterms:created>
  <dcterms:modified xsi:type="dcterms:W3CDTF">2017-05-26T10:58:57Z</dcterms:modified>
</cp:coreProperties>
</file>