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55" r:id="rId1"/>
  </p:sldMasterIdLst>
  <p:notesMasterIdLst>
    <p:notesMasterId r:id="rId43"/>
  </p:notesMasterIdLst>
  <p:sldIdLst>
    <p:sldId id="349"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92"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B87C15D6-5F7F-8C41-8190-2B93F6D8EA30}">
          <p14:sldIdLst>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154"/>
    <a:srgbClr val="2D3BC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autoAdjust="0"/>
    <p:restoredTop sz="98026" autoAdjust="0"/>
  </p:normalViewPr>
  <p:slideViewPr>
    <p:cSldViewPr>
      <p:cViewPr>
        <p:scale>
          <a:sx n="90" d="100"/>
          <a:sy n="90" d="100"/>
        </p:scale>
        <p:origin x="-13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zh-CN" altLang="en-US"/>
          </a:p>
        </p:txBody>
      </p:sp>
      <p:sp>
        <p:nvSpPr>
          <p:cNvPr id="655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zh-CN" alt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55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zh-CN" altLang="en-US"/>
          </a:p>
        </p:txBody>
      </p:sp>
      <p:sp>
        <p:nvSpPr>
          <p:cNvPr id="655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D09D43EB-BCBC-44B1-B9BC-A768E808D512}" type="slidenum">
              <a:rPr lang="en-US" altLang="zh-CN"/>
              <a:pPr>
                <a:defRPr/>
              </a:pPr>
              <a:t>‹#›</a:t>
            </a:fld>
            <a:endParaRPr lang="en-US" altLang="zh-CN" dirty="0"/>
          </a:p>
        </p:txBody>
      </p:sp>
    </p:spTree>
    <p:extLst>
      <p:ext uri="{BB962C8B-B14F-4D97-AF65-F5344CB8AC3E}">
        <p14:creationId xmlns:p14="http://schemas.microsoft.com/office/powerpoint/2010/main" val="1008222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bwMode="auto">
          <a:noFill/>
          <a:ln>
            <a:solidFill>
              <a:srgbClr val="000000"/>
            </a:solidFill>
            <a:miter lim="800000"/>
            <a:headEnd/>
            <a:tailEnd/>
          </a:ln>
        </p:spPr>
      </p:sp>
      <p:sp>
        <p:nvSpPr>
          <p:cNvPr id="3993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TextEdit="1"/>
          </p:cNvSpPr>
          <p:nvPr>
            <p:ph type="sldImg"/>
          </p:nvPr>
        </p:nvSpPr>
        <p:spPr bwMode="auto">
          <a:noFill/>
          <a:ln>
            <a:solidFill>
              <a:srgbClr val="000000"/>
            </a:solidFill>
            <a:miter lim="800000"/>
            <a:headEnd/>
            <a:tailEnd/>
          </a:ln>
        </p:spPr>
      </p:sp>
      <p:sp>
        <p:nvSpPr>
          <p:cNvPr id="4198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bwMode="auto">
          <a:noFill/>
          <a:ln>
            <a:solidFill>
              <a:srgbClr val="000000"/>
            </a:solidFill>
            <a:miter lim="800000"/>
            <a:headEnd/>
            <a:tailEnd/>
          </a:ln>
        </p:spPr>
      </p:sp>
      <p:sp>
        <p:nvSpPr>
          <p:cNvPr id="450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TextEdi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TextEdit="1"/>
          </p:cNvSpPr>
          <p:nvPr>
            <p:ph type="sldImg"/>
          </p:nvPr>
        </p:nvSpPr>
        <p:spPr bwMode="auto">
          <a:noFill/>
          <a:ln>
            <a:solidFill>
              <a:srgbClr val="000000"/>
            </a:solidFill>
            <a:miter lim="800000"/>
            <a:headEnd/>
            <a:tailEnd/>
          </a:ln>
        </p:spPr>
      </p:sp>
      <p:sp>
        <p:nvSpPr>
          <p:cNvPr id="471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p:spPr>
      </p:sp>
      <p:sp>
        <p:nvSpPr>
          <p:cNvPr id="5427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TextEdit="1"/>
          </p:cNvSpPr>
          <p:nvPr>
            <p:ph type="sldImg"/>
          </p:nvPr>
        </p:nvSpPr>
        <p:spPr bwMode="auto">
          <a:noFill/>
          <a:ln>
            <a:solidFill>
              <a:srgbClr val="000000"/>
            </a:solidFill>
            <a:miter lim="800000"/>
            <a:headEnd/>
            <a:tailEnd/>
          </a:ln>
        </p:spPr>
      </p:sp>
      <p:sp>
        <p:nvSpPr>
          <p:cNvPr id="5632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bwMode="auto">
          <a:noFill/>
          <a:ln>
            <a:solidFill>
              <a:srgbClr val="000000"/>
            </a:solidFill>
            <a:miter lim="800000"/>
            <a:headEnd/>
            <a:tailEnd/>
          </a:ln>
        </p:spPr>
      </p:sp>
      <p:sp>
        <p:nvSpPr>
          <p:cNvPr id="5837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TextEdit="1"/>
          </p:cNvSpPr>
          <p:nvPr>
            <p:ph type="sldImg"/>
          </p:nvPr>
        </p:nvSpPr>
        <p:spPr bwMode="auto">
          <a:noFill/>
          <a:ln>
            <a:solidFill>
              <a:srgbClr val="000000"/>
            </a:solidFill>
            <a:miter lim="800000"/>
            <a:headEnd/>
            <a:tailEnd/>
          </a:ln>
        </p:spPr>
      </p:sp>
      <p:sp>
        <p:nvSpPr>
          <p:cNvPr id="6041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TextEdit="1"/>
          </p:cNvSpPr>
          <p:nvPr>
            <p:ph type="sldImg"/>
          </p:nvPr>
        </p:nvSpPr>
        <p:spPr bwMode="auto">
          <a:noFill/>
          <a:ln>
            <a:solidFill>
              <a:srgbClr val="000000"/>
            </a:solidFill>
            <a:miter lim="800000"/>
            <a:headEnd/>
            <a:tailEnd/>
          </a:ln>
        </p:spPr>
      </p:sp>
      <p:sp>
        <p:nvSpPr>
          <p:cNvPr id="6451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TextEdit="1"/>
          </p:cNvSpPr>
          <p:nvPr>
            <p:ph type="sldImg"/>
          </p:nvPr>
        </p:nvSpPr>
        <p:spPr bwMode="auto">
          <a:noFill/>
          <a:ln>
            <a:solidFill>
              <a:srgbClr val="000000"/>
            </a:solidFill>
            <a:miter lim="800000"/>
            <a:headEnd/>
            <a:tailEnd/>
          </a:ln>
        </p:spPr>
      </p:sp>
      <p:sp>
        <p:nvSpPr>
          <p:cNvPr id="6861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TextEdit="1"/>
          </p:cNvSpPr>
          <p:nvPr>
            <p:ph type="sldImg"/>
          </p:nvPr>
        </p:nvSpPr>
        <p:spPr bwMode="auto">
          <a:noFill/>
          <a:ln>
            <a:solidFill>
              <a:srgbClr val="000000"/>
            </a:solidFill>
            <a:miter lim="800000"/>
            <a:headEnd/>
            <a:tailEnd/>
          </a:ln>
        </p:spPr>
      </p:sp>
      <p:sp>
        <p:nvSpPr>
          <p:cNvPr id="706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p:spPr>
      </p:sp>
      <p:sp>
        <p:nvSpPr>
          <p:cNvPr id="727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bwMode="auto">
          <a:noFill/>
          <a:ln>
            <a:solidFill>
              <a:srgbClr val="000000"/>
            </a:solidFill>
            <a:miter lim="800000"/>
            <a:headEnd/>
            <a:tailEnd/>
          </a:ln>
        </p:spPr>
      </p:sp>
      <p:sp>
        <p:nvSpPr>
          <p:cNvPr id="7475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p:spPr>
      </p:sp>
      <p:sp>
        <p:nvSpPr>
          <p:cNvPr id="768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i-FI"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066D7B-CA2D-4958-B363-CF83AD321F59}" type="slidenum">
              <a:rPr lang="en-US">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TextEdi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fi-FI"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i-FI"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dirty="0">
              <a:ea typeface="+mn-ea"/>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dirty="0">
              <a:ea typeface="+mn-ea"/>
            </a:endParaRPr>
          </a:p>
        </p:txBody>
      </p:sp>
      <p:pic>
        <p:nvPicPr>
          <p:cNvPr id="6" name="Picture 41" descr="ietflogo"/>
          <p:cNvPicPr>
            <a:picLocks noChangeAspect="1" noChangeArrowheads="1"/>
          </p:cNvPicPr>
          <p:nvPr/>
        </p:nvPicPr>
        <p:blipFill>
          <a:blip r:embed="rId2" cstate="print"/>
          <a:srcRect/>
          <a:stretch>
            <a:fillRect/>
          </a:stretch>
        </p:blipFill>
        <p:spPr bwMode="auto">
          <a:xfrm>
            <a:off x="7391400" y="2971800"/>
            <a:ext cx="1524000" cy="871538"/>
          </a:xfrm>
          <a:prstGeom prst="rect">
            <a:avLst/>
          </a:prstGeom>
          <a:noFill/>
          <a:ln w="9525">
            <a:noFill/>
            <a:miter lim="800000"/>
            <a:headEnd/>
            <a:tailEnd/>
          </a:ln>
        </p:spPr>
      </p:pic>
      <p:sp>
        <p:nvSpPr>
          <p:cNvPr id="1126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dirty="0"/>
              <a:t>Click to edit Master title style</a:t>
            </a:r>
          </a:p>
        </p:txBody>
      </p:sp>
      <p:sp>
        <p:nvSpPr>
          <p:cNvPr id="1126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7" name="Rectangle 5"/>
          <p:cNvSpPr>
            <a:spLocks noGrp="1" noChangeArrowheads="1"/>
          </p:cNvSpPr>
          <p:nvPr>
            <p:ph type="dt" sz="half" idx="10"/>
          </p:nvPr>
        </p:nvSpPr>
        <p:spPr/>
        <p:txBody>
          <a:bodyPr/>
          <a:lstStyle>
            <a:lvl1pPr>
              <a:defRPr/>
            </a:lvl1pPr>
          </a:lstStyle>
          <a:p>
            <a:pPr>
              <a:defRPr/>
            </a:pPr>
            <a:endParaRPr lang="zh-CN" altLang="en-US"/>
          </a:p>
        </p:txBody>
      </p:sp>
      <p:sp>
        <p:nvSpPr>
          <p:cNvPr id="8" name="Rectangle 6"/>
          <p:cNvSpPr>
            <a:spLocks noGrp="1" noChangeArrowheads="1"/>
          </p:cNvSpPr>
          <p:nvPr>
            <p:ph type="ftr" sz="quarter" idx="11"/>
          </p:nvPr>
        </p:nvSpPr>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p:txBody>
          <a:bodyPr/>
          <a:lstStyle>
            <a:lvl1pPr>
              <a:defRPr/>
            </a:lvl1pPr>
          </a:lstStyle>
          <a:p>
            <a:pPr>
              <a:defRPr/>
            </a:pPr>
            <a:fld id="{4C181010-D8E4-47EF-9CE9-ED1BCDE0E94D}"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765B501-C122-4C1D-A740-BF8FEF0B11FE}" type="slidenum">
              <a:rPr lang="en-US" altLang="zh-CN"/>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38B85B73-6312-454E-9633-C2C878DA5E43}" type="slidenum">
              <a:rPr lang="en-US" altLang="zh-CN"/>
              <a:pPr>
                <a:defRPr/>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C788296A-CFF6-45DC-983F-541881E89863}" type="slidenum">
              <a:rPr lang="en-US" altLang="zh-CN"/>
              <a:pPr>
                <a:defRPr/>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858000" cy="1295400"/>
          </a:xfrm>
        </p:spPr>
        <p:txBody>
          <a:bodyPr/>
          <a:lstStyle/>
          <a:p>
            <a:r>
              <a:rPr lang="en-GB" smtClean="0"/>
              <a:t>Click to edit Master title style</a:t>
            </a:r>
            <a:endParaRPr lang="en-US"/>
          </a:p>
        </p:txBody>
      </p:sp>
      <p:sp>
        <p:nvSpPr>
          <p:cNvPr id="3" name="Media Placeholder 2"/>
          <p:cNvSpPr>
            <a:spLocks noGrp="1"/>
          </p:cNvSpPr>
          <p:nvPr>
            <p:ph type="media" sz="half" idx="1"/>
          </p:nvPr>
        </p:nvSpPr>
        <p:spPr>
          <a:xfrm>
            <a:off x="457200" y="1719263"/>
            <a:ext cx="4038600" cy="4411662"/>
          </a:xfrm>
        </p:spPr>
        <p:txBody>
          <a:bodyPr/>
          <a:lstStyle/>
          <a:p>
            <a:pPr lvl="0"/>
            <a:endParaRPr lang="en-US" noProof="0" dirty="0"/>
          </a:p>
        </p:txBody>
      </p:sp>
      <p:sp>
        <p:nvSpPr>
          <p:cNvPr id="4" name="Text Placeholder 3"/>
          <p:cNvSpPr>
            <a:spLocks noGrp="1"/>
          </p:cNvSpPr>
          <p:nvPr>
            <p:ph type="body" sz="half" idx="2"/>
          </p:nvPr>
        </p:nvSpPr>
        <p:spPr>
          <a:xfrm>
            <a:off x="4648200" y="1719263"/>
            <a:ext cx="4038600" cy="4411662"/>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50C610BE-DA44-4A46-8A05-499EE685F89F}" type="slidenum">
              <a:rPr lang="en-US" altLang="zh-CN"/>
              <a:pPr>
                <a:defRPr/>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60000" y="1440000"/>
            <a:ext cx="8280000" cy="4389120"/>
          </a:xfrm>
        </p:spPr>
        <p:txBody>
          <a:bodyPr/>
          <a:lstStyle>
            <a:lvl1pPr>
              <a:defRPr sz="2400"/>
            </a:lvl1pPr>
            <a:lvl2pPr>
              <a:defRPr sz="2000"/>
            </a:lvl2pPr>
            <a:lvl3pPr>
              <a:defRPr sz="2000"/>
            </a:lvl3pPr>
            <a:lvl4pPr>
              <a:defRPr sz="2000"/>
            </a:lvl4pPr>
            <a:lvl5pPr>
              <a:defRPr sz="2000"/>
            </a:lvl5pPr>
            <a:lvl6pPr>
              <a:buClr>
                <a:srgbClr val="0070C0"/>
              </a:buClr>
              <a:buFont typeface="Wingdings" pitchFamily="2" charset="2"/>
              <a:buChar char="§"/>
              <a:defRPr sz="1600">
                <a:latin typeface="Gill Sans MT"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0"/>
          </p:nvPr>
        </p:nvSpPr>
        <p:spPr>
          <a:xfrm>
            <a:off x="359663" y="6551613"/>
            <a:ext cx="360854" cy="239712"/>
          </a:xfrm>
          <a:prstGeom prst="rect">
            <a:avLst/>
          </a:prstGeom>
        </p:spPr>
        <p:txBody>
          <a:bodyPr/>
          <a:lstStyle>
            <a:lvl1pPr fontAlgn="auto">
              <a:spcBef>
                <a:spcPts val="0"/>
              </a:spcBef>
              <a:spcAft>
                <a:spcPts val="0"/>
              </a:spcAft>
              <a:defRPr>
                <a:latin typeface="+mn-lt"/>
                <a:cs typeface="+mn-cs"/>
              </a:defRPr>
            </a:lvl1pPr>
          </a:lstStyle>
          <a:p>
            <a:pPr>
              <a:defRPr/>
            </a:pPr>
            <a:fld id="{81310F29-9F9A-401E-97AD-03214F5A6C66}" type="slidenum">
              <a:rPr lang="en-US"/>
              <a:pPr>
                <a:defRPr/>
              </a:pPr>
              <a:t>‹#›</a:t>
            </a:fld>
            <a:endParaRPr lang="en-US" dirty="0"/>
          </a:p>
        </p:txBody>
      </p:sp>
    </p:spTree>
    <p:extLst>
      <p:ext uri="{BB962C8B-B14F-4D97-AF65-F5344CB8AC3E}">
        <p14:creationId xmlns:p14="http://schemas.microsoft.com/office/powerpoint/2010/main" val="536347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8469" y="358339"/>
            <a:ext cx="7601801" cy="558487"/>
          </a:xfrm>
        </p:spPr>
        <p:txBody>
          <a:bodyPr/>
          <a:lstStyle>
            <a:lvl1pPr>
              <a:defRPr spc="0"/>
            </a:lvl1pPr>
          </a:lstStyle>
          <a:p>
            <a:r>
              <a:rPr lang="en-GB" noProof="0" dirty="0" smtClean="0"/>
              <a:t>Click to edit master title style</a:t>
            </a:r>
            <a:endParaRPr lang="en-GB" noProof="0" dirty="0"/>
          </a:p>
        </p:txBody>
      </p:sp>
      <p:sp>
        <p:nvSpPr>
          <p:cNvPr id="3" name="Content Placeholder 2"/>
          <p:cNvSpPr>
            <a:spLocks noGrp="1"/>
          </p:cNvSpPr>
          <p:nvPr>
            <p:ph idx="1" hasCustomPrompt="1"/>
          </p:nvPr>
        </p:nvSpPr>
        <p:spPr>
          <a:xfrm>
            <a:off x="618467" y="1440000"/>
            <a:ext cx="7598777" cy="4564984"/>
          </a:xfrm>
        </p:spPr>
        <p:txBody>
          <a:bodyPr/>
          <a:lstStyle>
            <a:lvl1pPr marL="180000" indent="-180000">
              <a:lnSpc>
                <a:spcPct val="100000"/>
              </a:lnSpc>
              <a:defRPr sz="2000" spc="0"/>
            </a:lvl1pPr>
            <a:lvl2pPr marL="360000" indent="-180000">
              <a:lnSpc>
                <a:spcPct val="100000"/>
              </a:lnSpc>
              <a:defRPr sz="1600" spc="0"/>
            </a:lvl2pPr>
            <a:lvl3pPr marL="540000" marR="0" indent="-180000" algn="l" defTabSz="453514" rtl="0" eaLnBrk="1" fontAlgn="auto" latinLnBrk="0" hangingPunct="1">
              <a:lnSpc>
                <a:spcPct val="100000"/>
              </a:lnSpc>
              <a:spcBef>
                <a:spcPts val="300"/>
              </a:spcBef>
              <a:spcAft>
                <a:spcPts val="0"/>
              </a:spcAft>
              <a:buClr>
                <a:schemeClr val="accent1"/>
              </a:buClr>
              <a:buSzPct val="76000"/>
              <a:buFont typeface="Wingdings" panose="05000000000000000000" pitchFamily="2" charset="2"/>
              <a:buChar char="§"/>
              <a:tabLst/>
              <a:defRPr sz="1600" spc="0"/>
            </a:lvl3pPr>
          </a:lstStyle>
          <a:p>
            <a:pPr lvl="0"/>
            <a:r>
              <a:rPr lang="en-GB" noProof="0" dirty="0" smtClean="0"/>
              <a:t>Click to edit master text styles</a:t>
            </a:r>
          </a:p>
          <a:p>
            <a:pPr lvl="1"/>
            <a:r>
              <a:rPr lang="en-GB" noProof="0" dirty="0" smtClean="0"/>
              <a:t>Second level</a:t>
            </a:r>
          </a:p>
          <a:p>
            <a:pPr lvl="2"/>
            <a:r>
              <a:rPr lang="en-GB" noProof="0" dirty="0" smtClean="0"/>
              <a:t>Third level</a:t>
            </a:r>
          </a:p>
          <a:p>
            <a:pPr marL="720000" marR="0" lvl="3" indent="-180000" algn="l" defTabSz="453514" rtl="0" eaLnBrk="1" fontAlgn="auto" latinLnBrk="0" hangingPunct="1">
              <a:lnSpc>
                <a:spcPct val="100000"/>
              </a:lnSpc>
              <a:spcBef>
                <a:spcPts val="300"/>
              </a:spcBef>
              <a:spcAft>
                <a:spcPts val="0"/>
              </a:spcAft>
              <a:buClr>
                <a:schemeClr val="accent1"/>
              </a:buClr>
              <a:buSzPct val="76000"/>
              <a:buFont typeface="Wingdings" panose="05000000000000000000" pitchFamily="2" charset="2"/>
              <a:buChar char="§"/>
              <a:tabLst/>
              <a:defRPr/>
            </a:pPr>
            <a:r>
              <a:rPr lang="en-GB" noProof="0" dirty="0" smtClean="0"/>
              <a:t>Fourth level</a:t>
            </a:r>
          </a:p>
          <a:p>
            <a:pPr lvl="2"/>
            <a:endParaRPr lang="en-GB" noProof="0" dirty="0" smtClean="0"/>
          </a:p>
        </p:txBody>
      </p:sp>
    </p:spTree>
    <p:extLst>
      <p:ext uri="{BB962C8B-B14F-4D97-AF65-F5344CB8AC3E}">
        <p14:creationId xmlns:p14="http://schemas.microsoft.com/office/powerpoint/2010/main" val="27048261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64F1D5C1-9E12-45A9-A0C7-6129B1B3B7A5}"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857954B5-CE1F-4B23-BDFC-D4504A56C546}" type="slidenum">
              <a:rPr lang="en-US" altLang="zh-CN"/>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2D0E475F-3E42-435E-9EFE-F08E99560FF4}" type="slidenum">
              <a:rPr lang="en-US" altLang="zh-CN"/>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F604A17A-DE01-4F83-88A0-90FDA57E7DC8}"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B1D4A2AC-D8B1-4029-9CE4-E2E0976BC7CA}"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1730915A-BEFE-4CFD-BAC0-A206ECA6B08B}"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0A5AE9AC-D351-4E62-B245-1342686066FD}" type="slidenum">
              <a:rPr lang="en-US" altLang="zh-CN"/>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5535515C-964B-47E8-8E6D-E709EB9F3157}"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Line 2"/>
          <p:cNvSpPr>
            <a:spLocks noChangeShapeType="1"/>
          </p:cNvSpPr>
          <p:nvPr/>
        </p:nvSpPr>
        <p:spPr bwMode="auto">
          <a:xfrm>
            <a:off x="7391400" y="0"/>
            <a:ext cx="0" cy="1524000"/>
          </a:xfrm>
          <a:prstGeom prst="line">
            <a:avLst/>
          </a:prstGeom>
          <a:noFill/>
          <a:ln w="9525">
            <a:solidFill>
              <a:schemeClr val="tx1"/>
            </a:solidFill>
            <a:round/>
            <a:headEnd/>
            <a:tailEnd/>
          </a:ln>
          <a:effectLst/>
        </p:spPr>
        <p:txBody>
          <a:bodyPr/>
          <a:lstStyle/>
          <a:p>
            <a:pPr>
              <a:defRPr/>
            </a:pPr>
            <a:endParaRPr lang="en-US" dirty="0">
              <a:ea typeface="+mn-ea"/>
            </a:endParaRPr>
          </a:p>
        </p:txBody>
      </p:sp>
      <p:sp>
        <p:nvSpPr>
          <p:cNvPr id="1027" name="Rectangle 3"/>
          <p:cNvSpPr>
            <a:spLocks noGrp="1" noChangeArrowheads="1"/>
          </p:cNvSpPr>
          <p:nvPr>
            <p:ph type="title"/>
          </p:nvPr>
        </p:nvSpPr>
        <p:spPr bwMode="auto">
          <a:xfrm>
            <a:off x="457200" y="122238"/>
            <a:ext cx="68580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4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charset="-122"/>
              </a:defRPr>
            </a:lvl1pPr>
          </a:lstStyle>
          <a:p>
            <a:pPr>
              <a:defRPr/>
            </a:pPr>
            <a:endParaRPr lang="zh-CN" altLang="en-US"/>
          </a:p>
        </p:txBody>
      </p:sp>
      <p:sp>
        <p:nvSpPr>
          <p:cNvPr id="1024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pPr>
              <a:defRPr/>
            </a:pPr>
            <a:endParaRPr lang="zh-CN" altLang="en-US"/>
          </a:p>
        </p:txBody>
      </p:sp>
      <p:sp>
        <p:nvSpPr>
          <p:cNvPr id="1024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pPr>
              <a:defRPr/>
            </a:pPr>
            <a:fld id="{4307868E-87A0-4521-AD87-77DC229FE877}" type="slidenum">
              <a:rPr lang="en-US" altLang="zh-CN"/>
              <a:pPr>
                <a:defRPr/>
              </a:pPr>
              <a:t>‹#›</a:t>
            </a:fld>
            <a:endParaRPr lang="en-US" altLang="zh-CN" dirty="0"/>
          </a:p>
        </p:txBody>
      </p:sp>
      <p:pic>
        <p:nvPicPr>
          <p:cNvPr id="1032" name="Picture 40" descr="ietflogo"/>
          <p:cNvPicPr>
            <a:picLocks noChangeAspect="1" noChangeArrowheads="1"/>
          </p:cNvPicPr>
          <p:nvPr/>
        </p:nvPicPr>
        <p:blipFill>
          <a:blip r:embed="rId17" cstate="print"/>
          <a:srcRect/>
          <a:stretch>
            <a:fillRect/>
          </a:stretch>
        </p:blipFill>
        <p:spPr bwMode="auto">
          <a:xfrm>
            <a:off x="7391400" y="228600"/>
            <a:ext cx="1524000" cy="871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4" r:id="rId14"/>
    <p:sldLayoutId id="2147483725"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3900" b="1">
          <a:solidFill>
            <a:schemeClr val="tx2"/>
          </a:solidFill>
          <a:latin typeface="+mj-lt"/>
          <a:ea typeface="ＭＳ Ｐゴシック" pitchFamily="34" charset="-128"/>
          <a:cs typeface="+mj-cs"/>
        </a:defRPr>
      </a:lvl1pPr>
      <a:lvl2pPr algn="l" rtl="0" eaLnBrk="0" fontAlgn="base" hangingPunct="0">
        <a:spcBef>
          <a:spcPct val="0"/>
        </a:spcBef>
        <a:spcAft>
          <a:spcPct val="0"/>
        </a:spcAft>
        <a:defRPr sz="3900" b="1">
          <a:solidFill>
            <a:schemeClr val="tx2"/>
          </a:solidFill>
          <a:latin typeface="Arial" charset="0"/>
          <a:ea typeface="ＭＳ Ｐゴシック" pitchFamily="34" charset="-128"/>
        </a:defRPr>
      </a:lvl2pPr>
      <a:lvl3pPr algn="l" rtl="0" eaLnBrk="0" fontAlgn="base" hangingPunct="0">
        <a:spcBef>
          <a:spcPct val="0"/>
        </a:spcBef>
        <a:spcAft>
          <a:spcPct val="0"/>
        </a:spcAft>
        <a:defRPr sz="3900" b="1">
          <a:solidFill>
            <a:schemeClr val="tx2"/>
          </a:solidFill>
          <a:latin typeface="Arial" charset="0"/>
          <a:ea typeface="ＭＳ Ｐゴシック" pitchFamily="34" charset="-128"/>
        </a:defRPr>
      </a:lvl3pPr>
      <a:lvl4pPr algn="l" rtl="0" eaLnBrk="0" fontAlgn="base" hangingPunct="0">
        <a:spcBef>
          <a:spcPct val="0"/>
        </a:spcBef>
        <a:spcAft>
          <a:spcPct val="0"/>
        </a:spcAft>
        <a:defRPr sz="3900" b="1">
          <a:solidFill>
            <a:schemeClr val="tx2"/>
          </a:solidFill>
          <a:latin typeface="Arial" charset="0"/>
          <a:ea typeface="ＭＳ Ｐゴシック" pitchFamily="34" charset="-128"/>
        </a:defRPr>
      </a:lvl4pPr>
      <a:lvl5pPr algn="l" rtl="0" eaLnBrk="0" fontAlgn="base" hangingPunct="0">
        <a:spcBef>
          <a:spcPct val="0"/>
        </a:spcBef>
        <a:spcAft>
          <a:spcPct val="0"/>
        </a:spcAft>
        <a:defRPr sz="3900" b="1">
          <a:solidFill>
            <a:schemeClr val="tx2"/>
          </a:solidFill>
          <a:latin typeface="Arial" charset="0"/>
          <a:ea typeface="ＭＳ Ｐゴシック" pitchFamily="34"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ＭＳ Ｐゴシック" pitchFamily="34" charset="-128"/>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ＭＳ Ｐゴシック" pitchFamily="-106" charset="-128"/>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ＭＳ Ｐゴシック" pitchFamily="-106" charset="-128"/>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ＭＳ Ｐゴシック" pitchFamily="-106" charset="-128"/>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ＭＳ Ｐゴシック" pitchFamily="-106"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oleObject" Targe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technical.openmobilealliance.org/Tech/OMNA/omna-lightweight-m2m-object-resource-registry.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challenge.ipso-alliance.org/so-expansion-pack" TargetMode="External"/><Relationship Id="rId4" Type="http://schemas.openxmlformats.org/officeDocument/2006/relationships/hyperlink" Target="http://challenge.ipso-alliance.org/so-starter-pack"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eclipse/leshan" TargetMode="External"/><Relationship Id="rId2" Type="http://schemas.openxmlformats.org/officeDocument/2006/relationships/hyperlink" Target="http://technical.openmobilealliance.org/Technical/technical-information/release-program/current-releases/oma-lightweightm2m-v1-0"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OpenMobileAlliance/OMA-LwM2M-Public-Review/issues"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docs.mbed.com/docs/mbed-device-connector-web-interfaces/en/latest/" TargetMode="External"/><Relationship Id="rId3" Type="http://schemas.openxmlformats.org/officeDocument/2006/relationships/image" Target="../media/image28.emf"/><Relationship Id="rId7" Type="http://schemas.openxmlformats.org/officeDocument/2006/relationships/hyperlink" Target="https://github.com/ARMmbed/mbed-webapp-example" TargetMode="External"/><Relationship Id="rId2" Type="http://schemas.openxmlformats.org/officeDocument/2006/relationships/image" Target="../media/image27.emf"/><Relationship Id="rId1" Type="http://schemas.openxmlformats.org/officeDocument/2006/relationships/slideLayout" Target="../slideLayouts/slideLayout15.xml"/><Relationship Id="rId6" Type="http://schemas.openxmlformats.org/officeDocument/2006/relationships/hyperlink" Target="https://connector.mbed.com/" TargetMode="External"/><Relationship Id="rId5" Type="http://schemas.openxmlformats.org/officeDocument/2006/relationships/hyperlink" Target="https://github.com/ARMmbed/mbed-client-examples" TargetMode="External"/><Relationship Id="rId10" Type="http://schemas.openxmlformats.org/officeDocument/2006/relationships/image" Target="../media/image30.png"/><Relationship Id="rId4" Type="http://schemas.openxmlformats.org/officeDocument/2006/relationships/hyperlink" Target="https://github.com/ARMmbed/mbed-client-linux-example" TargetMode="External"/><Relationship Id="rId9" Type="http://schemas.openxmlformats.org/officeDocument/2006/relationships/image" Target="../media/image2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5"/>
          <p:cNvSpPr>
            <a:spLocks noGrp="1"/>
          </p:cNvSpPr>
          <p:nvPr>
            <p:ph type="ctrTitle"/>
          </p:nvPr>
        </p:nvSpPr>
        <p:spPr>
          <a:xfrm>
            <a:off x="228601" y="990601"/>
            <a:ext cx="7010400" cy="1828800"/>
          </a:xfrm>
        </p:spPr>
        <p:txBody>
          <a:bodyPr/>
          <a:lstStyle/>
          <a:p>
            <a:pPr eaLnBrk="1" hangingPunct="1"/>
            <a:r>
              <a:rPr lang="en-US" sz="4400" dirty="0" smtClean="0">
                <a:solidFill>
                  <a:srgbClr val="128CAB"/>
                </a:solidFill>
              </a:rPr>
              <a:t>Device Management with </a:t>
            </a:r>
            <a:br>
              <a:rPr lang="en-US" sz="4400" dirty="0" smtClean="0">
                <a:solidFill>
                  <a:srgbClr val="128CAB"/>
                </a:solidFill>
              </a:rPr>
            </a:br>
            <a:r>
              <a:rPr lang="en-US" sz="4400" dirty="0" smtClean="0">
                <a:solidFill>
                  <a:srgbClr val="128CAB"/>
                </a:solidFill>
              </a:rPr>
              <a:t>OMA Lightweight M2M</a:t>
            </a:r>
            <a:endParaRPr lang="en-GB" sz="4400" dirty="0" smtClean="0"/>
          </a:p>
        </p:txBody>
      </p:sp>
      <p:sp>
        <p:nvSpPr>
          <p:cNvPr id="16386" name="Subtitle 6"/>
          <p:cNvSpPr>
            <a:spLocks noGrp="1"/>
          </p:cNvSpPr>
          <p:nvPr>
            <p:ph type="subTitle" idx="1"/>
          </p:nvPr>
        </p:nvSpPr>
        <p:spPr>
          <a:xfrm>
            <a:off x="675261" y="3600450"/>
            <a:ext cx="6563739" cy="958850"/>
          </a:xfrm>
        </p:spPr>
        <p:txBody>
          <a:bodyPr/>
          <a:lstStyle/>
          <a:p>
            <a:pPr marL="36513" eaLnBrk="1" hangingPunct="1">
              <a:spcBef>
                <a:spcPct val="0"/>
              </a:spcBef>
            </a:pPr>
            <a:r>
              <a:rPr lang="en-GB" dirty="0"/>
              <a:t>Simon Lemay and </a:t>
            </a:r>
            <a:r>
              <a:rPr lang="en-GB" dirty="0" smtClean="0"/>
              <a:t/>
            </a:r>
            <a:br>
              <a:rPr lang="en-GB" dirty="0" smtClean="0"/>
            </a:br>
            <a:r>
              <a:rPr lang="en-US" dirty="0" smtClean="0"/>
              <a:t>Hannes </a:t>
            </a:r>
            <a:r>
              <a:rPr lang="en-US" dirty="0"/>
              <a:t>Tschofenig</a:t>
            </a:r>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907" y="3864812"/>
            <a:ext cx="1772094" cy="735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81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a:xfrm>
            <a:off x="457200" y="122238"/>
            <a:ext cx="6858000" cy="868362"/>
          </a:xfrm>
        </p:spPr>
        <p:txBody>
          <a:bodyPr>
            <a:normAutofit/>
          </a:bodyPr>
          <a:lstStyle/>
          <a:p>
            <a:pPr eaLnBrk="1" fontAlgn="auto" hangingPunct="1">
              <a:spcAft>
                <a:spcPts val="0"/>
              </a:spcAft>
              <a:defRPr/>
            </a:pPr>
            <a:r>
              <a:rPr lang="en-US" altLang="en-US" dirty="0" smtClean="0">
                <a:ea typeface="+mj-ea"/>
              </a:rPr>
              <a:t>Bootstrapping</a:t>
            </a:r>
          </a:p>
        </p:txBody>
      </p:sp>
      <p:sp>
        <p:nvSpPr>
          <p:cNvPr id="29698"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pic>
        <p:nvPicPr>
          <p:cNvPr id="29699" name="Picture 7" descr="fig6-client-bootstrap.png"/>
          <p:cNvPicPr>
            <a:picLocks noChangeAspect="1"/>
          </p:cNvPicPr>
          <p:nvPr/>
        </p:nvPicPr>
        <p:blipFill>
          <a:blip r:embed="rId3"/>
          <a:srcRect/>
          <a:stretch>
            <a:fillRect/>
          </a:stretch>
        </p:blipFill>
        <p:spPr bwMode="auto">
          <a:xfrm>
            <a:off x="811543" y="1066800"/>
            <a:ext cx="5513057" cy="3029657"/>
          </a:xfrm>
          <a:prstGeom prst="rect">
            <a:avLst/>
          </a:prstGeom>
          <a:noFill/>
          <a:ln w="9525">
            <a:noFill/>
            <a:miter lim="800000"/>
            <a:headEnd/>
            <a:tailEnd/>
          </a:ln>
        </p:spPr>
      </p:pic>
      <p:pic>
        <p:nvPicPr>
          <p:cNvPr id="29700" name="Picture 8" descr="fig7-server-bootstrap.png"/>
          <p:cNvPicPr>
            <a:picLocks noChangeAspect="1"/>
          </p:cNvPicPr>
          <p:nvPr/>
        </p:nvPicPr>
        <p:blipFill>
          <a:blip r:embed="rId4"/>
          <a:srcRect/>
          <a:stretch>
            <a:fillRect/>
          </a:stretch>
        </p:blipFill>
        <p:spPr bwMode="auto">
          <a:xfrm>
            <a:off x="1830566" y="3857625"/>
            <a:ext cx="5256034" cy="2888462"/>
          </a:xfrm>
          <a:prstGeom prst="rect">
            <a:avLst/>
          </a:prstGeom>
          <a:noFill/>
          <a:ln w="9525">
            <a:noFill/>
            <a:miter lim="800000"/>
            <a:headEnd/>
            <a:tailEnd/>
          </a:ln>
        </p:spPr>
      </p:pic>
    </p:spTree>
    <p:extLst>
      <p:ext uri="{BB962C8B-B14F-4D97-AF65-F5344CB8AC3E}">
        <p14:creationId xmlns:p14="http://schemas.microsoft.com/office/powerpoint/2010/main" val="307938512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3" descr="LWM2M Abstract Bootstrapping Architecture"/>
          <p:cNvPicPr>
            <a:picLocks noChangeAspect="1" noChangeArrowheads="1"/>
          </p:cNvPicPr>
          <p:nvPr/>
        </p:nvPicPr>
        <p:blipFill>
          <a:blip r:embed="rId3"/>
          <a:srcRect/>
          <a:stretch>
            <a:fillRect/>
          </a:stretch>
        </p:blipFill>
        <p:spPr bwMode="auto">
          <a:xfrm>
            <a:off x="1142107" y="0"/>
            <a:ext cx="6859786" cy="6858000"/>
          </a:xfrm>
          <a:prstGeom prst="rect">
            <a:avLst/>
          </a:prstGeom>
          <a:noFill/>
          <a:ln w="9525">
            <a:noFill/>
            <a:miter lim="800000"/>
            <a:headEnd/>
            <a:tailEnd/>
          </a:ln>
        </p:spPr>
      </p:pic>
    </p:spTree>
    <p:extLst>
      <p:ext uri="{BB962C8B-B14F-4D97-AF65-F5344CB8AC3E}">
        <p14:creationId xmlns:p14="http://schemas.microsoft.com/office/powerpoint/2010/main" val="652939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idx="4294967295"/>
          </p:nvPr>
        </p:nvSpPr>
        <p:spPr/>
        <p:txBody>
          <a:bodyPr/>
          <a:lstStyle/>
          <a:p>
            <a:pPr eaLnBrk="1" hangingPunct="1"/>
            <a:r>
              <a:rPr lang="en-US" sz="3400" smtClean="0"/>
              <a:t>Bootstrapping Features</a:t>
            </a:r>
            <a:endParaRPr lang="fi-FI" sz="3400" smtClean="0"/>
          </a:p>
        </p:txBody>
      </p:sp>
      <p:sp>
        <p:nvSpPr>
          <p:cNvPr id="32770" name="Rectangle 3"/>
          <p:cNvSpPr>
            <a:spLocks noGrp="1"/>
          </p:cNvSpPr>
          <p:nvPr>
            <p:ph type="body" idx="4294967295"/>
          </p:nvPr>
        </p:nvSpPr>
        <p:spPr/>
        <p:txBody>
          <a:bodyPr/>
          <a:lstStyle/>
          <a:p>
            <a:pPr eaLnBrk="1" hangingPunct="1">
              <a:lnSpc>
                <a:spcPct val="80000"/>
              </a:lnSpc>
            </a:pPr>
            <a:r>
              <a:rPr lang="en-US" sz="2400" dirty="0" smtClean="0"/>
              <a:t>OMA LWM2M supports different credential provisioning procedures:</a:t>
            </a:r>
          </a:p>
          <a:p>
            <a:pPr lvl="1" eaLnBrk="1" hangingPunct="1">
              <a:lnSpc>
                <a:spcPct val="80000"/>
              </a:lnSpc>
            </a:pPr>
            <a:r>
              <a:rPr lang="en-US" sz="2000" dirty="0" smtClean="0"/>
              <a:t>Pre-shared Secrets</a:t>
            </a:r>
          </a:p>
          <a:p>
            <a:pPr lvl="1" eaLnBrk="1" hangingPunct="1">
              <a:lnSpc>
                <a:spcPct val="80000"/>
              </a:lnSpc>
            </a:pPr>
            <a:r>
              <a:rPr lang="en-US" sz="2000" dirty="0" smtClean="0"/>
              <a:t>Raw Public Keys</a:t>
            </a:r>
          </a:p>
          <a:p>
            <a:pPr lvl="1" eaLnBrk="1" hangingPunct="1">
              <a:lnSpc>
                <a:spcPct val="80000"/>
              </a:lnSpc>
            </a:pPr>
            <a:r>
              <a:rPr lang="en-US" sz="2000" dirty="0" smtClean="0"/>
              <a:t>Certificates</a:t>
            </a:r>
          </a:p>
          <a:p>
            <a:pPr eaLnBrk="1" hangingPunct="1">
              <a:lnSpc>
                <a:spcPct val="80000"/>
              </a:lnSpc>
            </a:pPr>
            <a:r>
              <a:rPr lang="en-US" sz="2400" dirty="0" smtClean="0"/>
              <a:t>These credentials are provisioned by the Bootstrap Server for use with LWM2M servers.</a:t>
            </a:r>
          </a:p>
          <a:p>
            <a:pPr eaLnBrk="1" hangingPunct="1">
              <a:lnSpc>
                <a:spcPct val="80000"/>
              </a:lnSpc>
            </a:pPr>
            <a:r>
              <a:rPr lang="en-US" sz="2400" dirty="0" smtClean="0"/>
              <a:t>It is possible to mix credentials for use with different servers and even to use different credentials in a single client/server interaction. </a:t>
            </a:r>
          </a:p>
          <a:p>
            <a:pPr eaLnBrk="1" hangingPunct="1">
              <a:lnSpc>
                <a:spcPct val="80000"/>
              </a:lnSpc>
            </a:pPr>
            <a:r>
              <a:rPr lang="en-US" sz="2400" dirty="0" smtClean="0"/>
              <a:t>The LWM2M client is assumed to possess credentials for authentication to the Bootstrap Server. These credentials are typically pre-provisioned during manufacturing time.  </a:t>
            </a:r>
          </a:p>
        </p:txBody>
      </p:sp>
    </p:spTree>
    <p:extLst>
      <p:ext uri="{BB962C8B-B14F-4D97-AF65-F5344CB8AC3E}">
        <p14:creationId xmlns:p14="http://schemas.microsoft.com/office/powerpoint/2010/main" val="1007097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descr="LWM2M PSK"/>
          <p:cNvPicPr>
            <a:picLocks noChangeAspect="1" noChangeArrowheads="1"/>
          </p:cNvPicPr>
          <p:nvPr/>
        </p:nvPicPr>
        <p:blipFill>
          <a:blip r:embed="rId3"/>
          <a:srcRect/>
          <a:stretch>
            <a:fillRect/>
          </a:stretch>
        </p:blipFill>
        <p:spPr bwMode="auto">
          <a:xfrm>
            <a:off x="0" y="0"/>
            <a:ext cx="6859786" cy="6858000"/>
          </a:xfrm>
          <a:prstGeom prst="rect">
            <a:avLst/>
          </a:prstGeom>
          <a:noFill/>
          <a:ln w="9525">
            <a:noFill/>
            <a:miter lim="800000"/>
            <a:headEnd/>
            <a:tailEnd/>
          </a:ln>
        </p:spPr>
      </p:pic>
      <p:sp>
        <p:nvSpPr>
          <p:cNvPr id="33794" name="Rectangle 2"/>
          <p:cNvSpPr>
            <a:spLocks noGrp="1"/>
          </p:cNvSpPr>
          <p:nvPr>
            <p:ph type="title" idx="4294967295"/>
          </p:nvPr>
        </p:nvSpPr>
        <p:spPr>
          <a:xfrm>
            <a:off x="359663" y="122239"/>
            <a:ext cx="8372274" cy="574675"/>
          </a:xfrm>
        </p:spPr>
        <p:txBody>
          <a:bodyPr/>
          <a:lstStyle/>
          <a:p>
            <a:pPr eaLnBrk="1" hangingPunct="1"/>
            <a:r>
              <a:rPr lang="en-US" sz="3400" smtClean="0"/>
              <a:t>Pre-Shared Key Mode</a:t>
            </a:r>
            <a:endParaRPr lang="fi-FI" sz="3400" smtClean="0"/>
          </a:p>
        </p:txBody>
      </p:sp>
    </p:spTree>
    <p:extLst>
      <p:ext uri="{BB962C8B-B14F-4D97-AF65-F5344CB8AC3E}">
        <p14:creationId xmlns:p14="http://schemas.microsoft.com/office/powerpoint/2010/main" val="312482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4" descr="LWM2M RPK"/>
          <p:cNvPicPr>
            <a:picLocks noChangeAspect="1" noChangeArrowheads="1"/>
          </p:cNvPicPr>
          <p:nvPr/>
        </p:nvPicPr>
        <p:blipFill>
          <a:blip r:embed="rId3"/>
          <a:srcRect/>
          <a:stretch>
            <a:fillRect/>
          </a:stretch>
        </p:blipFill>
        <p:spPr bwMode="auto">
          <a:xfrm>
            <a:off x="0" y="0"/>
            <a:ext cx="6859786" cy="6858000"/>
          </a:xfrm>
          <a:prstGeom prst="rect">
            <a:avLst/>
          </a:prstGeom>
          <a:noFill/>
          <a:ln w="9525">
            <a:noFill/>
            <a:miter lim="800000"/>
            <a:headEnd/>
            <a:tailEnd/>
          </a:ln>
        </p:spPr>
      </p:pic>
      <p:sp>
        <p:nvSpPr>
          <p:cNvPr id="34818" name="Rectangle 2"/>
          <p:cNvSpPr>
            <a:spLocks noGrp="1"/>
          </p:cNvSpPr>
          <p:nvPr>
            <p:ph type="title" idx="4294967295"/>
          </p:nvPr>
        </p:nvSpPr>
        <p:spPr>
          <a:xfrm>
            <a:off x="254861" y="55564"/>
            <a:ext cx="8372274" cy="574675"/>
          </a:xfrm>
        </p:spPr>
        <p:txBody>
          <a:bodyPr/>
          <a:lstStyle/>
          <a:p>
            <a:pPr eaLnBrk="1" hangingPunct="1"/>
            <a:r>
              <a:rPr lang="en-US" sz="3400" smtClean="0"/>
              <a:t>Raw Public Key Mode</a:t>
            </a:r>
            <a:endParaRPr lang="fi-FI" sz="3400" smtClean="0"/>
          </a:p>
        </p:txBody>
      </p:sp>
    </p:spTree>
    <p:extLst>
      <p:ext uri="{BB962C8B-B14F-4D97-AF65-F5344CB8AC3E}">
        <p14:creationId xmlns:p14="http://schemas.microsoft.com/office/powerpoint/2010/main" val="3542083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4" descr="LWM2M Certificate"/>
          <p:cNvPicPr>
            <a:picLocks noChangeAspect="1" noChangeArrowheads="1"/>
          </p:cNvPicPr>
          <p:nvPr/>
        </p:nvPicPr>
        <p:blipFill>
          <a:blip r:embed="rId3"/>
          <a:srcRect/>
          <a:stretch>
            <a:fillRect/>
          </a:stretch>
        </p:blipFill>
        <p:spPr bwMode="auto">
          <a:xfrm>
            <a:off x="-1786" y="0"/>
            <a:ext cx="6859786" cy="6858000"/>
          </a:xfrm>
          <a:prstGeom prst="rect">
            <a:avLst/>
          </a:prstGeom>
          <a:noFill/>
          <a:ln w="9525">
            <a:noFill/>
            <a:miter lim="800000"/>
            <a:headEnd/>
            <a:tailEnd/>
          </a:ln>
        </p:spPr>
      </p:pic>
      <p:sp>
        <p:nvSpPr>
          <p:cNvPr id="35842" name="Rectangle 2"/>
          <p:cNvSpPr>
            <a:spLocks noGrp="1"/>
          </p:cNvSpPr>
          <p:nvPr>
            <p:ph type="title" idx="4294967295"/>
          </p:nvPr>
        </p:nvSpPr>
        <p:spPr>
          <a:xfrm>
            <a:off x="359663" y="130176"/>
            <a:ext cx="8372274" cy="574675"/>
          </a:xfrm>
        </p:spPr>
        <p:txBody>
          <a:bodyPr/>
          <a:lstStyle/>
          <a:p>
            <a:pPr eaLnBrk="1" hangingPunct="1"/>
            <a:r>
              <a:rPr lang="en-US" sz="3400" smtClean="0"/>
              <a:t>Certificate Mode</a:t>
            </a:r>
            <a:endParaRPr lang="fi-FI" sz="3400" smtClean="0"/>
          </a:p>
        </p:txBody>
      </p:sp>
    </p:spTree>
    <p:extLst>
      <p:ext uri="{BB962C8B-B14F-4D97-AF65-F5344CB8AC3E}">
        <p14:creationId xmlns:p14="http://schemas.microsoft.com/office/powerpoint/2010/main" val="1623248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4294967295"/>
          </p:nvPr>
        </p:nvSpPr>
        <p:spPr>
          <a:xfrm>
            <a:off x="361254" y="1440000"/>
            <a:ext cx="8368994" cy="4680000"/>
          </a:xfrm>
        </p:spPr>
        <p:txBody>
          <a:bodyPr/>
          <a:lstStyle/>
          <a:p>
            <a:pPr marL="265113" lvl="1">
              <a:defRPr/>
            </a:pPr>
            <a:r>
              <a:rPr lang="en-US" sz="2000" dirty="0"/>
              <a:t>LWM2M Client may be pre-provisioned with information about the LWM2M </a:t>
            </a:r>
            <a:r>
              <a:rPr lang="en-US" sz="2000" dirty="0" smtClean="0"/>
              <a:t>Server (rather than distributing credentials with the bootstrapping protocol)</a:t>
            </a:r>
            <a:endParaRPr lang="en-US" sz="2000" dirty="0"/>
          </a:p>
          <a:p>
            <a:pPr marL="265113" lvl="1">
              <a:defRPr/>
            </a:pPr>
            <a:r>
              <a:rPr lang="en-US" sz="2000" dirty="0"/>
              <a:t>LWM2M Client MUST have a LWM2M Bootstrap Server </a:t>
            </a:r>
            <a:r>
              <a:rPr lang="en-US" sz="2000" dirty="0" smtClean="0"/>
              <a:t>Account </a:t>
            </a:r>
            <a:br>
              <a:rPr lang="en-US" sz="2000" dirty="0" smtClean="0"/>
            </a:br>
            <a:r>
              <a:rPr lang="en-US" sz="2000" dirty="0" smtClean="0"/>
              <a:t>(+Bootstrap Server URI, Endpoint Client Name)</a:t>
            </a:r>
          </a:p>
          <a:p>
            <a:pPr marL="265113" lvl="1">
              <a:defRPr/>
            </a:pPr>
            <a:r>
              <a:rPr lang="en-US" sz="2000" dirty="0"/>
              <a:t>LWM2M </a:t>
            </a:r>
            <a:r>
              <a:rPr lang="en-US" sz="2000" dirty="0" smtClean="0"/>
              <a:t>Security Object </a:t>
            </a:r>
          </a:p>
          <a:p>
            <a:pPr marL="952310" lvl="5">
              <a:defRPr/>
            </a:pPr>
            <a:r>
              <a:rPr lang="en-US" b="1" dirty="0" smtClean="0"/>
              <a:t>Security Mode </a:t>
            </a:r>
            <a:r>
              <a:rPr lang="en-US" dirty="0" smtClean="0"/>
              <a:t>(PSK, raw public key, certificate, no-sec)</a:t>
            </a:r>
          </a:p>
          <a:p>
            <a:pPr marL="952310" lvl="5">
              <a:defRPr/>
            </a:pPr>
            <a:r>
              <a:rPr lang="en-US" b="1" dirty="0" smtClean="0"/>
              <a:t>Public Key or Identity </a:t>
            </a:r>
            <a:r>
              <a:rPr lang="en-US" dirty="0"/>
              <a:t>(certificate, public key, or PSK identity)</a:t>
            </a:r>
            <a:endParaRPr lang="en-US" dirty="0" smtClean="0"/>
          </a:p>
          <a:p>
            <a:pPr marL="952310" lvl="5">
              <a:defRPr/>
            </a:pPr>
            <a:r>
              <a:rPr lang="en-US" b="1" dirty="0" smtClean="0"/>
              <a:t>Server Public Key or Identity </a:t>
            </a:r>
            <a:r>
              <a:rPr lang="en-US" dirty="0" smtClean="0"/>
              <a:t>(LWM2M server or bootstrap server certificate, public key or PSK identity)</a:t>
            </a:r>
          </a:p>
          <a:p>
            <a:pPr marL="952310" lvl="5">
              <a:defRPr/>
            </a:pPr>
            <a:r>
              <a:rPr lang="en-US" b="1" dirty="0" smtClean="0"/>
              <a:t>Secret Key </a:t>
            </a:r>
            <a:r>
              <a:rPr lang="en-US" dirty="0" smtClean="0"/>
              <a:t>(secret key or private key)</a:t>
            </a:r>
          </a:p>
          <a:p>
            <a:pPr marL="952310" lvl="5">
              <a:defRPr/>
            </a:pPr>
            <a:r>
              <a:rPr lang="en-US" b="1" dirty="0" smtClean="0"/>
              <a:t>LWM2M Server URI </a:t>
            </a:r>
            <a:r>
              <a:rPr lang="en-US" dirty="0" smtClean="0"/>
              <a:t>(bootstrap server or LWM2M server)</a:t>
            </a:r>
          </a:p>
          <a:p>
            <a:pPr marL="952310" lvl="5">
              <a:defRPr/>
            </a:pPr>
            <a:r>
              <a:rPr lang="en-US" b="1" dirty="0" smtClean="0"/>
              <a:t>Bootstrap Server </a:t>
            </a:r>
            <a:r>
              <a:rPr lang="en-US" dirty="0" smtClean="0"/>
              <a:t>(true – false)</a:t>
            </a:r>
          </a:p>
        </p:txBody>
      </p:sp>
      <p:sp>
        <p:nvSpPr>
          <p:cNvPr id="36866" name="Title 2"/>
          <p:cNvSpPr>
            <a:spLocks noGrp="1"/>
          </p:cNvSpPr>
          <p:nvPr>
            <p:ph type="title" idx="4294967295"/>
          </p:nvPr>
        </p:nvSpPr>
        <p:spPr/>
        <p:txBody>
          <a:bodyPr/>
          <a:lstStyle/>
          <a:p>
            <a:pPr eaLnBrk="1" hangingPunct="1"/>
            <a:r>
              <a:rPr lang="en-US" smtClean="0"/>
              <a:t>A few more details</a:t>
            </a:r>
            <a:endParaRPr lang="en-GB" smtClean="0"/>
          </a:p>
        </p:txBody>
      </p:sp>
    </p:spTree>
    <p:extLst>
      <p:ext uri="{BB962C8B-B14F-4D97-AF65-F5344CB8AC3E}">
        <p14:creationId xmlns:p14="http://schemas.microsoft.com/office/powerpoint/2010/main" val="1145470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ctrTitle" idx="4294967295"/>
          </p:nvPr>
        </p:nvSpPr>
        <p:spPr>
          <a:xfrm>
            <a:off x="685979" y="2130426"/>
            <a:ext cx="7772043" cy="1470025"/>
          </a:xfrm>
        </p:spPr>
        <p:txBody>
          <a:bodyPr/>
          <a:lstStyle/>
          <a:p>
            <a:pPr eaLnBrk="1" hangingPunct="1"/>
            <a:r>
              <a:rPr lang="en-US" smtClean="0"/>
              <a:t>Object Model</a:t>
            </a:r>
            <a:endParaRPr lang="fi-FI" smtClean="0"/>
          </a:p>
        </p:txBody>
      </p:sp>
      <p:sp>
        <p:nvSpPr>
          <p:cNvPr id="37890" name="Rectangle 3"/>
          <p:cNvSpPr>
            <a:spLocks noGrp="1"/>
          </p:cNvSpPr>
          <p:nvPr>
            <p:ph type="subTitle" idx="4294967295"/>
          </p:nvPr>
        </p:nvSpPr>
        <p:spPr>
          <a:xfrm>
            <a:off x="1371958" y="3886200"/>
            <a:ext cx="6400085" cy="1752600"/>
          </a:xfrm>
        </p:spPr>
        <p:txBody>
          <a:bodyPr/>
          <a:lstStyle/>
          <a:p>
            <a:pPr marL="0" indent="0" algn="ctr" eaLnBrk="1" hangingPunct="1">
              <a:buFont typeface="Wingdings" pitchFamily="2" charset="2"/>
              <a:buNone/>
            </a:pPr>
            <a:endParaRPr lang="fi-FI" smtClean="0"/>
          </a:p>
        </p:txBody>
      </p:sp>
    </p:spTree>
    <p:extLst>
      <p:ext uri="{BB962C8B-B14F-4D97-AF65-F5344CB8AC3E}">
        <p14:creationId xmlns:p14="http://schemas.microsoft.com/office/powerpoint/2010/main" val="101076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6" descr="device-object-resource.png"/>
          <p:cNvPicPr>
            <a:picLocks noChangeAspect="1"/>
          </p:cNvPicPr>
          <p:nvPr/>
        </p:nvPicPr>
        <p:blipFill>
          <a:blip r:embed="rId3"/>
          <a:srcRect/>
          <a:stretch>
            <a:fillRect/>
          </a:stretch>
        </p:blipFill>
        <p:spPr bwMode="auto">
          <a:xfrm>
            <a:off x="5137694" y="0"/>
            <a:ext cx="4006306" cy="4376738"/>
          </a:xfrm>
          <a:prstGeom prst="rect">
            <a:avLst/>
          </a:prstGeom>
          <a:noFill/>
          <a:ln w="9525">
            <a:noFill/>
            <a:miter lim="800000"/>
            <a:headEnd/>
            <a:tailEnd/>
          </a:ln>
        </p:spPr>
      </p:pic>
      <p:sp>
        <p:nvSpPr>
          <p:cNvPr id="38914" name="Content Placeholder 1"/>
          <p:cNvSpPr>
            <a:spLocks noGrp="1"/>
          </p:cNvSpPr>
          <p:nvPr>
            <p:ph idx="1"/>
          </p:nvPr>
        </p:nvSpPr>
        <p:spPr>
          <a:xfrm>
            <a:off x="439456" y="1436688"/>
            <a:ext cx="4869733" cy="4500562"/>
          </a:xfrm>
        </p:spPr>
        <p:txBody>
          <a:bodyPr/>
          <a:lstStyle/>
          <a:p>
            <a:pPr eaLnBrk="1" hangingPunct="1"/>
            <a:r>
              <a:rPr lang="en-US" altLang="en-US" sz="1600" dirty="0" smtClean="0"/>
              <a:t>A LWM2M Client has one or more Object Instances</a:t>
            </a:r>
          </a:p>
          <a:p>
            <a:pPr eaLnBrk="1" hangingPunct="1"/>
            <a:r>
              <a:rPr lang="en-US" altLang="en-US" sz="1600" dirty="0" smtClean="0"/>
              <a:t>An Object is a collection of Resources</a:t>
            </a:r>
          </a:p>
          <a:p>
            <a:pPr eaLnBrk="1" hangingPunct="1"/>
            <a:r>
              <a:rPr lang="en-US" altLang="en-US" sz="1600" dirty="0" smtClean="0"/>
              <a:t>A Resource is an atomic piece of information that can be</a:t>
            </a:r>
            <a:endParaRPr lang="en-US" altLang="en-US" sz="1600" dirty="0"/>
          </a:p>
          <a:p>
            <a:pPr lvl="1" eaLnBrk="1" hangingPunct="1"/>
            <a:r>
              <a:rPr lang="en-US" altLang="en-US" sz="1600" dirty="0">
                <a:ea typeface="ＭＳ Ｐゴシック" pitchFamily="34" charset="-128"/>
                <a:cs typeface="+mn-cs"/>
              </a:rPr>
              <a:t>Read, Written or Executed</a:t>
            </a:r>
          </a:p>
          <a:p>
            <a:pPr eaLnBrk="1" hangingPunct="1"/>
            <a:r>
              <a:rPr lang="en-US" altLang="en-US" sz="1600" dirty="0" smtClean="0"/>
              <a:t>Resources can have multiple instances</a:t>
            </a:r>
          </a:p>
          <a:p>
            <a:pPr eaLnBrk="1" hangingPunct="1"/>
            <a:r>
              <a:rPr lang="en-US" altLang="en-US" sz="1600" dirty="0" smtClean="0"/>
              <a:t>Access control list (ACL) objects control access to objects accessed by LWM2M Servers </a:t>
            </a:r>
          </a:p>
          <a:p>
            <a:pPr eaLnBrk="1" hangingPunct="1"/>
            <a:r>
              <a:rPr lang="en-US" altLang="en-US" sz="1600" dirty="0" smtClean="0"/>
              <a:t>Objects and Resources are identified by a 16-bit Integer, Instances by an 8-bit Integer</a:t>
            </a:r>
          </a:p>
          <a:p>
            <a:pPr eaLnBrk="1" hangingPunct="1"/>
            <a:r>
              <a:rPr lang="en-US" altLang="en-US" sz="1600" dirty="0" smtClean="0"/>
              <a:t>Objects/Resources are accessed with simple URIs:</a:t>
            </a:r>
          </a:p>
          <a:p>
            <a:pPr eaLnBrk="1" hangingPunct="1">
              <a:buFont typeface="Times" pitchFamily="18" charset="0"/>
              <a:buNone/>
            </a:pPr>
            <a:r>
              <a:rPr lang="en-US" altLang="en-US" sz="1600" dirty="0" smtClean="0"/>
              <a:t>	</a:t>
            </a:r>
            <a:r>
              <a:rPr lang="en-US" altLang="en-US" sz="1600" b="1" dirty="0" smtClean="0"/>
              <a:t>/{Object ID}/{Object Instance}/{Resource ID}</a:t>
            </a:r>
            <a:r>
              <a:rPr lang="en-US" altLang="en-US" sz="1600" dirty="0" smtClean="0"/>
              <a:t> </a:t>
            </a:r>
          </a:p>
          <a:p>
            <a:pPr eaLnBrk="1" hangingPunct="1"/>
            <a:r>
              <a:rPr lang="en-US" altLang="en-US" sz="1600" dirty="0" smtClean="0"/>
              <a:t>Example: /3/0/1 = </a:t>
            </a:r>
            <a:br>
              <a:rPr lang="en-US" altLang="en-US" sz="1600" dirty="0" smtClean="0"/>
            </a:br>
            <a:r>
              <a:rPr lang="en-US" altLang="en-US" sz="1600" dirty="0" smtClean="0"/>
              <a:t>3 = Device Object, </a:t>
            </a:r>
            <a:br>
              <a:rPr lang="en-US" altLang="en-US" sz="1600" dirty="0" smtClean="0"/>
            </a:br>
            <a:r>
              <a:rPr lang="en-US" altLang="en-US" sz="1600" dirty="0" smtClean="0"/>
              <a:t>0 = Object Instance #0, </a:t>
            </a:r>
            <a:br>
              <a:rPr lang="en-US" altLang="en-US" sz="1600" dirty="0" smtClean="0"/>
            </a:br>
            <a:r>
              <a:rPr lang="en-US" altLang="en-US" sz="1600" dirty="0" smtClean="0"/>
              <a:t>1 = Manufacturer Resource</a:t>
            </a:r>
          </a:p>
          <a:p>
            <a:pPr eaLnBrk="1" hangingPunct="1"/>
            <a:endParaRPr lang="en-US" altLang="en-US" sz="1600" dirty="0" smtClean="0"/>
          </a:p>
          <a:p>
            <a:pPr eaLnBrk="1" hangingPunct="1"/>
            <a:endParaRPr lang="en-US" altLang="en-US" sz="1600" dirty="0" smtClean="0"/>
          </a:p>
          <a:p>
            <a:pPr lvl="1" eaLnBrk="1" hangingPunct="1"/>
            <a:endParaRPr lang="en-US" altLang="en-US" sz="2000" dirty="0" smtClean="0"/>
          </a:p>
        </p:txBody>
      </p:sp>
      <p:sp>
        <p:nvSpPr>
          <p:cNvPr id="24579" name="Title 2"/>
          <p:cNvSpPr>
            <a:spLocks noGrp="1"/>
          </p:cNvSpPr>
          <p:nvPr>
            <p:ph type="title"/>
          </p:nvPr>
        </p:nvSpPr>
        <p:spPr>
          <a:xfrm>
            <a:off x="152400" y="152400"/>
            <a:ext cx="6858000" cy="1295400"/>
          </a:xfrm>
        </p:spPr>
        <p:txBody>
          <a:bodyPr>
            <a:normAutofit/>
          </a:bodyPr>
          <a:lstStyle/>
          <a:p>
            <a:pPr eaLnBrk="1" fontAlgn="auto" hangingPunct="1">
              <a:spcAft>
                <a:spcPts val="0"/>
              </a:spcAft>
              <a:defRPr/>
            </a:pPr>
            <a:r>
              <a:rPr lang="en-US" altLang="en-US" dirty="0" smtClean="0">
                <a:ea typeface="+mj-ea"/>
              </a:rPr>
              <a:t>Object Model</a:t>
            </a:r>
          </a:p>
        </p:txBody>
      </p:sp>
      <p:pic>
        <p:nvPicPr>
          <p:cNvPr id="38916" name="Picture 7" descr="resource-model-permissions.png"/>
          <p:cNvPicPr>
            <a:picLocks noChangeAspect="1"/>
          </p:cNvPicPr>
          <p:nvPr/>
        </p:nvPicPr>
        <p:blipFill>
          <a:blip r:embed="rId4"/>
          <a:srcRect/>
          <a:stretch>
            <a:fillRect/>
          </a:stretch>
        </p:blipFill>
        <p:spPr bwMode="auto">
          <a:xfrm>
            <a:off x="5280607" y="4484688"/>
            <a:ext cx="3724055" cy="1458912"/>
          </a:xfrm>
          <a:prstGeom prst="rect">
            <a:avLst/>
          </a:prstGeom>
          <a:noFill/>
          <a:ln w="9525">
            <a:noFill/>
            <a:miter lim="800000"/>
            <a:headEnd/>
            <a:tailEnd/>
          </a:ln>
        </p:spPr>
      </p:pic>
      <p:sp>
        <p:nvSpPr>
          <p:cNvPr id="38917"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spTree>
    <p:extLst>
      <p:ext uri="{BB962C8B-B14F-4D97-AF65-F5344CB8AC3E}">
        <p14:creationId xmlns:p14="http://schemas.microsoft.com/office/powerpoint/2010/main" val="228858466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1"/>
          <p:cNvSpPr>
            <a:spLocks noGrp="1"/>
          </p:cNvSpPr>
          <p:nvPr>
            <p:ph idx="1"/>
          </p:nvPr>
        </p:nvSpPr>
        <p:spPr>
          <a:xfrm>
            <a:off x="601423" y="1219200"/>
            <a:ext cx="7489791" cy="4875214"/>
          </a:xfrm>
        </p:spPr>
        <p:txBody>
          <a:bodyPr/>
          <a:lstStyle/>
          <a:p>
            <a:pPr eaLnBrk="1" hangingPunct="1"/>
            <a:r>
              <a:rPr lang="en-US" altLang="en-US" sz="1600" dirty="0" smtClean="0"/>
              <a:t>The LWM2M Technical Specification defines eight normative Objects</a:t>
            </a:r>
          </a:p>
          <a:p>
            <a:pPr lvl="1" eaLnBrk="1" hangingPunct="1"/>
            <a:endParaRPr lang="en-US" altLang="en-US" dirty="0" smtClean="0"/>
          </a:p>
          <a:p>
            <a:pPr lvl="1" eaLnBrk="1" hangingPunct="1"/>
            <a:endParaRPr lang="en-US" altLang="en-US" dirty="0" smtClean="0"/>
          </a:p>
        </p:txBody>
      </p:sp>
      <p:sp>
        <p:nvSpPr>
          <p:cNvPr id="25603" name="Title 2"/>
          <p:cNvSpPr>
            <a:spLocks noGrp="1"/>
          </p:cNvSpPr>
          <p:nvPr>
            <p:ph type="title"/>
          </p:nvPr>
        </p:nvSpPr>
        <p:spPr>
          <a:xfrm>
            <a:off x="457200" y="122238"/>
            <a:ext cx="6858000" cy="1173162"/>
          </a:xfrm>
        </p:spPr>
        <p:txBody>
          <a:bodyPr>
            <a:normAutofit fontScale="90000"/>
          </a:bodyPr>
          <a:lstStyle/>
          <a:p>
            <a:pPr eaLnBrk="1" fontAlgn="auto" hangingPunct="1">
              <a:spcAft>
                <a:spcPts val="0"/>
              </a:spcAft>
              <a:defRPr/>
            </a:pPr>
            <a:r>
              <a:rPr lang="en-US" altLang="en-US" dirty="0" smtClean="0">
                <a:ea typeface="+mj-ea"/>
              </a:rPr>
              <a:t>Standard Device Management Objects</a:t>
            </a:r>
          </a:p>
        </p:txBody>
      </p:sp>
      <p:sp>
        <p:nvSpPr>
          <p:cNvPr id="40963" name="Footer Placeholder 4"/>
          <p:cNvSpPr>
            <a:spLocks noGrp="1"/>
          </p:cNvSpPr>
          <p:nvPr>
            <p:ph type="ftr" sz="quarter" idx="4294967295"/>
          </p:nvPr>
        </p:nvSpPr>
        <p:spPr bwMode="auto">
          <a:xfrm>
            <a:off x="3726437" y="6643689"/>
            <a:ext cx="1500578" cy="174625"/>
          </a:xfrm>
          <a:prstGeom prst="rect">
            <a:avLst/>
          </a:prstGeom>
          <a:noFill/>
          <a:ln>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graphicFrame>
        <p:nvGraphicFramePr>
          <p:cNvPr id="7" name="Table 6"/>
          <p:cNvGraphicFramePr>
            <a:graphicFrameLocks noGrp="1"/>
          </p:cNvGraphicFramePr>
          <p:nvPr>
            <p:extLst>
              <p:ext uri="{D42A27DB-BD31-4B8C-83A1-F6EECF244321}">
                <p14:modId xmlns:p14="http://schemas.microsoft.com/office/powerpoint/2010/main" val="3659964132"/>
              </p:ext>
            </p:extLst>
          </p:nvPr>
        </p:nvGraphicFramePr>
        <p:xfrm>
          <a:off x="152400" y="1676177"/>
          <a:ext cx="8839200" cy="4999437"/>
        </p:xfrm>
        <a:graphic>
          <a:graphicData uri="http://schemas.openxmlformats.org/drawingml/2006/table">
            <a:tbl>
              <a:tblPr firstRow="1" bandRow="1">
                <a:tableStyleId>{FABFCF23-3B69-468F-B69F-88F6DE6A72F2}</a:tableStyleId>
              </a:tblPr>
              <a:tblGrid>
                <a:gridCol w="2209800"/>
                <a:gridCol w="736600"/>
                <a:gridCol w="1701800"/>
                <a:gridCol w="4191000"/>
              </a:tblGrid>
              <a:tr h="0">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Object Name</a:t>
                      </a:r>
                      <a:endParaRPr kumimoji="0" lang="en-US" altLang="en-US" sz="1300" b="1" i="0" u="none" strike="noStrike" cap="none" normalizeH="0" baseline="0" dirty="0" smtClean="0">
                        <a:ln>
                          <a:noFill/>
                        </a:ln>
                        <a:solidFill>
                          <a:srgbClr val="FFFFFF"/>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ID </a:t>
                      </a:r>
                      <a:endParaRPr kumimoji="0" lang="en-US" altLang="en-US" sz="1300" b="1" i="0" u="none" strike="noStrike" cap="none" normalizeH="0" baseline="0" smtClean="0">
                        <a:ln>
                          <a:noFill/>
                        </a:ln>
                        <a:solidFill>
                          <a:srgbClr val="FFFFFF"/>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Multiple Instances?</a:t>
                      </a:r>
                      <a:endParaRPr kumimoji="0" lang="en-US" altLang="en-US" sz="1300" b="1" i="0" u="none" strike="noStrike" cap="none" normalizeH="0" baseline="0" smtClean="0">
                        <a:ln>
                          <a:noFill/>
                        </a:ln>
                        <a:solidFill>
                          <a:srgbClr val="FFFFFF"/>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Description</a:t>
                      </a:r>
                      <a:endParaRPr kumimoji="0" lang="en-US" altLang="en-US" sz="1300" b="1" i="0" u="none" strike="noStrike" cap="none" normalizeH="0" baseline="0" smtClean="0">
                        <a:ln>
                          <a:noFill/>
                        </a:ln>
                        <a:solidFill>
                          <a:srgbClr val="FFFFFF"/>
                        </a:solidFill>
                        <a:effectLst/>
                        <a:latin typeface="Arial" charset="0"/>
                        <a:ea typeface="ヒラギノ角ゴ ProN W3" charset="-128"/>
                        <a:sym typeface="GillSans" pitchFamily="1" charset="0"/>
                      </a:endParaRPr>
                    </a:p>
                  </a:txBody>
                  <a:tcPr marL="64294" marR="64294" marT="32147" marB="32147" horzOverflow="overflow"/>
                </a:tc>
              </a:tr>
              <a:tr h="36361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LWM2M Security</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0</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Yes</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This LWM2M Object provides the keying material of a LWM2M Client appropriate to access a specified LWM2M Server. </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r h="481551">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LWM2M Server</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1</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Yes</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u="none" strike="noStrike" cap="none" normalizeH="0" baseline="0" dirty="0" smtClean="0">
                          <a:ln>
                            <a:noFill/>
                          </a:ln>
                          <a:effectLst/>
                          <a:sym typeface="GillSans" pitchFamily="1" charset="0"/>
                        </a:rPr>
                        <a:t>This LWM2M objects provides the data related to a LWM2M server.</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r h="438547">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Access Control</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2</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Yes</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u="none" strike="noStrike" cap="none" normalizeH="0" baseline="0" smtClean="0">
                          <a:ln>
                            <a:noFill/>
                          </a:ln>
                          <a:effectLst/>
                          <a:sym typeface="GillSans" pitchFamily="1" charset="0"/>
                        </a:rPr>
                        <a:t>Access Control Object is used to check whether the LWM2M Server has access right for performing an operation. </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r h="699788">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Device</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3</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No</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u="none" strike="noStrike" cap="none" normalizeH="0" baseline="0" smtClean="0">
                          <a:ln>
                            <a:noFill/>
                          </a:ln>
                          <a:effectLst/>
                          <a:sym typeface="GillSans" pitchFamily="1" charset="0"/>
                        </a:rPr>
                        <a:t>This LWM2M Object provides a range of device related information which can be queried by the LWM2M Server, and a device reboot and factory reset function.</a:t>
                      </a:r>
                      <a:r>
                        <a:rPr kumimoji="0" lang="en-US" altLang="en-US" sz="1300" u="none" strike="noStrike" cap="none" normalizeH="0" baseline="0" smtClean="0">
                          <a:ln>
                            <a:noFill/>
                          </a:ln>
                          <a:effectLst/>
                          <a:sym typeface="GillSans" pitchFamily="1" charset="0"/>
                        </a:rPr>
                        <a:t> </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r h="450056">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Connectivity Monitoring</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4</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No</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u="none" strike="noStrike" cap="none" normalizeH="0" baseline="0" dirty="0" smtClean="0">
                          <a:ln>
                            <a:noFill/>
                          </a:ln>
                          <a:effectLst/>
                          <a:sym typeface="GillSans" pitchFamily="1" charset="0"/>
                        </a:rPr>
                        <a:t>This LWM2M objects enables monitoring of parameters related to network connectivity.</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r h="444983">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Firmware</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5</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No</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300" u="none" strike="noStrike" cap="none" normalizeH="0" baseline="0" smtClean="0">
                          <a:ln>
                            <a:noFill/>
                          </a:ln>
                          <a:effectLst/>
                          <a:sym typeface="GillSans" pitchFamily="1" charset="0"/>
                        </a:rPr>
                        <a:t>This Object includes installing firmware package, updating firmware, and performing actions after updating firmware.</a:t>
                      </a:r>
                      <a:r>
                        <a:rPr kumimoji="0" lang="en-US" altLang="en-US" sz="1300" u="none" strike="noStrike" cap="none" normalizeH="0" baseline="0" smtClean="0">
                          <a:ln>
                            <a:noFill/>
                          </a:ln>
                          <a:effectLst/>
                          <a:sym typeface="GillSans" pitchFamily="1" charset="0"/>
                        </a:rPr>
                        <a:t> </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r h="261193">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Location</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6</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smtClean="0">
                          <a:ln>
                            <a:noFill/>
                          </a:ln>
                          <a:effectLst/>
                          <a:sym typeface="GillSans" pitchFamily="1" charset="0"/>
                        </a:rPr>
                        <a:t>No</a:t>
                      </a:r>
                      <a:endParaRPr kumimoji="0" lang="en-US" altLang="en-US" sz="1300" b="0" i="0" u="none" strike="noStrike" cap="none" normalizeH="0" baseline="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lvl1pPr algn="l" defTabSz="457200" eaLnBrk="0" hangingPunct="0">
                        <a:lnSpc>
                          <a:spcPct val="150000"/>
                        </a:lnSpc>
                        <a:buClr>
                          <a:srgbClr val="8CC400"/>
                        </a:buClr>
                        <a:buSzPct val="120000"/>
                        <a:buFont typeface="Times" charset="0"/>
                        <a:defRPr sz="2400">
                          <a:solidFill>
                            <a:schemeClr val="tx1"/>
                          </a:solidFill>
                          <a:latin typeface="Arial" charset="0"/>
                          <a:ea typeface="ヒラギノ角ゴ ProN W3" charset="-128"/>
                          <a:sym typeface="Arial" charset="0"/>
                        </a:defRPr>
                      </a:lvl1pPr>
                      <a:lvl2pPr marL="37931725" indent="-37474525" algn="l" defTabSz="457200" eaLnBrk="0" hangingPunct="0">
                        <a:lnSpc>
                          <a:spcPct val="150000"/>
                        </a:lnSpc>
                        <a:buClr>
                          <a:srgbClr val="8CC400"/>
                        </a:buClr>
                        <a:buSzPct val="80000"/>
                        <a:buFont typeface="Wingdings" pitchFamily="2" charset="2"/>
                        <a:defRPr sz="2400">
                          <a:solidFill>
                            <a:schemeClr val="tx1"/>
                          </a:solidFill>
                          <a:latin typeface="Arial" charset="0"/>
                          <a:ea typeface="ヒラギノ角ゴ ProN W3" charset="-128"/>
                          <a:sym typeface="Arial" charset="0"/>
                        </a:defRPr>
                      </a:lvl2pPr>
                      <a:lvl3pPr eaLnBrk="0" hangingPunct="0">
                        <a:lnSpc>
                          <a:spcPct val="150000"/>
                        </a:lnSpc>
                        <a:defRPr sz="2400">
                          <a:solidFill>
                            <a:schemeClr val="tx1"/>
                          </a:solidFill>
                          <a:latin typeface="Arial" charset="0"/>
                          <a:ea typeface="ヒラギノ角ゴ ProN W3" charset="-128"/>
                          <a:sym typeface="Arial" charset="0"/>
                        </a:defRPr>
                      </a:lvl3pPr>
                      <a:lvl4pPr eaLnBrk="0" hangingPunct="0">
                        <a:lnSpc>
                          <a:spcPct val="150000"/>
                        </a:lnSpc>
                        <a:defRPr sz="2400">
                          <a:solidFill>
                            <a:schemeClr val="tx1"/>
                          </a:solidFill>
                          <a:latin typeface="Arial" charset="0"/>
                          <a:ea typeface="ヒラギノ角ゴ ProN W3" charset="-128"/>
                          <a:sym typeface="Arial" charset="0"/>
                        </a:defRPr>
                      </a:lvl4pPr>
                      <a:lvl5pPr eaLnBrk="0" hangingPunct="0">
                        <a:lnSpc>
                          <a:spcPct val="150000"/>
                        </a:lnSpc>
                        <a:defRPr sz="2400">
                          <a:solidFill>
                            <a:schemeClr val="tx1"/>
                          </a:solidFill>
                          <a:latin typeface="Arial" charset="0"/>
                          <a:ea typeface="ヒラギノ角ゴ ProN W3" charset="-128"/>
                          <a:sym typeface="Arial" charset="0"/>
                        </a:defRPr>
                      </a:lvl5pPr>
                      <a:lvl6pPr marL="4572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6pPr>
                      <a:lvl7pPr marL="9144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7pPr>
                      <a:lvl8pPr marL="13716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8pPr>
                      <a:lvl9pPr marL="1828800" eaLnBrk="0" fontAlgn="base" hangingPunct="0">
                        <a:lnSpc>
                          <a:spcPct val="150000"/>
                        </a:lnSpc>
                        <a:spcBef>
                          <a:spcPct val="0"/>
                        </a:spcBef>
                        <a:spcAft>
                          <a:spcPct val="0"/>
                        </a:spcAft>
                        <a:defRPr sz="2400">
                          <a:solidFill>
                            <a:schemeClr val="tx1"/>
                          </a:solidFill>
                          <a:latin typeface="Arial" charset="0"/>
                          <a:ea typeface="ヒラギノ角ゴ ProN W3" charset="-128"/>
                          <a:sym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The GPS location of the device.</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r h="261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Connectivity Statistics</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7</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No</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300" u="none" strike="noStrike" cap="none" normalizeH="0" baseline="0" dirty="0" smtClean="0">
                          <a:ln>
                            <a:noFill/>
                          </a:ln>
                          <a:effectLst/>
                          <a:sym typeface="GillSans" pitchFamily="1" charset="0"/>
                        </a:rPr>
                        <a:t>This LWM2M Objects enables client to collect statistical information and enables the LWM2M Server to retrieve these information, set the collection duration and reset the statistical parameters.</a:t>
                      </a:r>
                      <a:endParaRPr kumimoji="0" lang="en-US" altLang="en-US" sz="1300" b="0" i="0" u="none" strike="noStrike" cap="none" normalizeH="0" baseline="0" dirty="0" smtClean="0">
                        <a:ln>
                          <a:noFill/>
                        </a:ln>
                        <a:solidFill>
                          <a:srgbClr val="000000"/>
                        </a:solidFill>
                        <a:effectLst/>
                        <a:latin typeface="Arial" charset="0"/>
                        <a:ea typeface="ヒラギノ角ゴ ProN W3" charset="-128"/>
                        <a:sym typeface="GillSans" pitchFamily="1" charset="0"/>
                      </a:endParaRPr>
                    </a:p>
                  </a:txBody>
                  <a:tcPr marL="64294" marR="64294" marT="32147" marB="32147" horzOverflow="overflow"/>
                </a:tc>
              </a:tr>
            </a:tbl>
          </a:graphicData>
        </a:graphic>
      </p:graphicFrame>
    </p:spTree>
    <p:extLst>
      <p:ext uri="{BB962C8B-B14F-4D97-AF65-F5344CB8AC3E}">
        <p14:creationId xmlns:p14="http://schemas.microsoft.com/office/powerpoint/2010/main" val="365771416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sz="3400" smtClean="0"/>
              <a:t>Overview</a:t>
            </a:r>
          </a:p>
        </p:txBody>
      </p:sp>
      <p:sp>
        <p:nvSpPr>
          <p:cNvPr id="17410" name="Rectangle 3"/>
          <p:cNvSpPr>
            <a:spLocks noGrp="1" noChangeArrowheads="1"/>
          </p:cNvSpPr>
          <p:nvPr>
            <p:ph type="body" idx="1"/>
          </p:nvPr>
        </p:nvSpPr>
        <p:spPr/>
        <p:txBody>
          <a:bodyPr/>
          <a:lstStyle/>
          <a:p>
            <a:pPr eaLnBrk="1" hangingPunct="1"/>
            <a:r>
              <a:rPr lang="en-US" altLang="en-US" sz="2800" dirty="0" smtClean="0"/>
              <a:t>Why Lightweight Device Management</a:t>
            </a:r>
          </a:p>
          <a:p>
            <a:pPr eaLnBrk="1" hangingPunct="1"/>
            <a:r>
              <a:rPr lang="en-US" altLang="en-US" sz="2800" dirty="0" smtClean="0"/>
              <a:t>OMA Lightweight M2M Standard</a:t>
            </a:r>
          </a:p>
          <a:p>
            <a:pPr eaLnBrk="1" hangingPunct="1"/>
            <a:r>
              <a:rPr lang="en-US" altLang="en-US" sz="2800" dirty="0" smtClean="0"/>
              <a:t>Bootstrapping Interface</a:t>
            </a:r>
          </a:p>
          <a:p>
            <a:pPr eaLnBrk="1" hangingPunct="1"/>
            <a:r>
              <a:rPr lang="en-US" altLang="en-US" sz="2800" dirty="0" smtClean="0"/>
              <a:t>Object Model</a:t>
            </a:r>
          </a:p>
          <a:p>
            <a:pPr eaLnBrk="1" hangingPunct="1"/>
            <a:r>
              <a:rPr lang="en-US" altLang="en-US" sz="2800" dirty="0" smtClean="0"/>
              <a:t>Access Control Model</a:t>
            </a:r>
          </a:p>
          <a:p>
            <a:pPr eaLnBrk="1" hangingPunct="1"/>
            <a:r>
              <a:rPr lang="en-US" sz="2800" dirty="0" smtClean="0"/>
              <a:t>Application Server Interaction</a:t>
            </a:r>
            <a:endParaRPr lang="en-US" altLang="en-US" sz="2800" dirty="0" smtClean="0"/>
          </a:p>
          <a:p>
            <a:pPr eaLnBrk="1" hangingPunct="1"/>
            <a:r>
              <a:rPr lang="en-US" altLang="en-US" sz="2800" dirty="0" smtClean="0"/>
              <a:t>Example Flows</a:t>
            </a:r>
          </a:p>
          <a:p>
            <a:pPr eaLnBrk="1" hangingPunct="1">
              <a:buFont typeface="Wingdings" pitchFamily="2" charset="2"/>
              <a:buNone/>
            </a:pPr>
            <a:endParaRPr lang="en-US" altLang="en-US" sz="2800" dirty="0" smtClean="0"/>
          </a:p>
        </p:txBody>
      </p:sp>
      <p:sp>
        <p:nvSpPr>
          <p:cNvPr id="17411"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spTree>
    <p:extLst>
      <p:ext uri="{BB962C8B-B14F-4D97-AF65-F5344CB8AC3E}">
        <p14:creationId xmlns:p14="http://schemas.microsoft.com/office/powerpoint/2010/main" val="2331491311"/>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Content Placeholder 1"/>
          <p:cNvSpPr>
            <a:spLocks noGrp="1"/>
          </p:cNvSpPr>
          <p:nvPr>
            <p:ph idx="1"/>
          </p:nvPr>
        </p:nvSpPr>
        <p:spPr>
          <a:xfrm>
            <a:off x="482329" y="1277939"/>
            <a:ext cx="7489791" cy="4930775"/>
          </a:xfrm>
        </p:spPr>
        <p:txBody>
          <a:bodyPr/>
          <a:lstStyle/>
          <a:p>
            <a:pPr eaLnBrk="1" hangingPunct="1"/>
            <a:r>
              <a:rPr lang="en-US" altLang="en-US" sz="2000" dirty="0" smtClean="0"/>
              <a:t>Example of the LWM2M Location Object, which has 6 Resources</a:t>
            </a:r>
          </a:p>
          <a:p>
            <a:pPr lvl="1" eaLnBrk="1" hangingPunct="1"/>
            <a:endParaRPr lang="en-US" altLang="en-US" dirty="0" smtClean="0"/>
          </a:p>
          <a:p>
            <a:pPr lvl="1" eaLnBrk="1" hangingPunct="1"/>
            <a:endParaRPr lang="en-US" altLang="en-US" dirty="0" smtClean="0"/>
          </a:p>
        </p:txBody>
      </p:sp>
      <p:sp>
        <p:nvSpPr>
          <p:cNvPr id="26628" name="Title 2"/>
          <p:cNvSpPr>
            <a:spLocks noGrp="1"/>
          </p:cNvSpPr>
          <p:nvPr>
            <p:ph type="title"/>
          </p:nvPr>
        </p:nvSpPr>
        <p:spPr>
          <a:xfrm>
            <a:off x="457200" y="122238"/>
            <a:ext cx="6858000" cy="1020762"/>
          </a:xfrm>
        </p:spPr>
        <p:txBody>
          <a:bodyPr>
            <a:normAutofit/>
          </a:bodyPr>
          <a:lstStyle/>
          <a:p>
            <a:pPr eaLnBrk="1" fontAlgn="auto" hangingPunct="1">
              <a:spcAft>
                <a:spcPts val="0"/>
              </a:spcAft>
              <a:defRPr/>
            </a:pPr>
            <a:r>
              <a:rPr lang="en-US" altLang="en-US" dirty="0" smtClean="0">
                <a:ea typeface="+mj-ea"/>
              </a:rPr>
              <a:t>Object Example</a:t>
            </a:r>
          </a:p>
        </p:txBody>
      </p:sp>
      <p:sp>
        <p:nvSpPr>
          <p:cNvPr id="1127" name="Footer Placeholder 4"/>
          <p:cNvSpPr>
            <a:spLocks noGrp="1"/>
          </p:cNvSpPr>
          <p:nvPr>
            <p:ph type="ftr" sz="quarter" idx="4294967295"/>
          </p:nvPr>
        </p:nvSpPr>
        <p:spPr bwMode="auto">
          <a:xfrm>
            <a:off x="3726437" y="6643689"/>
            <a:ext cx="1500578" cy="174625"/>
          </a:xfrm>
          <a:prstGeom prst="rect">
            <a:avLst/>
          </a:prstGeom>
          <a:noFill/>
          <a:ln>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graphicFrame>
        <p:nvGraphicFramePr>
          <p:cNvPr id="1124" name="Object 100"/>
          <p:cNvGraphicFramePr>
            <a:graphicFrameLocks noChangeAspect="1"/>
          </p:cNvGraphicFramePr>
          <p:nvPr>
            <p:extLst>
              <p:ext uri="{D42A27DB-BD31-4B8C-83A1-F6EECF244321}">
                <p14:modId xmlns:p14="http://schemas.microsoft.com/office/powerpoint/2010/main" val="422414525"/>
              </p:ext>
            </p:extLst>
          </p:nvPr>
        </p:nvGraphicFramePr>
        <p:xfrm>
          <a:off x="457200" y="2590800"/>
          <a:ext cx="8126941" cy="3446463"/>
        </p:xfrm>
        <a:graphic>
          <a:graphicData uri="http://schemas.openxmlformats.org/presentationml/2006/ole">
            <mc:AlternateContent xmlns:mc="http://schemas.openxmlformats.org/markup-compatibility/2006">
              <mc:Choice xmlns:v="urn:schemas-microsoft-com:vml" Requires="v">
                <p:oleObj spid="_x0000_s2054" name="Document" r:id="rId4" imgW="6946644" imgH="2946292" progId="Word.Document.12">
                  <p:link updateAutomatic="1"/>
                </p:oleObj>
              </mc:Choice>
              <mc:Fallback>
                <p:oleObj name="Document" r:id="rId4" imgW="6946644" imgH="2946292"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90800"/>
                        <a:ext cx="8126941" cy="344646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513797"/>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1"/>
          <p:cNvSpPr>
            <a:spLocks noGrp="1"/>
          </p:cNvSpPr>
          <p:nvPr>
            <p:ph idx="1"/>
          </p:nvPr>
        </p:nvSpPr>
        <p:spPr>
          <a:xfrm>
            <a:off x="378718" y="1322388"/>
            <a:ext cx="7489791" cy="4932362"/>
          </a:xfrm>
        </p:spPr>
        <p:txBody>
          <a:bodyPr/>
          <a:lstStyle/>
          <a:p>
            <a:pPr eaLnBrk="1" hangingPunct="1"/>
            <a:r>
              <a:rPr lang="en-US" altLang="en-US" sz="2000" dirty="0" smtClean="0"/>
              <a:t>Defining a new Object is straightforward</a:t>
            </a:r>
          </a:p>
          <a:p>
            <a:pPr eaLnBrk="1" hangingPunct="1"/>
            <a:r>
              <a:rPr lang="en-US" altLang="en-US" sz="2000" dirty="0" smtClean="0"/>
              <a:t>Object IDs are registered with the OMA Naming Authority (OMNA)</a:t>
            </a:r>
          </a:p>
          <a:p>
            <a:pPr eaLnBrk="1" hangingPunct="1"/>
            <a:r>
              <a:rPr lang="en-US" altLang="en-US" sz="2000" dirty="0" smtClean="0"/>
              <a:t>Who can register an Object?</a:t>
            </a:r>
          </a:p>
          <a:p>
            <a:pPr marL="638175" lvl="2" indent="-342900" eaLnBrk="1" hangingPunct="1">
              <a:buClr>
                <a:schemeClr val="tx2"/>
              </a:buClr>
            </a:pPr>
            <a:r>
              <a:rPr lang="en-US" altLang="en-US" sz="1600" dirty="0">
                <a:ea typeface="ＭＳ Ｐゴシック" pitchFamily="34" charset="-128"/>
                <a:cs typeface="+mn-cs"/>
              </a:rPr>
              <a:t>OMA working groups</a:t>
            </a:r>
          </a:p>
          <a:p>
            <a:pPr marL="638175" lvl="2" indent="-342900" eaLnBrk="1" hangingPunct="1">
              <a:buClr>
                <a:schemeClr val="tx2"/>
              </a:buClr>
            </a:pPr>
            <a:r>
              <a:rPr lang="en-US" altLang="en-US" sz="1600" dirty="0">
                <a:ea typeface="ＭＳ Ｐゴシック" pitchFamily="34" charset="-128"/>
                <a:cs typeface="+mn-cs"/>
              </a:rPr>
              <a:t>3rd party organizations</a:t>
            </a:r>
          </a:p>
          <a:p>
            <a:pPr marL="638175" lvl="2" indent="-342900" eaLnBrk="1" hangingPunct="1">
              <a:buClr>
                <a:schemeClr val="tx2"/>
              </a:buClr>
            </a:pPr>
            <a:r>
              <a:rPr lang="en-US" altLang="en-US" sz="1600" dirty="0">
                <a:ea typeface="ＭＳ Ｐゴシック" pitchFamily="34" charset="-128"/>
                <a:cs typeface="+mn-cs"/>
              </a:rPr>
              <a:t>Enterprises</a:t>
            </a:r>
          </a:p>
          <a:p>
            <a:pPr eaLnBrk="1" hangingPunct="1"/>
            <a:r>
              <a:rPr lang="en-US" altLang="en-US" sz="2000" dirty="0" smtClean="0"/>
              <a:t>How to register an Object?</a:t>
            </a:r>
          </a:p>
          <a:p>
            <a:pPr lvl="1" eaLnBrk="1" hangingPunct="1"/>
            <a:r>
              <a:rPr lang="en-US" altLang="en-US" sz="2000" dirty="0" smtClean="0"/>
              <a:t>Write a specification filling out the Object template tables:</a:t>
            </a:r>
          </a:p>
          <a:p>
            <a:pPr lvl="2" eaLnBrk="1" hangingPunct="1"/>
            <a:r>
              <a:rPr lang="en-US" altLang="en-US" sz="2000" dirty="0" smtClean="0"/>
              <a:t>Object Name, Description and if it can have Multiple Instances</a:t>
            </a:r>
          </a:p>
          <a:p>
            <a:pPr lvl="2" eaLnBrk="1" hangingPunct="1"/>
            <a:r>
              <a:rPr lang="en-US" altLang="en-US" sz="2000" dirty="0" smtClean="0"/>
              <a:t>The list of resources the Object defines</a:t>
            </a:r>
          </a:p>
          <a:p>
            <a:pPr lvl="1" eaLnBrk="1" hangingPunct="1"/>
            <a:r>
              <a:rPr lang="en-US" altLang="en-US" sz="2000" dirty="0" smtClean="0"/>
              <a:t>Fill out the Lightweight Object form </a:t>
            </a:r>
            <a:r>
              <a:rPr lang="en-US" altLang="en-US" sz="2000" dirty="0" smtClean="0">
                <a:hlinkClick r:id="rId3"/>
              </a:rPr>
              <a:t>on-line</a:t>
            </a:r>
            <a:r>
              <a:rPr lang="en-US" altLang="en-US" sz="2000" dirty="0" smtClean="0"/>
              <a:t>. </a:t>
            </a:r>
          </a:p>
          <a:p>
            <a:pPr eaLnBrk="1" hangingPunct="1"/>
            <a:r>
              <a:rPr lang="en-US" altLang="en-US" sz="2000" dirty="0" smtClean="0"/>
              <a:t>IPSO Alliance has created additional objects, which are documented </a:t>
            </a:r>
            <a:r>
              <a:rPr lang="en-US" altLang="en-US" sz="2000" dirty="0" smtClean="0">
                <a:hlinkClick r:id="rId4"/>
              </a:rPr>
              <a:t>here</a:t>
            </a:r>
            <a:r>
              <a:rPr lang="en-US" altLang="en-US" sz="2000" dirty="0" smtClean="0"/>
              <a:t> (Starter Pack) and </a:t>
            </a:r>
            <a:r>
              <a:rPr lang="en-US" altLang="en-US" sz="2000" dirty="0" smtClean="0">
                <a:hlinkClick r:id="rId5"/>
              </a:rPr>
              <a:t>here</a:t>
            </a:r>
            <a:r>
              <a:rPr lang="en-US" altLang="en-US" sz="2000" dirty="0" smtClean="0"/>
              <a:t> (Expansion Pack). </a:t>
            </a:r>
          </a:p>
        </p:txBody>
      </p:sp>
      <p:sp>
        <p:nvSpPr>
          <p:cNvPr id="27651" name="Title 2"/>
          <p:cNvSpPr>
            <a:spLocks noGrp="1"/>
          </p:cNvSpPr>
          <p:nvPr>
            <p:ph type="title"/>
          </p:nvPr>
        </p:nvSpPr>
        <p:spPr>
          <a:xfrm>
            <a:off x="457200" y="122238"/>
            <a:ext cx="6858000" cy="1020762"/>
          </a:xfrm>
        </p:spPr>
        <p:txBody>
          <a:bodyPr>
            <a:normAutofit/>
          </a:bodyPr>
          <a:lstStyle/>
          <a:p>
            <a:pPr eaLnBrk="1" fontAlgn="auto" hangingPunct="1">
              <a:spcAft>
                <a:spcPts val="0"/>
              </a:spcAft>
              <a:defRPr/>
            </a:pPr>
            <a:r>
              <a:rPr lang="en-US" altLang="en-US" dirty="0" smtClean="0">
                <a:ea typeface="+mj-ea"/>
              </a:rPr>
              <a:t>Defining new Objects</a:t>
            </a:r>
          </a:p>
        </p:txBody>
      </p:sp>
      <p:sp>
        <p:nvSpPr>
          <p:cNvPr id="46083" name="Footer Placeholder 4"/>
          <p:cNvSpPr>
            <a:spLocks noGrp="1"/>
          </p:cNvSpPr>
          <p:nvPr>
            <p:ph type="ftr" sz="quarter" idx="4294967295"/>
          </p:nvPr>
        </p:nvSpPr>
        <p:spPr bwMode="auto">
          <a:xfrm>
            <a:off x="3726437" y="6643689"/>
            <a:ext cx="1500578" cy="174625"/>
          </a:xfrm>
          <a:prstGeom prst="rect">
            <a:avLst/>
          </a:prstGeom>
          <a:noFill/>
          <a:ln>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spTree>
    <p:extLst>
      <p:ext uri="{BB962C8B-B14F-4D97-AF65-F5344CB8AC3E}">
        <p14:creationId xmlns:p14="http://schemas.microsoft.com/office/powerpoint/2010/main" val="354328484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ctrTitle" idx="4294967295"/>
          </p:nvPr>
        </p:nvSpPr>
        <p:spPr>
          <a:xfrm>
            <a:off x="685979" y="2130426"/>
            <a:ext cx="7772043" cy="1470025"/>
          </a:xfrm>
        </p:spPr>
        <p:txBody>
          <a:bodyPr/>
          <a:lstStyle/>
          <a:p>
            <a:pPr eaLnBrk="1" hangingPunct="1"/>
            <a:r>
              <a:rPr lang="en-US" smtClean="0"/>
              <a:t>Access Control Model</a:t>
            </a:r>
            <a:endParaRPr lang="fi-FI" smtClean="0"/>
          </a:p>
        </p:txBody>
      </p:sp>
      <p:sp>
        <p:nvSpPr>
          <p:cNvPr id="48130" name="Rectangle 3"/>
          <p:cNvSpPr>
            <a:spLocks noGrp="1"/>
          </p:cNvSpPr>
          <p:nvPr>
            <p:ph type="subTitle" idx="4294967295"/>
          </p:nvPr>
        </p:nvSpPr>
        <p:spPr>
          <a:xfrm>
            <a:off x="1371958" y="3886200"/>
            <a:ext cx="6400085" cy="1752600"/>
          </a:xfrm>
        </p:spPr>
        <p:txBody>
          <a:bodyPr/>
          <a:lstStyle/>
          <a:p>
            <a:pPr marL="0" indent="0" algn="ctr" eaLnBrk="1" hangingPunct="1">
              <a:buFont typeface="Wingdings" pitchFamily="2" charset="2"/>
              <a:buNone/>
            </a:pPr>
            <a:endParaRPr lang="fi-FI" smtClean="0"/>
          </a:p>
        </p:txBody>
      </p:sp>
    </p:spTree>
    <p:extLst>
      <p:ext uri="{BB962C8B-B14F-4D97-AF65-F5344CB8AC3E}">
        <p14:creationId xmlns:p14="http://schemas.microsoft.com/office/powerpoint/2010/main" val="3799769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457200" y="122238"/>
            <a:ext cx="6858000" cy="868362"/>
          </a:xfrm>
        </p:spPr>
        <p:txBody>
          <a:bodyPr/>
          <a:lstStyle/>
          <a:p>
            <a:pPr eaLnBrk="1" hangingPunct="1"/>
            <a:r>
              <a:rPr lang="en-US" dirty="0" smtClean="0"/>
              <a:t>Overview</a:t>
            </a:r>
            <a:endParaRPr lang="en-GB" dirty="0" smtClean="0"/>
          </a:p>
        </p:txBody>
      </p:sp>
      <p:sp>
        <p:nvSpPr>
          <p:cNvPr id="49154" name="Content Placeholder 2"/>
          <p:cNvSpPr>
            <a:spLocks noGrp="1"/>
          </p:cNvSpPr>
          <p:nvPr>
            <p:ph idx="1"/>
          </p:nvPr>
        </p:nvSpPr>
        <p:spPr>
          <a:xfrm>
            <a:off x="359663" y="1131888"/>
            <a:ext cx="8555737" cy="4987925"/>
          </a:xfrm>
        </p:spPr>
        <p:txBody>
          <a:bodyPr/>
          <a:lstStyle/>
          <a:p>
            <a:pPr eaLnBrk="1" hangingPunct="1"/>
            <a:r>
              <a:rPr lang="en-US" sz="2000" dirty="0" smtClean="0"/>
              <a:t>Bootstrap servers distribute access control lists to LWM2M clients. </a:t>
            </a:r>
          </a:p>
          <a:p>
            <a:pPr eaLnBrk="1" hangingPunct="1"/>
            <a:r>
              <a:rPr lang="en-US" sz="2000" dirty="0" smtClean="0"/>
              <a:t>Example from Appendix F of the OMA LWM2M technical specification: </a:t>
            </a:r>
            <a:br>
              <a:rPr lang="en-US" sz="2000" dirty="0" smtClean="0"/>
            </a:br>
            <a:r>
              <a:rPr lang="en-US" sz="2000" dirty="0" smtClean="0"/>
              <a:t>(Table shows example objects provisioned at a LWM2M client by the Bootstrap server.)</a:t>
            </a:r>
            <a:endParaRPr lang="en-GB" sz="2000" dirty="0" smtClean="0"/>
          </a:p>
        </p:txBody>
      </p:sp>
      <p:pic>
        <p:nvPicPr>
          <p:cNvPr id="49155" name="Picture 2"/>
          <p:cNvPicPr>
            <a:picLocks noChangeAspect="1" noChangeArrowheads="1"/>
          </p:cNvPicPr>
          <p:nvPr/>
        </p:nvPicPr>
        <p:blipFill>
          <a:blip r:embed="rId3"/>
          <a:srcRect/>
          <a:stretch>
            <a:fillRect/>
          </a:stretch>
        </p:blipFill>
        <p:spPr bwMode="auto">
          <a:xfrm>
            <a:off x="994433" y="2525493"/>
            <a:ext cx="6549368" cy="4156296"/>
          </a:xfrm>
          <a:prstGeom prst="rect">
            <a:avLst/>
          </a:prstGeom>
          <a:noFill/>
          <a:ln w="9525">
            <a:noFill/>
            <a:miter lim="800000"/>
            <a:headEnd/>
            <a:tailEnd/>
          </a:ln>
        </p:spPr>
      </p:pic>
    </p:spTree>
    <p:extLst>
      <p:ext uri="{BB962C8B-B14F-4D97-AF65-F5344CB8AC3E}">
        <p14:creationId xmlns:p14="http://schemas.microsoft.com/office/powerpoint/2010/main" val="4083227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92246" y="2971800"/>
            <a:ext cx="2136538" cy="3486150"/>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50178" name="Title 1"/>
          <p:cNvSpPr>
            <a:spLocks noGrp="1"/>
          </p:cNvSpPr>
          <p:nvPr>
            <p:ph type="title"/>
          </p:nvPr>
        </p:nvSpPr>
        <p:spPr/>
        <p:txBody>
          <a:bodyPr/>
          <a:lstStyle/>
          <a:p>
            <a:pPr eaLnBrk="1" hangingPunct="1"/>
            <a:r>
              <a:rPr lang="en-US" smtClean="0"/>
              <a:t>Overview, cont.</a:t>
            </a:r>
            <a:endParaRPr lang="en-GB" smtClean="0"/>
          </a:p>
        </p:txBody>
      </p:sp>
      <p:sp>
        <p:nvSpPr>
          <p:cNvPr id="4" name="Rounded Rectangle 3"/>
          <p:cNvSpPr/>
          <p:nvPr/>
        </p:nvSpPr>
        <p:spPr>
          <a:xfrm>
            <a:off x="1134962" y="2063751"/>
            <a:ext cx="1192126" cy="1546225"/>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7" name="Rounded Rectangle 6"/>
          <p:cNvSpPr/>
          <p:nvPr/>
        </p:nvSpPr>
        <p:spPr>
          <a:xfrm>
            <a:off x="8005466" y="4973639"/>
            <a:ext cx="1083751" cy="1055687"/>
          </a:xfrm>
          <a:prstGeom prst="round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8" name="Rounded Rectangle 7"/>
          <p:cNvSpPr/>
          <p:nvPr/>
        </p:nvSpPr>
        <p:spPr>
          <a:xfrm>
            <a:off x="1134962" y="4752976"/>
            <a:ext cx="1363620" cy="1546225"/>
          </a:xfrm>
          <a:prstGeom prst="round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50182" name="Content Placeholder 2"/>
          <p:cNvSpPr txBox="1">
            <a:spLocks/>
          </p:cNvSpPr>
          <p:nvPr/>
        </p:nvSpPr>
        <p:spPr bwMode="auto">
          <a:xfrm>
            <a:off x="1277874" y="2424114"/>
            <a:ext cx="922974" cy="827087"/>
          </a:xfrm>
          <a:prstGeom prst="rect">
            <a:avLst/>
          </a:prstGeom>
          <a:noFill/>
          <a:ln w="9525">
            <a:noFill/>
            <a:miter lim="800000"/>
            <a:headEnd/>
            <a:tailEnd/>
          </a:ln>
        </p:spPr>
        <p:txBody>
          <a:bodyPr lIns="0" tIns="0" rIns="0" bIns="0"/>
          <a:lstStyle/>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LWM2M </a:t>
            </a:r>
          </a:p>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Client</a:t>
            </a:r>
          </a:p>
        </p:txBody>
      </p:sp>
      <p:sp>
        <p:nvSpPr>
          <p:cNvPr id="50183" name="Content Placeholder 2"/>
          <p:cNvSpPr txBox="1">
            <a:spLocks/>
          </p:cNvSpPr>
          <p:nvPr/>
        </p:nvSpPr>
        <p:spPr bwMode="auto">
          <a:xfrm>
            <a:off x="8128133" y="5146675"/>
            <a:ext cx="838418" cy="565150"/>
          </a:xfrm>
          <a:prstGeom prst="rect">
            <a:avLst/>
          </a:prstGeom>
          <a:noFill/>
          <a:ln w="9525">
            <a:noFill/>
            <a:miter lim="800000"/>
            <a:headEnd/>
            <a:tailEnd/>
          </a:ln>
        </p:spPr>
        <p:txBody>
          <a:bodyPr lIns="0" tIns="0" rIns="0" bIns="0"/>
          <a:lstStyle/>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LWM2M</a:t>
            </a:r>
          </a:p>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Server 2</a:t>
            </a:r>
          </a:p>
        </p:txBody>
      </p:sp>
      <p:cxnSp>
        <p:nvCxnSpPr>
          <p:cNvPr id="14" name="Straight Arrow Connector 13"/>
          <p:cNvCxnSpPr>
            <a:endCxn id="4" idx="2"/>
          </p:cNvCxnSpPr>
          <p:nvPr/>
        </p:nvCxnSpPr>
        <p:spPr>
          <a:xfrm flipH="1" flipV="1">
            <a:off x="1731620" y="3609975"/>
            <a:ext cx="8337" cy="1143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1"/>
            <a:endCxn id="24" idx="3"/>
          </p:cNvCxnSpPr>
          <p:nvPr/>
        </p:nvCxnSpPr>
        <p:spPr>
          <a:xfrm flipH="1">
            <a:off x="5949912" y="5502276"/>
            <a:ext cx="2055554" cy="23813"/>
          </a:xfrm>
          <a:prstGeom prst="straightConnector1">
            <a:avLst/>
          </a:prstGeom>
          <a:ln>
            <a:solidFill>
              <a:schemeClr val="tx1">
                <a:lumMod val="50000"/>
                <a:lumOff val="5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50186" name="Content Placeholder 1"/>
          <p:cNvSpPr txBox="1">
            <a:spLocks/>
          </p:cNvSpPr>
          <p:nvPr/>
        </p:nvSpPr>
        <p:spPr bwMode="auto">
          <a:xfrm>
            <a:off x="0" y="2520951"/>
            <a:ext cx="1134962" cy="746125"/>
          </a:xfrm>
          <a:prstGeom prst="rect">
            <a:avLst/>
          </a:prstGeom>
          <a:noFill/>
          <a:ln w="9525">
            <a:noFill/>
            <a:miter lim="800000"/>
            <a:headEnd/>
            <a:tailEnd/>
          </a:ln>
        </p:spPr>
        <p:txBody>
          <a:bodyPr lIns="0" tIns="0" rIns="0" bIns="0"/>
          <a:lstStyle/>
          <a:p>
            <a:pPr algn="r" defTabSz="914400">
              <a:spcBef>
                <a:spcPts val="400"/>
              </a:spcBef>
              <a:buClr>
                <a:srgbClr val="00B1DB"/>
              </a:buClr>
              <a:buSzPct val="95000"/>
              <a:buFont typeface="Wingdings" pitchFamily="2" charset="2"/>
              <a:buNone/>
            </a:pPr>
            <a:r>
              <a:rPr lang="en-US" altLang="en-US" sz="2000" i="1" dirty="0">
                <a:latin typeface="Gill Sans MT"/>
                <a:ea typeface="Gill Sans MT"/>
                <a:cs typeface="Gill Sans MT"/>
              </a:rPr>
              <a:t>Luminaire </a:t>
            </a:r>
            <a:endParaRPr lang="en-US" altLang="en-US" sz="2400" i="1" dirty="0">
              <a:latin typeface="Gill Sans MT"/>
              <a:ea typeface="Gill Sans MT"/>
              <a:cs typeface="Gill Sans MT"/>
            </a:endParaRPr>
          </a:p>
        </p:txBody>
      </p:sp>
      <p:sp>
        <p:nvSpPr>
          <p:cNvPr id="24" name="Rounded Rectangle 23"/>
          <p:cNvSpPr/>
          <p:nvPr/>
        </p:nvSpPr>
        <p:spPr>
          <a:xfrm>
            <a:off x="4756595" y="4752976"/>
            <a:ext cx="1193317" cy="1546225"/>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50188" name="Content Placeholder 2"/>
          <p:cNvSpPr txBox="1">
            <a:spLocks/>
          </p:cNvSpPr>
          <p:nvPr/>
        </p:nvSpPr>
        <p:spPr bwMode="auto">
          <a:xfrm>
            <a:off x="4892362" y="5091114"/>
            <a:ext cx="921784" cy="827087"/>
          </a:xfrm>
          <a:prstGeom prst="rect">
            <a:avLst/>
          </a:prstGeom>
          <a:noFill/>
          <a:ln w="9525">
            <a:noFill/>
            <a:miter lim="800000"/>
            <a:headEnd/>
            <a:tailEnd/>
          </a:ln>
        </p:spPr>
        <p:txBody>
          <a:bodyPr lIns="0" tIns="0" rIns="0" bIns="0"/>
          <a:lstStyle/>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LWM2M </a:t>
            </a:r>
          </a:p>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Client 3</a:t>
            </a:r>
          </a:p>
        </p:txBody>
      </p:sp>
      <p:sp>
        <p:nvSpPr>
          <p:cNvPr id="50189" name="Rectangle 26"/>
          <p:cNvSpPr>
            <a:spLocks noChangeArrowheads="1"/>
          </p:cNvSpPr>
          <p:nvPr/>
        </p:nvSpPr>
        <p:spPr bwMode="auto">
          <a:xfrm>
            <a:off x="2441417" y="2632076"/>
            <a:ext cx="2172266" cy="523875"/>
          </a:xfrm>
          <a:prstGeom prst="rect">
            <a:avLst/>
          </a:prstGeom>
          <a:noFill/>
          <a:ln w="9525">
            <a:noFill/>
            <a:miter lim="800000"/>
            <a:headEnd/>
            <a:tailEnd/>
          </a:ln>
        </p:spPr>
        <p:txBody>
          <a:bodyPr>
            <a:spAutoFit/>
          </a:bodyPr>
          <a:lstStyle/>
          <a:p>
            <a:pPr algn="ctr"/>
            <a:r>
              <a:rPr lang="en-US" altLang="en-US" sz="1400"/>
              <a:t>Registration and </a:t>
            </a:r>
            <a:br>
              <a:rPr lang="en-US" altLang="en-US" sz="1400"/>
            </a:br>
            <a:r>
              <a:rPr lang="en-US" altLang="en-US" sz="1400"/>
              <a:t>resource access</a:t>
            </a:r>
          </a:p>
        </p:txBody>
      </p:sp>
      <p:cxnSp>
        <p:nvCxnSpPr>
          <p:cNvPr id="28" name="Straight Arrow Connector 27"/>
          <p:cNvCxnSpPr>
            <a:stCxn id="31" idx="1"/>
            <a:endCxn id="4" idx="3"/>
          </p:cNvCxnSpPr>
          <p:nvPr/>
        </p:nvCxnSpPr>
        <p:spPr>
          <a:xfrm flipH="1" flipV="1">
            <a:off x="2327087" y="2836863"/>
            <a:ext cx="2399735" cy="1052512"/>
          </a:xfrm>
          <a:prstGeom prst="straightConnector1">
            <a:avLst/>
          </a:prstGeom>
          <a:ln>
            <a:solidFill>
              <a:schemeClr val="tx1">
                <a:lumMod val="50000"/>
                <a:lumOff val="50000"/>
              </a:schemeClr>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50191" name="Content Placeholder 1"/>
          <p:cNvSpPr txBox="1">
            <a:spLocks/>
          </p:cNvSpPr>
          <p:nvPr/>
        </p:nvSpPr>
        <p:spPr bwMode="auto">
          <a:xfrm>
            <a:off x="6027324" y="3968751"/>
            <a:ext cx="701460" cy="746125"/>
          </a:xfrm>
          <a:prstGeom prst="rect">
            <a:avLst/>
          </a:prstGeom>
          <a:noFill/>
          <a:ln w="9525">
            <a:noFill/>
            <a:miter lim="800000"/>
            <a:headEnd/>
            <a:tailEnd/>
          </a:ln>
        </p:spPr>
        <p:txBody>
          <a:bodyPr lIns="0" tIns="0" rIns="0" bIns="0"/>
          <a:lstStyle/>
          <a:p>
            <a:pPr defTabSz="914400">
              <a:spcBef>
                <a:spcPts val="400"/>
              </a:spcBef>
              <a:buClr>
                <a:srgbClr val="00B1DB"/>
              </a:buClr>
              <a:buSzPct val="95000"/>
              <a:buFont typeface="Wingdings" pitchFamily="2" charset="2"/>
              <a:buNone/>
            </a:pPr>
            <a:r>
              <a:rPr lang="en-US" altLang="en-US" sz="2000" i="1">
                <a:solidFill>
                  <a:schemeClr val="bg1"/>
                </a:solidFill>
                <a:latin typeface="Gill Sans MT"/>
                <a:ea typeface="Gill Sans MT"/>
                <a:cs typeface="Gill Sans MT"/>
              </a:rPr>
              <a:t>Light</a:t>
            </a:r>
            <a:br>
              <a:rPr lang="en-US" altLang="en-US" sz="2000" i="1">
                <a:solidFill>
                  <a:schemeClr val="bg1"/>
                </a:solidFill>
                <a:latin typeface="Gill Sans MT"/>
                <a:ea typeface="Gill Sans MT"/>
                <a:cs typeface="Gill Sans MT"/>
              </a:rPr>
            </a:br>
            <a:r>
              <a:rPr lang="en-US" altLang="en-US" sz="2000" i="1">
                <a:solidFill>
                  <a:schemeClr val="bg1"/>
                </a:solidFill>
                <a:latin typeface="Gill Sans MT"/>
                <a:ea typeface="Gill Sans MT"/>
                <a:cs typeface="Gill Sans MT"/>
              </a:rPr>
              <a:t>Switch</a:t>
            </a:r>
            <a:endParaRPr lang="en-US" altLang="en-US" sz="2400" i="1">
              <a:solidFill>
                <a:schemeClr val="bg1"/>
              </a:solidFill>
              <a:latin typeface="Gill Sans MT"/>
              <a:ea typeface="Gill Sans MT"/>
              <a:cs typeface="Gill Sans MT"/>
            </a:endParaRPr>
          </a:p>
        </p:txBody>
      </p:sp>
      <p:sp>
        <p:nvSpPr>
          <p:cNvPr id="50192" name="Rectangle 28"/>
          <p:cNvSpPr>
            <a:spLocks noChangeArrowheads="1"/>
          </p:cNvSpPr>
          <p:nvPr/>
        </p:nvSpPr>
        <p:spPr bwMode="auto">
          <a:xfrm>
            <a:off x="1656591" y="3968750"/>
            <a:ext cx="1200463" cy="738664"/>
          </a:xfrm>
          <a:prstGeom prst="rect">
            <a:avLst/>
          </a:prstGeom>
          <a:noFill/>
          <a:ln w="9525">
            <a:noFill/>
            <a:miter lim="800000"/>
            <a:headEnd/>
            <a:tailEnd/>
          </a:ln>
        </p:spPr>
        <p:txBody>
          <a:bodyPr>
            <a:spAutoFit/>
          </a:bodyPr>
          <a:lstStyle/>
          <a:p>
            <a:pPr algn="ctr"/>
            <a:r>
              <a:rPr lang="en-US" altLang="en-US" sz="1400"/>
              <a:t>ACL:</a:t>
            </a:r>
            <a:br>
              <a:rPr lang="en-US" altLang="en-US" sz="1400"/>
            </a:br>
            <a:r>
              <a:rPr lang="en-US" altLang="en-US" sz="1400"/>
              <a:t>&lt;Server 1, RW&gt;</a:t>
            </a:r>
            <a:endParaRPr lang="en-US" altLang="en-US"/>
          </a:p>
        </p:txBody>
      </p:sp>
      <p:sp>
        <p:nvSpPr>
          <p:cNvPr id="31" name="Rounded Rectangle 30"/>
          <p:cNvSpPr/>
          <p:nvPr/>
        </p:nvSpPr>
        <p:spPr>
          <a:xfrm>
            <a:off x="4726822" y="3116264"/>
            <a:ext cx="1192126" cy="1544637"/>
          </a:xfrm>
          <a:prstGeom prst="round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50194" name="Content Placeholder 2"/>
          <p:cNvSpPr txBox="1">
            <a:spLocks/>
          </p:cNvSpPr>
          <p:nvPr/>
        </p:nvSpPr>
        <p:spPr bwMode="auto">
          <a:xfrm>
            <a:off x="4861398" y="3419476"/>
            <a:ext cx="922975" cy="828675"/>
          </a:xfrm>
          <a:prstGeom prst="rect">
            <a:avLst/>
          </a:prstGeom>
          <a:noFill/>
          <a:ln w="9525">
            <a:noFill/>
            <a:miter lim="800000"/>
            <a:headEnd/>
            <a:tailEnd/>
          </a:ln>
        </p:spPr>
        <p:txBody>
          <a:bodyPr lIns="0" tIns="0" rIns="0" bIns="0"/>
          <a:lstStyle/>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LWM2M</a:t>
            </a:r>
          </a:p>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Server 1</a:t>
            </a:r>
          </a:p>
        </p:txBody>
      </p:sp>
      <p:sp>
        <p:nvSpPr>
          <p:cNvPr id="50195" name="Rectangle 37"/>
          <p:cNvSpPr>
            <a:spLocks noChangeArrowheads="1"/>
          </p:cNvSpPr>
          <p:nvPr/>
        </p:nvSpPr>
        <p:spPr bwMode="auto">
          <a:xfrm>
            <a:off x="6797858" y="4826000"/>
            <a:ext cx="1207608" cy="954107"/>
          </a:xfrm>
          <a:prstGeom prst="rect">
            <a:avLst/>
          </a:prstGeom>
          <a:noFill/>
          <a:ln w="9525">
            <a:noFill/>
            <a:miter lim="800000"/>
            <a:headEnd/>
            <a:tailEnd/>
          </a:ln>
        </p:spPr>
        <p:txBody>
          <a:bodyPr wrap="square">
            <a:spAutoFit/>
          </a:bodyPr>
          <a:lstStyle/>
          <a:p>
            <a:pPr algn="ctr"/>
            <a:r>
              <a:rPr lang="en-US" altLang="en-US" sz="1400" dirty="0"/>
              <a:t>Registration </a:t>
            </a:r>
            <a:br>
              <a:rPr lang="en-US" altLang="en-US" sz="1400" dirty="0"/>
            </a:br>
            <a:r>
              <a:rPr lang="en-US" altLang="en-US" sz="1400" dirty="0"/>
              <a:t>and resource </a:t>
            </a:r>
            <a:br>
              <a:rPr lang="en-US" altLang="en-US" sz="1400" dirty="0"/>
            </a:br>
            <a:r>
              <a:rPr lang="en-US" altLang="en-US" sz="1400" dirty="0"/>
              <a:t>access</a:t>
            </a:r>
          </a:p>
        </p:txBody>
      </p:sp>
      <p:sp>
        <p:nvSpPr>
          <p:cNvPr id="50196" name="Content Placeholder 2"/>
          <p:cNvSpPr txBox="1">
            <a:spLocks/>
          </p:cNvSpPr>
          <p:nvPr/>
        </p:nvSpPr>
        <p:spPr bwMode="auto">
          <a:xfrm>
            <a:off x="1277874" y="4905376"/>
            <a:ext cx="1106378" cy="1012825"/>
          </a:xfrm>
          <a:prstGeom prst="rect">
            <a:avLst/>
          </a:prstGeom>
          <a:noFill/>
          <a:ln w="9525">
            <a:noFill/>
            <a:miter lim="800000"/>
            <a:headEnd/>
            <a:tailEnd/>
          </a:ln>
        </p:spPr>
        <p:txBody>
          <a:bodyPr lIns="0" tIns="0" rIns="0" bIns="0"/>
          <a:lstStyle/>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LWM2M </a:t>
            </a:r>
          </a:p>
          <a:p>
            <a:pPr algn="ctr" defTabSz="914400">
              <a:spcBef>
                <a:spcPts val="400"/>
              </a:spcBef>
              <a:buClr>
                <a:srgbClr val="00B1DB"/>
              </a:buClr>
              <a:buSzPct val="95000"/>
              <a:buFont typeface="Wingdings" pitchFamily="2" charset="2"/>
              <a:buNone/>
            </a:pPr>
            <a:r>
              <a:rPr lang="en-US" dirty="0">
                <a:solidFill>
                  <a:schemeClr val="bg1"/>
                </a:solidFill>
                <a:latin typeface="Gill Sans MT"/>
                <a:ea typeface="Gill Sans MT"/>
                <a:cs typeface="Gill Sans MT"/>
              </a:rPr>
              <a:t>Bootstrap Server</a:t>
            </a:r>
          </a:p>
        </p:txBody>
      </p:sp>
      <p:sp>
        <p:nvSpPr>
          <p:cNvPr id="40" name="Rounded Rectangle 39"/>
          <p:cNvSpPr/>
          <p:nvPr/>
        </p:nvSpPr>
        <p:spPr>
          <a:xfrm>
            <a:off x="4726822" y="4583114"/>
            <a:ext cx="1192126" cy="261937"/>
          </a:xfrm>
          <a:prstGeom prst="round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50198" name="Rectangle 22"/>
          <p:cNvSpPr>
            <a:spLocks noChangeArrowheads="1"/>
          </p:cNvSpPr>
          <p:nvPr/>
        </p:nvSpPr>
        <p:spPr bwMode="auto">
          <a:xfrm>
            <a:off x="4861397" y="4537075"/>
            <a:ext cx="1313180" cy="369332"/>
          </a:xfrm>
          <a:prstGeom prst="rect">
            <a:avLst/>
          </a:prstGeom>
          <a:noFill/>
          <a:ln w="9525">
            <a:noFill/>
            <a:miter lim="800000"/>
            <a:headEnd/>
            <a:tailEnd/>
          </a:ln>
        </p:spPr>
        <p:txBody>
          <a:bodyPr wrap="none">
            <a:spAutoFit/>
          </a:bodyPr>
          <a:lstStyle/>
          <a:p>
            <a:r>
              <a:rPr lang="en-US">
                <a:solidFill>
                  <a:schemeClr val="bg1"/>
                </a:solidFill>
              </a:rPr>
              <a:t>Application</a:t>
            </a:r>
            <a:endParaRPr lang="en-GB"/>
          </a:p>
        </p:txBody>
      </p:sp>
      <p:cxnSp>
        <p:nvCxnSpPr>
          <p:cNvPr id="41" name="Straight Arrow Connector 40"/>
          <p:cNvCxnSpPr>
            <a:stCxn id="8" idx="3"/>
            <a:endCxn id="24" idx="1"/>
          </p:cNvCxnSpPr>
          <p:nvPr/>
        </p:nvCxnSpPr>
        <p:spPr>
          <a:xfrm>
            <a:off x="2498582" y="5526088"/>
            <a:ext cx="22580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0200" name="Rectangle 45"/>
          <p:cNvSpPr>
            <a:spLocks noChangeArrowheads="1"/>
          </p:cNvSpPr>
          <p:nvPr/>
        </p:nvSpPr>
        <p:spPr bwMode="auto">
          <a:xfrm>
            <a:off x="2927318" y="5564189"/>
            <a:ext cx="1200463" cy="738664"/>
          </a:xfrm>
          <a:prstGeom prst="rect">
            <a:avLst/>
          </a:prstGeom>
          <a:noFill/>
          <a:ln w="9525">
            <a:noFill/>
            <a:miter lim="800000"/>
            <a:headEnd/>
            <a:tailEnd/>
          </a:ln>
        </p:spPr>
        <p:txBody>
          <a:bodyPr>
            <a:spAutoFit/>
          </a:bodyPr>
          <a:lstStyle/>
          <a:p>
            <a:pPr algn="ctr"/>
            <a:r>
              <a:rPr lang="en-US" altLang="en-US" sz="1400"/>
              <a:t>ACL:</a:t>
            </a:r>
            <a:br>
              <a:rPr lang="en-US" altLang="en-US" sz="1400"/>
            </a:br>
            <a:r>
              <a:rPr lang="en-US" altLang="en-US" sz="1400"/>
              <a:t>&lt;Server 2, RW&gt;</a:t>
            </a:r>
            <a:endParaRPr lang="en-US" altLang="en-US"/>
          </a:p>
        </p:txBody>
      </p:sp>
    </p:spTree>
    <p:extLst>
      <p:ext uri="{BB962C8B-B14F-4D97-AF65-F5344CB8AC3E}">
        <p14:creationId xmlns:p14="http://schemas.microsoft.com/office/powerpoint/2010/main" val="3383371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57200" y="122238"/>
            <a:ext cx="6858000" cy="944562"/>
          </a:xfrm>
        </p:spPr>
        <p:txBody>
          <a:bodyPr/>
          <a:lstStyle/>
          <a:p>
            <a:pPr eaLnBrk="1" hangingPunct="1"/>
            <a:r>
              <a:rPr lang="en-US" dirty="0" smtClean="0"/>
              <a:t>Discussion</a:t>
            </a:r>
            <a:endParaRPr lang="en-GB" dirty="0" smtClean="0"/>
          </a:p>
        </p:txBody>
      </p:sp>
      <p:sp>
        <p:nvSpPr>
          <p:cNvPr id="51202" name="Content Placeholder 2"/>
          <p:cNvSpPr>
            <a:spLocks noGrp="1"/>
          </p:cNvSpPr>
          <p:nvPr>
            <p:ph idx="1"/>
          </p:nvPr>
        </p:nvSpPr>
        <p:spPr>
          <a:xfrm>
            <a:off x="381000" y="1066800"/>
            <a:ext cx="8371083" cy="4908550"/>
          </a:xfrm>
        </p:spPr>
        <p:txBody>
          <a:bodyPr/>
          <a:lstStyle/>
          <a:p>
            <a:pPr eaLnBrk="1" hangingPunct="1"/>
            <a:r>
              <a:rPr lang="en-US" sz="2000" dirty="0" smtClean="0"/>
              <a:t>ACLs work well when a Bootstrap Server is aware of the future interactions between LWM2M servers and LWM2M clients.</a:t>
            </a:r>
          </a:p>
          <a:p>
            <a:pPr eaLnBrk="1" hangingPunct="1"/>
            <a:r>
              <a:rPr lang="en-US" sz="2000" dirty="0" smtClean="0"/>
              <a:t>Real-time provisioning of ACLs by the Bootstrap Server is also possible.</a:t>
            </a:r>
          </a:p>
          <a:p>
            <a:pPr eaLnBrk="1" hangingPunct="1"/>
            <a:r>
              <a:rPr lang="en-US" sz="2000" dirty="0" smtClean="0"/>
              <a:t>During registration a LWM2M client is a </a:t>
            </a:r>
            <a:r>
              <a:rPr lang="en-US" sz="2000" dirty="0" err="1" smtClean="0"/>
              <a:t>CoAP</a:t>
            </a:r>
            <a:r>
              <a:rPr lang="en-US" sz="2000" dirty="0" smtClean="0"/>
              <a:t> client; afterwards it becomes a </a:t>
            </a:r>
            <a:r>
              <a:rPr lang="en-US" sz="2000" dirty="0" err="1" smtClean="0"/>
              <a:t>CoAP</a:t>
            </a:r>
            <a:r>
              <a:rPr lang="en-US" sz="2000" dirty="0" smtClean="0"/>
              <a:t> server waiting for incoming </a:t>
            </a:r>
            <a:r>
              <a:rPr lang="en-US" sz="2000" dirty="0" err="1" smtClean="0"/>
              <a:t>CoAP</a:t>
            </a:r>
            <a:r>
              <a:rPr lang="en-US" sz="2000" dirty="0" smtClean="0"/>
              <a:t> requests. </a:t>
            </a:r>
          </a:p>
          <a:p>
            <a:pPr eaLnBrk="1" hangingPunct="1"/>
            <a:r>
              <a:rPr lang="en-US" sz="2000" dirty="0" smtClean="0"/>
              <a:t>Notes: </a:t>
            </a:r>
          </a:p>
          <a:p>
            <a:pPr lvl="1" eaLnBrk="1" hangingPunct="1"/>
            <a:r>
              <a:rPr lang="en-US" sz="1800" dirty="0" smtClean="0"/>
              <a:t>LWM2M clients can become LWM2M servers in another communication setup and may therefore also receive ACLs from the Bootstrap Server.  In our example light switches and luminaires are LWM2M clients in different communication scenarios. </a:t>
            </a:r>
          </a:p>
          <a:p>
            <a:pPr lvl="1" eaLnBrk="1" hangingPunct="1"/>
            <a:r>
              <a:rPr lang="en-US" sz="1800" dirty="0" smtClean="0"/>
              <a:t>Different LWM2M clients may also use different Bootstrap Servers.</a:t>
            </a:r>
          </a:p>
          <a:p>
            <a:pPr lvl="1" eaLnBrk="1" hangingPunct="1"/>
            <a:r>
              <a:rPr lang="en-US" sz="1800" dirty="0" smtClean="0"/>
              <a:t>A single LWM2M client may also have more than one Bootstrap Server (e.g., for redundancy/ purpose)</a:t>
            </a:r>
          </a:p>
        </p:txBody>
      </p:sp>
    </p:spTree>
    <p:extLst>
      <p:ext uri="{BB962C8B-B14F-4D97-AF65-F5344CB8AC3E}">
        <p14:creationId xmlns:p14="http://schemas.microsoft.com/office/powerpoint/2010/main" val="3067487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ctrTitle" idx="4294967295"/>
          </p:nvPr>
        </p:nvSpPr>
        <p:spPr>
          <a:xfrm>
            <a:off x="685979" y="2130426"/>
            <a:ext cx="7772043" cy="1470025"/>
          </a:xfrm>
        </p:spPr>
        <p:txBody>
          <a:bodyPr/>
          <a:lstStyle/>
          <a:p>
            <a:pPr eaLnBrk="1" hangingPunct="1"/>
            <a:r>
              <a:rPr lang="en-US" smtClean="0"/>
              <a:t>Application Server Interaction</a:t>
            </a:r>
            <a:endParaRPr lang="fi-FI" smtClean="0"/>
          </a:p>
        </p:txBody>
      </p:sp>
      <p:sp>
        <p:nvSpPr>
          <p:cNvPr id="52226" name="Rectangle 3"/>
          <p:cNvSpPr>
            <a:spLocks noGrp="1"/>
          </p:cNvSpPr>
          <p:nvPr>
            <p:ph type="subTitle" idx="4294967295"/>
          </p:nvPr>
        </p:nvSpPr>
        <p:spPr>
          <a:xfrm>
            <a:off x="1371958" y="3886200"/>
            <a:ext cx="6400085" cy="1752600"/>
          </a:xfrm>
        </p:spPr>
        <p:txBody>
          <a:bodyPr/>
          <a:lstStyle/>
          <a:p>
            <a:pPr marL="0" indent="0" algn="ctr" eaLnBrk="1" hangingPunct="1">
              <a:buFont typeface="Wingdings" pitchFamily="2" charset="2"/>
              <a:buNone/>
            </a:pPr>
            <a:endParaRPr lang="fi-FI" smtClean="0"/>
          </a:p>
        </p:txBody>
      </p:sp>
    </p:spTree>
    <p:extLst>
      <p:ext uri="{BB962C8B-B14F-4D97-AF65-F5344CB8AC3E}">
        <p14:creationId xmlns:p14="http://schemas.microsoft.com/office/powerpoint/2010/main" val="3078960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63" y="228600"/>
            <a:ext cx="8372274" cy="574675"/>
          </a:xfrm>
        </p:spPr>
        <p:txBody>
          <a:bodyPr>
            <a:normAutofit fontScale="90000"/>
          </a:bodyPr>
          <a:lstStyle/>
          <a:p>
            <a:pPr eaLnBrk="1" fontAlgn="auto" hangingPunct="1">
              <a:spcAft>
                <a:spcPts val="0"/>
              </a:spcAft>
              <a:defRPr/>
            </a:pPr>
            <a:r>
              <a:rPr lang="en-US" dirty="0" smtClean="0">
                <a:ea typeface="+mj-ea"/>
              </a:rPr>
              <a:t>LWM2M Application Server</a:t>
            </a:r>
            <a:endParaRPr lang="en-US" dirty="0">
              <a:ea typeface="+mj-ea"/>
            </a:endParaRPr>
          </a:p>
        </p:txBody>
      </p:sp>
      <p:sp>
        <p:nvSpPr>
          <p:cNvPr id="7" name="Rectangle 6"/>
          <p:cNvSpPr/>
          <p:nvPr/>
        </p:nvSpPr>
        <p:spPr>
          <a:xfrm>
            <a:off x="3741918" y="3003551"/>
            <a:ext cx="2410453" cy="619125"/>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8" name="Rectangle 7"/>
          <p:cNvSpPr/>
          <p:nvPr/>
        </p:nvSpPr>
        <p:spPr>
          <a:xfrm>
            <a:off x="4287366" y="1397001"/>
            <a:ext cx="911066" cy="588963"/>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Web </a:t>
            </a:r>
            <a:r>
              <a:rPr lang="en-US" sz="1100" dirty="0" smtClean="0">
                <a:solidFill>
                  <a:srgbClr val="000000"/>
                </a:solidFill>
              </a:rPr>
              <a:t>Server App</a:t>
            </a:r>
            <a:endParaRPr lang="en-US" sz="1100" dirty="0">
              <a:solidFill>
                <a:srgbClr val="000000"/>
              </a:solidFill>
            </a:endParaRPr>
          </a:p>
        </p:txBody>
      </p:sp>
      <p:sp>
        <p:nvSpPr>
          <p:cNvPr id="11" name="Rectangle 10"/>
          <p:cNvSpPr/>
          <p:nvPr/>
        </p:nvSpPr>
        <p:spPr>
          <a:xfrm>
            <a:off x="3908650" y="3203576"/>
            <a:ext cx="307261" cy="282575"/>
          </a:xfrm>
          <a:prstGeom prst="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2" name="Rectangle 11"/>
          <p:cNvSpPr/>
          <p:nvPr/>
        </p:nvSpPr>
        <p:spPr>
          <a:xfrm>
            <a:off x="4330241" y="3214689"/>
            <a:ext cx="307261" cy="282575"/>
          </a:xfrm>
          <a:prstGeom prst="rect">
            <a:avLst/>
          </a:prstGeom>
          <a:solidFill>
            <a:srgbClr val="51CDED"/>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3" name="Rectangle 12"/>
          <p:cNvSpPr/>
          <p:nvPr/>
        </p:nvSpPr>
        <p:spPr>
          <a:xfrm>
            <a:off x="4738732" y="3203576"/>
            <a:ext cx="307261" cy="282575"/>
          </a:xfrm>
          <a:prstGeom prst="rect">
            <a:avLst/>
          </a:prstGeom>
          <a:solidFill>
            <a:srgbClr val="51CDED"/>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3255" name="Rectangle 14"/>
          <p:cNvSpPr>
            <a:spLocks noChangeArrowheads="1"/>
          </p:cNvSpPr>
          <p:nvPr/>
        </p:nvSpPr>
        <p:spPr bwMode="auto">
          <a:xfrm>
            <a:off x="5072194" y="2984501"/>
            <a:ext cx="1106378" cy="261610"/>
          </a:xfrm>
          <a:prstGeom prst="rect">
            <a:avLst/>
          </a:prstGeom>
          <a:noFill/>
          <a:ln w="9525">
            <a:noFill/>
            <a:miter lim="800000"/>
            <a:headEnd/>
            <a:tailEnd/>
          </a:ln>
        </p:spPr>
        <p:txBody>
          <a:bodyPr>
            <a:spAutoFit/>
          </a:bodyPr>
          <a:lstStyle/>
          <a:p>
            <a:pPr algn="ctr"/>
            <a:r>
              <a:rPr lang="en-US" sz="1100">
                <a:latin typeface="Gill Sans MT"/>
              </a:rPr>
              <a:t>LWM2M Server</a:t>
            </a:r>
          </a:p>
        </p:txBody>
      </p:sp>
      <p:cxnSp>
        <p:nvCxnSpPr>
          <p:cNvPr id="16" name="Straight Arrow Connector 15"/>
          <p:cNvCxnSpPr>
            <a:stCxn id="8" idx="2"/>
            <a:endCxn id="11" idx="0"/>
          </p:cNvCxnSpPr>
          <p:nvPr/>
        </p:nvCxnSpPr>
        <p:spPr>
          <a:xfrm flipH="1">
            <a:off x="4062280" y="1985963"/>
            <a:ext cx="680024" cy="12176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2"/>
            <a:endCxn id="12" idx="0"/>
          </p:cNvCxnSpPr>
          <p:nvPr/>
        </p:nvCxnSpPr>
        <p:spPr>
          <a:xfrm flipH="1">
            <a:off x="4483871" y="1985964"/>
            <a:ext cx="258433" cy="1228725"/>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2"/>
            <a:endCxn id="13" idx="0"/>
          </p:cNvCxnSpPr>
          <p:nvPr/>
        </p:nvCxnSpPr>
        <p:spPr>
          <a:xfrm>
            <a:off x="4742304" y="1985963"/>
            <a:ext cx="150058" cy="12176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3259" name="Rectangle 25"/>
          <p:cNvSpPr>
            <a:spLocks noChangeArrowheads="1"/>
          </p:cNvSpPr>
          <p:nvPr/>
        </p:nvSpPr>
        <p:spPr bwMode="auto">
          <a:xfrm>
            <a:off x="2674841" y="1939925"/>
            <a:ext cx="1011815" cy="261610"/>
          </a:xfrm>
          <a:prstGeom prst="rect">
            <a:avLst/>
          </a:prstGeom>
          <a:noFill/>
          <a:ln w="9525">
            <a:noFill/>
            <a:miter lim="800000"/>
            <a:headEnd/>
            <a:tailEnd/>
          </a:ln>
        </p:spPr>
        <p:txBody>
          <a:bodyPr wrap="none">
            <a:spAutoFit/>
          </a:bodyPr>
          <a:lstStyle/>
          <a:p>
            <a:r>
              <a:rPr lang="en-US" sz="1100">
                <a:latin typeface="Gill Sans MT"/>
              </a:rPr>
              <a:t>Soft Endpoints</a:t>
            </a:r>
          </a:p>
        </p:txBody>
      </p:sp>
      <p:cxnSp>
        <p:nvCxnSpPr>
          <p:cNvPr id="27" name="Straight Arrow Connector 26"/>
          <p:cNvCxnSpPr>
            <a:stCxn id="53259" idx="2"/>
            <a:endCxn id="11" idx="0"/>
          </p:cNvCxnSpPr>
          <p:nvPr/>
        </p:nvCxnSpPr>
        <p:spPr>
          <a:xfrm>
            <a:off x="3180749" y="2201535"/>
            <a:ext cx="881532" cy="1002041"/>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3259" idx="2"/>
            <a:endCxn id="12" idx="0"/>
          </p:cNvCxnSpPr>
          <p:nvPr/>
        </p:nvCxnSpPr>
        <p:spPr>
          <a:xfrm>
            <a:off x="3180749" y="2201535"/>
            <a:ext cx="1303123" cy="1013154"/>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3259" idx="2"/>
            <a:endCxn id="13" idx="0"/>
          </p:cNvCxnSpPr>
          <p:nvPr/>
        </p:nvCxnSpPr>
        <p:spPr>
          <a:xfrm>
            <a:off x="3180749" y="2201535"/>
            <a:ext cx="1711614" cy="1002041"/>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2"/>
            <a:endCxn id="33" idx="0"/>
          </p:cNvCxnSpPr>
          <p:nvPr/>
        </p:nvCxnSpPr>
        <p:spPr>
          <a:xfrm flipH="1">
            <a:off x="3771692" y="3486151"/>
            <a:ext cx="290588" cy="1128713"/>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32" idx="0"/>
          </p:cNvCxnSpPr>
          <p:nvPr/>
        </p:nvCxnSpPr>
        <p:spPr>
          <a:xfrm>
            <a:off x="4483871" y="3497263"/>
            <a:ext cx="4764" cy="11160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192092" y="4613276"/>
            <a:ext cx="594277" cy="523875"/>
          </a:xfrm>
          <a:prstGeom prst="rect">
            <a:avLst/>
          </a:prstGeom>
          <a:solidFill>
            <a:srgbClr val="51CDED"/>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solidFill>
                  <a:srgbClr val="000000"/>
                </a:solidFill>
              </a:rPr>
              <a:t>IP Device</a:t>
            </a:r>
          </a:p>
        </p:txBody>
      </p:sp>
      <p:sp>
        <p:nvSpPr>
          <p:cNvPr id="33" name="Rectangle 32"/>
          <p:cNvSpPr/>
          <p:nvPr/>
        </p:nvSpPr>
        <p:spPr>
          <a:xfrm>
            <a:off x="3475149" y="4614864"/>
            <a:ext cx="594277" cy="523875"/>
          </a:xfrm>
          <a:prstGeom prst="rect">
            <a:avLst/>
          </a:prstGeom>
          <a:solidFill>
            <a:srgbClr val="51CDED"/>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solidFill>
                  <a:srgbClr val="000000"/>
                </a:solidFill>
              </a:rPr>
              <a:t>IP Device</a:t>
            </a:r>
          </a:p>
        </p:txBody>
      </p:sp>
      <p:sp>
        <p:nvSpPr>
          <p:cNvPr id="53267" name="Rectangle 33"/>
          <p:cNvSpPr>
            <a:spLocks noChangeArrowheads="1"/>
          </p:cNvSpPr>
          <p:nvPr/>
        </p:nvSpPr>
        <p:spPr bwMode="auto">
          <a:xfrm>
            <a:off x="3398929" y="5227639"/>
            <a:ext cx="1130438" cy="261610"/>
          </a:xfrm>
          <a:prstGeom prst="rect">
            <a:avLst/>
          </a:prstGeom>
          <a:noFill/>
          <a:ln w="9525">
            <a:noFill/>
            <a:miter lim="800000"/>
            <a:headEnd/>
            <a:tailEnd/>
          </a:ln>
        </p:spPr>
        <p:txBody>
          <a:bodyPr wrap="none">
            <a:spAutoFit/>
          </a:bodyPr>
          <a:lstStyle/>
          <a:p>
            <a:r>
              <a:rPr lang="en-US" sz="1100">
                <a:latin typeface="Gill Sans MT"/>
              </a:rPr>
              <a:t>LWM2M Clients</a:t>
            </a:r>
          </a:p>
        </p:txBody>
      </p:sp>
      <p:sp>
        <p:nvSpPr>
          <p:cNvPr id="60" name="Left Arrow 59"/>
          <p:cNvSpPr/>
          <p:nvPr/>
        </p:nvSpPr>
        <p:spPr>
          <a:xfrm rot="18321628">
            <a:off x="3460462" y="2481814"/>
            <a:ext cx="1533525" cy="341799"/>
          </a:xfrm>
          <a:prstGeom prst="leftArrow">
            <a:avLst/>
          </a:prstGeom>
          <a:solidFill>
            <a:schemeClr val="bg2">
              <a:lumMod val="40000"/>
              <a:lumOff val="6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DISCOVER</a:t>
            </a:r>
          </a:p>
        </p:txBody>
      </p:sp>
      <p:sp>
        <p:nvSpPr>
          <p:cNvPr id="67" name="Right Arrow 66"/>
          <p:cNvSpPr/>
          <p:nvPr/>
        </p:nvSpPr>
        <p:spPr>
          <a:xfrm rot="17351867">
            <a:off x="3159123" y="3829602"/>
            <a:ext cx="1285875" cy="341798"/>
          </a:xfrm>
          <a:prstGeom prst="rightArrow">
            <a:avLst/>
          </a:prstGeom>
          <a:solidFill>
            <a:srgbClr val="FAC09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REGISTER</a:t>
            </a:r>
          </a:p>
        </p:txBody>
      </p:sp>
      <p:sp>
        <p:nvSpPr>
          <p:cNvPr id="53270" name="Rectangle 67"/>
          <p:cNvSpPr>
            <a:spLocks noChangeArrowheads="1"/>
          </p:cNvSpPr>
          <p:nvPr/>
        </p:nvSpPr>
        <p:spPr bwMode="auto">
          <a:xfrm>
            <a:off x="2635540" y="3627439"/>
            <a:ext cx="939681" cy="261610"/>
          </a:xfrm>
          <a:prstGeom prst="rect">
            <a:avLst/>
          </a:prstGeom>
          <a:noFill/>
          <a:ln w="9525">
            <a:noFill/>
            <a:miter lim="800000"/>
            <a:headEnd/>
            <a:tailEnd/>
          </a:ln>
        </p:spPr>
        <p:txBody>
          <a:bodyPr wrap="none">
            <a:spAutoFit/>
          </a:bodyPr>
          <a:lstStyle/>
          <a:p>
            <a:r>
              <a:rPr lang="en-US" sz="1100">
                <a:latin typeface="Gill Sans MT"/>
              </a:rPr>
              <a:t>/3303/0/5700</a:t>
            </a:r>
          </a:p>
        </p:txBody>
      </p:sp>
      <p:sp>
        <p:nvSpPr>
          <p:cNvPr id="53271" name="Rectangle 68"/>
          <p:cNvSpPr>
            <a:spLocks noChangeArrowheads="1"/>
          </p:cNvSpPr>
          <p:nvPr/>
        </p:nvSpPr>
        <p:spPr bwMode="auto">
          <a:xfrm>
            <a:off x="1389822" y="2714625"/>
            <a:ext cx="2002471" cy="261610"/>
          </a:xfrm>
          <a:prstGeom prst="rect">
            <a:avLst/>
          </a:prstGeom>
          <a:noFill/>
          <a:ln w="9525">
            <a:noFill/>
            <a:miter lim="800000"/>
            <a:headEnd/>
            <a:tailEnd/>
          </a:ln>
        </p:spPr>
        <p:txBody>
          <a:bodyPr wrap="none">
            <a:spAutoFit/>
          </a:bodyPr>
          <a:lstStyle/>
          <a:p>
            <a:r>
              <a:rPr lang="en-US" sz="1100">
                <a:latin typeface="Gill Sans MT"/>
              </a:rPr>
              <a:t>/domain/endpoints/3303/0/5700</a:t>
            </a:r>
          </a:p>
        </p:txBody>
      </p:sp>
    </p:spTree>
    <p:extLst>
      <p:ext uri="{BB962C8B-B14F-4D97-AF65-F5344CB8AC3E}">
        <p14:creationId xmlns:p14="http://schemas.microsoft.com/office/powerpoint/2010/main" val="1791187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63" y="228600"/>
            <a:ext cx="8372274" cy="574675"/>
          </a:xfrm>
        </p:spPr>
        <p:txBody>
          <a:bodyPr>
            <a:normAutofit fontScale="90000"/>
          </a:bodyPr>
          <a:lstStyle/>
          <a:p>
            <a:pPr eaLnBrk="1" fontAlgn="auto" hangingPunct="1">
              <a:spcAft>
                <a:spcPts val="0"/>
              </a:spcAft>
              <a:defRPr/>
            </a:pPr>
            <a:r>
              <a:rPr lang="en-US" dirty="0" smtClean="0">
                <a:ea typeface="+mj-ea"/>
              </a:rPr>
              <a:t>LWM2M Application Server</a:t>
            </a:r>
            <a:endParaRPr lang="en-US" dirty="0">
              <a:ea typeface="+mj-ea"/>
            </a:endParaRPr>
          </a:p>
        </p:txBody>
      </p:sp>
      <p:sp>
        <p:nvSpPr>
          <p:cNvPr id="7" name="Rectangle 6"/>
          <p:cNvSpPr/>
          <p:nvPr/>
        </p:nvSpPr>
        <p:spPr>
          <a:xfrm>
            <a:off x="3741918" y="3003551"/>
            <a:ext cx="2410453" cy="619125"/>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8" name="Rectangle 7"/>
          <p:cNvSpPr/>
          <p:nvPr/>
        </p:nvSpPr>
        <p:spPr>
          <a:xfrm>
            <a:off x="4287366" y="1397001"/>
            <a:ext cx="911066" cy="588963"/>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Web </a:t>
            </a:r>
            <a:r>
              <a:rPr lang="en-US" sz="1100" dirty="0" smtClean="0">
                <a:solidFill>
                  <a:srgbClr val="000000"/>
                </a:solidFill>
              </a:rPr>
              <a:t>Server </a:t>
            </a:r>
            <a:r>
              <a:rPr lang="en-US" sz="1100" dirty="0" smtClean="0">
                <a:solidFill>
                  <a:srgbClr val="000000"/>
                </a:solidFill>
              </a:rPr>
              <a:t>App</a:t>
            </a:r>
            <a:endParaRPr lang="en-US" sz="1100" dirty="0">
              <a:solidFill>
                <a:srgbClr val="000000"/>
              </a:solidFill>
            </a:endParaRPr>
          </a:p>
        </p:txBody>
      </p:sp>
      <p:sp>
        <p:nvSpPr>
          <p:cNvPr id="11" name="Rectangle 10"/>
          <p:cNvSpPr/>
          <p:nvPr/>
        </p:nvSpPr>
        <p:spPr>
          <a:xfrm>
            <a:off x="3908650" y="3203576"/>
            <a:ext cx="307261" cy="282575"/>
          </a:xfrm>
          <a:prstGeom prst="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2" name="Rectangle 11"/>
          <p:cNvSpPr/>
          <p:nvPr/>
        </p:nvSpPr>
        <p:spPr>
          <a:xfrm>
            <a:off x="4330241" y="3214689"/>
            <a:ext cx="307261" cy="282575"/>
          </a:xfrm>
          <a:prstGeom prst="rect">
            <a:avLst/>
          </a:prstGeom>
          <a:solidFill>
            <a:srgbClr val="51CDED"/>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3" name="Rectangle 12"/>
          <p:cNvSpPr/>
          <p:nvPr/>
        </p:nvSpPr>
        <p:spPr>
          <a:xfrm>
            <a:off x="4738732" y="3203576"/>
            <a:ext cx="307261" cy="282575"/>
          </a:xfrm>
          <a:prstGeom prst="rect">
            <a:avLst/>
          </a:prstGeom>
          <a:solidFill>
            <a:srgbClr val="51CDED"/>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5303" name="Rectangle 14"/>
          <p:cNvSpPr>
            <a:spLocks noChangeArrowheads="1"/>
          </p:cNvSpPr>
          <p:nvPr/>
        </p:nvSpPr>
        <p:spPr bwMode="auto">
          <a:xfrm>
            <a:off x="5072194" y="2984501"/>
            <a:ext cx="1106378" cy="261610"/>
          </a:xfrm>
          <a:prstGeom prst="rect">
            <a:avLst/>
          </a:prstGeom>
          <a:noFill/>
          <a:ln w="9525">
            <a:noFill/>
            <a:miter lim="800000"/>
            <a:headEnd/>
            <a:tailEnd/>
          </a:ln>
        </p:spPr>
        <p:txBody>
          <a:bodyPr>
            <a:spAutoFit/>
          </a:bodyPr>
          <a:lstStyle/>
          <a:p>
            <a:pPr algn="ctr"/>
            <a:r>
              <a:rPr lang="en-US" sz="1100">
                <a:latin typeface="Gill Sans MT"/>
              </a:rPr>
              <a:t>LWM2M Server</a:t>
            </a:r>
          </a:p>
        </p:txBody>
      </p:sp>
      <p:cxnSp>
        <p:nvCxnSpPr>
          <p:cNvPr id="16" name="Straight Arrow Connector 15"/>
          <p:cNvCxnSpPr>
            <a:stCxn id="8" idx="2"/>
            <a:endCxn id="11" idx="0"/>
          </p:cNvCxnSpPr>
          <p:nvPr/>
        </p:nvCxnSpPr>
        <p:spPr>
          <a:xfrm flipH="1">
            <a:off x="4062280" y="1985963"/>
            <a:ext cx="680024" cy="12176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2"/>
            <a:endCxn id="12" idx="0"/>
          </p:cNvCxnSpPr>
          <p:nvPr/>
        </p:nvCxnSpPr>
        <p:spPr>
          <a:xfrm flipH="1">
            <a:off x="4483871" y="1985964"/>
            <a:ext cx="258433" cy="1228725"/>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2"/>
            <a:endCxn id="13" idx="0"/>
          </p:cNvCxnSpPr>
          <p:nvPr/>
        </p:nvCxnSpPr>
        <p:spPr>
          <a:xfrm>
            <a:off x="4742304" y="1985963"/>
            <a:ext cx="150058" cy="12176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2"/>
            <a:endCxn id="33" idx="0"/>
          </p:cNvCxnSpPr>
          <p:nvPr/>
        </p:nvCxnSpPr>
        <p:spPr>
          <a:xfrm flipH="1">
            <a:off x="3771692" y="3486151"/>
            <a:ext cx="290588" cy="1128713"/>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32" idx="0"/>
          </p:cNvCxnSpPr>
          <p:nvPr/>
        </p:nvCxnSpPr>
        <p:spPr>
          <a:xfrm>
            <a:off x="4483871" y="3497263"/>
            <a:ext cx="4764" cy="11160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192092" y="4613276"/>
            <a:ext cx="594277" cy="523875"/>
          </a:xfrm>
          <a:prstGeom prst="rect">
            <a:avLst/>
          </a:prstGeom>
          <a:solidFill>
            <a:srgbClr val="51CDED"/>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solidFill>
                  <a:srgbClr val="000000"/>
                </a:solidFill>
              </a:rPr>
              <a:t>IP Device</a:t>
            </a:r>
          </a:p>
        </p:txBody>
      </p:sp>
      <p:sp>
        <p:nvSpPr>
          <p:cNvPr id="33" name="Rectangle 32"/>
          <p:cNvSpPr/>
          <p:nvPr/>
        </p:nvSpPr>
        <p:spPr>
          <a:xfrm>
            <a:off x="3475149" y="4614864"/>
            <a:ext cx="594277" cy="523875"/>
          </a:xfrm>
          <a:prstGeom prst="rect">
            <a:avLst/>
          </a:prstGeom>
          <a:solidFill>
            <a:srgbClr val="51CDED"/>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solidFill>
                  <a:srgbClr val="000000"/>
                </a:solidFill>
              </a:rPr>
              <a:t>IP Device</a:t>
            </a:r>
          </a:p>
        </p:txBody>
      </p:sp>
      <p:sp>
        <p:nvSpPr>
          <p:cNvPr id="55311" name="Rectangle 33"/>
          <p:cNvSpPr>
            <a:spLocks noChangeArrowheads="1"/>
          </p:cNvSpPr>
          <p:nvPr/>
        </p:nvSpPr>
        <p:spPr bwMode="auto">
          <a:xfrm>
            <a:off x="3458476" y="5227639"/>
            <a:ext cx="1130438" cy="261610"/>
          </a:xfrm>
          <a:prstGeom prst="rect">
            <a:avLst/>
          </a:prstGeom>
          <a:noFill/>
          <a:ln w="9525">
            <a:noFill/>
            <a:miter lim="800000"/>
            <a:headEnd/>
            <a:tailEnd/>
          </a:ln>
        </p:spPr>
        <p:txBody>
          <a:bodyPr wrap="none">
            <a:spAutoFit/>
          </a:bodyPr>
          <a:lstStyle/>
          <a:p>
            <a:r>
              <a:rPr lang="en-US" sz="1100">
                <a:latin typeface="Gill Sans MT"/>
              </a:rPr>
              <a:t>LWM2M Clients</a:t>
            </a:r>
          </a:p>
        </p:txBody>
      </p:sp>
      <p:sp>
        <p:nvSpPr>
          <p:cNvPr id="25" name="Left Arrow 24"/>
          <p:cNvSpPr/>
          <p:nvPr/>
        </p:nvSpPr>
        <p:spPr>
          <a:xfrm rot="18420586">
            <a:off x="3602565" y="2334176"/>
            <a:ext cx="1416050" cy="341799"/>
          </a:xfrm>
          <a:prstGeom prst="leftArrow">
            <a:avLst/>
          </a:prstGeom>
          <a:solidFill>
            <a:schemeClr val="accent6">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1. GET</a:t>
            </a:r>
          </a:p>
        </p:txBody>
      </p:sp>
      <p:sp>
        <p:nvSpPr>
          <p:cNvPr id="35" name="Right Arrow 34"/>
          <p:cNvSpPr/>
          <p:nvPr/>
        </p:nvSpPr>
        <p:spPr>
          <a:xfrm rot="17369193">
            <a:off x="3383615" y="3887348"/>
            <a:ext cx="1285875" cy="340607"/>
          </a:xfrm>
          <a:prstGeom prst="rightArrow">
            <a:avLst/>
          </a:prstGeom>
          <a:solidFill>
            <a:srgbClr val="FAC09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3. REPLY</a:t>
            </a:r>
          </a:p>
        </p:txBody>
      </p:sp>
      <p:sp>
        <p:nvSpPr>
          <p:cNvPr id="36" name="Left Arrow 35"/>
          <p:cNvSpPr/>
          <p:nvPr/>
        </p:nvSpPr>
        <p:spPr>
          <a:xfrm rot="17349277">
            <a:off x="3126575" y="3912945"/>
            <a:ext cx="1322388" cy="341798"/>
          </a:xfrm>
          <a:prstGeom prst="leftArrow">
            <a:avLst/>
          </a:prstGeom>
          <a:solidFill>
            <a:schemeClr val="accent6">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2. GET</a:t>
            </a:r>
          </a:p>
        </p:txBody>
      </p:sp>
      <p:sp>
        <p:nvSpPr>
          <p:cNvPr id="37" name="Right Arrow 36"/>
          <p:cNvSpPr/>
          <p:nvPr/>
        </p:nvSpPr>
        <p:spPr>
          <a:xfrm rot="18430664">
            <a:off x="3814156" y="2440539"/>
            <a:ext cx="1428750" cy="341798"/>
          </a:xfrm>
          <a:prstGeom prst="rightArrow">
            <a:avLst/>
          </a:prstGeom>
          <a:solidFill>
            <a:srgbClr val="FAC09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4. REPLY</a:t>
            </a:r>
          </a:p>
        </p:txBody>
      </p:sp>
      <p:sp>
        <p:nvSpPr>
          <p:cNvPr id="55316" name="TextBox 2"/>
          <p:cNvSpPr txBox="1">
            <a:spLocks noChangeArrowheads="1"/>
          </p:cNvSpPr>
          <p:nvPr/>
        </p:nvSpPr>
        <p:spPr bwMode="auto">
          <a:xfrm>
            <a:off x="1944798" y="2103439"/>
            <a:ext cx="2283022" cy="369887"/>
          </a:xfrm>
          <a:prstGeom prst="rect">
            <a:avLst/>
          </a:prstGeom>
          <a:noFill/>
          <a:ln w="9525">
            <a:noFill/>
            <a:miter lim="800000"/>
            <a:headEnd/>
            <a:tailEnd/>
          </a:ln>
        </p:spPr>
        <p:txBody>
          <a:bodyPr wrap="none" lIns="0" tIns="0" rIns="0" bIns="0"/>
          <a:lstStyle/>
          <a:p>
            <a:r>
              <a:rPr lang="en-US" sz="1100">
                <a:latin typeface="Gill Sans MT"/>
              </a:rPr>
              <a:t>/domain/endpoints/3303/0/5700</a:t>
            </a:r>
          </a:p>
        </p:txBody>
      </p:sp>
      <p:sp>
        <p:nvSpPr>
          <p:cNvPr id="55317" name="Rectangle 3"/>
          <p:cNvSpPr>
            <a:spLocks noChangeArrowheads="1"/>
          </p:cNvSpPr>
          <p:nvPr/>
        </p:nvSpPr>
        <p:spPr bwMode="auto">
          <a:xfrm>
            <a:off x="2556939" y="3879850"/>
            <a:ext cx="939681" cy="261610"/>
          </a:xfrm>
          <a:prstGeom prst="rect">
            <a:avLst/>
          </a:prstGeom>
          <a:noFill/>
          <a:ln w="9525">
            <a:noFill/>
            <a:miter lim="800000"/>
            <a:headEnd/>
            <a:tailEnd/>
          </a:ln>
        </p:spPr>
        <p:txBody>
          <a:bodyPr wrap="none">
            <a:spAutoFit/>
          </a:bodyPr>
          <a:lstStyle/>
          <a:p>
            <a:r>
              <a:rPr lang="en-US" sz="1100">
                <a:latin typeface="Gill Sans MT"/>
              </a:rPr>
              <a:t>/3303/0/5700</a:t>
            </a:r>
          </a:p>
        </p:txBody>
      </p:sp>
    </p:spTree>
    <p:extLst>
      <p:ext uri="{BB962C8B-B14F-4D97-AF65-F5344CB8AC3E}">
        <p14:creationId xmlns:p14="http://schemas.microsoft.com/office/powerpoint/2010/main" val="1174573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63" y="228600"/>
            <a:ext cx="8372274" cy="574675"/>
          </a:xfrm>
        </p:spPr>
        <p:txBody>
          <a:bodyPr>
            <a:normAutofit fontScale="90000"/>
          </a:bodyPr>
          <a:lstStyle/>
          <a:p>
            <a:pPr eaLnBrk="1" fontAlgn="auto" hangingPunct="1">
              <a:spcAft>
                <a:spcPts val="0"/>
              </a:spcAft>
              <a:defRPr/>
            </a:pPr>
            <a:r>
              <a:rPr lang="en-US" dirty="0">
                <a:ea typeface="+mj-ea"/>
              </a:rPr>
              <a:t>LWM2M Application Server</a:t>
            </a:r>
          </a:p>
        </p:txBody>
      </p:sp>
      <p:sp>
        <p:nvSpPr>
          <p:cNvPr id="7" name="Rectangle 6"/>
          <p:cNvSpPr/>
          <p:nvPr/>
        </p:nvSpPr>
        <p:spPr>
          <a:xfrm>
            <a:off x="3741918" y="3003551"/>
            <a:ext cx="2410453" cy="619125"/>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8" name="Rectangle 7"/>
          <p:cNvSpPr/>
          <p:nvPr/>
        </p:nvSpPr>
        <p:spPr>
          <a:xfrm>
            <a:off x="4287366" y="1397001"/>
            <a:ext cx="911066" cy="588963"/>
          </a:xfrm>
          <a:prstGeom prst="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Web </a:t>
            </a:r>
            <a:r>
              <a:rPr lang="en-US" sz="1100" dirty="0" smtClean="0">
                <a:solidFill>
                  <a:srgbClr val="000000"/>
                </a:solidFill>
              </a:rPr>
              <a:t>Server App</a:t>
            </a:r>
            <a:endParaRPr lang="en-US" sz="1100" dirty="0">
              <a:solidFill>
                <a:srgbClr val="000000"/>
              </a:solidFill>
            </a:endParaRPr>
          </a:p>
        </p:txBody>
      </p:sp>
      <p:sp>
        <p:nvSpPr>
          <p:cNvPr id="11" name="Rectangle 10"/>
          <p:cNvSpPr/>
          <p:nvPr/>
        </p:nvSpPr>
        <p:spPr>
          <a:xfrm>
            <a:off x="3908650" y="3203576"/>
            <a:ext cx="307261" cy="282575"/>
          </a:xfrm>
          <a:prstGeom prst="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2" name="Rectangle 11"/>
          <p:cNvSpPr/>
          <p:nvPr/>
        </p:nvSpPr>
        <p:spPr>
          <a:xfrm>
            <a:off x="4330241" y="3214689"/>
            <a:ext cx="307261" cy="282575"/>
          </a:xfrm>
          <a:prstGeom prst="rect">
            <a:avLst/>
          </a:prstGeom>
          <a:solidFill>
            <a:srgbClr val="51CDED"/>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3" name="Rectangle 12"/>
          <p:cNvSpPr/>
          <p:nvPr/>
        </p:nvSpPr>
        <p:spPr>
          <a:xfrm>
            <a:off x="4738732" y="3203576"/>
            <a:ext cx="307261" cy="282575"/>
          </a:xfrm>
          <a:prstGeom prst="rect">
            <a:avLst/>
          </a:prstGeom>
          <a:solidFill>
            <a:srgbClr val="51CDED"/>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7351" name="Rectangle 14"/>
          <p:cNvSpPr>
            <a:spLocks noChangeArrowheads="1"/>
          </p:cNvSpPr>
          <p:nvPr/>
        </p:nvSpPr>
        <p:spPr bwMode="auto">
          <a:xfrm>
            <a:off x="5072194" y="2984501"/>
            <a:ext cx="1106378" cy="261610"/>
          </a:xfrm>
          <a:prstGeom prst="rect">
            <a:avLst/>
          </a:prstGeom>
          <a:noFill/>
          <a:ln w="9525">
            <a:noFill/>
            <a:miter lim="800000"/>
            <a:headEnd/>
            <a:tailEnd/>
          </a:ln>
        </p:spPr>
        <p:txBody>
          <a:bodyPr>
            <a:spAutoFit/>
          </a:bodyPr>
          <a:lstStyle/>
          <a:p>
            <a:pPr algn="ctr"/>
            <a:r>
              <a:rPr lang="en-US" sz="1100">
                <a:latin typeface="Gill Sans MT"/>
              </a:rPr>
              <a:t>LWM2M Server</a:t>
            </a:r>
          </a:p>
        </p:txBody>
      </p:sp>
      <p:cxnSp>
        <p:nvCxnSpPr>
          <p:cNvPr id="16" name="Straight Arrow Connector 15"/>
          <p:cNvCxnSpPr>
            <a:stCxn id="8" idx="2"/>
            <a:endCxn id="11" idx="0"/>
          </p:cNvCxnSpPr>
          <p:nvPr/>
        </p:nvCxnSpPr>
        <p:spPr>
          <a:xfrm flipH="1">
            <a:off x="4062280" y="1985963"/>
            <a:ext cx="680024" cy="12176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2"/>
            <a:endCxn id="12" idx="0"/>
          </p:cNvCxnSpPr>
          <p:nvPr/>
        </p:nvCxnSpPr>
        <p:spPr>
          <a:xfrm flipH="1">
            <a:off x="4483871" y="1985964"/>
            <a:ext cx="258433" cy="1228725"/>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2"/>
            <a:endCxn id="13" idx="0"/>
          </p:cNvCxnSpPr>
          <p:nvPr/>
        </p:nvCxnSpPr>
        <p:spPr>
          <a:xfrm>
            <a:off x="4742304" y="1985963"/>
            <a:ext cx="150058" cy="12176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2"/>
            <a:endCxn id="33" idx="0"/>
          </p:cNvCxnSpPr>
          <p:nvPr/>
        </p:nvCxnSpPr>
        <p:spPr>
          <a:xfrm flipH="1">
            <a:off x="3771692" y="3486151"/>
            <a:ext cx="290588" cy="1128713"/>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32" idx="0"/>
          </p:cNvCxnSpPr>
          <p:nvPr/>
        </p:nvCxnSpPr>
        <p:spPr>
          <a:xfrm>
            <a:off x="4483871" y="3497263"/>
            <a:ext cx="4764" cy="1116012"/>
          </a:xfrm>
          <a:prstGeom prst="straightConnector1">
            <a:avLst/>
          </a:prstGeom>
          <a:ln w="1905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192092" y="4613276"/>
            <a:ext cx="594277" cy="523875"/>
          </a:xfrm>
          <a:prstGeom prst="rect">
            <a:avLst/>
          </a:prstGeom>
          <a:solidFill>
            <a:srgbClr val="51CDED"/>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solidFill>
                  <a:srgbClr val="000000"/>
                </a:solidFill>
              </a:rPr>
              <a:t>IP Device</a:t>
            </a:r>
          </a:p>
        </p:txBody>
      </p:sp>
      <p:sp>
        <p:nvSpPr>
          <p:cNvPr id="33" name="Rectangle 32"/>
          <p:cNvSpPr/>
          <p:nvPr/>
        </p:nvSpPr>
        <p:spPr>
          <a:xfrm>
            <a:off x="3475149" y="4614864"/>
            <a:ext cx="594277" cy="523875"/>
          </a:xfrm>
          <a:prstGeom prst="rect">
            <a:avLst/>
          </a:prstGeom>
          <a:solidFill>
            <a:srgbClr val="51CDED"/>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050" dirty="0">
                <a:solidFill>
                  <a:srgbClr val="000000"/>
                </a:solidFill>
              </a:rPr>
              <a:t>IP Device</a:t>
            </a:r>
          </a:p>
        </p:txBody>
      </p:sp>
      <p:sp>
        <p:nvSpPr>
          <p:cNvPr id="57359" name="Rectangle 33"/>
          <p:cNvSpPr>
            <a:spLocks noChangeArrowheads="1"/>
          </p:cNvSpPr>
          <p:nvPr/>
        </p:nvSpPr>
        <p:spPr bwMode="auto">
          <a:xfrm>
            <a:off x="3477531" y="5227639"/>
            <a:ext cx="1130438" cy="261610"/>
          </a:xfrm>
          <a:prstGeom prst="rect">
            <a:avLst/>
          </a:prstGeom>
          <a:noFill/>
          <a:ln w="9525">
            <a:noFill/>
            <a:miter lim="800000"/>
            <a:headEnd/>
            <a:tailEnd/>
          </a:ln>
        </p:spPr>
        <p:txBody>
          <a:bodyPr wrap="none">
            <a:spAutoFit/>
          </a:bodyPr>
          <a:lstStyle/>
          <a:p>
            <a:r>
              <a:rPr lang="en-US" sz="1100">
                <a:latin typeface="Gill Sans MT"/>
              </a:rPr>
              <a:t>LWM2M Clients</a:t>
            </a:r>
          </a:p>
        </p:txBody>
      </p:sp>
      <p:sp>
        <p:nvSpPr>
          <p:cNvPr id="35" name="Right Arrow 34"/>
          <p:cNvSpPr/>
          <p:nvPr/>
        </p:nvSpPr>
        <p:spPr>
          <a:xfrm rot="17303469">
            <a:off x="3097608" y="3866908"/>
            <a:ext cx="1411287" cy="341799"/>
          </a:xfrm>
          <a:prstGeom prst="rightArrow">
            <a:avLst/>
          </a:prstGeom>
          <a:solidFill>
            <a:srgbClr val="FAC09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1. NOTIFY</a:t>
            </a:r>
          </a:p>
        </p:txBody>
      </p:sp>
      <p:sp>
        <p:nvSpPr>
          <p:cNvPr id="37" name="Right Arrow 36"/>
          <p:cNvSpPr/>
          <p:nvPr/>
        </p:nvSpPr>
        <p:spPr>
          <a:xfrm rot="18370886">
            <a:off x="3597009" y="2334970"/>
            <a:ext cx="1427162" cy="341799"/>
          </a:xfrm>
          <a:prstGeom prst="rightArrow">
            <a:avLst/>
          </a:prstGeom>
          <a:solidFill>
            <a:srgbClr val="FAC09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rgbClr val="000000"/>
                </a:solidFill>
              </a:rPr>
              <a:t>2. NOTIFY</a:t>
            </a:r>
          </a:p>
        </p:txBody>
      </p:sp>
    </p:spTree>
    <p:extLst>
      <p:ext uri="{BB962C8B-B14F-4D97-AF65-F5344CB8AC3E}">
        <p14:creationId xmlns:p14="http://schemas.microsoft.com/office/powerpoint/2010/main" val="1167531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p:cNvSpPr>
          <p:nvPr>
            <p:ph type="ctrTitle" idx="4294967295"/>
          </p:nvPr>
        </p:nvSpPr>
        <p:spPr>
          <a:xfrm>
            <a:off x="685979" y="2130426"/>
            <a:ext cx="7772043" cy="1470025"/>
          </a:xfrm>
        </p:spPr>
        <p:txBody>
          <a:bodyPr/>
          <a:lstStyle/>
          <a:p>
            <a:pPr eaLnBrk="1" hangingPunct="1"/>
            <a:r>
              <a:rPr lang="en-US" altLang="en-US" smtClean="0"/>
              <a:t>Why Lightweight Device Management</a:t>
            </a:r>
            <a:br>
              <a:rPr lang="en-US" altLang="en-US" smtClean="0"/>
            </a:br>
            <a:endParaRPr lang="fi-FI" smtClean="0"/>
          </a:p>
        </p:txBody>
      </p:sp>
      <p:sp>
        <p:nvSpPr>
          <p:cNvPr id="19458" name="Rectangle 5"/>
          <p:cNvSpPr>
            <a:spLocks noGrp="1"/>
          </p:cNvSpPr>
          <p:nvPr>
            <p:ph type="subTitle" idx="4294967295"/>
          </p:nvPr>
        </p:nvSpPr>
        <p:spPr>
          <a:xfrm>
            <a:off x="1371958" y="3886200"/>
            <a:ext cx="6400085" cy="1752600"/>
          </a:xfrm>
        </p:spPr>
        <p:txBody>
          <a:bodyPr/>
          <a:lstStyle/>
          <a:p>
            <a:pPr marL="0" indent="0" algn="ctr" eaLnBrk="1" hangingPunct="1">
              <a:buFont typeface="Wingdings" pitchFamily="2" charset="2"/>
              <a:buNone/>
            </a:pPr>
            <a:endParaRPr lang="fi-FI" smtClean="0"/>
          </a:p>
        </p:txBody>
      </p:sp>
    </p:spTree>
    <p:extLst>
      <p:ext uri="{BB962C8B-B14F-4D97-AF65-F5344CB8AC3E}">
        <p14:creationId xmlns:p14="http://schemas.microsoft.com/office/powerpoint/2010/main" val="1979070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ea typeface="+mj-ea"/>
              </a:rPr>
              <a:t>LWM2M Supports Sleeping Endpoints “b=</a:t>
            </a:r>
            <a:r>
              <a:rPr lang="en-US" dirty="0" err="1" smtClean="0">
                <a:ea typeface="+mj-ea"/>
              </a:rPr>
              <a:t>uq</a:t>
            </a:r>
            <a:r>
              <a:rPr lang="en-US" dirty="0" smtClean="0">
                <a:ea typeface="+mj-ea"/>
              </a:rPr>
              <a:t>”</a:t>
            </a:r>
            <a:endParaRPr lang="en-US" dirty="0">
              <a:ea typeface="+mj-ea"/>
            </a:endParaRPr>
          </a:p>
        </p:txBody>
      </p:sp>
      <p:pic>
        <p:nvPicPr>
          <p:cNvPr id="59394" name="Picture 3"/>
          <p:cNvPicPr>
            <a:picLocks noChangeAspect="1" noChangeArrowheads="1"/>
          </p:cNvPicPr>
          <p:nvPr/>
        </p:nvPicPr>
        <p:blipFill>
          <a:blip r:embed="rId3"/>
          <a:srcRect/>
          <a:stretch>
            <a:fillRect/>
          </a:stretch>
        </p:blipFill>
        <p:spPr bwMode="auto">
          <a:xfrm>
            <a:off x="4191000" y="1530350"/>
            <a:ext cx="4049179" cy="5327650"/>
          </a:xfrm>
          <a:prstGeom prst="rect">
            <a:avLst/>
          </a:prstGeom>
          <a:noFill/>
          <a:ln w="9525">
            <a:noFill/>
            <a:miter lim="800000"/>
            <a:headEnd/>
            <a:tailEnd/>
          </a:ln>
        </p:spPr>
      </p:pic>
      <p:sp>
        <p:nvSpPr>
          <p:cNvPr id="59395" name="Content Placeholder 2"/>
          <p:cNvSpPr>
            <a:spLocks noGrp="1"/>
          </p:cNvSpPr>
          <p:nvPr>
            <p:ph idx="1"/>
          </p:nvPr>
        </p:nvSpPr>
        <p:spPr>
          <a:xfrm>
            <a:off x="369190" y="1414463"/>
            <a:ext cx="3332237" cy="4679950"/>
          </a:xfrm>
        </p:spPr>
        <p:txBody>
          <a:bodyPr/>
          <a:lstStyle/>
          <a:p>
            <a:pPr eaLnBrk="1" hangingPunct="1"/>
            <a:r>
              <a:rPr lang="en-US" dirty="0" smtClean="0"/>
              <a:t>Client uses the registration refresh to inform LWM2M server that it is awake, and listens for any queued operations</a:t>
            </a:r>
          </a:p>
        </p:txBody>
      </p:sp>
    </p:spTree>
    <p:extLst>
      <p:ext uri="{BB962C8B-B14F-4D97-AF65-F5344CB8AC3E}">
        <p14:creationId xmlns:p14="http://schemas.microsoft.com/office/powerpoint/2010/main" val="202951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ea typeface="+mj-ea"/>
              </a:rPr>
              <a:t>Observe Parameters</a:t>
            </a:r>
            <a:endParaRPr lang="en-US" dirty="0">
              <a:ea typeface="+mj-ea"/>
            </a:endParaRPr>
          </a:p>
        </p:txBody>
      </p:sp>
      <p:sp>
        <p:nvSpPr>
          <p:cNvPr id="61442" name="Content Placeholder 2"/>
          <p:cNvSpPr>
            <a:spLocks noGrp="1"/>
          </p:cNvSpPr>
          <p:nvPr>
            <p:ph idx="1"/>
          </p:nvPr>
        </p:nvSpPr>
        <p:spPr/>
        <p:txBody>
          <a:bodyPr/>
          <a:lstStyle/>
          <a:p>
            <a:pPr eaLnBrk="1" hangingPunct="1"/>
            <a:r>
              <a:rPr lang="en-US" sz="2000" dirty="0" smtClean="0"/>
              <a:t>LWM2M provides a mechanism to control Observation</a:t>
            </a:r>
          </a:p>
          <a:p>
            <a:pPr eaLnBrk="1" hangingPunct="1"/>
            <a:r>
              <a:rPr lang="en-US" sz="2000" dirty="0" smtClean="0"/>
              <a:t>“Write Attributes” Interface using query parameters to set observe attributes:</a:t>
            </a:r>
          </a:p>
          <a:p>
            <a:pPr eaLnBrk="1" hangingPunct="1"/>
            <a:r>
              <a:rPr lang="en-US" sz="2000" dirty="0" err="1" smtClean="0"/>
              <a:t>Pmin</a:t>
            </a:r>
            <a:r>
              <a:rPr lang="en-US" sz="2000" dirty="0" smtClean="0"/>
              <a:t> – minimum observation quiet period, to limit notification frequency</a:t>
            </a:r>
          </a:p>
          <a:p>
            <a:pPr eaLnBrk="1" hangingPunct="1"/>
            <a:r>
              <a:rPr lang="en-US" sz="2000" dirty="0" err="1" smtClean="0"/>
              <a:t>Pmax</a:t>
            </a:r>
            <a:r>
              <a:rPr lang="en-US" sz="2000" dirty="0" smtClean="0"/>
              <a:t> – maximum observation quiet period, to guarantee notifications</a:t>
            </a:r>
          </a:p>
          <a:p>
            <a:pPr eaLnBrk="1" hangingPunct="1"/>
            <a:r>
              <a:rPr lang="en-US" sz="2000" dirty="0" smtClean="0"/>
              <a:t>Lt – low limit measurement notification, like low alarm, in engineering units</a:t>
            </a:r>
          </a:p>
          <a:p>
            <a:pPr eaLnBrk="1" hangingPunct="1"/>
            <a:r>
              <a:rPr lang="en-US" sz="2000" dirty="0" smtClean="0"/>
              <a:t>Gt – high limit measurement notification, like a high alarm, in engineering units</a:t>
            </a:r>
          </a:p>
          <a:p>
            <a:pPr eaLnBrk="1" hangingPunct="1"/>
            <a:r>
              <a:rPr lang="en-US" sz="2000" dirty="0" smtClean="0"/>
              <a:t>Step – Minimum delta change required to notify, in engineering units</a:t>
            </a:r>
          </a:p>
        </p:txBody>
      </p:sp>
    </p:spTree>
    <p:extLst>
      <p:ext uri="{BB962C8B-B14F-4D97-AF65-F5344CB8AC3E}">
        <p14:creationId xmlns:p14="http://schemas.microsoft.com/office/powerpoint/2010/main" val="2243522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ea typeface="+mj-ea"/>
              </a:rPr>
              <a:t>LWM2M Bulk Read</a:t>
            </a:r>
            <a:endParaRPr lang="en-US" dirty="0">
              <a:ea typeface="+mj-ea"/>
            </a:endParaRPr>
          </a:p>
        </p:txBody>
      </p:sp>
      <p:sp>
        <p:nvSpPr>
          <p:cNvPr id="63490" name="Content Placeholder 2"/>
          <p:cNvSpPr>
            <a:spLocks noGrp="1"/>
          </p:cNvSpPr>
          <p:nvPr>
            <p:ph idx="1"/>
          </p:nvPr>
        </p:nvSpPr>
        <p:spPr>
          <a:xfrm>
            <a:off x="766962" y="1347788"/>
            <a:ext cx="3520404" cy="4679950"/>
          </a:xfrm>
        </p:spPr>
        <p:txBody>
          <a:bodyPr/>
          <a:lstStyle/>
          <a:p>
            <a:pPr eaLnBrk="1" hangingPunct="1"/>
            <a:r>
              <a:rPr lang="en-US" smtClean="0"/>
              <a:t>Returns TLV or JSON based on requested content-format</a:t>
            </a:r>
          </a:p>
          <a:p>
            <a:pPr eaLnBrk="1" hangingPunct="1"/>
            <a:r>
              <a:rPr lang="en-US" smtClean="0"/>
              <a:t>CBOR needs to be added</a:t>
            </a:r>
          </a:p>
          <a:p>
            <a:pPr eaLnBrk="1" hangingPunct="1"/>
            <a:r>
              <a:rPr lang="en-US" smtClean="0"/>
              <a:t>Linked Objects are supported </a:t>
            </a:r>
          </a:p>
        </p:txBody>
      </p:sp>
      <p:sp>
        <p:nvSpPr>
          <p:cNvPr id="63491" name="Rectangle 3"/>
          <p:cNvSpPr>
            <a:spLocks noChangeArrowheads="1"/>
          </p:cNvSpPr>
          <p:nvPr/>
        </p:nvSpPr>
        <p:spPr bwMode="auto">
          <a:xfrm>
            <a:off x="4575573" y="949326"/>
            <a:ext cx="3660935" cy="5909310"/>
          </a:xfrm>
          <a:prstGeom prst="rect">
            <a:avLst/>
          </a:prstGeom>
          <a:noFill/>
          <a:ln w="9525">
            <a:noFill/>
            <a:miter lim="800000"/>
            <a:headEnd/>
            <a:tailEnd/>
          </a:ln>
        </p:spPr>
        <p:txBody>
          <a:bodyPr>
            <a:spAutoFit/>
          </a:bodyPr>
          <a:lstStyle/>
          <a:p>
            <a:r>
              <a:rPr lang="en-GB">
                <a:latin typeface="Gill Sans MT"/>
              </a:rPr>
              <a:t> </a:t>
            </a:r>
            <a:endParaRPr lang="en-US">
              <a:latin typeface="Gill Sans MT"/>
            </a:endParaRPr>
          </a:p>
          <a:p>
            <a:r>
              <a:rPr lang="it-IT">
                <a:latin typeface="Gill Sans MT"/>
              </a:rPr>
              <a:t>{“e”:[ </a:t>
            </a:r>
            <a:endParaRPr lang="en-US">
              <a:latin typeface="Gill Sans MT"/>
            </a:endParaRPr>
          </a:p>
          <a:p>
            <a:r>
              <a:rPr lang="it-IT">
                <a:latin typeface="Gill Sans MT"/>
              </a:rPr>
              <a:t>  {"n":"0","sv":"Open Mobile Alliance"},</a:t>
            </a:r>
            <a:endParaRPr lang="en-US">
              <a:latin typeface="Gill Sans MT"/>
            </a:endParaRPr>
          </a:p>
          <a:p>
            <a:r>
              <a:rPr lang="it-IT">
                <a:latin typeface="Gill Sans MT"/>
              </a:rPr>
              <a:t>  {"n":"1","sv":"Lightweight M2M Client"},</a:t>
            </a:r>
            <a:endParaRPr lang="en-US">
              <a:latin typeface="Gill Sans MT"/>
            </a:endParaRPr>
          </a:p>
          <a:p>
            <a:r>
              <a:rPr lang="it-IT">
                <a:latin typeface="Gill Sans MT"/>
              </a:rPr>
              <a:t>  {"n":"2","sv":"345000123"},</a:t>
            </a:r>
            <a:endParaRPr lang="en-US">
              <a:latin typeface="Gill Sans MT"/>
            </a:endParaRPr>
          </a:p>
          <a:p>
            <a:r>
              <a:rPr lang="it-IT">
                <a:latin typeface="Gill Sans MT"/>
              </a:rPr>
              <a:t>{"n":"3","sv":"1.0"},</a:t>
            </a:r>
            <a:endParaRPr lang="en-US">
              <a:latin typeface="Gill Sans MT"/>
            </a:endParaRPr>
          </a:p>
          <a:p>
            <a:r>
              <a:rPr lang="it-IT">
                <a:latin typeface="Gill Sans MT"/>
              </a:rPr>
              <a:t>{"n":"6/0","v":"1"},</a:t>
            </a:r>
            <a:endParaRPr lang="en-US">
              <a:latin typeface="Gill Sans MT"/>
            </a:endParaRPr>
          </a:p>
          <a:p>
            <a:r>
              <a:rPr lang="it-IT">
                <a:latin typeface="Gill Sans MT"/>
              </a:rPr>
              <a:t>  {"n":"6/1","v":"5"},</a:t>
            </a:r>
            <a:endParaRPr lang="en-US">
              <a:latin typeface="Gill Sans MT"/>
            </a:endParaRPr>
          </a:p>
          <a:p>
            <a:r>
              <a:rPr lang="it-IT">
                <a:latin typeface="Gill Sans MT"/>
              </a:rPr>
              <a:t>  {"n":"7/0","v":"3800"},</a:t>
            </a:r>
            <a:endParaRPr lang="en-US">
              <a:latin typeface="Gill Sans MT"/>
            </a:endParaRPr>
          </a:p>
          <a:p>
            <a:r>
              <a:rPr lang="it-IT">
                <a:latin typeface="Gill Sans MT"/>
              </a:rPr>
              <a:t>  {"n":"7/1","v":"5000"},</a:t>
            </a:r>
            <a:endParaRPr lang="en-US">
              <a:latin typeface="Gill Sans MT"/>
            </a:endParaRPr>
          </a:p>
          <a:p>
            <a:r>
              <a:rPr lang="it-IT">
                <a:latin typeface="Gill Sans MT"/>
              </a:rPr>
              <a:t>  {"n":"8/0","v":"125"},</a:t>
            </a:r>
            <a:endParaRPr lang="en-US">
              <a:latin typeface="Gill Sans MT"/>
            </a:endParaRPr>
          </a:p>
          <a:p>
            <a:r>
              <a:rPr lang="it-IT">
                <a:latin typeface="Gill Sans MT"/>
              </a:rPr>
              <a:t>  {"n":"8/1","v":"900"},</a:t>
            </a:r>
            <a:endParaRPr lang="en-US">
              <a:latin typeface="Gill Sans MT"/>
            </a:endParaRPr>
          </a:p>
          <a:p>
            <a:r>
              <a:rPr lang="it-IT">
                <a:latin typeface="Gill Sans MT"/>
              </a:rPr>
              <a:t>  {"n":"9","v":"100"},</a:t>
            </a:r>
            <a:endParaRPr lang="en-US">
              <a:latin typeface="Gill Sans MT"/>
            </a:endParaRPr>
          </a:p>
          <a:p>
            <a:r>
              <a:rPr lang="it-IT">
                <a:latin typeface="Gill Sans MT"/>
              </a:rPr>
              <a:t>  {"n":"10","v":"15"},</a:t>
            </a:r>
            <a:endParaRPr lang="en-US">
              <a:latin typeface="Gill Sans MT"/>
            </a:endParaRPr>
          </a:p>
          <a:p>
            <a:r>
              <a:rPr lang="it-IT">
                <a:latin typeface="Gill Sans MT"/>
              </a:rPr>
              <a:t>  {"n":"11/0","v":"0"},</a:t>
            </a:r>
            <a:endParaRPr lang="en-US">
              <a:latin typeface="Gill Sans MT"/>
            </a:endParaRPr>
          </a:p>
          <a:p>
            <a:r>
              <a:rPr lang="it-IT">
                <a:latin typeface="Gill Sans MT"/>
              </a:rPr>
              <a:t>  {"n":"13","v":"1367491215"},</a:t>
            </a:r>
            <a:endParaRPr lang="en-US">
              <a:latin typeface="Gill Sans MT"/>
            </a:endParaRPr>
          </a:p>
          <a:p>
            <a:r>
              <a:rPr lang="it-IT">
                <a:latin typeface="Gill Sans MT"/>
              </a:rPr>
              <a:t>  {"n":"14","sv":"+02:00"},</a:t>
            </a:r>
            <a:endParaRPr lang="en-US">
              <a:latin typeface="Gill Sans MT"/>
            </a:endParaRPr>
          </a:p>
          <a:p>
            <a:r>
              <a:rPr lang="it-IT">
                <a:latin typeface="Gill Sans MT"/>
              </a:rPr>
              <a:t>{"n":"15","sv":"U"}]</a:t>
            </a:r>
            <a:endParaRPr lang="en-US">
              <a:latin typeface="Gill Sans MT"/>
            </a:endParaRPr>
          </a:p>
          <a:p>
            <a:r>
              <a:rPr lang="en-GB">
                <a:latin typeface="Gill Sans MT"/>
              </a:rPr>
              <a:t>}</a:t>
            </a:r>
            <a:endParaRPr lang="en-US">
              <a:latin typeface="Gill Sans MT"/>
            </a:endParaRPr>
          </a:p>
        </p:txBody>
      </p:sp>
    </p:spTree>
    <p:extLst>
      <p:ext uri="{BB962C8B-B14F-4D97-AF65-F5344CB8AC3E}">
        <p14:creationId xmlns:p14="http://schemas.microsoft.com/office/powerpoint/2010/main" val="1538713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07" y="609600"/>
            <a:ext cx="8372274" cy="574675"/>
          </a:xfrm>
        </p:spPr>
        <p:txBody>
          <a:bodyPr>
            <a:normAutofit fontScale="90000"/>
          </a:bodyPr>
          <a:lstStyle/>
          <a:p>
            <a:pPr eaLnBrk="1" fontAlgn="auto" hangingPunct="1">
              <a:spcAft>
                <a:spcPts val="0"/>
              </a:spcAft>
              <a:defRPr/>
            </a:pPr>
            <a:r>
              <a:rPr lang="en-US" dirty="0" smtClean="0">
                <a:ea typeface="+mj-ea"/>
              </a:rPr>
              <a:t>LWM2M Uses </a:t>
            </a:r>
            <a:r>
              <a:rPr lang="en-US" dirty="0" err="1" smtClean="0">
                <a:ea typeface="+mj-ea"/>
              </a:rPr>
              <a:t>CoRE</a:t>
            </a:r>
            <a:r>
              <a:rPr lang="en-US" dirty="0" smtClean="0">
                <a:ea typeface="+mj-ea"/>
              </a:rPr>
              <a:t> RD </a:t>
            </a:r>
            <a:br>
              <a:rPr lang="en-US" dirty="0" smtClean="0">
                <a:ea typeface="+mj-ea"/>
              </a:rPr>
            </a:br>
            <a:r>
              <a:rPr lang="en-US" dirty="0" smtClean="0">
                <a:ea typeface="+mj-ea"/>
              </a:rPr>
              <a:t>Resource Links (RFC 6690) </a:t>
            </a:r>
            <a:endParaRPr lang="en-US" dirty="0">
              <a:ea typeface="+mj-ea"/>
            </a:endParaRPr>
          </a:p>
        </p:txBody>
      </p:sp>
      <p:sp>
        <p:nvSpPr>
          <p:cNvPr id="3" name="Content Placeholder 2"/>
          <p:cNvSpPr>
            <a:spLocks noGrp="1"/>
          </p:cNvSpPr>
          <p:nvPr>
            <p:ph idx="1"/>
          </p:nvPr>
        </p:nvSpPr>
        <p:spPr>
          <a:xfrm>
            <a:off x="870574" y="3581400"/>
            <a:ext cx="7511426" cy="3047999"/>
          </a:xfrm>
        </p:spPr>
        <p:txBody>
          <a:bodyPr>
            <a:noAutofit/>
          </a:bodyPr>
          <a:lstStyle/>
          <a:p>
            <a:pPr eaLnBrk="1" fontAlgn="auto" hangingPunct="1">
              <a:lnSpc>
                <a:spcPct val="110000"/>
              </a:lnSpc>
              <a:spcAft>
                <a:spcPts val="0"/>
              </a:spcAft>
              <a:buClr>
                <a:schemeClr val="accent5"/>
              </a:buClr>
              <a:buFont typeface="Wingdings" charset="2"/>
              <a:buChar char="§"/>
              <a:defRPr/>
            </a:pPr>
            <a:r>
              <a:rPr lang="en-US" sz="2400" dirty="0" smtClean="0">
                <a:ea typeface="+mn-ea"/>
              </a:rPr>
              <a:t>Links are uploaded during registration to inform the LWM2M server about resources on the endpoint</a:t>
            </a:r>
          </a:p>
          <a:p>
            <a:pPr eaLnBrk="1" fontAlgn="auto" hangingPunct="1">
              <a:lnSpc>
                <a:spcPct val="110000"/>
              </a:lnSpc>
              <a:spcAft>
                <a:spcPts val="0"/>
              </a:spcAft>
              <a:buClr>
                <a:schemeClr val="accent5"/>
              </a:buClr>
              <a:buFont typeface="Wingdings" charset="2"/>
              <a:buChar char="§"/>
              <a:defRPr/>
            </a:pPr>
            <a:r>
              <a:rPr lang="en-US" sz="2400" dirty="0" smtClean="0">
                <a:ea typeface="+mn-ea"/>
              </a:rPr>
              <a:t>Links are discovered using GET with content type “application/link-format”</a:t>
            </a:r>
          </a:p>
          <a:p>
            <a:pPr eaLnBrk="1" fontAlgn="auto" hangingPunct="1">
              <a:lnSpc>
                <a:spcPct val="110000"/>
              </a:lnSpc>
              <a:spcAft>
                <a:spcPts val="0"/>
              </a:spcAft>
              <a:buClr>
                <a:schemeClr val="accent5"/>
              </a:buClr>
              <a:buFont typeface="Wingdings" charset="2"/>
              <a:buChar char="§"/>
              <a:defRPr/>
            </a:pPr>
            <a:r>
              <a:rPr lang="en-US" sz="2400" dirty="0" smtClean="0">
                <a:ea typeface="+mn-ea"/>
              </a:rPr>
              <a:t>JSON representation using content type “application/</a:t>
            </a:r>
            <a:r>
              <a:rPr lang="en-US" sz="2400" dirty="0" err="1" smtClean="0">
                <a:ea typeface="+mn-ea"/>
              </a:rPr>
              <a:t>link-format+json</a:t>
            </a:r>
            <a:r>
              <a:rPr lang="en-US" sz="2400" dirty="0" smtClean="0">
                <a:ea typeface="+mn-ea"/>
              </a:rPr>
              <a:t>”</a:t>
            </a:r>
          </a:p>
          <a:p>
            <a:pPr marL="0" indent="0" eaLnBrk="1" fontAlgn="auto" hangingPunct="1">
              <a:lnSpc>
                <a:spcPct val="110000"/>
              </a:lnSpc>
              <a:spcAft>
                <a:spcPts val="0"/>
              </a:spcAft>
              <a:buClr>
                <a:schemeClr val="accent5"/>
              </a:buClr>
              <a:buFont typeface="Wingdings" pitchFamily="2" charset="2"/>
              <a:buNone/>
              <a:defRPr/>
            </a:pPr>
            <a:endParaRPr lang="en-US" sz="2400" dirty="0">
              <a:ea typeface="+mn-ea"/>
            </a:endParaRPr>
          </a:p>
        </p:txBody>
      </p:sp>
      <p:sp>
        <p:nvSpPr>
          <p:cNvPr id="65539" name="TextBox 3"/>
          <p:cNvSpPr txBox="1">
            <a:spLocks noChangeArrowheads="1"/>
          </p:cNvSpPr>
          <p:nvPr/>
        </p:nvSpPr>
        <p:spPr bwMode="auto">
          <a:xfrm>
            <a:off x="1893587" y="1620838"/>
            <a:ext cx="5240115" cy="454025"/>
          </a:xfrm>
          <a:prstGeom prst="rect">
            <a:avLst/>
          </a:prstGeom>
          <a:noFill/>
          <a:ln w="9525">
            <a:noFill/>
            <a:miter lim="800000"/>
            <a:headEnd/>
            <a:tailEnd/>
          </a:ln>
        </p:spPr>
        <p:txBody>
          <a:bodyPr wrap="none" lIns="0" tIns="0" rIns="0" bIns="0"/>
          <a:lstStyle/>
          <a:p>
            <a:r>
              <a:rPr lang="en-US" sz="2000">
                <a:latin typeface="Courier"/>
                <a:ea typeface="Courier"/>
                <a:cs typeface="Courier"/>
              </a:rPr>
              <a:t>&lt;4001/0/9002&gt;;rt=“oma.lwm2m”;ct=50;obs=1</a:t>
            </a:r>
          </a:p>
        </p:txBody>
      </p:sp>
      <p:sp>
        <p:nvSpPr>
          <p:cNvPr id="5" name="TextBox 4"/>
          <p:cNvSpPr txBox="1"/>
          <p:nvPr/>
        </p:nvSpPr>
        <p:spPr>
          <a:xfrm>
            <a:off x="2884445" y="2363789"/>
            <a:ext cx="1201654" cy="269875"/>
          </a:xfrm>
          <a:prstGeom prst="rect">
            <a:avLst/>
          </a:prstGeom>
        </p:spPr>
        <p:txBody>
          <a:bodyPr wrap="none" lIns="0" tIns="0" rIns="0" bIns="0">
            <a:normAutofit lnSpcReduction="10000"/>
          </a:bodyPr>
          <a:lstStyle/>
          <a:p>
            <a:pPr fontAlgn="auto">
              <a:spcBef>
                <a:spcPts val="0"/>
              </a:spcBef>
              <a:spcAft>
                <a:spcPts val="0"/>
              </a:spcAft>
              <a:defRPr/>
            </a:pPr>
            <a:r>
              <a:rPr lang="en-US" dirty="0">
                <a:latin typeface="+mn-lt"/>
                <a:cs typeface="+mn-cs"/>
              </a:rPr>
              <a:t>Resource Type</a:t>
            </a:r>
          </a:p>
        </p:txBody>
      </p:sp>
      <p:sp>
        <p:nvSpPr>
          <p:cNvPr id="65541" name="Rectangle 5"/>
          <p:cNvSpPr>
            <a:spLocks noChangeArrowheads="1"/>
          </p:cNvSpPr>
          <p:nvPr/>
        </p:nvSpPr>
        <p:spPr bwMode="auto">
          <a:xfrm>
            <a:off x="4430160" y="2570163"/>
            <a:ext cx="1443016" cy="369330"/>
          </a:xfrm>
          <a:prstGeom prst="rect">
            <a:avLst/>
          </a:prstGeom>
          <a:noFill/>
          <a:ln w="9525">
            <a:noFill/>
            <a:miter lim="800000"/>
            <a:headEnd/>
            <a:tailEnd/>
          </a:ln>
        </p:spPr>
        <p:txBody>
          <a:bodyPr wrap="none" lIns="91436" tIns="45719" rIns="91436" bIns="45719">
            <a:spAutoFit/>
          </a:bodyPr>
          <a:lstStyle/>
          <a:p>
            <a:r>
              <a:rPr lang="en-US">
                <a:latin typeface="Gill Sans MT"/>
              </a:rPr>
              <a:t>Content Type</a:t>
            </a:r>
          </a:p>
        </p:txBody>
      </p:sp>
      <p:sp>
        <p:nvSpPr>
          <p:cNvPr id="65542" name="Rectangle 6"/>
          <p:cNvSpPr>
            <a:spLocks noChangeArrowheads="1"/>
          </p:cNvSpPr>
          <p:nvPr/>
        </p:nvSpPr>
        <p:spPr bwMode="auto">
          <a:xfrm>
            <a:off x="6019800" y="2810689"/>
            <a:ext cx="1396471" cy="369330"/>
          </a:xfrm>
          <a:prstGeom prst="rect">
            <a:avLst/>
          </a:prstGeom>
          <a:noFill/>
          <a:ln w="9525">
            <a:noFill/>
            <a:miter lim="800000"/>
            <a:headEnd/>
            <a:tailEnd/>
          </a:ln>
        </p:spPr>
        <p:txBody>
          <a:bodyPr wrap="square" lIns="91436" tIns="45719" rIns="91436" bIns="45719">
            <a:spAutoFit/>
          </a:bodyPr>
          <a:lstStyle/>
          <a:p>
            <a:r>
              <a:rPr lang="en-US" dirty="0">
                <a:latin typeface="Gill Sans MT"/>
              </a:rPr>
              <a:t>Observable</a:t>
            </a:r>
          </a:p>
        </p:txBody>
      </p:sp>
      <p:cxnSp>
        <p:nvCxnSpPr>
          <p:cNvPr id="10" name="Straight Arrow Connector 9"/>
          <p:cNvCxnSpPr/>
          <p:nvPr/>
        </p:nvCxnSpPr>
        <p:spPr>
          <a:xfrm flipV="1">
            <a:off x="3501349" y="1973263"/>
            <a:ext cx="215560" cy="32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292397" y="1955800"/>
            <a:ext cx="406109" cy="642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400800" y="1938338"/>
            <a:ext cx="149225"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6561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ctrTitle" idx="4294967295"/>
          </p:nvPr>
        </p:nvSpPr>
        <p:spPr>
          <a:xfrm>
            <a:off x="685979" y="2130426"/>
            <a:ext cx="7772043" cy="1470025"/>
          </a:xfrm>
        </p:spPr>
        <p:txBody>
          <a:bodyPr/>
          <a:lstStyle/>
          <a:p>
            <a:pPr eaLnBrk="1" hangingPunct="1"/>
            <a:r>
              <a:rPr lang="en-US" smtClean="0"/>
              <a:t>Example Flows</a:t>
            </a:r>
            <a:endParaRPr lang="fi-FI" smtClean="0"/>
          </a:p>
        </p:txBody>
      </p:sp>
      <p:sp>
        <p:nvSpPr>
          <p:cNvPr id="66562" name="Rectangle 3"/>
          <p:cNvSpPr>
            <a:spLocks noGrp="1"/>
          </p:cNvSpPr>
          <p:nvPr>
            <p:ph type="subTitle" idx="4294967295"/>
          </p:nvPr>
        </p:nvSpPr>
        <p:spPr>
          <a:xfrm>
            <a:off x="1371958" y="3886200"/>
            <a:ext cx="6400085" cy="1752600"/>
          </a:xfrm>
        </p:spPr>
        <p:txBody>
          <a:bodyPr/>
          <a:lstStyle/>
          <a:p>
            <a:pPr marL="0" indent="0" algn="ctr" eaLnBrk="1" hangingPunct="1">
              <a:buFont typeface="Wingdings" pitchFamily="2" charset="2"/>
              <a:buNone/>
            </a:pPr>
            <a:endParaRPr lang="fi-FI" smtClean="0"/>
          </a:p>
        </p:txBody>
      </p:sp>
    </p:spTree>
    <p:extLst>
      <p:ext uri="{BB962C8B-B14F-4D97-AF65-F5344CB8AC3E}">
        <p14:creationId xmlns:p14="http://schemas.microsoft.com/office/powerpoint/2010/main" val="2623971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457200" y="122238"/>
            <a:ext cx="6858000" cy="868362"/>
          </a:xfrm>
        </p:spPr>
        <p:txBody>
          <a:bodyPr>
            <a:normAutofit/>
          </a:bodyPr>
          <a:lstStyle/>
          <a:p>
            <a:pPr eaLnBrk="1" fontAlgn="auto" hangingPunct="1">
              <a:spcAft>
                <a:spcPts val="0"/>
              </a:spcAft>
              <a:defRPr/>
            </a:pPr>
            <a:r>
              <a:rPr lang="en-US" altLang="en-US" dirty="0" smtClean="0">
                <a:ea typeface="+mj-ea"/>
              </a:rPr>
              <a:t>Interface Flows</a:t>
            </a:r>
          </a:p>
        </p:txBody>
      </p:sp>
      <p:pic>
        <p:nvPicPr>
          <p:cNvPr id="67586" name="Picture 6" descr="operation-overview.png"/>
          <p:cNvPicPr>
            <a:picLocks noChangeAspect="1"/>
          </p:cNvPicPr>
          <p:nvPr/>
        </p:nvPicPr>
        <p:blipFill>
          <a:blip r:embed="rId3"/>
          <a:srcRect/>
          <a:stretch>
            <a:fillRect/>
          </a:stretch>
        </p:blipFill>
        <p:spPr bwMode="auto">
          <a:xfrm>
            <a:off x="1860241" y="1125539"/>
            <a:ext cx="5336581" cy="5553075"/>
          </a:xfrm>
          <a:prstGeom prst="rect">
            <a:avLst/>
          </a:prstGeom>
          <a:noFill/>
          <a:ln w="9525">
            <a:noFill/>
            <a:miter lim="800000"/>
            <a:headEnd/>
            <a:tailEnd/>
          </a:ln>
        </p:spPr>
      </p:pic>
      <p:sp>
        <p:nvSpPr>
          <p:cNvPr id="67587"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spTree>
    <p:extLst>
      <p:ext uri="{BB962C8B-B14F-4D97-AF65-F5344CB8AC3E}">
        <p14:creationId xmlns:p14="http://schemas.microsoft.com/office/powerpoint/2010/main" val="489926404"/>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a:xfrm>
            <a:off x="457200" y="122238"/>
            <a:ext cx="6858000" cy="868362"/>
          </a:xfrm>
        </p:spPr>
        <p:txBody>
          <a:bodyPr>
            <a:normAutofit/>
          </a:bodyPr>
          <a:lstStyle/>
          <a:p>
            <a:pPr eaLnBrk="1" fontAlgn="auto" hangingPunct="1">
              <a:spcAft>
                <a:spcPts val="0"/>
              </a:spcAft>
              <a:defRPr/>
            </a:pPr>
            <a:r>
              <a:rPr lang="en-US" altLang="en-US" dirty="0" smtClean="0">
                <a:ea typeface="+mj-ea"/>
              </a:rPr>
              <a:t>Registration</a:t>
            </a:r>
          </a:p>
        </p:txBody>
      </p:sp>
      <p:sp>
        <p:nvSpPr>
          <p:cNvPr id="69634"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pic>
        <p:nvPicPr>
          <p:cNvPr id="69635" name="Picture 7" descr="fig13-registration.png"/>
          <p:cNvPicPr>
            <a:picLocks noChangeAspect="1"/>
          </p:cNvPicPr>
          <p:nvPr/>
        </p:nvPicPr>
        <p:blipFill>
          <a:blip r:embed="rId3"/>
          <a:srcRect/>
          <a:stretch>
            <a:fillRect/>
          </a:stretch>
        </p:blipFill>
        <p:spPr bwMode="auto">
          <a:xfrm>
            <a:off x="2107955" y="1603375"/>
            <a:ext cx="4446952" cy="4237038"/>
          </a:xfrm>
          <a:prstGeom prst="rect">
            <a:avLst/>
          </a:prstGeom>
          <a:noFill/>
          <a:ln w="9525">
            <a:noFill/>
            <a:miter lim="800000"/>
            <a:headEnd/>
            <a:tailEnd/>
          </a:ln>
        </p:spPr>
      </p:pic>
    </p:spTree>
    <p:extLst>
      <p:ext uri="{BB962C8B-B14F-4D97-AF65-F5344CB8AC3E}">
        <p14:creationId xmlns:p14="http://schemas.microsoft.com/office/powerpoint/2010/main" val="1365351571"/>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a:xfrm>
            <a:off x="457200" y="122238"/>
            <a:ext cx="6858000" cy="944562"/>
          </a:xfrm>
        </p:spPr>
        <p:txBody>
          <a:bodyPr>
            <a:normAutofit/>
          </a:bodyPr>
          <a:lstStyle/>
          <a:p>
            <a:pPr eaLnBrk="1" fontAlgn="auto" hangingPunct="1">
              <a:spcAft>
                <a:spcPts val="0"/>
              </a:spcAft>
              <a:defRPr/>
            </a:pPr>
            <a:r>
              <a:rPr lang="en-US" altLang="en-US" dirty="0" smtClean="0">
                <a:ea typeface="+mj-ea"/>
              </a:rPr>
              <a:t>Object Access</a:t>
            </a:r>
          </a:p>
        </p:txBody>
      </p:sp>
      <p:sp>
        <p:nvSpPr>
          <p:cNvPr id="71682"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pic>
        <p:nvPicPr>
          <p:cNvPr id="71683" name="Picture 7" descr="fig8-object-access.png"/>
          <p:cNvPicPr>
            <a:picLocks noChangeAspect="1"/>
          </p:cNvPicPr>
          <p:nvPr/>
        </p:nvPicPr>
        <p:blipFill>
          <a:blip r:embed="rId3"/>
          <a:srcRect/>
          <a:stretch>
            <a:fillRect/>
          </a:stretch>
        </p:blipFill>
        <p:spPr bwMode="auto">
          <a:xfrm>
            <a:off x="2440227" y="1554164"/>
            <a:ext cx="4061089" cy="4397375"/>
          </a:xfrm>
          <a:prstGeom prst="rect">
            <a:avLst/>
          </a:prstGeom>
          <a:noFill/>
          <a:ln w="9525">
            <a:noFill/>
            <a:miter lim="800000"/>
            <a:headEnd/>
            <a:tailEnd/>
          </a:ln>
        </p:spPr>
      </p:pic>
    </p:spTree>
    <p:extLst>
      <p:ext uri="{BB962C8B-B14F-4D97-AF65-F5344CB8AC3E}">
        <p14:creationId xmlns:p14="http://schemas.microsoft.com/office/powerpoint/2010/main" val="3680333013"/>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457200" y="122238"/>
            <a:ext cx="6858000" cy="1020762"/>
          </a:xfrm>
        </p:spPr>
        <p:txBody>
          <a:bodyPr>
            <a:normAutofit/>
          </a:bodyPr>
          <a:lstStyle/>
          <a:p>
            <a:pPr eaLnBrk="1" fontAlgn="auto" hangingPunct="1">
              <a:spcAft>
                <a:spcPts val="0"/>
              </a:spcAft>
              <a:defRPr/>
            </a:pPr>
            <a:r>
              <a:rPr lang="en-US" altLang="en-US" dirty="0" smtClean="0">
                <a:ea typeface="+mj-ea"/>
              </a:rPr>
              <a:t>Notification</a:t>
            </a:r>
          </a:p>
        </p:txBody>
      </p:sp>
      <p:sp>
        <p:nvSpPr>
          <p:cNvPr id="73730"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pic>
        <p:nvPicPr>
          <p:cNvPr id="73731" name="Picture 4" descr="fig17-observe.png"/>
          <p:cNvPicPr>
            <a:picLocks noChangeAspect="1"/>
          </p:cNvPicPr>
          <p:nvPr/>
        </p:nvPicPr>
        <p:blipFill>
          <a:blip r:embed="rId3"/>
          <a:srcRect/>
          <a:stretch>
            <a:fillRect/>
          </a:stretch>
        </p:blipFill>
        <p:spPr bwMode="auto">
          <a:xfrm>
            <a:off x="2321133" y="1554164"/>
            <a:ext cx="4287367" cy="4256087"/>
          </a:xfrm>
          <a:prstGeom prst="rect">
            <a:avLst/>
          </a:prstGeom>
          <a:noFill/>
          <a:ln w="9525">
            <a:noFill/>
            <a:miter lim="800000"/>
            <a:headEnd/>
            <a:tailEnd/>
          </a:ln>
        </p:spPr>
      </p:pic>
    </p:spTree>
    <p:extLst>
      <p:ext uri="{BB962C8B-B14F-4D97-AF65-F5344CB8AC3E}">
        <p14:creationId xmlns:p14="http://schemas.microsoft.com/office/powerpoint/2010/main" val="3686574549"/>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normAutofit/>
          </a:bodyPr>
          <a:lstStyle/>
          <a:p>
            <a:pPr eaLnBrk="1" fontAlgn="auto" hangingPunct="1">
              <a:spcAft>
                <a:spcPts val="0"/>
              </a:spcAft>
              <a:defRPr/>
            </a:pPr>
            <a:r>
              <a:rPr lang="en-US" altLang="en-US" dirty="0" smtClean="0">
                <a:ea typeface="+mj-ea"/>
              </a:rPr>
              <a:t>Queue Mode (Sleeping Devices)</a:t>
            </a:r>
          </a:p>
        </p:txBody>
      </p:sp>
      <p:sp>
        <p:nvSpPr>
          <p:cNvPr id="75778" name="Footer Placeholder 4"/>
          <p:cNvSpPr txBox="1">
            <a:spLocks/>
          </p:cNvSpPr>
          <p:nvPr/>
        </p:nvSpPr>
        <p:spPr bwMode="auto">
          <a:xfrm>
            <a:off x="3726437" y="6643689"/>
            <a:ext cx="1500578" cy="174625"/>
          </a:xfrm>
          <a:prstGeom prst="rect">
            <a:avLst/>
          </a:prstGeom>
          <a:noFill/>
          <a:ln w="9525">
            <a:noFill/>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pic>
        <p:nvPicPr>
          <p:cNvPr id="75779" name="Picture 4" descr="queue-mode.png"/>
          <p:cNvPicPr>
            <a:picLocks noChangeAspect="1"/>
          </p:cNvPicPr>
          <p:nvPr/>
        </p:nvPicPr>
        <p:blipFill>
          <a:blip r:embed="rId3"/>
          <a:srcRect b="10097"/>
          <a:stretch>
            <a:fillRect/>
          </a:stretch>
        </p:blipFill>
        <p:spPr bwMode="auto">
          <a:xfrm>
            <a:off x="1786403" y="1449388"/>
            <a:ext cx="4875688" cy="5408612"/>
          </a:xfrm>
          <a:prstGeom prst="rect">
            <a:avLst/>
          </a:prstGeom>
          <a:noFill/>
          <a:ln w="9525">
            <a:noFill/>
            <a:miter lim="800000"/>
            <a:headEnd/>
            <a:tailEnd/>
          </a:ln>
        </p:spPr>
      </p:pic>
    </p:spTree>
    <p:extLst>
      <p:ext uri="{BB962C8B-B14F-4D97-AF65-F5344CB8AC3E}">
        <p14:creationId xmlns:p14="http://schemas.microsoft.com/office/powerpoint/2010/main" val="433217285"/>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p:cNvSpPr>
          <p:nvPr>
            <p:ph idx="1"/>
          </p:nvPr>
        </p:nvSpPr>
        <p:spPr>
          <a:xfrm>
            <a:off x="387054" y="1524000"/>
            <a:ext cx="8540196" cy="4706938"/>
          </a:xfrm>
        </p:spPr>
        <p:txBody>
          <a:bodyPr/>
          <a:lstStyle/>
          <a:p>
            <a:pPr eaLnBrk="1" hangingPunct="1"/>
            <a:r>
              <a:rPr lang="en-US" altLang="en-US" sz="2000" dirty="0" smtClean="0"/>
              <a:t>Traditional Device Management (DM) is widely used in mobile devices</a:t>
            </a:r>
          </a:p>
          <a:p>
            <a:pPr lvl="1" eaLnBrk="1" hangingPunct="1"/>
            <a:r>
              <a:rPr lang="en-US" altLang="en-US" sz="1800" dirty="0" smtClean="0"/>
              <a:t>Used by operators and enterprises for managing smart phones, tablets and laptops</a:t>
            </a:r>
          </a:p>
          <a:p>
            <a:pPr lvl="1" eaLnBrk="1" hangingPunct="1"/>
            <a:r>
              <a:rPr lang="en-US" altLang="en-US" sz="1800" dirty="0" smtClean="0"/>
              <a:t>Some M2M DM use today with cellular devices, mostly proprietary</a:t>
            </a:r>
          </a:p>
          <a:p>
            <a:pPr lvl="1" eaLnBrk="1" hangingPunct="1"/>
            <a:r>
              <a:rPr lang="en-US" altLang="en-US" sz="1800" dirty="0" smtClean="0"/>
              <a:t>OMA DM was one of the first standards for device management in the mobile handset sector. </a:t>
            </a:r>
          </a:p>
          <a:p>
            <a:pPr lvl="1" eaLnBrk="1" hangingPunct="1"/>
            <a:r>
              <a:rPr lang="en-US" altLang="en-US" sz="1800" dirty="0" smtClean="0"/>
              <a:t>In the meanwhile various standards exist that provide similar functionality, such as TR 69, or IEEE 802.1AR.</a:t>
            </a:r>
          </a:p>
          <a:p>
            <a:pPr eaLnBrk="1" hangingPunct="1"/>
            <a:r>
              <a:rPr lang="en-US" altLang="en-US" sz="2000" dirty="0"/>
              <a:t>OMA Lightweight M2M (LWM2M) created to serve the IoT market with a focus on lightweight nature:</a:t>
            </a:r>
          </a:p>
          <a:p>
            <a:pPr lvl="1" eaLnBrk="1" hangingPunct="1"/>
            <a:r>
              <a:rPr lang="en-US" altLang="en-US" sz="1800" dirty="0"/>
              <a:t>Applicable to various radio technologies (devices just need IP connectivity)</a:t>
            </a:r>
          </a:p>
          <a:p>
            <a:pPr lvl="1" eaLnBrk="1" hangingPunct="1"/>
            <a:r>
              <a:rPr lang="en-US" altLang="en-US" sz="1800" dirty="0" smtClean="0"/>
              <a:t>Extensible </a:t>
            </a:r>
            <a:r>
              <a:rPr lang="en-US" altLang="en-US" sz="1800" dirty="0"/>
              <a:t>object model and registry open to the whole industry</a:t>
            </a:r>
          </a:p>
          <a:p>
            <a:pPr lvl="1" eaLnBrk="1" hangingPunct="1"/>
            <a:r>
              <a:rPr lang="en-US" altLang="en-US" sz="1800" dirty="0"/>
              <a:t>Enables both management and application data handling with the same solution</a:t>
            </a:r>
          </a:p>
          <a:p>
            <a:pPr lvl="1" eaLnBrk="1" hangingPunct="1"/>
            <a:r>
              <a:rPr lang="en-US" altLang="en-US" sz="1800" dirty="0"/>
              <a:t>Addresses security need for software updates and device re-configuration. </a:t>
            </a:r>
          </a:p>
          <a:p>
            <a:pPr lvl="1" eaLnBrk="1" hangingPunct="1"/>
            <a:r>
              <a:rPr lang="en-US" altLang="en-US" sz="1800" dirty="0"/>
              <a:t>Re-uses IETF specifications. </a:t>
            </a:r>
          </a:p>
        </p:txBody>
      </p:sp>
      <p:sp>
        <p:nvSpPr>
          <p:cNvPr id="19459" name="Title 2"/>
          <p:cNvSpPr>
            <a:spLocks noGrp="1"/>
          </p:cNvSpPr>
          <p:nvPr>
            <p:ph type="title"/>
          </p:nvPr>
        </p:nvSpPr>
        <p:spPr/>
        <p:txBody>
          <a:bodyPr>
            <a:normAutofit/>
          </a:bodyPr>
          <a:lstStyle/>
          <a:p>
            <a:pPr eaLnBrk="1" fontAlgn="auto" hangingPunct="1">
              <a:spcAft>
                <a:spcPts val="0"/>
              </a:spcAft>
              <a:defRPr/>
            </a:pPr>
            <a:r>
              <a:rPr lang="en-US" altLang="en-US" sz="3600" dirty="0" smtClean="0">
                <a:ea typeface="+mj-ea"/>
              </a:rPr>
              <a:t>Why Lightweight Device Management?</a:t>
            </a:r>
          </a:p>
        </p:txBody>
      </p:sp>
      <p:sp>
        <p:nvSpPr>
          <p:cNvPr id="20483" name="Footer Placeholder 4"/>
          <p:cNvSpPr>
            <a:spLocks noGrp="1"/>
          </p:cNvSpPr>
          <p:nvPr>
            <p:ph type="ftr" sz="quarter" idx="4294967295"/>
          </p:nvPr>
        </p:nvSpPr>
        <p:spPr bwMode="auto">
          <a:xfrm>
            <a:off x="3726437" y="6643689"/>
            <a:ext cx="1500578" cy="174625"/>
          </a:xfrm>
          <a:prstGeom prst="rect">
            <a:avLst/>
          </a:prstGeom>
          <a:noFill/>
          <a:ln>
            <a:miter lim="800000"/>
            <a:headEnd/>
            <a:tailEnd/>
          </a:ln>
        </p:spPr>
        <p:txBody>
          <a:bodyPr lIns="99713" tIns="49857" rIns="99713" bIns="49857"/>
          <a:lstStyle/>
          <a:p>
            <a:r>
              <a:rPr lang="en-US" altLang="en-US" sz="1200">
                <a:solidFill>
                  <a:schemeClr val="bg1"/>
                </a:solidFill>
                <a:latin typeface="GillSans"/>
                <a:ea typeface="ヒラギノ角ゴ ProN W3"/>
                <a:cs typeface="ヒラギノ角ゴ ProN W3"/>
                <a:sym typeface="GillSans"/>
              </a:rPr>
              <a:t>©Sensinode 2013</a:t>
            </a:r>
          </a:p>
        </p:txBody>
      </p:sp>
    </p:spTree>
    <p:extLst>
      <p:ext uri="{BB962C8B-B14F-4D97-AF65-F5344CB8AC3E}">
        <p14:creationId xmlns:p14="http://schemas.microsoft.com/office/powerpoint/2010/main" val="3232417912"/>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GB" dirty="0"/>
          </a:p>
        </p:txBody>
      </p:sp>
      <p:sp>
        <p:nvSpPr>
          <p:cNvPr id="3" name="Content Placeholder 2"/>
          <p:cNvSpPr>
            <a:spLocks noGrp="1"/>
          </p:cNvSpPr>
          <p:nvPr>
            <p:ph idx="1"/>
          </p:nvPr>
        </p:nvSpPr>
        <p:spPr/>
        <p:txBody>
          <a:bodyPr/>
          <a:lstStyle/>
          <a:p>
            <a:r>
              <a:rPr lang="en-US" sz="2400" dirty="0" smtClean="0">
                <a:ea typeface="ヒラギノ角ゴ ProN W3"/>
                <a:cs typeface="ヒラギノ角ゴ ProN W3"/>
              </a:rPr>
              <a:t>LWM2M re-uses many IETF specifications. Specifications </a:t>
            </a:r>
            <a:r>
              <a:rPr lang="en-US" sz="2400" dirty="0">
                <a:ea typeface="ヒラギノ角ゴ ProN W3"/>
                <a:cs typeface="ヒラギノ角ゴ ProN W3"/>
              </a:rPr>
              <a:t>are </a:t>
            </a:r>
            <a:r>
              <a:rPr lang="en-US" sz="2400" dirty="0" smtClean="0">
                <a:ea typeface="ヒラギノ角ゴ ProN W3"/>
                <a:cs typeface="ヒラギノ角ゴ ProN W3"/>
              </a:rPr>
              <a:t>publically available </a:t>
            </a:r>
            <a:r>
              <a:rPr lang="en-US" sz="2400" dirty="0">
                <a:ea typeface="ヒラギノ角ゴ ProN W3"/>
                <a:cs typeface="ヒラギノ角ゴ ProN W3"/>
              </a:rPr>
              <a:t>for download </a:t>
            </a:r>
            <a:r>
              <a:rPr lang="en-US" sz="2400" dirty="0">
                <a:ea typeface="ヒラギノ角ゴ ProN W3"/>
                <a:cs typeface="ヒラギノ角ゴ ProN W3"/>
                <a:hlinkClick r:id="rId2"/>
              </a:rPr>
              <a:t>here</a:t>
            </a:r>
            <a:r>
              <a:rPr lang="en-US" sz="2400" dirty="0" smtClean="0">
                <a:ea typeface="ヒラギノ角ゴ ProN W3"/>
                <a:cs typeface="ヒラギノ角ゴ ProN W3"/>
              </a:rPr>
              <a:t>.</a:t>
            </a:r>
          </a:p>
          <a:p>
            <a:r>
              <a:rPr lang="en-US" sz="2400" dirty="0" smtClean="0">
                <a:ea typeface="ヒラギノ角ゴ ProN W3"/>
                <a:cs typeface="ヒラギノ角ゴ ProN W3"/>
              </a:rPr>
              <a:t>Implementations and products are available. Example: </a:t>
            </a:r>
            <a:r>
              <a:rPr lang="en-US" sz="2400" dirty="0" smtClean="0">
                <a:ea typeface="ヒラギノ角ゴ ProN W3"/>
                <a:cs typeface="ヒラギノ角ゴ ProN W3"/>
                <a:hlinkClick r:id="rId3"/>
              </a:rPr>
              <a:t>Leshan</a:t>
            </a:r>
            <a:r>
              <a:rPr lang="en-US" sz="2400" dirty="0" smtClean="0">
                <a:ea typeface="ヒラギノ角ゴ ProN W3"/>
                <a:cs typeface="ヒラギノ角ゴ ProN W3"/>
              </a:rPr>
              <a:t> (as an open source implementation)</a:t>
            </a:r>
          </a:p>
          <a:p>
            <a:r>
              <a:rPr lang="en-US" sz="2400" dirty="0" smtClean="0">
                <a:ea typeface="ヒラギノ角ゴ ProN W3"/>
                <a:cs typeface="ヒラギノ角ゴ ProN W3"/>
              </a:rPr>
              <a:t>Several </a:t>
            </a:r>
            <a:r>
              <a:rPr lang="en-US" sz="2400" dirty="0" err="1" smtClean="0">
                <a:ea typeface="ヒラギノ角ゴ ProN W3"/>
                <a:cs typeface="ヒラギノ角ゴ ProN W3"/>
              </a:rPr>
              <a:t>plugfests</a:t>
            </a:r>
            <a:r>
              <a:rPr lang="en-US" sz="2400" dirty="0" smtClean="0">
                <a:ea typeface="ヒラギノ角ゴ ProN W3"/>
                <a:cs typeface="ヒラギノ角ゴ ProN W3"/>
              </a:rPr>
              <a:t> took place already and </a:t>
            </a:r>
            <a:br>
              <a:rPr lang="en-US" sz="2400" dirty="0" smtClean="0">
                <a:ea typeface="ヒラギノ角ゴ ProN W3"/>
                <a:cs typeface="ヒラギノ角ゴ ProN W3"/>
              </a:rPr>
            </a:br>
            <a:r>
              <a:rPr lang="en-US" sz="2400" dirty="0" smtClean="0">
                <a:ea typeface="ヒラギノ角ゴ ProN W3"/>
                <a:cs typeface="ヒラギノ角ゴ ProN W3"/>
              </a:rPr>
              <a:t>there the issue list can be found </a:t>
            </a:r>
            <a:r>
              <a:rPr lang="en-US" sz="2400" dirty="0" smtClean="0">
                <a:ea typeface="ヒラギノ角ゴ ProN W3"/>
                <a:cs typeface="ヒラギノ角ゴ ProN W3"/>
                <a:hlinkClick r:id="rId4"/>
              </a:rPr>
              <a:t>here</a:t>
            </a:r>
            <a:r>
              <a:rPr lang="en-US" sz="2400" dirty="0" smtClean="0">
                <a:ea typeface="ヒラギノ角ゴ ProN W3"/>
                <a:cs typeface="ヒラギノ角ゴ ProN W3"/>
              </a:rPr>
              <a:t>.</a:t>
            </a:r>
          </a:p>
          <a:p>
            <a:r>
              <a:rPr lang="en-US" sz="2400" dirty="0" smtClean="0">
                <a:ea typeface="ヒラギノ角ゴ ProN W3"/>
                <a:cs typeface="ヒラギノ角ゴ ProN W3"/>
              </a:rPr>
              <a:t>Work on a </a:t>
            </a:r>
            <a:r>
              <a:rPr lang="en-US" sz="2400" dirty="0" err="1" smtClean="0">
                <a:ea typeface="ヒラギノ角ゴ ProN W3"/>
                <a:cs typeface="ヒラギノ角ゴ ProN W3"/>
              </a:rPr>
              <a:t>bugfix</a:t>
            </a:r>
            <a:r>
              <a:rPr lang="en-US" sz="2400" dirty="0" smtClean="0">
                <a:ea typeface="ヒラギノ角ゴ ProN W3"/>
                <a:cs typeface="ヒラギノ角ゴ ProN W3"/>
              </a:rPr>
              <a:t> release is in progress and </a:t>
            </a:r>
            <a:br>
              <a:rPr lang="en-US" sz="2400" dirty="0" smtClean="0">
                <a:ea typeface="ヒラギノ角ゴ ProN W3"/>
                <a:cs typeface="ヒラギノ角ゴ ProN W3"/>
              </a:rPr>
            </a:br>
            <a:r>
              <a:rPr lang="en-US" sz="2400" dirty="0" smtClean="0">
                <a:ea typeface="ヒラギノ角ゴ ProN W3"/>
                <a:cs typeface="ヒラギノ角ゴ ProN W3"/>
              </a:rPr>
              <a:t>the Version 1.1 specification work will be </a:t>
            </a:r>
            <a:br>
              <a:rPr lang="en-US" sz="2400" dirty="0" smtClean="0">
                <a:ea typeface="ヒラギノ角ゴ ProN W3"/>
                <a:cs typeface="ヒラギノ角ゴ ProN W3"/>
              </a:rPr>
            </a:br>
            <a:r>
              <a:rPr lang="en-US" sz="2400" dirty="0" smtClean="0">
                <a:ea typeface="ヒラギノ角ゴ ProN W3"/>
                <a:cs typeface="ヒラギノ角ゴ ProN W3"/>
              </a:rPr>
              <a:t>started soon to specification with ongoing IETF work. </a:t>
            </a:r>
            <a:endParaRPr lang="en-GB" sz="2400" dirty="0"/>
          </a:p>
        </p:txBody>
      </p:sp>
      <p:sp>
        <p:nvSpPr>
          <p:cNvPr id="4" name="Slide Number Placeholder 3"/>
          <p:cNvSpPr>
            <a:spLocks noGrp="1"/>
          </p:cNvSpPr>
          <p:nvPr>
            <p:ph type="sldNum" sz="quarter" idx="12"/>
          </p:nvPr>
        </p:nvSpPr>
        <p:spPr/>
        <p:txBody>
          <a:bodyPr/>
          <a:lstStyle/>
          <a:p>
            <a:pPr>
              <a:defRPr/>
            </a:pPr>
            <a:fld id="{64F1D5C1-9E12-45A9-A0C7-6129B1B3B7A5}" type="slidenum">
              <a:rPr lang="en-US" altLang="zh-CN" smtClean="0"/>
              <a:pPr>
                <a:defRPr/>
              </a:pPr>
              <a:t>40</a:t>
            </a:fld>
            <a:endParaRPr lang="en-US" altLang="zh-CN" dirty="0"/>
          </a:p>
        </p:txBody>
      </p:sp>
      <p:pic>
        <p:nvPicPr>
          <p:cNvPr id="4098" name="Picture 2" descr="Lesh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048000"/>
            <a:ext cx="1447800" cy="162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3288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468" y="762000"/>
            <a:ext cx="6696731" cy="558487"/>
          </a:xfrm>
        </p:spPr>
        <p:txBody>
          <a:bodyPr/>
          <a:lstStyle/>
          <a:p>
            <a:r>
              <a:rPr lang="fi-FI" dirty="0" smtClean="0"/>
              <a:t>Using LWM2M with ARM </a:t>
            </a:r>
            <a:endParaRPr lang="en-US" dirty="0"/>
          </a:p>
        </p:txBody>
      </p:sp>
      <p:pic>
        <p:nvPicPr>
          <p:cNvPr id="12" name="Picture 11"/>
          <p:cNvPicPr>
            <a:picLocks noChangeAspect="1"/>
          </p:cNvPicPr>
          <p:nvPr/>
        </p:nvPicPr>
        <p:blipFill>
          <a:blip r:embed="rId2"/>
          <a:stretch>
            <a:fillRect/>
          </a:stretch>
        </p:blipFill>
        <p:spPr>
          <a:xfrm>
            <a:off x="618468" y="1793507"/>
            <a:ext cx="1929620" cy="2323843"/>
          </a:xfrm>
          <a:prstGeom prst="rect">
            <a:avLst/>
          </a:prstGeom>
        </p:spPr>
      </p:pic>
      <p:pic>
        <p:nvPicPr>
          <p:cNvPr id="13" name="Picture 12"/>
          <p:cNvPicPr>
            <a:picLocks noChangeAspect="1"/>
          </p:cNvPicPr>
          <p:nvPr/>
        </p:nvPicPr>
        <p:blipFill>
          <a:blip r:embed="rId3"/>
          <a:stretch>
            <a:fillRect/>
          </a:stretch>
        </p:blipFill>
        <p:spPr>
          <a:xfrm>
            <a:off x="6689002" y="1793507"/>
            <a:ext cx="1684785" cy="2323843"/>
          </a:xfrm>
          <a:prstGeom prst="rect">
            <a:avLst/>
          </a:prstGeom>
        </p:spPr>
      </p:pic>
      <p:sp>
        <p:nvSpPr>
          <p:cNvPr id="14" name="Rectangle 13"/>
          <p:cNvSpPr/>
          <p:nvPr/>
        </p:nvSpPr>
        <p:spPr>
          <a:xfrm>
            <a:off x="422810" y="4299343"/>
            <a:ext cx="2320936" cy="207884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i-FI" dirty="0" smtClean="0">
                <a:solidFill>
                  <a:schemeClr val="tx1"/>
                </a:solidFill>
              </a:rPr>
              <a:t>Create your application with mbed Client. </a:t>
            </a:r>
            <a:br>
              <a:rPr lang="fi-FI" dirty="0" smtClean="0">
                <a:solidFill>
                  <a:schemeClr val="tx1"/>
                </a:solidFill>
              </a:rPr>
            </a:br>
            <a:r>
              <a:rPr lang="fi-FI" dirty="0" smtClean="0">
                <a:solidFill>
                  <a:schemeClr val="tx1"/>
                </a:solidFill>
              </a:rPr>
              <a:t/>
            </a:r>
            <a:br>
              <a:rPr lang="fi-FI" dirty="0" smtClean="0">
                <a:solidFill>
                  <a:schemeClr val="tx1"/>
                </a:solidFill>
              </a:rPr>
            </a:br>
            <a:r>
              <a:rPr lang="fi-FI" dirty="0" smtClean="0">
                <a:solidFill>
                  <a:schemeClr val="tx1"/>
                </a:solidFill>
              </a:rPr>
              <a:t>Examples: </a:t>
            </a:r>
            <a:endParaRPr lang="fi-FI" dirty="0">
              <a:solidFill>
                <a:schemeClr val="tx1"/>
              </a:solidFill>
            </a:endParaRPr>
          </a:p>
          <a:p>
            <a:pPr marL="285750" indent="-285750">
              <a:buFont typeface="Arial" panose="020B0604020202020204" pitchFamily="34" charset="0"/>
              <a:buChar char="•"/>
            </a:pPr>
            <a:r>
              <a:rPr lang="fi-FI" dirty="0" smtClean="0">
                <a:solidFill>
                  <a:schemeClr val="tx1">
                    <a:lumMod val="65000"/>
                    <a:lumOff val="35000"/>
                  </a:schemeClr>
                </a:solidFill>
                <a:hlinkClick r:id="rId4"/>
              </a:rPr>
              <a:t>mbed </a:t>
            </a:r>
            <a:r>
              <a:rPr lang="fi-FI" dirty="0">
                <a:solidFill>
                  <a:schemeClr val="tx1">
                    <a:lumMod val="65000"/>
                    <a:lumOff val="35000"/>
                  </a:schemeClr>
                </a:solidFill>
                <a:hlinkClick r:id="rId4"/>
              </a:rPr>
              <a:t>client </a:t>
            </a:r>
            <a:r>
              <a:rPr lang="fi-FI" dirty="0" smtClean="0">
                <a:solidFill>
                  <a:schemeClr val="tx1">
                    <a:lumMod val="65000"/>
                    <a:lumOff val="35000"/>
                  </a:schemeClr>
                </a:solidFill>
                <a:hlinkClick r:id="rId4"/>
              </a:rPr>
              <a:t>(Linux)</a:t>
            </a:r>
            <a:endParaRPr lang="fi-FI" dirty="0">
              <a:solidFill>
                <a:schemeClr val="tx1">
                  <a:lumMod val="65000"/>
                  <a:lumOff val="35000"/>
                </a:schemeClr>
              </a:solidFill>
            </a:endParaRPr>
          </a:p>
          <a:p>
            <a:pPr marL="285750" indent="-285750">
              <a:buFont typeface="Arial" panose="020B0604020202020204" pitchFamily="34" charset="0"/>
              <a:buChar char="•"/>
            </a:pPr>
            <a:r>
              <a:rPr lang="fi-FI" dirty="0" smtClean="0">
                <a:solidFill>
                  <a:schemeClr val="tx1">
                    <a:lumMod val="65000"/>
                    <a:lumOff val="35000"/>
                  </a:schemeClr>
                </a:solidFill>
                <a:hlinkClick r:id="rId5"/>
              </a:rPr>
              <a:t>mbed </a:t>
            </a:r>
            <a:r>
              <a:rPr lang="fi-FI" dirty="0">
                <a:solidFill>
                  <a:schemeClr val="tx1">
                    <a:lumMod val="65000"/>
                    <a:lumOff val="35000"/>
                  </a:schemeClr>
                </a:solidFill>
                <a:hlinkClick r:id="rId5"/>
              </a:rPr>
              <a:t>client </a:t>
            </a:r>
            <a:r>
              <a:rPr lang="fi-FI" dirty="0" smtClean="0">
                <a:solidFill>
                  <a:schemeClr val="tx1">
                    <a:lumMod val="65000"/>
                    <a:lumOff val="35000"/>
                  </a:schemeClr>
                </a:solidFill>
                <a:hlinkClick r:id="rId5"/>
              </a:rPr>
              <a:t>(mbed OS)</a:t>
            </a:r>
            <a:endParaRPr lang="en-US" dirty="0"/>
          </a:p>
          <a:p>
            <a:pPr algn="ctr"/>
            <a:endParaRPr lang="en-US" dirty="0" smtClean="0">
              <a:solidFill>
                <a:schemeClr val="tx1"/>
              </a:solidFill>
            </a:endParaRPr>
          </a:p>
        </p:txBody>
      </p:sp>
      <p:sp>
        <p:nvSpPr>
          <p:cNvPr id="15" name="Rectangle 14"/>
          <p:cNvSpPr/>
          <p:nvPr/>
        </p:nvSpPr>
        <p:spPr>
          <a:xfrm>
            <a:off x="3372013" y="4343400"/>
            <a:ext cx="2387907" cy="74070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Connect your IoT devices to the </a:t>
            </a:r>
            <a:r>
              <a:rPr lang="en-US" dirty="0" err="1" smtClean="0">
                <a:solidFill>
                  <a:schemeClr val="tx1"/>
                </a:solidFill>
              </a:rPr>
              <a:t>mbed</a:t>
            </a:r>
            <a:r>
              <a:rPr lang="en-US" dirty="0" smtClean="0">
                <a:solidFill>
                  <a:schemeClr val="tx1"/>
                </a:solidFill>
              </a:rPr>
              <a:t> Device Connector at </a:t>
            </a:r>
            <a:r>
              <a:rPr lang="en-US" dirty="0" smtClean="0">
                <a:solidFill>
                  <a:schemeClr val="tx1"/>
                </a:solidFill>
                <a:hlinkClick r:id="rId6"/>
              </a:rPr>
              <a:t>https://</a:t>
            </a:r>
            <a:r>
              <a:rPr lang="fi-FI" dirty="0" smtClean="0">
                <a:solidFill>
                  <a:schemeClr val="tx1">
                    <a:lumMod val="65000"/>
                    <a:lumOff val="35000"/>
                  </a:schemeClr>
                </a:solidFill>
                <a:hlinkClick r:id="rId6"/>
              </a:rPr>
              <a:t>connector.mbed.com</a:t>
            </a:r>
            <a:r>
              <a:rPr lang="fi-FI" dirty="0" smtClean="0">
                <a:solidFill>
                  <a:schemeClr val="tx1">
                    <a:lumMod val="65000"/>
                    <a:lumOff val="35000"/>
                  </a:schemeClr>
                </a:solidFill>
              </a:rPr>
              <a:t> </a:t>
            </a:r>
            <a:endParaRPr lang="fi-FI" dirty="0">
              <a:solidFill>
                <a:schemeClr val="tx1">
                  <a:lumMod val="65000"/>
                  <a:lumOff val="35000"/>
                </a:schemeClr>
              </a:solidFill>
            </a:endParaRPr>
          </a:p>
          <a:p>
            <a:pPr algn="ctr"/>
            <a:endParaRPr lang="en-US" dirty="0" smtClean="0">
              <a:solidFill>
                <a:schemeClr val="tx1"/>
              </a:solidFill>
            </a:endParaRPr>
          </a:p>
        </p:txBody>
      </p:sp>
      <p:sp>
        <p:nvSpPr>
          <p:cNvPr id="16" name="Rectangle 15"/>
          <p:cNvSpPr/>
          <p:nvPr/>
        </p:nvSpPr>
        <p:spPr>
          <a:xfrm>
            <a:off x="6153689" y="4343400"/>
            <a:ext cx="2755409" cy="199745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i-FI" dirty="0" smtClean="0">
                <a:solidFill>
                  <a:schemeClr val="tx1"/>
                </a:solidFill>
              </a:rPr>
              <a:t>Create your web application with example </a:t>
            </a:r>
            <a:r>
              <a:rPr lang="fi-FI" dirty="0">
                <a:solidFill>
                  <a:schemeClr val="tx1"/>
                </a:solidFill>
              </a:rPr>
              <a:t>code </a:t>
            </a:r>
            <a:r>
              <a:rPr lang="fi-FI" dirty="0" smtClean="0">
                <a:solidFill>
                  <a:schemeClr val="tx1"/>
                </a:solidFill>
              </a:rPr>
              <a:t>or </a:t>
            </a:r>
            <a:r>
              <a:rPr lang="fi-FI" dirty="0">
                <a:solidFill>
                  <a:schemeClr val="tx1"/>
                </a:solidFill>
              </a:rPr>
              <a:t>REST </a:t>
            </a:r>
            <a:r>
              <a:rPr lang="fi-FI" dirty="0" smtClean="0">
                <a:solidFill>
                  <a:schemeClr val="tx1"/>
                </a:solidFill>
              </a:rPr>
              <a:t>API</a:t>
            </a:r>
            <a:br>
              <a:rPr lang="fi-FI" dirty="0" smtClean="0">
                <a:solidFill>
                  <a:schemeClr val="tx1"/>
                </a:solidFill>
              </a:rPr>
            </a:br>
            <a:endParaRPr lang="fi-FI" dirty="0" smtClean="0">
              <a:solidFill>
                <a:schemeClr val="tx1"/>
              </a:solidFill>
            </a:endParaRPr>
          </a:p>
          <a:p>
            <a:r>
              <a:rPr lang="fi-FI" dirty="0" smtClean="0">
                <a:solidFill>
                  <a:schemeClr val="tx1"/>
                </a:solidFill>
              </a:rPr>
              <a:t>Links:</a:t>
            </a:r>
            <a:endParaRPr lang="fi-FI" dirty="0">
              <a:solidFill>
                <a:schemeClr val="tx1"/>
              </a:solidFill>
            </a:endParaRPr>
          </a:p>
          <a:p>
            <a:pPr marL="285750" indent="-285750">
              <a:buFont typeface="Arial" panose="020B0604020202020204" pitchFamily="34" charset="0"/>
              <a:buChar char="•"/>
            </a:pPr>
            <a:r>
              <a:rPr lang="fi-FI" dirty="0" smtClean="0">
                <a:solidFill>
                  <a:schemeClr val="tx1"/>
                </a:solidFill>
                <a:hlinkClick r:id="rId7"/>
              </a:rPr>
              <a:t>Example code</a:t>
            </a:r>
            <a:endParaRPr lang="fi-FI" dirty="0">
              <a:solidFill>
                <a:schemeClr val="tx1"/>
              </a:solidFill>
            </a:endParaRPr>
          </a:p>
          <a:p>
            <a:pPr marL="285750" indent="-285750">
              <a:buFont typeface="Arial" panose="020B0604020202020204" pitchFamily="34" charset="0"/>
              <a:buChar char="•"/>
            </a:pPr>
            <a:r>
              <a:rPr lang="fi-FI" dirty="0" smtClean="0">
                <a:solidFill>
                  <a:schemeClr val="tx1"/>
                </a:solidFill>
                <a:hlinkClick r:id="rId8"/>
              </a:rPr>
              <a:t>D</a:t>
            </a:r>
            <a:r>
              <a:rPr lang="fi-FI" dirty="0" smtClean="0">
                <a:solidFill>
                  <a:schemeClr val="tx1">
                    <a:lumMod val="65000"/>
                    <a:lumOff val="35000"/>
                  </a:schemeClr>
                </a:solidFill>
                <a:hlinkClick r:id="rId8"/>
              </a:rPr>
              <a:t>ocumentation</a:t>
            </a:r>
            <a:endParaRPr lang="fi-FI" dirty="0">
              <a:solidFill>
                <a:schemeClr val="tx1">
                  <a:lumMod val="65000"/>
                  <a:lumOff val="35000"/>
                </a:schemeClr>
              </a:solidFill>
            </a:endParaRPr>
          </a:p>
          <a:p>
            <a:pPr lvl="2"/>
            <a:endParaRPr lang="fi-FI" dirty="0">
              <a:solidFill>
                <a:schemeClr val="tx1">
                  <a:lumMod val="65000"/>
                  <a:lumOff val="35000"/>
                </a:schemeClr>
              </a:solidFill>
            </a:endParaRPr>
          </a:p>
          <a:p>
            <a:r>
              <a:rPr lang="fi-FI" dirty="0" smtClean="0">
                <a:solidFill>
                  <a:schemeClr val="tx1"/>
                </a:solidFill>
              </a:rPr>
              <a:t/>
            </a:r>
            <a:br>
              <a:rPr lang="fi-FI" dirty="0" smtClean="0">
                <a:solidFill>
                  <a:schemeClr val="tx1"/>
                </a:solidFill>
              </a:rPr>
            </a:br>
            <a:endParaRPr lang="fi-FI" dirty="0" smtClean="0">
              <a:solidFill>
                <a:schemeClr val="tx1"/>
              </a:solidFill>
            </a:endParaRPr>
          </a:p>
        </p:txBody>
      </p:sp>
      <p:grpSp>
        <p:nvGrpSpPr>
          <p:cNvPr id="17" name="Group 16"/>
          <p:cNvGrpSpPr/>
          <p:nvPr/>
        </p:nvGrpSpPr>
        <p:grpSpPr>
          <a:xfrm>
            <a:off x="3365268" y="1793507"/>
            <a:ext cx="2458875" cy="2323843"/>
            <a:chOff x="4700124" y="1193324"/>
            <a:chExt cx="3520145" cy="2745264"/>
          </a:xfrm>
        </p:grpSpPr>
        <p:pic>
          <p:nvPicPr>
            <p:cNvPr id="18" name="Picture 17"/>
            <p:cNvPicPr>
              <a:picLocks noChangeAspect="1"/>
            </p:cNvPicPr>
            <p:nvPr/>
          </p:nvPicPr>
          <p:blipFill>
            <a:blip r:embed="rId9"/>
            <a:stretch>
              <a:fillRect/>
            </a:stretch>
          </p:blipFill>
          <p:spPr>
            <a:xfrm>
              <a:off x="4700124" y="1193324"/>
              <a:ext cx="3520145" cy="2745264"/>
            </a:xfrm>
            <a:prstGeom prst="rect">
              <a:avLst/>
            </a:prstGeom>
          </p:spPr>
        </p:pic>
        <p:pic>
          <p:nvPicPr>
            <p:cNvPr id="19" name="Picture 18"/>
            <p:cNvPicPr>
              <a:picLocks noChangeAspect="1"/>
            </p:cNvPicPr>
            <p:nvPr/>
          </p:nvPicPr>
          <p:blipFill rotWithShape="1">
            <a:blip r:embed="rId10"/>
            <a:srcRect l="12272" r="10993" b="17863"/>
            <a:stretch/>
          </p:blipFill>
          <p:spPr>
            <a:xfrm>
              <a:off x="4740275" y="1574771"/>
              <a:ext cx="3451226" cy="2231526"/>
            </a:xfrm>
            <a:prstGeom prst="rect">
              <a:avLst/>
            </a:prstGeom>
          </p:spPr>
        </p:pic>
      </p:grpSp>
    </p:spTree>
    <p:extLst>
      <p:ext uri="{BB962C8B-B14F-4D97-AF65-F5344CB8AC3E}">
        <p14:creationId xmlns:p14="http://schemas.microsoft.com/office/powerpoint/2010/main" val="2489508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690793" cy="819151"/>
          </a:xfrm>
        </p:spPr>
        <p:txBody>
          <a:bodyPr>
            <a:normAutofit/>
          </a:bodyPr>
          <a:lstStyle/>
          <a:p>
            <a:pPr eaLnBrk="1" fontAlgn="auto" hangingPunct="1">
              <a:spcAft>
                <a:spcPts val="0"/>
              </a:spcAft>
              <a:defRPr/>
            </a:pPr>
            <a:r>
              <a:rPr lang="en-US" altLang="en-US" dirty="0" smtClean="0">
                <a:ea typeface="+mj-ea"/>
              </a:rPr>
              <a:t>Features</a:t>
            </a:r>
            <a:endParaRPr lang="en-US" dirty="0">
              <a:ea typeface="+mj-ea"/>
            </a:endParaRPr>
          </a:p>
        </p:txBody>
      </p:sp>
      <p:sp>
        <p:nvSpPr>
          <p:cNvPr id="22530" name="TextBox 5"/>
          <p:cNvSpPr txBox="1">
            <a:spLocks noChangeArrowheads="1"/>
          </p:cNvSpPr>
          <p:nvPr/>
        </p:nvSpPr>
        <p:spPr bwMode="auto">
          <a:xfrm>
            <a:off x="2798698" y="2717801"/>
            <a:ext cx="1924551" cy="779463"/>
          </a:xfrm>
          <a:prstGeom prst="rect">
            <a:avLst/>
          </a:prstGeom>
          <a:noFill/>
          <a:ln w="9525">
            <a:noFill/>
            <a:miter lim="800000"/>
            <a:headEnd/>
            <a:tailEnd/>
          </a:ln>
        </p:spPr>
        <p:txBody>
          <a:bodyPr lIns="121899" tIns="60949" rIns="121899" bIns="60949">
            <a:spAutoFit/>
          </a:bodyPr>
          <a:lstStyle/>
          <a:p>
            <a:pPr algn="ctr"/>
            <a:r>
              <a:rPr lang="en-US" sz="2100">
                <a:solidFill>
                  <a:schemeClr val="bg1"/>
                </a:solidFill>
                <a:latin typeface="Gill Sans MT"/>
              </a:rPr>
              <a:t>Mobile Device Management</a:t>
            </a:r>
          </a:p>
        </p:txBody>
      </p:sp>
      <p:sp>
        <p:nvSpPr>
          <p:cNvPr id="8" name="Oval 7"/>
          <p:cNvSpPr/>
          <p:nvPr/>
        </p:nvSpPr>
        <p:spPr>
          <a:xfrm>
            <a:off x="883674" y="1979614"/>
            <a:ext cx="2034117" cy="1404937"/>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600" dirty="0"/>
              <a:t>Device Management</a:t>
            </a:r>
          </a:p>
        </p:txBody>
      </p:sp>
      <p:sp>
        <p:nvSpPr>
          <p:cNvPr id="9" name="Oval 8"/>
          <p:cNvSpPr/>
          <p:nvPr/>
        </p:nvSpPr>
        <p:spPr>
          <a:xfrm>
            <a:off x="3603770" y="1123951"/>
            <a:ext cx="1474378" cy="747713"/>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300" dirty="0"/>
              <a:t>Bootstrapping</a:t>
            </a:r>
          </a:p>
        </p:txBody>
      </p:sp>
      <p:sp>
        <p:nvSpPr>
          <p:cNvPr id="10" name="Oval 9"/>
          <p:cNvSpPr/>
          <p:nvPr/>
        </p:nvSpPr>
        <p:spPr>
          <a:xfrm>
            <a:off x="3589479" y="2055813"/>
            <a:ext cx="1474378" cy="679450"/>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300" dirty="0"/>
              <a:t>Device Configuration</a:t>
            </a:r>
          </a:p>
        </p:txBody>
      </p:sp>
      <p:sp>
        <p:nvSpPr>
          <p:cNvPr id="11" name="Oval 10"/>
          <p:cNvSpPr/>
          <p:nvPr/>
        </p:nvSpPr>
        <p:spPr>
          <a:xfrm>
            <a:off x="3603770" y="2919413"/>
            <a:ext cx="1445795" cy="754062"/>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300" dirty="0"/>
              <a:t>Firmware Update</a:t>
            </a:r>
          </a:p>
        </p:txBody>
      </p:sp>
      <p:sp>
        <p:nvSpPr>
          <p:cNvPr id="12" name="Oval 11"/>
          <p:cNvSpPr/>
          <p:nvPr/>
        </p:nvSpPr>
        <p:spPr>
          <a:xfrm>
            <a:off x="3603770" y="3849688"/>
            <a:ext cx="1445795" cy="754062"/>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300" dirty="0"/>
              <a:t>Fault Management</a:t>
            </a:r>
          </a:p>
        </p:txBody>
      </p:sp>
      <p:cxnSp>
        <p:nvCxnSpPr>
          <p:cNvPr id="18" name="Straight Connector 17"/>
          <p:cNvCxnSpPr/>
          <p:nvPr/>
        </p:nvCxnSpPr>
        <p:spPr>
          <a:xfrm flipV="1">
            <a:off x="2765351" y="1692276"/>
            <a:ext cx="796736" cy="633413"/>
          </a:xfrm>
          <a:prstGeom prst="line">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703423" y="3114675"/>
            <a:ext cx="861046" cy="877888"/>
          </a:xfrm>
          <a:prstGeom prst="line">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852290" y="2844801"/>
            <a:ext cx="684787" cy="334963"/>
          </a:xfrm>
          <a:prstGeom prst="line">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852290" y="2403476"/>
            <a:ext cx="664542" cy="169863"/>
          </a:xfrm>
          <a:prstGeom prst="line">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a:spLocks noChangeArrowheads="1"/>
          </p:cNvSpPr>
          <p:nvPr/>
        </p:nvSpPr>
        <p:spPr bwMode="auto">
          <a:xfrm>
            <a:off x="5049565" y="750116"/>
            <a:ext cx="2441417" cy="1231084"/>
          </a:xfrm>
          <a:prstGeom prst="rect">
            <a:avLst/>
          </a:prstGeom>
          <a:noFill/>
          <a:ln w="9525">
            <a:noFill/>
            <a:miter lim="800000"/>
            <a:headEnd/>
            <a:tailEnd/>
          </a:ln>
        </p:spPr>
        <p:txBody>
          <a:bodyPr lIns="121899" tIns="60949" rIns="121899" bIns="60949">
            <a:spAutoFit/>
          </a:bodyPr>
          <a:lstStyle/>
          <a:p>
            <a:pPr marL="379413" indent="-379413">
              <a:buFont typeface="Wingdings" pitchFamily="2" charset="2"/>
              <a:buChar char="§"/>
            </a:pPr>
            <a:r>
              <a:rPr lang="en-US" dirty="0">
                <a:latin typeface="Gill Sans MT"/>
              </a:rPr>
              <a:t>Key management</a:t>
            </a:r>
          </a:p>
          <a:p>
            <a:pPr marL="379413" indent="-379413">
              <a:buFont typeface="Wingdings" pitchFamily="2" charset="2"/>
              <a:buChar char="§"/>
            </a:pPr>
            <a:r>
              <a:rPr lang="en-US" dirty="0">
                <a:latin typeface="Gill Sans MT"/>
              </a:rPr>
              <a:t>Service provisioning</a:t>
            </a:r>
          </a:p>
          <a:p>
            <a:pPr marL="379413" indent="-379413">
              <a:buFont typeface="Wingdings" pitchFamily="2" charset="2"/>
              <a:buChar char="§"/>
            </a:pPr>
            <a:r>
              <a:rPr lang="en-US" dirty="0">
                <a:latin typeface="Gill Sans MT"/>
              </a:rPr>
              <a:t>Access Control</a:t>
            </a:r>
          </a:p>
        </p:txBody>
      </p:sp>
      <p:sp>
        <p:nvSpPr>
          <p:cNvPr id="32" name="TextBox 31"/>
          <p:cNvSpPr txBox="1">
            <a:spLocks noChangeArrowheads="1"/>
          </p:cNvSpPr>
          <p:nvPr/>
        </p:nvSpPr>
        <p:spPr bwMode="auto">
          <a:xfrm>
            <a:off x="5071002" y="1973263"/>
            <a:ext cx="3232198" cy="954085"/>
          </a:xfrm>
          <a:prstGeom prst="rect">
            <a:avLst/>
          </a:prstGeom>
          <a:noFill/>
          <a:ln w="9525">
            <a:noFill/>
            <a:miter lim="800000"/>
            <a:headEnd/>
            <a:tailEnd/>
          </a:ln>
        </p:spPr>
        <p:txBody>
          <a:bodyPr lIns="121899" tIns="60949" rIns="121899" bIns="60949">
            <a:spAutoFit/>
          </a:bodyPr>
          <a:lstStyle/>
          <a:p>
            <a:pPr marL="379413" indent="-379413">
              <a:buFont typeface="Wingdings" pitchFamily="2" charset="2"/>
              <a:buChar char="§"/>
            </a:pPr>
            <a:r>
              <a:rPr lang="en-US" dirty="0">
                <a:latin typeface="Gill Sans MT"/>
              </a:rPr>
              <a:t>Changes to settings</a:t>
            </a:r>
          </a:p>
          <a:p>
            <a:pPr marL="379413" indent="-379413">
              <a:buFont typeface="Wingdings" pitchFamily="2" charset="2"/>
              <a:buChar char="§"/>
            </a:pPr>
            <a:r>
              <a:rPr lang="en-US" dirty="0">
                <a:latin typeface="Gill Sans MT"/>
              </a:rPr>
              <a:t>Changes to parameters of the device</a:t>
            </a:r>
          </a:p>
        </p:txBody>
      </p:sp>
      <p:sp>
        <p:nvSpPr>
          <p:cNvPr id="33" name="TextBox 32"/>
          <p:cNvSpPr txBox="1">
            <a:spLocks noChangeArrowheads="1"/>
          </p:cNvSpPr>
          <p:nvPr/>
        </p:nvSpPr>
        <p:spPr bwMode="auto">
          <a:xfrm>
            <a:off x="5073384" y="2971800"/>
            <a:ext cx="4082526" cy="954085"/>
          </a:xfrm>
          <a:prstGeom prst="rect">
            <a:avLst/>
          </a:prstGeom>
          <a:noFill/>
          <a:ln w="9525">
            <a:noFill/>
            <a:miter lim="800000"/>
            <a:headEnd/>
            <a:tailEnd/>
          </a:ln>
        </p:spPr>
        <p:txBody>
          <a:bodyPr lIns="121899" tIns="60949" rIns="121899" bIns="60949">
            <a:spAutoFit/>
          </a:bodyPr>
          <a:lstStyle/>
          <a:p>
            <a:pPr marL="379413" indent="-379413">
              <a:buFont typeface="Wingdings" pitchFamily="2" charset="2"/>
              <a:buChar char="§"/>
            </a:pPr>
            <a:r>
              <a:rPr lang="en-US" dirty="0">
                <a:latin typeface="Gill Sans MT"/>
              </a:rPr>
              <a:t>Update application and system software</a:t>
            </a:r>
          </a:p>
          <a:p>
            <a:pPr marL="379413" indent="-379413">
              <a:buFont typeface="Wingdings" pitchFamily="2" charset="2"/>
              <a:buChar char="§"/>
            </a:pPr>
            <a:r>
              <a:rPr lang="en-US" dirty="0">
                <a:latin typeface="Gill Sans MT"/>
              </a:rPr>
              <a:t>Bug fixes </a:t>
            </a:r>
          </a:p>
        </p:txBody>
      </p:sp>
      <p:sp>
        <p:nvSpPr>
          <p:cNvPr id="38" name="TextBox 37"/>
          <p:cNvSpPr txBox="1">
            <a:spLocks noChangeArrowheads="1"/>
          </p:cNvSpPr>
          <p:nvPr/>
        </p:nvSpPr>
        <p:spPr bwMode="auto">
          <a:xfrm>
            <a:off x="5081721" y="3935413"/>
            <a:ext cx="4081334" cy="696913"/>
          </a:xfrm>
          <a:prstGeom prst="rect">
            <a:avLst/>
          </a:prstGeom>
          <a:noFill/>
          <a:ln w="9525">
            <a:noFill/>
            <a:miter lim="800000"/>
            <a:headEnd/>
            <a:tailEnd/>
          </a:ln>
        </p:spPr>
        <p:txBody>
          <a:bodyPr lIns="121899" tIns="60949" rIns="121899" bIns="60949">
            <a:spAutoFit/>
          </a:bodyPr>
          <a:lstStyle/>
          <a:p>
            <a:pPr marL="379413" indent="-379413">
              <a:buFont typeface="Wingdings" pitchFamily="2" charset="2"/>
              <a:buChar char="§"/>
            </a:pPr>
            <a:r>
              <a:rPr lang="en-US">
                <a:latin typeface="Gill Sans MT"/>
              </a:rPr>
              <a:t>Report Errors from devices</a:t>
            </a:r>
          </a:p>
          <a:p>
            <a:pPr marL="379413" indent="-379413">
              <a:buFont typeface="Wingdings" pitchFamily="2" charset="2"/>
              <a:buChar char="§"/>
            </a:pPr>
            <a:r>
              <a:rPr lang="en-US">
                <a:latin typeface="Gill Sans MT"/>
              </a:rPr>
              <a:t>Query about status of devices</a:t>
            </a:r>
          </a:p>
        </p:txBody>
      </p:sp>
      <p:sp>
        <p:nvSpPr>
          <p:cNvPr id="19" name="Oval 18"/>
          <p:cNvSpPr/>
          <p:nvPr/>
        </p:nvSpPr>
        <p:spPr>
          <a:xfrm>
            <a:off x="909875" y="4451351"/>
            <a:ext cx="2032927" cy="1406525"/>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600" dirty="0"/>
              <a:t>Application</a:t>
            </a:r>
          </a:p>
        </p:txBody>
      </p:sp>
      <p:sp>
        <p:nvSpPr>
          <p:cNvPr id="21" name="Oval 20"/>
          <p:cNvSpPr/>
          <p:nvPr/>
        </p:nvSpPr>
        <p:spPr>
          <a:xfrm>
            <a:off x="3615680" y="4987925"/>
            <a:ext cx="1445795" cy="755650"/>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300" dirty="0"/>
              <a:t>Configuration &amp; Control</a:t>
            </a:r>
          </a:p>
        </p:txBody>
      </p:sp>
      <p:sp>
        <p:nvSpPr>
          <p:cNvPr id="22546" name="TextBox 12"/>
          <p:cNvSpPr txBox="1">
            <a:spLocks noChangeArrowheads="1"/>
          </p:cNvSpPr>
          <p:nvPr/>
        </p:nvSpPr>
        <p:spPr bwMode="auto">
          <a:xfrm>
            <a:off x="5990404" y="3929063"/>
            <a:ext cx="685979" cy="914400"/>
          </a:xfrm>
          <a:prstGeom prst="rect">
            <a:avLst/>
          </a:prstGeom>
          <a:noFill/>
          <a:ln w="9525">
            <a:noFill/>
            <a:miter lim="800000"/>
            <a:headEnd/>
            <a:tailEnd/>
          </a:ln>
        </p:spPr>
        <p:txBody>
          <a:bodyPr wrap="none" lIns="0" tIns="0" rIns="0" bIns="0"/>
          <a:lstStyle/>
          <a:p>
            <a:endParaRPr lang="fi-FI">
              <a:latin typeface="Gill Sans MT"/>
            </a:endParaRPr>
          </a:p>
        </p:txBody>
      </p:sp>
      <p:sp>
        <p:nvSpPr>
          <p:cNvPr id="25" name="Oval 24"/>
          <p:cNvSpPr/>
          <p:nvPr/>
        </p:nvSpPr>
        <p:spPr>
          <a:xfrm>
            <a:off x="3619252" y="5935663"/>
            <a:ext cx="1446986" cy="755650"/>
          </a:xfrm>
          <a:prstGeom prst="ellipse">
            <a:avLst/>
          </a:prstGeom>
          <a:solidFill>
            <a:srgbClr val="128CA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anchor="ctr"/>
          <a:lstStyle/>
          <a:p>
            <a:pPr algn="ctr" fontAlgn="auto">
              <a:spcBef>
                <a:spcPts val="0"/>
              </a:spcBef>
              <a:spcAft>
                <a:spcPts val="0"/>
              </a:spcAft>
              <a:defRPr/>
            </a:pPr>
            <a:r>
              <a:rPr lang="en-US" sz="1300" dirty="0"/>
              <a:t>Reporting</a:t>
            </a:r>
          </a:p>
        </p:txBody>
      </p:sp>
      <p:cxnSp>
        <p:nvCxnSpPr>
          <p:cNvPr id="27" name="Straight Connector 26"/>
          <p:cNvCxnSpPr/>
          <p:nvPr/>
        </p:nvCxnSpPr>
        <p:spPr>
          <a:xfrm>
            <a:off x="2885636" y="5157788"/>
            <a:ext cx="658587" cy="131762"/>
          </a:xfrm>
          <a:prstGeom prst="line">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780834" y="5473701"/>
            <a:ext cx="769344" cy="638175"/>
          </a:xfrm>
          <a:prstGeom prst="line">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p:cNvSpPr txBox="1">
            <a:spLocks noChangeArrowheads="1"/>
          </p:cNvSpPr>
          <p:nvPr/>
        </p:nvSpPr>
        <p:spPr bwMode="auto">
          <a:xfrm>
            <a:off x="5086485" y="4959351"/>
            <a:ext cx="4081334" cy="677863"/>
          </a:xfrm>
          <a:prstGeom prst="rect">
            <a:avLst/>
          </a:prstGeom>
          <a:noFill/>
          <a:ln w="9525">
            <a:noFill/>
            <a:miter lim="800000"/>
            <a:headEnd/>
            <a:tailEnd/>
          </a:ln>
        </p:spPr>
        <p:txBody>
          <a:bodyPr lIns="121899" tIns="60949" rIns="121899" bIns="60949">
            <a:spAutoFit/>
          </a:bodyPr>
          <a:lstStyle/>
          <a:p>
            <a:pPr marL="379413" indent="-379413">
              <a:buFont typeface="Wingdings" pitchFamily="2" charset="2"/>
              <a:buChar char="§"/>
            </a:pPr>
            <a:r>
              <a:rPr lang="en-US">
                <a:latin typeface="Gill Sans MT"/>
              </a:rPr>
              <a:t>Configure settings of the application</a:t>
            </a:r>
          </a:p>
          <a:p>
            <a:pPr marL="379413" indent="-379413">
              <a:buFont typeface="Wingdings" pitchFamily="2" charset="2"/>
              <a:buChar char="§"/>
            </a:pPr>
            <a:r>
              <a:rPr lang="en-US">
                <a:latin typeface="Gill Sans MT"/>
              </a:rPr>
              <a:t>Send control commands</a:t>
            </a:r>
          </a:p>
        </p:txBody>
      </p:sp>
      <p:sp>
        <p:nvSpPr>
          <p:cNvPr id="30" name="TextBox 29"/>
          <p:cNvSpPr txBox="1">
            <a:spLocks noChangeArrowheads="1"/>
          </p:cNvSpPr>
          <p:nvPr/>
        </p:nvSpPr>
        <p:spPr bwMode="auto">
          <a:xfrm>
            <a:off x="5106730" y="5956301"/>
            <a:ext cx="4082526" cy="676275"/>
          </a:xfrm>
          <a:prstGeom prst="rect">
            <a:avLst/>
          </a:prstGeom>
          <a:noFill/>
          <a:ln w="9525">
            <a:noFill/>
            <a:miter lim="800000"/>
            <a:headEnd/>
            <a:tailEnd/>
          </a:ln>
        </p:spPr>
        <p:txBody>
          <a:bodyPr lIns="121899" tIns="60949" rIns="121899" bIns="60949">
            <a:spAutoFit/>
          </a:bodyPr>
          <a:lstStyle/>
          <a:p>
            <a:pPr marL="379413" indent="-379413">
              <a:buFont typeface="Wingdings" pitchFamily="2" charset="2"/>
              <a:buChar char="§"/>
            </a:pPr>
            <a:r>
              <a:rPr lang="en-US">
                <a:latin typeface="Gill Sans MT"/>
              </a:rPr>
              <a:t>Notify changes in sensor values</a:t>
            </a:r>
          </a:p>
          <a:p>
            <a:pPr marL="379413" indent="-379413">
              <a:buFont typeface="Wingdings" pitchFamily="2" charset="2"/>
              <a:buChar char="§"/>
            </a:pPr>
            <a:r>
              <a:rPr lang="en-US">
                <a:latin typeface="Gill Sans MT"/>
              </a:rPr>
              <a:t>Notify alarms and events </a:t>
            </a:r>
          </a:p>
        </p:txBody>
      </p:sp>
    </p:spTree>
    <p:extLst>
      <p:ext uri="{BB962C8B-B14F-4D97-AF65-F5344CB8AC3E}">
        <p14:creationId xmlns:p14="http://schemas.microsoft.com/office/powerpoint/2010/main" val="867878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63" y="228600"/>
            <a:ext cx="7565137" cy="574675"/>
          </a:xfrm>
        </p:spPr>
        <p:txBody>
          <a:bodyPr>
            <a:normAutofit fontScale="90000"/>
          </a:bodyPr>
          <a:lstStyle/>
          <a:p>
            <a:pPr eaLnBrk="1" fontAlgn="auto" hangingPunct="1">
              <a:spcAft>
                <a:spcPts val="0"/>
              </a:spcAft>
              <a:defRPr/>
            </a:pPr>
            <a:r>
              <a:rPr lang="en-US" dirty="0" smtClean="0">
                <a:ea typeface="+mj-ea"/>
              </a:rPr>
              <a:t>OMA LWM2M Architecture</a:t>
            </a:r>
            <a:endParaRPr lang="en-US" dirty="0">
              <a:ea typeface="+mj-ea"/>
            </a:endParaRPr>
          </a:p>
        </p:txBody>
      </p:sp>
      <p:pic>
        <p:nvPicPr>
          <p:cNvPr id="24578" name="Picture 2" descr="architecture.png"/>
          <p:cNvPicPr>
            <a:picLocks noChangeAspect="1"/>
          </p:cNvPicPr>
          <p:nvPr/>
        </p:nvPicPr>
        <p:blipFill>
          <a:blip r:embed="rId3"/>
          <a:srcRect/>
          <a:stretch>
            <a:fillRect/>
          </a:stretch>
        </p:blipFill>
        <p:spPr bwMode="auto">
          <a:xfrm>
            <a:off x="1065888" y="1250951"/>
            <a:ext cx="2811797" cy="4714875"/>
          </a:xfrm>
          <a:prstGeom prst="rect">
            <a:avLst/>
          </a:prstGeom>
          <a:noFill/>
          <a:ln w="9525">
            <a:noFill/>
            <a:miter lim="800000"/>
            <a:headEnd/>
            <a:tailEnd/>
          </a:ln>
        </p:spPr>
      </p:pic>
      <p:sp>
        <p:nvSpPr>
          <p:cNvPr id="24579" name="Content Placeholder 1"/>
          <p:cNvSpPr txBox="1">
            <a:spLocks/>
          </p:cNvSpPr>
          <p:nvPr/>
        </p:nvSpPr>
        <p:spPr bwMode="auto">
          <a:xfrm>
            <a:off x="4157555" y="1266825"/>
            <a:ext cx="3626397" cy="1428750"/>
          </a:xfrm>
          <a:prstGeom prst="rect">
            <a:avLst/>
          </a:prstGeom>
          <a:noFill/>
          <a:ln w="9525">
            <a:noFill/>
            <a:miter lim="800000"/>
            <a:headEnd/>
            <a:tailEnd/>
          </a:ln>
        </p:spPr>
        <p:txBody>
          <a:bodyPr lIns="0" tIns="0" rIns="0" bIns="0"/>
          <a:lstStyle/>
          <a:p>
            <a:pPr marL="265113" indent="-265113">
              <a:spcBef>
                <a:spcPts val="400"/>
              </a:spcBef>
              <a:buClr>
                <a:srgbClr val="00B1DB"/>
              </a:buClr>
              <a:buSzPct val="95000"/>
              <a:buFont typeface="Wingdings" pitchFamily="2" charset="2"/>
              <a:buChar char="§"/>
            </a:pPr>
            <a:r>
              <a:rPr lang="en-US" sz="2000">
                <a:ea typeface="ヒラギノ角ゴ ProN W3"/>
                <a:cs typeface="ヒラギノ角ゴ ProN W3"/>
              </a:rPr>
              <a:t>M2M Applications</a:t>
            </a:r>
          </a:p>
          <a:p>
            <a:pPr marL="803275" lvl="1" indent="-265113">
              <a:spcBef>
                <a:spcPts val="400"/>
              </a:spcBef>
              <a:buClr>
                <a:srgbClr val="00B1DB"/>
              </a:buClr>
              <a:buSzPct val="95000"/>
              <a:buFont typeface="Wingdings" pitchFamily="2" charset="2"/>
              <a:buChar char="§"/>
            </a:pPr>
            <a:r>
              <a:rPr lang="en-US">
                <a:ea typeface="ヒラギノ角ゴ ProN W3"/>
                <a:cs typeface="ヒラギノ角ゴ ProN W3"/>
              </a:rPr>
              <a:t>Application abstraction through REST API</a:t>
            </a:r>
          </a:p>
          <a:p>
            <a:pPr marL="803275" lvl="1" indent="-265113">
              <a:spcBef>
                <a:spcPts val="400"/>
              </a:spcBef>
              <a:buClr>
                <a:srgbClr val="00B1DB"/>
              </a:buClr>
              <a:buSzPct val="95000"/>
              <a:buFont typeface="Wingdings" pitchFamily="2" charset="2"/>
              <a:buChar char="§"/>
            </a:pPr>
            <a:r>
              <a:rPr lang="en-US">
                <a:ea typeface="ヒラギノ角ゴ ProN W3"/>
                <a:cs typeface="ヒラギノ角ゴ ProN W3"/>
              </a:rPr>
              <a:t>Resource Discovery and Linking</a:t>
            </a:r>
          </a:p>
        </p:txBody>
      </p:sp>
      <p:sp>
        <p:nvSpPr>
          <p:cNvPr id="24580" name="Content Placeholder 1"/>
          <p:cNvSpPr txBox="1">
            <a:spLocks/>
          </p:cNvSpPr>
          <p:nvPr/>
        </p:nvSpPr>
        <p:spPr bwMode="auto">
          <a:xfrm>
            <a:off x="4112300" y="5181600"/>
            <a:ext cx="4614873" cy="1663700"/>
          </a:xfrm>
          <a:prstGeom prst="rect">
            <a:avLst/>
          </a:prstGeom>
          <a:noFill/>
          <a:ln w="9525">
            <a:noFill/>
            <a:miter lim="800000"/>
            <a:headEnd/>
            <a:tailEnd/>
          </a:ln>
        </p:spPr>
        <p:txBody>
          <a:bodyPr lIns="0" tIns="0" rIns="0" bIns="0"/>
          <a:lstStyle/>
          <a:p>
            <a:pPr marL="265113" indent="-265113">
              <a:spcBef>
                <a:spcPts val="400"/>
              </a:spcBef>
              <a:buClr>
                <a:srgbClr val="00B1DB"/>
              </a:buClr>
              <a:buSzPct val="95000"/>
              <a:buFont typeface="Wingdings" pitchFamily="2" charset="2"/>
              <a:buChar char="§"/>
            </a:pPr>
            <a:r>
              <a:rPr lang="en-US" sz="2000" dirty="0">
                <a:ea typeface="ヒラギノ角ゴ ProN W3"/>
                <a:cs typeface="ヒラギノ角ゴ ProN W3"/>
              </a:rPr>
              <a:t>LWM2M Clients are Devices</a:t>
            </a:r>
          </a:p>
          <a:p>
            <a:pPr marL="803275" lvl="1" indent="-265113">
              <a:spcBef>
                <a:spcPts val="400"/>
              </a:spcBef>
              <a:buClr>
                <a:srgbClr val="00B1DB"/>
              </a:buClr>
              <a:buSzPct val="95000"/>
              <a:buFont typeface="Wingdings" pitchFamily="2" charset="2"/>
              <a:buChar char="§"/>
            </a:pPr>
            <a:r>
              <a:rPr lang="en-US" dirty="0">
                <a:ea typeface="ヒラギノ角ゴ ProN W3"/>
                <a:cs typeface="ヒラギノ角ゴ ProN W3"/>
              </a:rPr>
              <a:t>Device abstraction through </a:t>
            </a:r>
            <a:r>
              <a:rPr lang="en-US" dirty="0" err="1">
                <a:ea typeface="ヒラギノ角ゴ ProN W3"/>
                <a:cs typeface="ヒラギノ角ゴ ProN W3"/>
              </a:rPr>
              <a:t>CoAP</a:t>
            </a:r>
            <a:endParaRPr lang="en-US" dirty="0">
              <a:ea typeface="ヒラギノ角ゴ ProN W3"/>
              <a:cs typeface="ヒラギノ角ゴ ProN W3"/>
            </a:endParaRPr>
          </a:p>
          <a:p>
            <a:pPr marL="803275" lvl="1" indent="-265113">
              <a:spcBef>
                <a:spcPts val="400"/>
              </a:spcBef>
              <a:buClr>
                <a:srgbClr val="00B1DB"/>
              </a:buClr>
              <a:buSzPct val="95000"/>
              <a:buFont typeface="Wingdings" pitchFamily="2" charset="2"/>
              <a:buChar char="§"/>
            </a:pPr>
            <a:r>
              <a:rPr lang="en-US" dirty="0">
                <a:ea typeface="ヒラギノ角ゴ ProN W3"/>
                <a:cs typeface="ヒラギノ角ゴ ProN W3"/>
              </a:rPr>
              <a:t>LWM2M Clients are </a:t>
            </a:r>
            <a:r>
              <a:rPr lang="en-US" dirty="0" err="1">
                <a:ea typeface="ヒラギノ角ゴ ProN W3"/>
                <a:cs typeface="ヒラギノ角ゴ ProN W3"/>
              </a:rPr>
              <a:t>CoAP</a:t>
            </a:r>
            <a:r>
              <a:rPr lang="en-US" dirty="0">
                <a:ea typeface="ヒラギノ角ゴ ProN W3"/>
                <a:cs typeface="ヒラギノ角ゴ ProN W3"/>
              </a:rPr>
              <a:t> Servers</a:t>
            </a:r>
          </a:p>
          <a:p>
            <a:pPr marL="803275" lvl="1" indent="-265113">
              <a:spcBef>
                <a:spcPts val="400"/>
              </a:spcBef>
              <a:buClr>
                <a:srgbClr val="00B1DB"/>
              </a:buClr>
              <a:buSzPct val="95000"/>
              <a:buFont typeface="Wingdings" pitchFamily="2" charset="2"/>
              <a:buChar char="§"/>
            </a:pPr>
            <a:r>
              <a:rPr lang="en-US" dirty="0">
                <a:ea typeface="ヒラギノ角ゴ ProN W3"/>
                <a:cs typeface="ヒラギノ角ゴ ProN W3"/>
              </a:rPr>
              <a:t>Any IP network connection</a:t>
            </a:r>
          </a:p>
        </p:txBody>
      </p:sp>
      <p:sp>
        <p:nvSpPr>
          <p:cNvPr id="24581" name="Content Placeholder 1"/>
          <p:cNvSpPr txBox="1">
            <a:spLocks/>
          </p:cNvSpPr>
          <p:nvPr/>
        </p:nvSpPr>
        <p:spPr bwMode="auto">
          <a:xfrm>
            <a:off x="4144455" y="3009900"/>
            <a:ext cx="3913413" cy="2171700"/>
          </a:xfrm>
          <a:prstGeom prst="rect">
            <a:avLst/>
          </a:prstGeom>
          <a:noFill/>
          <a:ln w="9525">
            <a:noFill/>
            <a:miter lim="800000"/>
            <a:headEnd/>
            <a:tailEnd/>
          </a:ln>
        </p:spPr>
        <p:txBody>
          <a:bodyPr lIns="0" tIns="0" rIns="0" bIns="0"/>
          <a:lstStyle/>
          <a:p>
            <a:pPr marL="265113" indent="-265113">
              <a:spcBef>
                <a:spcPts val="400"/>
              </a:spcBef>
              <a:buClr>
                <a:srgbClr val="00B1DB"/>
              </a:buClr>
              <a:buSzPct val="95000"/>
              <a:buFont typeface="Wingdings" pitchFamily="2" charset="2"/>
              <a:buChar char="§"/>
            </a:pPr>
            <a:r>
              <a:rPr lang="en-US" sz="2000" dirty="0">
                <a:ea typeface="ヒラギノ角ゴ ProN W3"/>
                <a:cs typeface="ヒラギノ角ゴ ProN W3"/>
              </a:rPr>
              <a:t>LWM2M Server</a:t>
            </a:r>
          </a:p>
          <a:p>
            <a:pPr marL="689426" lvl="1" indent="-198861">
              <a:spcBef>
                <a:spcPts val="300"/>
              </a:spcBef>
              <a:buClr>
                <a:srgbClr val="00B1DB"/>
              </a:buClr>
              <a:buSzPct val="95000"/>
              <a:buFont typeface="Wingdings" pitchFamily="2" charset="2"/>
              <a:buChar char="§"/>
            </a:pPr>
            <a:r>
              <a:rPr lang="en-US" dirty="0">
                <a:ea typeface="ヒラギノ角ゴ ProN W3"/>
                <a:cs typeface="ヒラギノ角ゴ ProN W3"/>
              </a:rPr>
              <a:t>Reuses IETF technologies, such as the </a:t>
            </a:r>
            <a:r>
              <a:rPr lang="en-US" dirty="0" err="1">
                <a:ea typeface="ヒラギノ角ゴ ProN W3"/>
                <a:cs typeface="ヒラギノ角ゴ ProN W3"/>
              </a:rPr>
              <a:t>CoAP</a:t>
            </a:r>
            <a:r>
              <a:rPr lang="en-US" dirty="0">
                <a:ea typeface="ヒラギノ角ゴ ProN W3"/>
                <a:cs typeface="ヒラギノ角ゴ ProN W3"/>
              </a:rPr>
              <a:t> protocol, DTLS, Resource Directory. </a:t>
            </a:r>
          </a:p>
          <a:p>
            <a:pPr marL="689426" lvl="1" indent="-198861">
              <a:spcBef>
                <a:spcPts val="300"/>
              </a:spcBef>
              <a:buClr>
                <a:srgbClr val="00B1DB"/>
              </a:buClr>
              <a:buSzPct val="95000"/>
              <a:buFont typeface="Wingdings" pitchFamily="2" charset="2"/>
              <a:buChar char="§"/>
            </a:pPr>
            <a:r>
              <a:rPr lang="en-US" dirty="0">
                <a:ea typeface="ヒラギノ角ゴ ProN W3"/>
                <a:cs typeface="ヒラギノ角ゴ ProN W3"/>
              </a:rPr>
              <a:t>Deployable on gateways and in the cloud</a:t>
            </a:r>
          </a:p>
        </p:txBody>
      </p:sp>
      <p:pic>
        <p:nvPicPr>
          <p:cNvPr id="24582" name="Picture 1"/>
          <p:cNvPicPr>
            <a:picLocks noChangeAspect="1"/>
          </p:cNvPicPr>
          <p:nvPr/>
        </p:nvPicPr>
        <p:blipFill>
          <a:blip r:embed="rId4"/>
          <a:srcRect/>
          <a:stretch>
            <a:fillRect/>
          </a:stretch>
        </p:blipFill>
        <p:spPr bwMode="auto">
          <a:xfrm>
            <a:off x="7632081" y="1669239"/>
            <a:ext cx="1467232" cy="1943100"/>
          </a:xfrm>
          <a:prstGeom prst="rect">
            <a:avLst/>
          </a:prstGeom>
          <a:noFill/>
          <a:ln w="9525">
            <a:noFill/>
            <a:miter lim="800000"/>
            <a:headEnd/>
            <a:tailEnd/>
          </a:ln>
        </p:spPr>
      </p:pic>
    </p:spTree>
    <p:extLst>
      <p:ext uri="{BB962C8B-B14F-4D97-AF65-F5344CB8AC3E}">
        <p14:creationId xmlns:p14="http://schemas.microsoft.com/office/powerpoint/2010/main" val="2365396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858000" cy="846138"/>
          </a:xfrm>
        </p:spPr>
        <p:txBody>
          <a:bodyPr>
            <a:normAutofit/>
          </a:bodyPr>
          <a:lstStyle/>
          <a:p>
            <a:pPr eaLnBrk="1" fontAlgn="auto" hangingPunct="1">
              <a:spcAft>
                <a:spcPts val="0"/>
              </a:spcAft>
              <a:defRPr/>
            </a:pPr>
            <a:r>
              <a:rPr lang="en-US" dirty="0" smtClean="0">
                <a:ea typeface="+mj-ea"/>
              </a:rPr>
              <a:t>LWM2M Interfaces</a:t>
            </a:r>
            <a:endParaRPr lang="en-US" dirty="0">
              <a:ea typeface="+mj-ea"/>
            </a:endParaRPr>
          </a:p>
        </p:txBody>
      </p:sp>
      <p:pic>
        <p:nvPicPr>
          <p:cNvPr id="26626" name="Picture 7" descr="fig3-management.png"/>
          <p:cNvPicPr>
            <a:picLocks noChangeAspect="1" noChangeArrowheads="1"/>
          </p:cNvPicPr>
          <p:nvPr/>
        </p:nvPicPr>
        <p:blipFill>
          <a:blip r:embed="rId3"/>
          <a:srcRect/>
          <a:stretch>
            <a:fillRect/>
          </a:stretch>
        </p:blipFill>
        <p:spPr bwMode="auto">
          <a:xfrm>
            <a:off x="5324810" y="4052888"/>
            <a:ext cx="3285790" cy="1508125"/>
          </a:xfrm>
          <a:prstGeom prst="rect">
            <a:avLst/>
          </a:prstGeom>
          <a:noFill/>
          <a:ln w="9525">
            <a:noFill/>
            <a:miter lim="800000"/>
            <a:headEnd/>
            <a:tailEnd/>
          </a:ln>
        </p:spPr>
      </p:pic>
      <p:sp>
        <p:nvSpPr>
          <p:cNvPr id="26627" name="Content Placeholder 1"/>
          <p:cNvSpPr txBox="1">
            <a:spLocks/>
          </p:cNvSpPr>
          <p:nvPr/>
        </p:nvSpPr>
        <p:spPr bwMode="auto">
          <a:xfrm>
            <a:off x="437074" y="1146176"/>
            <a:ext cx="3770501" cy="4767263"/>
          </a:xfrm>
          <a:prstGeom prst="rect">
            <a:avLst/>
          </a:prstGeom>
          <a:noFill/>
          <a:ln w="9525">
            <a:noFill/>
            <a:miter lim="800000"/>
            <a:headEnd/>
            <a:tailEnd/>
          </a:ln>
        </p:spPr>
        <p:txBody>
          <a:bodyPr/>
          <a:lstStyle/>
          <a:p>
            <a:pPr marL="342900" indent="-342900">
              <a:spcBef>
                <a:spcPct val="20000"/>
              </a:spcBef>
              <a:buFont typeface="Arial" charset="0"/>
              <a:buChar char="•"/>
            </a:pPr>
            <a:r>
              <a:rPr lang="en-US" dirty="0">
                <a:ea typeface="ヒラギノ角ゴ ProN W3"/>
                <a:cs typeface="ヒラギノ角ゴ ProN W3"/>
              </a:rPr>
              <a:t>Bootstrap Interface</a:t>
            </a:r>
          </a:p>
          <a:p>
            <a:pPr marL="742950" lvl="1" indent="-285750">
              <a:spcBef>
                <a:spcPct val="20000"/>
              </a:spcBef>
              <a:buFont typeface="Arial" charset="0"/>
              <a:buChar char="–"/>
            </a:pPr>
            <a:r>
              <a:rPr lang="en-US" sz="1600" dirty="0">
                <a:ea typeface="ヒラギノ角ゴ ProN W3"/>
                <a:cs typeface="ヒラギノ角ゴ ProN W3"/>
              </a:rPr>
              <a:t>Configure Servers &amp; Keys &amp; ACLs</a:t>
            </a:r>
          </a:p>
          <a:p>
            <a:pPr marL="742950" lvl="1" indent="-285750">
              <a:spcBef>
                <a:spcPct val="20000"/>
              </a:spcBef>
              <a:buFont typeface="Arial" charset="0"/>
              <a:buChar char="–"/>
            </a:pPr>
            <a:r>
              <a:rPr lang="en-US" sz="1600" dirty="0">
                <a:ea typeface="ヒラギノ角ゴ ProN W3"/>
                <a:cs typeface="ヒラギノ角ゴ ProN W3"/>
              </a:rPr>
              <a:t>Pre-Configured, Smart Card, or Server Initiated Bootstrap</a:t>
            </a:r>
          </a:p>
          <a:p>
            <a:pPr marL="742950" lvl="1" indent="-285750">
              <a:spcBef>
                <a:spcPct val="20000"/>
              </a:spcBef>
              <a:buFont typeface="Arial" charset="0"/>
              <a:buChar char="–"/>
            </a:pPr>
            <a:r>
              <a:rPr lang="en-US" sz="1600" dirty="0" err="1">
                <a:ea typeface="ヒラギノ角ゴ ProN W3"/>
                <a:cs typeface="ヒラギノ角ゴ ProN W3"/>
              </a:rPr>
              <a:t>CoAP</a:t>
            </a:r>
            <a:r>
              <a:rPr lang="en-US" sz="1600" dirty="0">
                <a:ea typeface="ヒラギノ角ゴ ProN W3"/>
                <a:cs typeface="ヒラギノ角ゴ ProN W3"/>
              </a:rPr>
              <a:t> REST API</a:t>
            </a:r>
          </a:p>
          <a:p>
            <a:pPr marL="342900" indent="-342900">
              <a:spcBef>
                <a:spcPct val="20000"/>
              </a:spcBef>
              <a:buFont typeface="Arial" charset="0"/>
              <a:buChar char="•"/>
            </a:pPr>
            <a:r>
              <a:rPr lang="en-US" dirty="0">
                <a:ea typeface="ヒラギノ角ゴ ProN W3"/>
                <a:cs typeface="ヒラギノ角ゴ ProN W3"/>
              </a:rPr>
              <a:t>Registration Interface</a:t>
            </a:r>
          </a:p>
          <a:p>
            <a:pPr marL="742950" lvl="1" indent="-285750">
              <a:spcBef>
                <a:spcPct val="20000"/>
              </a:spcBef>
              <a:buFont typeface="Arial" charset="0"/>
              <a:buChar char="–"/>
            </a:pPr>
            <a:r>
              <a:rPr lang="en-US" sz="1600" dirty="0">
                <a:ea typeface="ヒラギノ角ゴ ProN W3"/>
                <a:cs typeface="ヒラギノ角ゴ ProN W3"/>
              </a:rPr>
              <a:t>RFC 6690 and Resource Directory</a:t>
            </a:r>
          </a:p>
          <a:p>
            <a:pPr marL="342900" indent="-342900">
              <a:spcBef>
                <a:spcPct val="20000"/>
              </a:spcBef>
              <a:buFont typeface="Arial" charset="0"/>
              <a:buChar char="•"/>
            </a:pPr>
            <a:r>
              <a:rPr lang="en-US" dirty="0">
                <a:ea typeface="ヒラギノ角ゴ ProN W3"/>
                <a:cs typeface="ヒラギノ角ゴ ProN W3"/>
              </a:rPr>
              <a:t>Management Interface Using Objects</a:t>
            </a:r>
          </a:p>
          <a:p>
            <a:pPr marL="742950" lvl="1" indent="-285750">
              <a:spcBef>
                <a:spcPct val="20000"/>
              </a:spcBef>
              <a:buFont typeface="Arial" charset="0"/>
              <a:buChar char="–"/>
            </a:pPr>
            <a:r>
              <a:rPr lang="en-US" sz="1600" dirty="0">
                <a:ea typeface="ヒラギノ角ゴ ProN W3"/>
                <a:cs typeface="ヒラギノ角ゴ ProN W3"/>
              </a:rPr>
              <a:t>Management Objects and Resources</a:t>
            </a:r>
          </a:p>
          <a:p>
            <a:pPr marL="742950" lvl="1" indent="-285750">
              <a:spcBef>
                <a:spcPct val="20000"/>
              </a:spcBef>
              <a:buFont typeface="Arial" charset="0"/>
              <a:buChar char="–"/>
            </a:pPr>
            <a:r>
              <a:rPr lang="en-US" sz="1600" dirty="0" err="1">
                <a:ea typeface="ヒラギノ角ゴ ProN W3"/>
                <a:cs typeface="ヒラギノ角ゴ ProN W3"/>
              </a:rPr>
              <a:t>CoAP</a:t>
            </a:r>
            <a:r>
              <a:rPr lang="en-US" sz="1600" dirty="0">
                <a:ea typeface="ヒラギノ角ゴ ProN W3"/>
                <a:cs typeface="ヒラギノ角ゴ ProN W3"/>
              </a:rPr>
              <a:t> REST API</a:t>
            </a:r>
          </a:p>
          <a:p>
            <a:pPr marL="342900" indent="-342900">
              <a:spcBef>
                <a:spcPct val="20000"/>
              </a:spcBef>
              <a:buFont typeface="Arial" charset="0"/>
              <a:buChar char="•"/>
            </a:pPr>
            <a:r>
              <a:rPr lang="en-US" dirty="0">
                <a:ea typeface="ヒラギノ角ゴ ProN W3"/>
                <a:cs typeface="ヒラギノ角ゴ ProN W3"/>
              </a:rPr>
              <a:t>Reporting Interface</a:t>
            </a:r>
          </a:p>
          <a:p>
            <a:pPr marL="742950" lvl="1" indent="-285750">
              <a:spcBef>
                <a:spcPct val="20000"/>
              </a:spcBef>
              <a:buFont typeface="Arial" charset="0"/>
              <a:buChar char="–"/>
            </a:pPr>
            <a:r>
              <a:rPr lang="en-US" sz="1600" dirty="0">
                <a:ea typeface="ヒラギノ角ゴ ProN W3"/>
                <a:cs typeface="ヒラギノ角ゴ ProN W3"/>
              </a:rPr>
              <a:t>Object Instances and Resources Report</a:t>
            </a:r>
          </a:p>
          <a:p>
            <a:pPr marL="742950" lvl="1" indent="-285750">
              <a:spcBef>
                <a:spcPct val="20000"/>
              </a:spcBef>
              <a:buFont typeface="Arial" charset="0"/>
              <a:buChar char="–"/>
            </a:pPr>
            <a:r>
              <a:rPr lang="en-US" sz="1600" dirty="0">
                <a:ea typeface="ヒラギノ角ゴ ProN W3"/>
                <a:cs typeface="ヒラギノ角ゴ ProN W3"/>
              </a:rPr>
              <a:t>Asynchronous notification using </a:t>
            </a:r>
            <a:r>
              <a:rPr lang="en-US" sz="1600" dirty="0" err="1">
                <a:ea typeface="ヒラギノ角ゴ ProN W3"/>
                <a:cs typeface="ヒラギノ角ゴ ProN W3"/>
              </a:rPr>
              <a:t>CoAP</a:t>
            </a:r>
            <a:r>
              <a:rPr lang="en-US" sz="1600" dirty="0">
                <a:ea typeface="ヒラギノ角ゴ ProN W3"/>
                <a:cs typeface="ヒラギノ角ゴ ProN W3"/>
              </a:rPr>
              <a:t> Observe</a:t>
            </a:r>
          </a:p>
          <a:p>
            <a:pPr marL="742950" lvl="1" indent="-285750">
              <a:spcBef>
                <a:spcPct val="20000"/>
              </a:spcBef>
              <a:buFont typeface="Arial" charset="0"/>
              <a:buChar char="–"/>
            </a:pPr>
            <a:endParaRPr lang="en-US" dirty="0">
              <a:ea typeface="ヒラギノ角ゴ ProN W3"/>
              <a:cs typeface="ヒラギノ角ゴ ProN W3"/>
            </a:endParaRPr>
          </a:p>
        </p:txBody>
      </p:sp>
      <p:pic>
        <p:nvPicPr>
          <p:cNvPr id="26628" name="Picture 5" descr="fig2-bootstrap.png"/>
          <p:cNvPicPr>
            <a:picLocks noChangeAspect="1" noChangeArrowheads="1"/>
          </p:cNvPicPr>
          <p:nvPr/>
        </p:nvPicPr>
        <p:blipFill>
          <a:blip r:embed="rId4"/>
          <a:srcRect/>
          <a:stretch>
            <a:fillRect/>
          </a:stretch>
        </p:blipFill>
        <p:spPr bwMode="auto">
          <a:xfrm>
            <a:off x="4638831" y="1528763"/>
            <a:ext cx="3971769" cy="1495425"/>
          </a:xfrm>
          <a:prstGeom prst="rect">
            <a:avLst/>
          </a:prstGeom>
          <a:noFill/>
          <a:ln w="9525">
            <a:noFill/>
            <a:miter lim="800000"/>
            <a:headEnd/>
            <a:tailEnd/>
          </a:ln>
        </p:spPr>
      </p:pic>
      <p:pic>
        <p:nvPicPr>
          <p:cNvPr id="26629" name="Picture 6"/>
          <p:cNvPicPr>
            <a:picLocks noChangeAspect="1" noChangeArrowheads="1"/>
          </p:cNvPicPr>
          <p:nvPr/>
        </p:nvPicPr>
        <p:blipFill>
          <a:blip r:embed="rId5"/>
          <a:srcRect/>
          <a:stretch>
            <a:fillRect/>
          </a:stretch>
        </p:blipFill>
        <p:spPr bwMode="auto">
          <a:xfrm>
            <a:off x="5470103" y="2935287"/>
            <a:ext cx="2963047" cy="1206500"/>
          </a:xfrm>
          <a:prstGeom prst="rect">
            <a:avLst/>
          </a:prstGeom>
          <a:noFill/>
          <a:ln w="9525">
            <a:noFill/>
            <a:miter lim="800000"/>
            <a:headEnd/>
            <a:tailEnd/>
          </a:ln>
        </p:spPr>
      </p:pic>
      <p:pic>
        <p:nvPicPr>
          <p:cNvPr id="26630" name="Picture 8"/>
          <p:cNvPicPr>
            <a:picLocks noChangeAspect="1" noChangeArrowheads="1"/>
          </p:cNvPicPr>
          <p:nvPr/>
        </p:nvPicPr>
        <p:blipFill>
          <a:blip r:embed="rId6"/>
          <a:srcRect/>
          <a:stretch>
            <a:fillRect/>
          </a:stretch>
        </p:blipFill>
        <p:spPr bwMode="auto">
          <a:xfrm>
            <a:off x="5499877" y="5410200"/>
            <a:ext cx="2991629" cy="1219200"/>
          </a:xfrm>
          <a:prstGeom prst="rect">
            <a:avLst/>
          </a:prstGeom>
          <a:noFill/>
          <a:ln w="9525">
            <a:noFill/>
            <a:miter lim="800000"/>
            <a:headEnd/>
            <a:tailEnd/>
          </a:ln>
        </p:spPr>
      </p:pic>
    </p:spTree>
    <p:extLst>
      <p:ext uri="{BB962C8B-B14F-4D97-AF65-F5344CB8AC3E}">
        <p14:creationId xmlns:p14="http://schemas.microsoft.com/office/powerpoint/2010/main" val="4245358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4"/>
          <p:cNvSpPr>
            <a:spLocks noGrp="1"/>
          </p:cNvSpPr>
          <p:nvPr>
            <p:ph type="ctrTitle" idx="4294967295"/>
          </p:nvPr>
        </p:nvSpPr>
        <p:spPr>
          <a:xfrm>
            <a:off x="685979" y="2130426"/>
            <a:ext cx="7772043" cy="1470025"/>
          </a:xfrm>
        </p:spPr>
        <p:txBody>
          <a:bodyPr/>
          <a:lstStyle/>
          <a:p>
            <a:pPr eaLnBrk="1" hangingPunct="1"/>
            <a:r>
              <a:rPr lang="en-US" smtClean="0"/>
              <a:t>Bootstrap Interface</a:t>
            </a:r>
            <a:endParaRPr lang="fi-FI" smtClean="0"/>
          </a:p>
        </p:txBody>
      </p:sp>
      <p:sp>
        <p:nvSpPr>
          <p:cNvPr id="28674" name="Rectangle 5"/>
          <p:cNvSpPr>
            <a:spLocks noGrp="1"/>
          </p:cNvSpPr>
          <p:nvPr>
            <p:ph type="subTitle" idx="4294967295"/>
          </p:nvPr>
        </p:nvSpPr>
        <p:spPr>
          <a:xfrm>
            <a:off x="1371958" y="3886200"/>
            <a:ext cx="6400085" cy="1752600"/>
          </a:xfrm>
        </p:spPr>
        <p:txBody>
          <a:bodyPr/>
          <a:lstStyle/>
          <a:p>
            <a:pPr marL="0" indent="0" algn="ctr" eaLnBrk="1" hangingPunct="1">
              <a:buFont typeface="Wingdings" pitchFamily="2" charset="2"/>
              <a:buNone/>
            </a:pPr>
            <a:endParaRPr lang="fi-FI" smtClean="0"/>
          </a:p>
        </p:txBody>
      </p:sp>
    </p:spTree>
    <p:extLst>
      <p:ext uri="{BB962C8B-B14F-4D97-AF65-F5344CB8AC3E}">
        <p14:creationId xmlns:p14="http://schemas.microsoft.com/office/powerpoint/2010/main" val="2779930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457200" y="122238"/>
            <a:ext cx="6858000" cy="868362"/>
          </a:xfrm>
        </p:spPr>
        <p:txBody>
          <a:bodyPr/>
          <a:lstStyle/>
          <a:p>
            <a:r>
              <a:rPr lang="en-US" sz="3400" dirty="0" smtClean="0"/>
              <a:t>Bootstrapping Architecture</a:t>
            </a:r>
            <a:endParaRPr lang="fi-FI" sz="3400" dirty="0" smtClean="0"/>
          </a:p>
        </p:txBody>
      </p:sp>
      <p:graphicFrame>
        <p:nvGraphicFramePr>
          <p:cNvPr id="104454" name="Object 6"/>
          <p:cNvGraphicFramePr>
            <a:graphicFrameLocks noGrp="1" noChangeAspect="1"/>
          </p:cNvGraphicFramePr>
          <p:nvPr>
            <p:ph idx="4294967295"/>
            <p:extLst>
              <p:ext uri="{D42A27DB-BD31-4B8C-83A1-F6EECF244321}">
                <p14:modId xmlns:p14="http://schemas.microsoft.com/office/powerpoint/2010/main" val="259448019"/>
              </p:ext>
            </p:extLst>
          </p:nvPr>
        </p:nvGraphicFramePr>
        <p:xfrm>
          <a:off x="2209800" y="1295400"/>
          <a:ext cx="4652984" cy="5065713"/>
        </p:xfrm>
        <a:graphic>
          <a:graphicData uri="http://schemas.openxmlformats.org/presentationml/2006/ole">
            <mc:AlternateContent xmlns:mc="http://schemas.openxmlformats.org/markup-compatibility/2006">
              <mc:Choice xmlns:v="urn:schemas-microsoft-com:vml" Requires="v">
                <p:oleObj spid="_x0000_s3078" name="Visio" r:id="rId3" imgW="3429068" imgH="2800440" progId="Visio.Drawing.15">
                  <p:embed/>
                </p:oleObj>
              </mc:Choice>
              <mc:Fallback>
                <p:oleObj name="Visio" r:id="rId3" imgW="3429068" imgH="2800440"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295400"/>
                        <a:ext cx="4652984" cy="506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1332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IETF">
  <a:themeElements>
    <a:clrScheme name="IETF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IETF">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IETF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IETF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IETF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IETF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IETF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IETF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IETF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IETF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IETF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IETF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C:\USERS\USERINF\MSOFFICE\TEMPLATE\IETF.pot</Template>
  <TotalTime>0</TotalTime>
  <Words>1408</Words>
  <Application>Microsoft Office PowerPoint</Application>
  <PresentationFormat>On-screen Show (4:3)</PresentationFormat>
  <Paragraphs>299</Paragraphs>
  <Slides>41</Slides>
  <Notes>38</Notes>
  <HiddenSlides>0</HiddenSlides>
  <MMClips>0</MMClips>
  <ScaleCrop>false</ScaleCrop>
  <HeadingPairs>
    <vt:vector size="8" baseType="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41</vt:i4>
      </vt:variant>
    </vt:vector>
  </HeadingPairs>
  <TitlesOfParts>
    <vt:vector size="44" baseType="lpstr">
      <vt:lpstr>IETF</vt:lpstr>
      <vt:lpstr>???</vt:lpstr>
      <vt:lpstr>Visio</vt:lpstr>
      <vt:lpstr>Device Management with  OMA Lightweight M2M</vt:lpstr>
      <vt:lpstr>Overview</vt:lpstr>
      <vt:lpstr>Why Lightweight Device Management </vt:lpstr>
      <vt:lpstr>Why Lightweight Device Management?</vt:lpstr>
      <vt:lpstr>Features</vt:lpstr>
      <vt:lpstr>OMA LWM2M Architecture</vt:lpstr>
      <vt:lpstr>LWM2M Interfaces</vt:lpstr>
      <vt:lpstr>Bootstrap Interface</vt:lpstr>
      <vt:lpstr>Bootstrapping Architecture</vt:lpstr>
      <vt:lpstr>Bootstrapping</vt:lpstr>
      <vt:lpstr>PowerPoint Presentation</vt:lpstr>
      <vt:lpstr>Bootstrapping Features</vt:lpstr>
      <vt:lpstr>Pre-Shared Key Mode</vt:lpstr>
      <vt:lpstr>Raw Public Key Mode</vt:lpstr>
      <vt:lpstr>Certificate Mode</vt:lpstr>
      <vt:lpstr>A few more details</vt:lpstr>
      <vt:lpstr>Object Model</vt:lpstr>
      <vt:lpstr>Object Model</vt:lpstr>
      <vt:lpstr>Standard Device Management Objects</vt:lpstr>
      <vt:lpstr>Object Example</vt:lpstr>
      <vt:lpstr>Defining new Objects</vt:lpstr>
      <vt:lpstr>Access Control Model</vt:lpstr>
      <vt:lpstr>Overview</vt:lpstr>
      <vt:lpstr>Overview, cont.</vt:lpstr>
      <vt:lpstr>Discussion</vt:lpstr>
      <vt:lpstr>Application Server Interaction</vt:lpstr>
      <vt:lpstr>LWM2M Application Server</vt:lpstr>
      <vt:lpstr>LWM2M Application Server</vt:lpstr>
      <vt:lpstr>LWM2M Application Server</vt:lpstr>
      <vt:lpstr>LWM2M Supports Sleeping Endpoints “b=uq”</vt:lpstr>
      <vt:lpstr>Observe Parameters</vt:lpstr>
      <vt:lpstr>LWM2M Bulk Read</vt:lpstr>
      <vt:lpstr>LWM2M Uses CoRE RD  Resource Links (RFC 6690) </vt:lpstr>
      <vt:lpstr>Example Flows</vt:lpstr>
      <vt:lpstr>Interface Flows</vt:lpstr>
      <vt:lpstr>Registration</vt:lpstr>
      <vt:lpstr>Object Access</vt:lpstr>
      <vt:lpstr>Notification</vt:lpstr>
      <vt:lpstr>Queue Mode (Sleeping Devices)</vt:lpstr>
      <vt:lpstr>Summary</vt:lpstr>
      <vt:lpstr>Using LWM2M with ARM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2015-07-22T07:40:04Z</dcterms:created>
  <dcterms:modified xsi:type="dcterms:W3CDTF">2015-12-15T13:32:09Z</dcterms:modified>
</cp:coreProperties>
</file>