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40288" cy="42840275"/>
  <p:notesSz cx="14071600" cy="20104100"/>
  <p:defaultTextStyle>
    <a:defPPr>
      <a:defRPr lang="vi-VN"/>
    </a:defPPr>
    <a:lvl1pPr marL="0" algn="l" defTabSz="1955262" rtl="0" eaLnBrk="1" latinLnBrk="0" hangingPunct="1">
      <a:defRPr sz="3849" kern="1200">
        <a:solidFill>
          <a:schemeClr val="tx1"/>
        </a:solidFill>
        <a:latin typeface="+mn-lt"/>
        <a:ea typeface="+mn-ea"/>
        <a:cs typeface="+mn-cs"/>
      </a:defRPr>
    </a:lvl1pPr>
    <a:lvl2pPr marL="977631" algn="l" defTabSz="1955262" rtl="0" eaLnBrk="1" latinLnBrk="0" hangingPunct="1">
      <a:defRPr sz="3849" kern="1200">
        <a:solidFill>
          <a:schemeClr val="tx1"/>
        </a:solidFill>
        <a:latin typeface="+mn-lt"/>
        <a:ea typeface="+mn-ea"/>
        <a:cs typeface="+mn-cs"/>
      </a:defRPr>
    </a:lvl2pPr>
    <a:lvl3pPr marL="1955262" algn="l" defTabSz="1955262" rtl="0" eaLnBrk="1" latinLnBrk="0" hangingPunct="1">
      <a:defRPr sz="3849" kern="1200">
        <a:solidFill>
          <a:schemeClr val="tx1"/>
        </a:solidFill>
        <a:latin typeface="+mn-lt"/>
        <a:ea typeface="+mn-ea"/>
        <a:cs typeface="+mn-cs"/>
      </a:defRPr>
    </a:lvl3pPr>
    <a:lvl4pPr marL="2932892" algn="l" defTabSz="1955262" rtl="0" eaLnBrk="1" latinLnBrk="0" hangingPunct="1">
      <a:defRPr sz="3849" kern="1200">
        <a:solidFill>
          <a:schemeClr val="tx1"/>
        </a:solidFill>
        <a:latin typeface="+mn-lt"/>
        <a:ea typeface="+mn-ea"/>
        <a:cs typeface="+mn-cs"/>
      </a:defRPr>
    </a:lvl4pPr>
    <a:lvl5pPr marL="3910523" algn="l" defTabSz="1955262" rtl="0" eaLnBrk="1" latinLnBrk="0" hangingPunct="1">
      <a:defRPr sz="3849" kern="1200">
        <a:solidFill>
          <a:schemeClr val="tx1"/>
        </a:solidFill>
        <a:latin typeface="+mn-lt"/>
        <a:ea typeface="+mn-ea"/>
        <a:cs typeface="+mn-cs"/>
      </a:defRPr>
    </a:lvl5pPr>
    <a:lvl6pPr marL="4888154" algn="l" defTabSz="1955262" rtl="0" eaLnBrk="1" latinLnBrk="0" hangingPunct="1">
      <a:defRPr sz="3849" kern="1200">
        <a:solidFill>
          <a:schemeClr val="tx1"/>
        </a:solidFill>
        <a:latin typeface="+mn-lt"/>
        <a:ea typeface="+mn-ea"/>
        <a:cs typeface="+mn-cs"/>
      </a:defRPr>
    </a:lvl6pPr>
    <a:lvl7pPr marL="5865785" algn="l" defTabSz="1955262" rtl="0" eaLnBrk="1" latinLnBrk="0" hangingPunct="1">
      <a:defRPr sz="3849" kern="1200">
        <a:solidFill>
          <a:schemeClr val="tx1"/>
        </a:solidFill>
        <a:latin typeface="+mn-lt"/>
        <a:ea typeface="+mn-ea"/>
        <a:cs typeface="+mn-cs"/>
      </a:defRPr>
    </a:lvl7pPr>
    <a:lvl8pPr marL="6843415" algn="l" defTabSz="1955262" rtl="0" eaLnBrk="1" latinLnBrk="0" hangingPunct="1">
      <a:defRPr sz="3849" kern="1200">
        <a:solidFill>
          <a:schemeClr val="tx1"/>
        </a:solidFill>
        <a:latin typeface="+mn-lt"/>
        <a:ea typeface="+mn-ea"/>
        <a:cs typeface="+mn-cs"/>
      </a:defRPr>
    </a:lvl8pPr>
    <a:lvl9pPr marL="7821046" algn="l" defTabSz="1955262" rtl="0" eaLnBrk="1" latinLnBrk="0" hangingPunct="1">
      <a:defRPr sz="38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7" userDrawn="1">
          <p15:clr>
            <a:srgbClr val="A4A3A4"/>
          </p15:clr>
        </p15:guide>
        <p15:guide id="2" pos="46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BEC"/>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p:cViewPr>
        <p:scale>
          <a:sx n="25" d="100"/>
          <a:sy n="25" d="100"/>
        </p:scale>
        <p:origin x="1574" y="-1426"/>
      </p:cViewPr>
      <p:guideLst>
        <p:guide orient="horz" pos="6137"/>
        <p:guide pos="46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097588"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970838" y="0"/>
            <a:ext cx="6097587" cy="1008063"/>
          </a:xfrm>
          <a:prstGeom prst="rect">
            <a:avLst/>
          </a:prstGeom>
        </p:spPr>
        <p:txBody>
          <a:bodyPr vert="horz" lIns="91440" tIns="45720" rIns="91440" bIns="45720" rtlCol="0"/>
          <a:lstStyle>
            <a:lvl1pPr algn="r">
              <a:defRPr sz="1200"/>
            </a:lvl1pPr>
          </a:lstStyle>
          <a:p>
            <a:fld id="{7EE2DED0-B2A0-44B8-A846-EC9840A790D3}" type="datetimeFigureOut">
              <a:rPr lang="en-US" smtClean="0"/>
              <a:t>5/25/2024</a:t>
            </a:fld>
            <a:endParaRPr lang="en-US"/>
          </a:p>
        </p:txBody>
      </p:sp>
      <p:sp>
        <p:nvSpPr>
          <p:cNvPr id="4" name="Slide Image Placeholder 3"/>
          <p:cNvSpPr>
            <a:spLocks noGrp="1" noRot="1" noChangeAspect="1"/>
          </p:cNvSpPr>
          <p:nvPr>
            <p:ph type="sldImg" idx="2"/>
          </p:nvPr>
        </p:nvSpPr>
        <p:spPr>
          <a:xfrm>
            <a:off x="4641850" y="2513013"/>
            <a:ext cx="47879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06525" y="9675813"/>
            <a:ext cx="112585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097588"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970838" y="19096038"/>
            <a:ext cx="6097587" cy="1008062"/>
          </a:xfrm>
          <a:prstGeom prst="rect">
            <a:avLst/>
          </a:prstGeom>
        </p:spPr>
        <p:txBody>
          <a:bodyPr vert="horz" lIns="91440" tIns="45720" rIns="91440" bIns="45720" rtlCol="0" anchor="b"/>
          <a:lstStyle>
            <a:lvl1pPr algn="r">
              <a:defRPr sz="1200"/>
            </a:lvl1pPr>
          </a:lstStyle>
          <a:p>
            <a:fld id="{53088922-E641-4257-824D-67507A40BD73}" type="slidenum">
              <a:rPr lang="en-US" smtClean="0"/>
              <a:t>‹#›</a:t>
            </a:fld>
            <a:endParaRPr lang="en-US"/>
          </a:p>
        </p:txBody>
      </p:sp>
    </p:spTree>
    <p:extLst>
      <p:ext uri="{BB962C8B-B14F-4D97-AF65-F5344CB8AC3E}">
        <p14:creationId xmlns:p14="http://schemas.microsoft.com/office/powerpoint/2010/main" val="791861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88922-E641-4257-824D-67507A40BD73}" type="slidenum">
              <a:rPr lang="en-US" smtClean="0"/>
              <a:t>1</a:t>
            </a:fld>
            <a:endParaRPr lang="en-US"/>
          </a:p>
        </p:txBody>
      </p:sp>
    </p:spTree>
    <p:extLst>
      <p:ext uri="{BB962C8B-B14F-4D97-AF65-F5344CB8AC3E}">
        <p14:creationId xmlns:p14="http://schemas.microsoft.com/office/powerpoint/2010/main" val="306121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9045" y="13280486"/>
            <a:ext cx="25715845" cy="6848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38090" y="23990555"/>
            <a:ext cx="2117775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sz="half" idx="2"/>
          </p:nvPr>
        </p:nvSpPr>
        <p:spPr>
          <a:xfrm>
            <a:off x="1512696" y="9853264"/>
            <a:ext cx="1316046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80776" y="9853264"/>
            <a:ext cx="1316046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684803"/>
          </a:xfrm>
          <a:prstGeom prst="rect">
            <a:avLst/>
          </a:prstGeom>
        </p:spPr>
        <p:txBody>
          <a:bodyPr wrap="square" lIns="0" tIns="0" rIns="0" bIns="0">
            <a:spAutoFit/>
          </a:bodyPr>
          <a:lstStyle>
            <a:lvl1pPr>
              <a:defRPr sz="4450" b="1" i="0">
                <a:solidFill>
                  <a:srgbClr val="3A3838"/>
                </a:solidFill>
                <a:latin typeface="Calibri"/>
                <a:cs typeface="Calibri"/>
              </a:defRPr>
            </a:lvl1pPr>
          </a:lstStyle>
          <a:p>
            <a:endParaRPr/>
          </a:p>
        </p:txBody>
      </p:sp>
      <p:sp>
        <p:nvSpPr>
          <p:cNvPr id="3" name="Holder 3"/>
          <p:cNvSpPr>
            <a:spLocks noGrp="1"/>
          </p:cNvSpPr>
          <p:nvPr>
            <p:ph type="body" idx="1"/>
          </p:nvPr>
        </p:nvSpPr>
        <p:spPr>
          <a:xfrm>
            <a:off x="1512697" y="9853264"/>
            <a:ext cx="2722854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86338" y="39841459"/>
            <a:ext cx="9681259" cy="5923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2696" y="39841459"/>
            <a:ext cx="6958404" cy="5923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a:xfrm>
            <a:off x="21782833" y="39841459"/>
            <a:ext cx="6958404" cy="5923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bodyStyle>
    <p:other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5991" y="714468"/>
            <a:ext cx="18952140" cy="1381699"/>
          </a:xfrm>
          <a:prstGeom prst="rect">
            <a:avLst/>
          </a:prstGeom>
        </p:spPr>
        <p:txBody>
          <a:bodyPr vert="horz" wrap="square" lIns="0" tIns="190792" rIns="0" bIns="0" rtlCol="0">
            <a:spAutoFit/>
          </a:bodyPr>
          <a:lstStyle/>
          <a:p>
            <a:pPr marL="27062" marR="10825" algn="ctr">
              <a:lnSpc>
                <a:spcPts val="10292"/>
              </a:lnSpc>
              <a:spcBef>
                <a:spcPts val="1502"/>
              </a:spcBef>
            </a:pPr>
            <a:r>
              <a:rPr lang="en-US" sz="6600" spc="-11" dirty="0">
                <a:latin typeface="Times New Roman" panose="02020603050405020304" pitchFamily="18" charset="0"/>
                <a:cs typeface="Times New Roman" panose="02020603050405020304" pitchFamily="18" charset="0"/>
              </a:rPr>
              <a:t>Phát triển ứng dụng </a:t>
            </a:r>
            <a:r>
              <a:rPr lang="vi-VN" sz="6600" spc="-11" dirty="0" smtClean="0">
                <a:latin typeface="Times New Roman" panose="02020603050405020304" pitchFamily="18" charset="0"/>
                <a:cs typeface="Times New Roman" panose="02020603050405020304" pitchFamily="18" charset="0"/>
              </a:rPr>
              <a:t>Quản lý sinh viên</a:t>
            </a:r>
            <a:endParaRPr lang="en-US" sz="6600" spc="-11" dirty="0">
              <a:latin typeface="Times New Roman" panose="02020603050405020304" pitchFamily="18" charset="0"/>
              <a:cs typeface="Times New Roman" panose="02020603050405020304" pitchFamily="18" charset="0"/>
            </a:endParaRPr>
          </a:p>
        </p:txBody>
      </p:sp>
      <p:sp>
        <p:nvSpPr>
          <p:cNvPr id="3" name="object 3"/>
          <p:cNvSpPr txBox="1"/>
          <p:nvPr/>
        </p:nvSpPr>
        <p:spPr>
          <a:xfrm>
            <a:off x="5752308" y="2363726"/>
            <a:ext cx="21640800" cy="2517808"/>
          </a:xfrm>
          <a:prstGeom prst="rect">
            <a:avLst/>
          </a:prstGeom>
        </p:spPr>
        <p:txBody>
          <a:bodyPr vert="horz" wrap="square" lIns="0" tIns="276038" rIns="0" bIns="0" rtlCol="0">
            <a:spAutoFit/>
          </a:bodyPr>
          <a:lstStyle/>
          <a:p>
            <a:pPr marL="54125" algn="ctr">
              <a:spcBef>
                <a:spcPts val="2171"/>
              </a:spcBef>
            </a:pPr>
            <a:r>
              <a:rPr lang="vi-VN" sz="6600" baseline="24691" dirty="0" smtClean="0">
                <a:latin typeface="Times New Roman" panose="02020603050405020304" pitchFamily="18" charset="0"/>
                <a:cs typeface="Times New Roman" panose="02020603050405020304" pitchFamily="18" charset="0"/>
              </a:rPr>
              <a:t>Diệp Thị Linh</a:t>
            </a:r>
            <a:r>
              <a:rPr lang="en-US" sz="6600" baseline="24691" dirty="0" smtClean="0">
                <a:latin typeface="Times New Roman" panose="02020603050405020304" pitchFamily="18" charset="0"/>
                <a:cs typeface="Times New Roman" panose="02020603050405020304" pitchFamily="18" charset="0"/>
              </a:rPr>
              <a:t>– </a:t>
            </a:r>
            <a:r>
              <a:rPr lang="en-US" sz="6600" baseline="24691" dirty="0">
                <a:latin typeface="Times New Roman" panose="02020603050405020304" pitchFamily="18" charset="0"/>
                <a:cs typeface="Times New Roman" panose="02020603050405020304" pitchFamily="18" charset="0"/>
              </a:rPr>
              <a:t>Lớp: </a:t>
            </a:r>
            <a:r>
              <a:rPr lang="vi-VN" sz="6600" baseline="24691" dirty="0" smtClean="0">
                <a:latin typeface="Times New Roman" panose="02020603050405020304" pitchFamily="18" charset="0"/>
                <a:cs typeface="Times New Roman" panose="02020603050405020304" pitchFamily="18" charset="0"/>
              </a:rPr>
              <a:t>2020DHCNTT01</a:t>
            </a:r>
            <a:endParaRPr lang="en-US" sz="6600" baseline="24691" dirty="0">
              <a:latin typeface="Times New Roman" panose="02020603050405020304" pitchFamily="18" charset="0"/>
              <a:cs typeface="Times New Roman" panose="02020603050405020304" pitchFamily="18" charset="0"/>
            </a:endParaRPr>
          </a:p>
          <a:p>
            <a:pPr marL="54125" algn="ctr">
              <a:spcBef>
                <a:spcPts val="2171"/>
              </a:spcBef>
            </a:pPr>
            <a:r>
              <a:rPr lang="en-US" sz="6600" baseline="24691" dirty="0" err="1">
                <a:latin typeface="Times New Roman" panose="02020603050405020304" pitchFamily="18" charset="0"/>
                <a:cs typeface="Times New Roman" panose="02020603050405020304" pitchFamily="18" charset="0"/>
              </a:rPr>
              <a:t>Giáo</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viên</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hướng</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dẫn</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Nguyễn</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Bá</a:t>
            </a:r>
            <a:r>
              <a:rPr lang="en-US" sz="6600" baseline="24691" dirty="0">
                <a:latin typeface="Times New Roman" panose="02020603050405020304" pitchFamily="18" charset="0"/>
                <a:cs typeface="Times New Roman" panose="02020603050405020304" pitchFamily="18" charset="0"/>
              </a:rPr>
              <a:t> </a:t>
            </a:r>
            <a:r>
              <a:rPr lang="en-US" sz="6600" baseline="24691" dirty="0" err="1">
                <a:latin typeface="Times New Roman" panose="02020603050405020304" pitchFamily="18" charset="0"/>
                <a:cs typeface="Times New Roman" panose="02020603050405020304" pitchFamily="18" charset="0"/>
              </a:rPr>
              <a:t>Nghiễn</a:t>
            </a:r>
            <a:endParaRPr lang="en-US" sz="6600" baseline="24691" dirty="0">
              <a:latin typeface="Times New Roman" panose="02020603050405020304" pitchFamily="18" charset="0"/>
              <a:cs typeface="Times New Roman" panose="02020603050405020304" pitchFamily="18" charset="0"/>
            </a:endParaRPr>
          </a:p>
          <a:p>
            <a:pPr marL="89306" algn="ctr">
              <a:lnSpc>
                <a:spcPts val="3439"/>
              </a:lnSpc>
              <a:spcBef>
                <a:spcPts val="1289"/>
              </a:spcBef>
              <a:buSzPct val="66666"/>
              <a:tabLst>
                <a:tab pos="296334" algn="l"/>
              </a:tabLst>
            </a:pPr>
            <a:r>
              <a:rPr lang="en-US" sz="2800" i="1" spc="-21" dirty="0">
                <a:latin typeface="Times New Roman" panose="02020603050405020304" pitchFamily="18" charset="0"/>
                <a:cs typeface="Times New Roman" panose="02020603050405020304" pitchFamily="18" charset="0"/>
              </a:rPr>
              <a:t>Khoa: </a:t>
            </a:r>
            <a:r>
              <a:rPr lang="en-US" sz="2800" i="1" spc="-21" dirty="0" err="1">
                <a:latin typeface="Times New Roman" panose="02020603050405020304" pitchFamily="18" charset="0"/>
                <a:cs typeface="Times New Roman" panose="02020603050405020304" pitchFamily="18" charset="0"/>
              </a:rPr>
              <a:t>Công</a:t>
            </a:r>
            <a:r>
              <a:rPr lang="en-US" sz="2800" i="1" spc="-21" dirty="0">
                <a:latin typeface="Times New Roman" panose="02020603050405020304" pitchFamily="18" charset="0"/>
                <a:cs typeface="Times New Roman" panose="02020603050405020304" pitchFamily="18" charset="0"/>
              </a:rPr>
              <a:t> </a:t>
            </a:r>
            <a:r>
              <a:rPr lang="en-US" sz="2800" i="1" spc="-21" dirty="0" err="1">
                <a:latin typeface="Times New Roman" panose="02020603050405020304" pitchFamily="18" charset="0"/>
                <a:cs typeface="Times New Roman" panose="02020603050405020304" pitchFamily="18" charset="0"/>
              </a:rPr>
              <a:t>nghệ</a:t>
            </a:r>
            <a:r>
              <a:rPr lang="en-US" sz="2800" i="1" spc="-21" dirty="0">
                <a:latin typeface="Times New Roman" panose="02020603050405020304" pitchFamily="18" charset="0"/>
                <a:cs typeface="Times New Roman" panose="02020603050405020304" pitchFamily="18" charset="0"/>
              </a:rPr>
              <a:t> </a:t>
            </a:r>
            <a:r>
              <a:rPr lang="en-US" sz="2800" i="1" spc="-21" dirty="0" err="1">
                <a:latin typeface="Times New Roman" panose="02020603050405020304" pitchFamily="18" charset="0"/>
                <a:cs typeface="Times New Roman" panose="02020603050405020304" pitchFamily="18" charset="0"/>
              </a:rPr>
              <a:t>thông</a:t>
            </a:r>
            <a:r>
              <a:rPr lang="en-US" sz="2800" i="1" spc="-21" dirty="0">
                <a:latin typeface="Times New Roman" panose="02020603050405020304" pitchFamily="18" charset="0"/>
                <a:cs typeface="Times New Roman" panose="02020603050405020304" pitchFamily="18" charset="0"/>
              </a:rPr>
              <a:t> tin</a:t>
            </a:r>
            <a:endParaRPr sz="2800" dirty="0">
              <a:latin typeface="Times New Roman" panose="02020603050405020304" pitchFamily="18" charset="0"/>
              <a:cs typeface="Times New Roman" panose="02020603050405020304" pitchFamily="18" charset="0"/>
            </a:endParaRPr>
          </a:p>
        </p:txBody>
      </p:sp>
      <p:sp>
        <p:nvSpPr>
          <p:cNvPr id="4" name="object 4"/>
          <p:cNvSpPr/>
          <p:nvPr/>
        </p:nvSpPr>
        <p:spPr>
          <a:xfrm>
            <a:off x="1431667" y="5038094"/>
            <a:ext cx="27567433" cy="243564"/>
          </a:xfrm>
          <a:custGeom>
            <a:avLst/>
            <a:gdLst/>
            <a:ahLst/>
            <a:cxnLst/>
            <a:rect l="l" t="t" r="r" b="b"/>
            <a:pathLst>
              <a:path w="12936855" h="114300">
                <a:moveTo>
                  <a:pt x="12917337" y="0"/>
                </a:moveTo>
                <a:lnTo>
                  <a:pt x="19007" y="0"/>
                </a:lnTo>
                <a:lnTo>
                  <a:pt x="11609" y="1493"/>
                </a:lnTo>
                <a:lnTo>
                  <a:pt x="5567" y="5567"/>
                </a:lnTo>
                <a:lnTo>
                  <a:pt x="1493" y="11609"/>
                </a:lnTo>
                <a:lnTo>
                  <a:pt x="0" y="19007"/>
                </a:lnTo>
                <a:lnTo>
                  <a:pt x="0" y="95036"/>
                </a:lnTo>
                <a:lnTo>
                  <a:pt x="1493" y="102434"/>
                </a:lnTo>
                <a:lnTo>
                  <a:pt x="5567" y="108476"/>
                </a:lnTo>
                <a:lnTo>
                  <a:pt x="11609" y="112550"/>
                </a:lnTo>
                <a:lnTo>
                  <a:pt x="19007" y="114044"/>
                </a:lnTo>
                <a:lnTo>
                  <a:pt x="12917337" y="114044"/>
                </a:lnTo>
                <a:lnTo>
                  <a:pt x="12924735" y="112550"/>
                </a:lnTo>
                <a:lnTo>
                  <a:pt x="12930777" y="108476"/>
                </a:lnTo>
                <a:lnTo>
                  <a:pt x="12934851" y="102434"/>
                </a:lnTo>
                <a:lnTo>
                  <a:pt x="12936344" y="95036"/>
                </a:lnTo>
                <a:lnTo>
                  <a:pt x="12936344" y="19007"/>
                </a:lnTo>
                <a:lnTo>
                  <a:pt x="12934851" y="11609"/>
                </a:lnTo>
                <a:lnTo>
                  <a:pt x="12930777" y="5567"/>
                </a:lnTo>
                <a:lnTo>
                  <a:pt x="12924735" y="1493"/>
                </a:lnTo>
                <a:lnTo>
                  <a:pt x="12917337" y="0"/>
                </a:lnTo>
                <a:close/>
              </a:path>
            </a:pathLst>
          </a:custGeom>
          <a:solidFill>
            <a:schemeClr val="accent1"/>
          </a:solidFill>
          <a:ln>
            <a:solidFill>
              <a:schemeClr val="tx2">
                <a:lumMod val="40000"/>
                <a:lumOff val="60000"/>
              </a:schemeClr>
            </a:solidFill>
          </a:ln>
        </p:spPr>
        <p:txBody>
          <a:bodyPr wrap="square" lIns="0" tIns="0" rIns="0" bIns="0" rtlCol="0"/>
          <a:lstStyle/>
          <a:p>
            <a:endParaRPr sz="8202" dirty="0">
              <a:solidFill>
                <a:schemeClr val="accent1"/>
              </a:solidFill>
              <a:highlight>
                <a:srgbClr val="0000FF"/>
              </a:highlight>
              <a:latin typeface="Times New Roman" panose="02020603050405020304" pitchFamily="18" charset="0"/>
              <a:cs typeface="Times New Roman" panose="02020603050405020304" pitchFamily="18" charset="0"/>
            </a:endParaRPr>
          </a:p>
        </p:txBody>
      </p:sp>
      <p:sp>
        <p:nvSpPr>
          <p:cNvPr id="7" name="object 7"/>
          <p:cNvSpPr/>
          <p:nvPr/>
        </p:nvSpPr>
        <p:spPr>
          <a:xfrm>
            <a:off x="1206902" y="38336537"/>
            <a:ext cx="27567433" cy="242209"/>
          </a:xfrm>
          <a:custGeom>
            <a:avLst/>
            <a:gdLst/>
            <a:ahLst/>
            <a:cxnLst/>
            <a:rect l="l" t="t" r="r" b="b"/>
            <a:pathLst>
              <a:path w="12936855" h="113665">
                <a:moveTo>
                  <a:pt x="12917479" y="0"/>
                </a:moveTo>
                <a:lnTo>
                  <a:pt x="18865" y="0"/>
                </a:lnTo>
                <a:lnTo>
                  <a:pt x="11522" y="1481"/>
                </a:lnTo>
                <a:lnTo>
                  <a:pt x="5525" y="5523"/>
                </a:lnTo>
                <a:lnTo>
                  <a:pt x="1482" y="11519"/>
                </a:lnTo>
                <a:lnTo>
                  <a:pt x="0" y="18865"/>
                </a:lnTo>
                <a:lnTo>
                  <a:pt x="0" y="94327"/>
                </a:lnTo>
                <a:lnTo>
                  <a:pt x="1482" y="101673"/>
                </a:lnTo>
                <a:lnTo>
                  <a:pt x="5525" y="107669"/>
                </a:lnTo>
                <a:lnTo>
                  <a:pt x="11522" y="111711"/>
                </a:lnTo>
                <a:lnTo>
                  <a:pt x="18865" y="113193"/>
                </a:lnTo>
                <a:lnTo>
                  <a:pt x="12917479" y="113193"/>
                </a:lnTo>
                <a:lnTo>
                  <a:pt x="12924825" y="111711"/>
                </a:lnTo>
                <a:lnTo>
                  <a:pt x="12930821" y="107669"/>
                </a:lnTo>
                <a:lnTo>
                  <a:pt x="12934863" y="101673"/>
                </a:lnTo>
                <a:lnTo>
                  <a:pt x="12936344" y="94327"/>
                </a:lnTo>
                <a:lnTo>
                  <a:pt x="12936344" y="18865"/>
                </a:lnTo>
                <a:lnTo>
                  <a:pt x="12934863" y="11519"/>
                </a:lnTo>
                <a:lnTo>
                  <a:pt x="12930821" y="5523"/>
                </a:lnTo>
                <a:lnTo>
                  <a:pt x="12924825" y="1481"/>
                </a:lnTo>
                <a:lnTo>
                  <a:pt x="12917479" y="0"/>
                </a:lnTo>
                <a:close/>
              </a:path>
            </a:pathLst>
          </a:custGeom>
          <a:solidFill>
            <a:schemeClr val="accent1"/>
          </a:solidFill>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9" name="object 9"/>
          <p:cNvSpPr txBox="1"/>
          <p:nvPr/>
        </p:nvSpPr>
        <p:spPr>
          <a:xfrm>
            <a:off x="1154900" y="8695947"/>
            <a:ext cx="8308253" cy="11481801"/>
          </a:xfrm>
          <a:prstGeom prst="rect">
            <a:avLst/>
          </a:prstGeom>
        </p:spPr>
        <p:txBody>
          <a:bodyPr vert="horz" wrap="square" lIns="0" tIns="35182" rIns="0" bIns="0" rtlCol="0">
            <a:spAutoFit/>
          </a:bodyPr>
          <a:lstStyle/>
          <a:p>
            <a:pPr marL="43300">
              <a:spcBef>
                <a:spcPts val="277"/>
              </a:spcBef>
              <a:tabLst>
                <a:tab pos="2637234" algn="l"/>
                <a:tab pos="8305458" algn="l"/>
              </a:tabLst>
            </a:pPr>
            <a:r>
              <a:rPr sz="5647" u="heavy" spc="11" dirty="0">
                <a:solidFill>
                  <a:srgbClr val="F1AC00"/>
                </a:solidFill>
                <a:uFill>
                  <a:solidFill>
                    <a:srgbClr val="FFC000"/>
                  </a:solidFill>
                </a:uFill>
                <a:latin typeface="Times New Roman" panose="02020603050405020304" pitchFamily="18" charset="0"/>
                <a:cs typeface="Times New Roman" panose="02020603050405020304" pitchFamily="18" charset="0"/>
              </a:rPr>
              <a:t> </a:t>
            </a:r>
            <a:endParaRPr sz="5647" dirty="0">
              <a:latin typeface="Times New Roman" panose="02020603050405020304" pitchFamily="18" charset="0"/>
              <a:cs typeface="Times New Roman" panose="02020603050405020304" pitchFamily="18" charset="0"/>
            </a:endParaRPr>
          </a:p>
          <a:p>
            <a:pPr marL="27062" marR="36534" algn="just">
              <a:spcBef>
                <a:spcPts val="2791"/>
              </a:spcBef>
            </a:pPr>
            <a:r>
              <a:rPr lang="vi-VN" sz="3300" spc="-11" dirty="0">
                <a:latin typeface="Times New Roman" panose="02020603050405020304" pitchFamily="18" charset="0"/>
                <a:cs typeface="Times New Roman" panose="02020603050405020304" pitchFamily="18" charset="0"/>
              </a:rPr>
              <a:t>Trong kỷ nguyên số hóa hiện nay, việc áp dụng công nghệ thông tin vào quản lý đã trở thành một yêu cầu thiết yếu. Đặc biệt trong lĩnh vực giáo dục, nhu cầu quản lý và theo </a:t>
            </a:r>
            <a:r>
              <a:rPr lang="vi-VN" sz="3300" spc="-11" dirty="0" smtClean="0">
                <a:latin typeface="Times New Roman" panose="02020603050405020304" pitchFamily="18" charset="0"/>
                <a:cs typeface="Times New Roman" panose="02020603050405020304" pitchFamily="18" charset="0"/>
              </a:rPr>
              <a:t>dõi về các thông tin sinh viên, giảng viên. Các phương pháp quản lý thủ công cũ tốn rất nhiều thời gian, độ chính xác chưa cao, khó khôi phục được dữ liệu khi bị mất.</a:t>
            </a:r>
            <a:endParaRPr lang="en-US" sz="3300" spc="-11" dirty="0">
              <a:latin typeface="Times New Roman" panose="02020603050405020304" pitchFamily="18" charset="0"/>
              <a:cs typeface="Times New Roman" panose="02020603050405020304" pitchFamily="18" charset="0"/>
            </a:endParaRPr>
          </a:p>
          <a:p>
            <a:pPr marL="27062" marR="36534" algn="just">
              <a:spcBef>
                <a:spcPts val="2791"/>
              </a:spcBef>
            </a:pPr>
            <a:r>
              <a:rPr lang="vi-VN" sz="3300" spc="-11" dirty="0" smtClean="0">
                <a:latin typeface="Times New Roman" panose="02020603050405020304" pitchFamily="18" charset="0"/>
                <a:cs typeface="Times New Roman" panose="02020603050405020304" pitchFamily="18" charset="0"/>
              </a:rPr>
              <a:t>Nhận thức được những hạn chế của các phương pháp cũ cũng như muốn ứng dụng các điều đã học vào thực tiễn, dự án “Phát triển ứng dụng Quản lý sinh viên “ đã ra đời và mang lại nhiều lợi ích thiết thực như:</a:t>
            </a:r>
            <a:endParaRPr lang="en-US" sz="3300" spc="-11" dirty="0">
              <a:latin typeface="Times New Roman" panose="02020603050405020304" pitchFamily="18" charset="0"/>
              <a:cs typeface="Times New Roman" panose="02020603050405020304" pitchFamily="18" charset="0"/>
            </a:endParaRPr>
          </a:p>
          <a:p>
            <a:pPr marL="27062" marR="36534" algn="just">
              <a:spcBef>
                <a:spcPts val="2791"/>
              </a:spcBef>
            </a:pPr>
            <a:r>
              <a:rPr lang="en-US" sz="3300" dirty="0">
                <a:latin typeface="Times New Roman" panose="02020603050405020304" pitchFamily="18" charset="0"/>
                <a:cs typeface="Times New Roman" panose="02020603050405020304" pitchFamily="18" charset="0"/>
              </a:rPr>
              <a:t>1. </a:t>
            </a:r>
            <a:r>
              <a:rPr lang="vi-VN" sz="3300" dirty="0">
                <a:latin typeface="Times New Roman" panose="02020603050405020304" pitchFamily="18" charset="0"/>
                <a:cs typeface="Times New Roman" panose="02020603050405020304" pitchFamily="18" charset="0"/>
              </a:rPr>
              <a:t>Tự động hóa quy trình quản lý và theo dõi </a:t>
            </a:r>
            <a:r>
              <a:rPr lang="vi-VN" sz="3300" dirty="0" smtClean="0">
                <a:latin typeface="Times New Roman" panose="02020603050405020304" pitchFamily="18" charset="0"/>
                <a:cs typeface="Times New Roman" panose="02020603050405020304" pitchFamily="18" charset="0"/>
              </a:rPr>
              <a:t>thông tin, điểm số của sinh viên. Sinh viên có thể dễ dàng đăng ký các môn học mong muốn.</a:t>
            </a:r>
            <a:endParaRPr lang="vi-VN" sz="3300" dirty="0">
              <a:latin typeface="Times New Roman" panose="02020603050405020304" pitchFamily="18" charset="0"/>
              <a:cs typeface="Times New Roman" panose="02020603050405020304" pitchFamily="18" charset="0"/>
            </a:endParaRPr>
          </a:p>
          <a:p>
            <a:pPr marL="27062" marR="36534" algn="just">
              <a:spcBef>
                <a:spcPts val="2791"/>
              </a:spcBef>
            </a:pPr>
            <a:r>
              <a:rPr lang="en-US" sz="3300" dirty="0">
                <a:latin typeface="Times New Roman" panose="02020603050405020304" pitchFamily="18" charset="0"/>
                <a:cs typeface="Times New Roman" panose="02020603050405020304" pitchFamily="18" charset="0"/>
              </a:rPr>
              <a:t>2. </a:t>
            </a:r>
            <a:r>
              <a:rPr lang="vi-VN" sz="3300" dirty="0" smtClean="0">
                <a:latin typeface="Times New Roman" panose="02020603050405020304" pitchFamily="18" charset="0"/>
                <a:cs typeface="Times New Roman" panose="02020603050405020304" pitchFamily="18" charset="0"/>
              </a:rPr>
              <a:t>Công nghệ hóa về việc giao bài tập giữa giảng viên và sinh viên, hệ thống sẽ nhắc nhở sinh viên khi được giao bài tập.</a:t>
            </a:r>
            <a:endParaRPr sz="3300" dirty="0">
              <a:latin typeface="Times New Roman" panose="02020603050405020304" pitchFamily="18" charset="0"/>
              <a:cs typeface="Times New Roman" panose="02020603050405020304" pitchFamily="18" charset="0"/>
            </a:endParaRPr>
          </a:p>
        </p:txBody>
      </p:sp>
      <p:sp>
        <p:nvSpPr>
          <p:cNvPr id="16" name="object 16"/>
          <p:cNvSpPr/>
          <p:nvPr/>
        </p:nvSpPr>
        <p:spPr>
          <a:xfrm>
            <a:off x="11283022" y="9089586"/>
            <a:ext cx="17992363" cy="19225109"/>
          </a:xfrm>
          <a:custGeom>
            <a:avLst/>
            <a:gdLst/>
            <a:ahLst/>
            <a:cxnLst/>
            <a:rect l="l" t="t" r="r" b="b"/>
            <a:pathLst>
              <a:path w="8571230" h="10062845">
                <a:moveTo>
                  <a:pt x="8333587" y="0"/>
                </a:moveTo>
                <a:lnTo>
                  <a:pt x="237591" y="0"/>
                </a:lnTo>
                <a:lnTo>
                  <a:pt x="189711" y="4827"/>
                </a:lnTo>
                <a:lnTo>
                  <a:pt x="145114" y="18672"/>
                </a:lnTo>
                <a:lnTo>
                  <a:pt x="104756" y="40579"/>
                </a:lnTo>
                <a:lnTo>
                  <a:pt x="69593" y="69593"/>
                </a:lnTo>
                <a:lnTo>
                  <a:pt x="40579" y="104756"/>
                </a:lnTo>
                <a:lnTo>
                  <a:pt x="18672" y="145114"/>
                </a:lnTo>
                <a:lnTo>
                  <a:pt x="4827" y="189711"/>
                </a:lnTo>
                <a:lnTo>
                  <a:pt x="0" y="237591"/>
                </a:lnTo>
                <a:lnTo>
                  <a:pt x="0" y="9824671"/>
                </a:lnTo>
                <a:lnTo>
                  <a:pt x="4827" y="9872551"/>
                </a:lnTo>
                <a:lnTo>
                  <a:pt x="18672" y="9917148"/>
                </a:lnTo>
                <a:lnTo>
                  <a:pt x="40579" y="9957506"/>
                </a:lnTo>
                <a:lnTo>
                  <a:pt x="69593" y="9992670"/>
                </a:lnTo>
                <a:lnTo>
                  <a:pt x="104756" y="10021683"/>
                </a:lnTo>
                <a:lnTo>
                  <a:pt x="145114" y="10043590"/>
                </a:lnTo>
                <a:lnTo>
                  <a:pt x="189711" y="10057436"/>
                </a:lnTo>
                <a:lnTo>
                  <a:pt x="237591" y="10062263"/>
                </a:lnTo>
                <a:lnTo>
                  <a:pt x="8333587" y="10062263"/>
                </a:lnTo>
                <a:lnTo>
                  <a:pt x="8381467" y="10057436"/>
                </a:lnTo>
                <a:lnTo>
                  <a:pt x="8426064" y="10043590"/>
                </a:lnTo>
                <a:lnTo>
                  <a:pt x="8466422" y="10021683"/>
                </a:lnTo>
                <a:lnTo>
                  <a:pt x="8501586" y="9992670"/>
                </a:lnTo>
                <a:lnTo>
                  <a:pt x="8530599" y="9957506"/>
                </a:lnTo>
                <a:lnTo>
                  <a:pt x="8552506" y="9917148"/>
                </a:lnTo>
                <a:lnTo>
                  <a:pt x="8566352" y="9872551"/>
                </a:lnTo>
                <a:lnTo>
                  <a:pt x="8571179" y="9824671"/>
                </a:lnTo>
                <a:lnTo>
                  <a:pt x="8571179" y="237591"/>
                </a:lnTo>
                <a:lnTo>
                  <a:pt x="8566352" y="189711"/>
                </a:lnTo>
                <a:lnTo>
                  <a:pt x="8552506" y="145114"/>
                </a:lnTo>
                <a:lnTo>
                  <a:pt x="8530599" y="104756"/>
                </a:lnTo>
                <a:lnTo>
                  <a:pt x="8501586" y="69593"/>
                </a:lnTo>
                <a:lnTo>
                  <a:pt x="8466422" y="40579"/>
                </a:lnTo>
                <a:lnTo>
                  <a:pt x="8426064" y="18672"/>
                </a:lnTo>
                <a:lnTo>
                  <a:pt x="8381467" y="4827"/>
                </a:lnTo>
                <a:lnTo>
                  <a:pt x="8333587" y="0"/>
                </a:lnTo>
                <a:close/>
              </a:path>
            </a:pathLst>
          </a:custGeom>
          <a:solidFill>
            <a:schemeClr val="accent1">
              <a:lumMod val="60000"/>
              <a:lumOff val="40000"/>
              <a:alpha val="47058"/>
            </a:schemeClr>
          </a:solidFill>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8320544" y="9080679"/>
            <a:ext cx="4191000" cy="958855"/>
          </a:xfrm>
          <a:prstGeom prst="rect">
            <a:avLst/>
          </a:prstGeom>
        </p:spPr>
        <p:txBody>
          <a:bodyPr vert="horz" wrap="square" lIns="0" tIns="35182" rIns="0" bIns="0" rtlCol="0">
            <a:spAutoFit/>
          </a:bodyPr>
          <a:lstStyle/>
          <a:p>
            <a:pPr marL="27062">
              <a:spcBef>
                <a:spcPts val="277"/>
              </a:spcBef>
            </a:pPr>
            <a:r>
              <a:rPr lang="en-US" sz="6000" b="1" spc="-150" dirty="0" err="1">
                <a:solidFill>
                  <a:schemeClr val="accent1"/>
                </a:solidFill>
                <a:latin typeface="Times New Roman" panose="02020603050405020304" pitchFamily="18" charset="0"/>
                <a:cs typeface="Times New Roman" panose="02020603050405020304" pitchFamily="18" charset="0"/>
              </a:rPr>
              <a:t>Quy</a:t>
            </a:r>
            <a:r>
              <a:rPr lang="en-US" sz="6000" b="1" spc="-150" dirty="0">
                <a:solidFill>
                  <a:schemeClr val="accent1"/>
                </a:solidFill>
                <a:latin typeface="Times New Roman" panose="02020603050405020304" pitchFamily="18" charset="0"/>
                <a:cs typeface="Times New Roman" panose="02020603050405020304" pitchFamily="18" charset="0"/>
              </a:rPr>
              <a:t> </a:t>
            </a:r>
            <a:r>
              <a:rPr lang="en-US" sz="6000" b="1" spc="-150" dirty="0" err="1">
                <a:solidFill>
                  <a:schemeClr val="accent1"/>
                </a:solidFill>
                <a:latin typeface="Times New Roman" panose="02020603050405020304" pitchFamily="18" charset="0"/>
                <a:cs typeface="Times New Roman" panose="02020603050405020304" pitchFamily="18" charset="0"/>
              </a:rPr>
              <a:t>trình</a:t>
            </a:r>
            <a:endParaRPr sz="6000" spc="-150" dirty="0">
              <a:solidFill>
                <a:schemeClr val="accent1"/>
              </a:solidFill>
              <a:latin typeface="Times New Roman" panose="02020603050405020304" pitchFamily="18" charset="0"/>
              <a:cs typeface="Times New Roman" panose="02020603050405020304" pitchFamily="18" charset="0"/>
            </a:endParaRPr>
          </a:p>
        </p:txBody>
      </p:sp>
      <p:sp>
        <p:nvSpPr>
          <p:cNvPr id="32" name="object 32"/>
          <p:cNvSpPr txBox="1"/>
          <p:nvPr/>
        </p:nvSpPr>
        <p:spPr>
          <a:xfrm>
            <a:off x="11962760" y="9906749"/>
            <a:ext cx="16171322" cy="1022772"/>
          </a:xfrm>
          <a:prstGeom prst="rect">
            <a:avLst/>
          </a:prstGeom>
        </p:spPr>
        <p:txBody>
          <a:bodyPr vert="horz" wrap="square" lIns="0" tIns="25710" rIns="0" bIns="0" rtlCol="0">
            <a:spAutoFit/>
          </a:bodyPr>
          <a:lstStyle/>
          <a:p>
            <a:pPr marL="27062" marR="10825" algn="just">
              <a:lnSpc>
                <a:spcPct val="100899"/>
              </a:lnSpc>
              <a:spcBef>
                <a:spcPts val="202"/>
              </a:spcBef>
            </a:pP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1. </a:t>
            </a:r>
            <a:r>
              <a:rPr lang="en-US" sz="3300" dirty="0" err="1">
                <a:latin typeface="Times New Roman" panose="02020603050405020304" pitchFamily="18" charset="0"/>
                <a:cs typeface="Times New Roman" panose="02020603050405020304" pitchFamily="18" charset="0"/>
              </a:rPr>
              <a:t>Tìm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hiểu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nghiệp</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vụ</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hệ</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thống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tìm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hiểu</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về</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công</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nghệ</a:t>
            </a:r>
            <a:endParaRPr sz="2557" dirty="0">
              <a:latin typeface="Times New Roman" panose="02020603050405020304" pitchFamily="18" charset="0"/>
              <a:cs typeface="Times New Roman" panose="02020603050405020304" pitchFamily="18" charset="0"/>
            </a:endParaRPr>
          </a:p>
        </p:txBody>
      </p:sp>
      <p:sp>
        <p:nvSpPr>
          <p:cNvPr id="57" name="object 57"/>
          <p:cNvSpPr txBox="1"/>
          <p:nvPr/>
        </p:nvSpPr>
        <p:spPr>
          <a:xfrm>
            <a:off x="11962760" y="11069529"/>
            <a:ext cx="15140439" cy="1435573"/>
          </a:xfrm>
          <a:prstGeom prst="rect">
            <a:avLst/>
          </a:prstGeom>
        </p:spPr>
        <p:txBody>
          <a:bodyPr vert="horz" wrap="square" lIns="0" tIns="29769" rIns="0" bIns="0" rtlCol="0">
            <a:spAutoFit/>
          </a:bodyPr>
          <a:lstStyle/>
          <a:p>
            <a:pPr marL="27062" algn="just">
              <a:spcBef>
                <a:spcPts val="234"/>
              </a:spcBef>
            </a:pPr>
            <a:r>
              <a:rPr lang="en-US" sz="3300" dirty="0">
                <a:latin typeface="Times New Roman" panose="02020603050405020304" pitchFamily="18" charset="0"/>
                <a:cs typeface="Times New Roman" panose="02020603050405020304" pitchFamily="18" charset="0"/>
              </a:rPr>
              <a:t>2. </a:t>
            </a:r>
            <a:r>
              <a:rPr lang="en-US" sz="3300" dirty="0" err="1">
                <a:latin typeface="Times New Roman" panose="02020603050405020304" pitchFamily="18" charset="0"/>
                <a:cs typeface="Times New Roman" panose="02020603050405020304" pitchFamily="18" charset="0"/>
              </a:rPr>
              <a:t>Thêm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tích</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thiết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kế</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chức</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năng</a:t>
            </a:r>
            <a:r>
              <a:rPr lang="en-US" sz="3300" dirty="0">
                <a:latin typeface="Times New Roman" panose="02020603050405020304" pitchFamily="18" charset="0"/>
                <a:cs typeface="Times New Roman" panose="02020603050405020304" pitchFamily="18" charset="0"/>
              </a:rPr>
              <a:t>, CSDL</a:t>
            </a:r>
          </a:p>
          <a:p>
            <a:pPr marL="27062" algn="just">
              <a:spcBef>
                <a:spcPts val="234"/>
              </a:spcBef>
            </a:pPr>
            <a:endParaRPr lang="en-US" sz="3300" dirty="0">
              <a:latin typeface="Times New Roman" panose="02020603050405020304" pitchFamily="18" charset="0"/>
              <a:cs typeface="Times New Roman" panose="02020603050405020304" pitchFamily="18" charset="0"/>
            </a:endParaRPr>
          </a:p>
          <a:p>
            <a:pPr marL="27062" algn="just">
              <a:spcBef>
                <a:spcPts val="234"/>
              </a:spcBef>
            </a:pPr>
            <a:endParaRPr sz="3300" baseline="-25000" dirty="0">
              <a:latin typeface="Times New Roman" panose="02020603050405020304" pitchFamily="18" charset="0"/>
              <a:cs typeface="Times New Roman" panose="02020603050405020304" pitchFamily="18" charset="0"/>
            </a:endParaRPr>
          </a:p>
        </p:txBody>
      </p:sp>
      <p:sp>
        <p:nvSpPr>
          <p:cNvPr id="101" name="object 101"/>
          <p:cNvSpPr txBox="1"/>
          <p:nvPr/>
        </p:nvSpPr>
        <p:spPr>
          <a:xfrm>
            <a:off x="19115474" y="28369343"/>
            <a:ext cx="3015070" cy="958855"/>
          </a:xfrm>
          <a:prstGeom prst="rect">
            <a:avLst/>
          </a:prstGeom>
        </p:spPr>
        <p:txBody>
          <a:bodyPr vert="horz" wrap="square" lIns="0" tIns="35182" rIns="0" bIns="0" rtlCol="0">
            <a:spAutoFit/>
          </a:bodyPr>
          <a:lstStyle>
            <a:defPPr>
              <a:defRPr lang="vi-VN"/>
            </a:defPPr>
            <a:lvl1pPr marL="27062">
              <a:spcBef>
                <a:spcPts val="277"/>
              </a:spcBef>
              <a:defRPr sz="5647" b="1" spc="-150">
                <a:solidFill>
                  <a:srgbClr val="F1AC00"/>
                </a:solidFill>
                <a:latin typeface="Times New Roman" panose="02020603050405020304" pitchFamily="18" charset="0"/>
                <a:cs typeface="Times New Roman" panose="02020603050405020304" pitchFamily="18" charset="0"/>
              </a:defRPr>
            </a:lvl1pPr>
          </a:lstStyle>
          <a:p>
            <a:r>
              <a:rPr lang="en-US" sz="6000" dirty="0" err="1">
                <a:solidFill>
                  <a:schemeClr val="accent1"/>
                </a:solidFill>
              </a:rPr>
              <a:t>Kết</a:t>
            </a:r>
            <a:r>
              <a:rPr lang="en-US" sz="6000" dirty="0">
                <a:solidFill>
                  <a:schemeClr val="accent1"/>
                </a:solidFill>
              </a:rPr>
              <a:t> </a:t>
            </a:r>
            <a:r>
              <a:rPr lang="en-US" sz="6000" dirty="0" err="1">
                <a:solidFill>
                  <a:schemeClr val="accent1"/>
                </a:solidFill>
              </a:rPr>
              <a:t>quả</a:t>
            </a:r>
            <a:endParaRPr sz="6000" dirty="0">
              <a:solidFill>
                <a:schemeClr val="accent1"/>
              </a:solidFill>
            </a:endParaRPr>
          </a:p>
        </p:txBody>
      </p:sp>
      <p:sp>
        <p:nvSpPr>
          <p:cNvPr id="102" name="object 102"/>
          <p:cNvSpPr/>
          <p:nvPr/>
        </p:nvSpPr>
        <p:spPr>
          <a:xfrm>
            <a:off x="11336109" y="29344937"/>
            <a:ext cx="17103635" cy="0"/>
          </a:xfrm>
          <a:custGeom>
            <a:avLst/>
            <a:gdLst/>
            <a:ahLst/>
            <a:cxnLst/>
            <a:rect l="l" t="t" r="r" b="b"/>
            <a:pathLst>
              <a:path w="8026400">
                <a:moveTo>
                  <a:pt x="0" y="0"/>
                </a:moveTo>
                <a:lnTo>
                  <a:pt x="8025994" y="0"/>
                </a:lnTo>
              </a:path>
            </a:pathLst>
          </a:custGeom>
          <a:ln w="57150">
            <a:solidFill>
              <a:schemeClr val="accent1"/>
            </a:solidFill>
          </a:ln>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104" name="object 104"/>
          <p:cNvSpPr txBox="1"/>
          <p:nvPr/>
        </p:nvSpPr>
        <p:spPr>
          <a:xfrm>
            <a:off x="22103579" y="36226725"/>
            <a:ext cx="5700405" cy="1518101"/>
          </a:xfrm>
          <a:prstGeom prst="rect">
            <a:avLst/>
          </a:prstGeom>
        </p:spPr>
        <p:txBody>
          <a:bodyPr vert="horz" wrap="square" lIns="0" tIns="25710" rIns="0" bIns="0" rtlCol="0">
            <a:spAutoFit/>
          </a:bodyPr>
          <a:lstStyle/>
          <a:p>
            <a:pPr marL="27062" marR="10825" algn="just">
              <a:lnSpc>
                <a:spcPct val="100899"/>
              </a:lnSpc>
            </a:pPr>
            <a:r>
              <a:rPr lang="en-US" sz="3200" dirty="0">
                <a:latin typeface="Times New Roman" panose="02020603050405020304" pitchFamily="18" charset="0"/>
                <a:cs typeface="Times New Roman" panose="02020603050405020304" pitchFamily="18" charset="0"/>
              </a:rPr>
              <a:t>Hình 2: </a:t>
            </a:r>
            <a:r>
              <a:rPr lang="en-US" sz="3200" dirty="0" smtClean="0">
                <a:latin typeface="Times New Roman" panose="02020603050405020304" pitchFamily="18" charset="0"/>
                <a:cs typeface="Times New Roman" panose="02020603050405020304" pitchFamily="18" charset="0"/>
              </a:rPr>
              <a:t>Màn</a:t>
            </a:r>
            <a:r>
              <a:rPr lang="vi-VN" sz="3200" dirty="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hình Bài tập và tài liệu trong lớp học</a:t>
            </a:r>
            <a:endParaRPr lang="en-US" sz="3200" dirty="0">
              <a:latin typeface="Times New Roman" panose="02020603050405020304" pitchFamily="18" charset="0"/>
              <a:cs typeface="Times New Roman" panose="02020603050405020304" pitchFamily="18" charset="0"/>
            </a:endParaRPr>
          </a:p>
          <a:p>
            <a:pPr marL="27062" marR="10825" algn="just">
              <a:lnSpc>
                <a:spcPct val="100899"/>
              </a:lnSpc>
            </a:pPr>
            <a:endParaRPr sz="3200" dirty="0">
              <a:latin typeface="Times New Roman" panose="02020603050405020304" pitchFamily="18" charset="0"/>
              <a:cs typeface="Times New Roman" panose="02020603050405020304" pitchFamily="18" charset="0"/>
            </a:endParaRPr>
          </a:p>
        </p:txBody>
      </p:sp>
      <p:sp>
        <p:nvSpPr>
          <p:cNvPr id="114" name="object 114"/>
          <p:cNvSpPr txBox="1"/>
          <p:nvPr/>
        </p:nvSpPr>
        <p:spPr>
          <a:xfrm>
            <a:off x="11928790" y="36249482"/>
            <a:ext cx="6382707" cy="1543749"/>
          </a:xfrm>
          <a:prstGeom prst="rect">
            <a:avLst/>
          </a:prstGeom>
        </p:spPr>
        <p:txBody>
          <a:bodyPr vert="horz" wrap="square" lIns="0" tIns="25710" rIns="0" bIns="0" rtlCol="0">
            <a:spAutoFit/>
          </a:bodyPr>
          <a:lstStyle/>
          <a:p>
            <a:pPr marL="27062" marR="10825" algn="ctr">
              <a:lnSpc>
                <a:spcPct val="100899"/>
              </a:lnSpc>
              <a:spcBef>
                <a:spcPts val="202"/>
              </a:spcBef>
            </a:pPr>
            <a:r>
              <a:rPr lang="en-US" sz="3200" dirty="0">
                <a:latin typeface="Times New Roman" panose="02020603050405020304" pitchFamily="18" charset="0"/>
                <a:cs typeface="Times New Roman" panose="02020603050405020304" pitchFamily="18" charset="0"/>
              </a:rPr>
              <a:t>Hình 1. </a:t>
            </a:r>
            <a:r>
              <a:rPr lang="vi-VN" sz="3200" dirty="0" smtClean="0">
                <a:latin typeface="Times New Roman" panose="02020603050405020304" pitchFamily="18" charset="0"/>
                <a:cs typeface="Times New Roman" panose="02020603050405020304" pitchFamily="18" charset="0"/>
              </a:rPr>
              <a:t>Màn hình thông tin điểm môn học của sinh viên</a:t>
            </a:r>
            <a:endParaRPr lang="en-US" sz="3200" dirty="0">
              <a:latin typeface="Times New Roman" panose="02020603050405020304" pitchFamily="18" charset="0"/>
              <a:cs typeface="Times New Roman" panose="02020603050405020304" pitchFamily="18" charset="0"/>
            </a:endParaRPr>
          </a:p>
          <a:p>
            <a:pPr marL="27062" marR="10825" algn="just">
              <a:lnSpc>
                <a:spcPct val="100899"/>
              </a:lnSpc>
              <a:spcBef>
                <a:spcPts val="202"/>
              </a:spcBef>
            </a:pPr>
            <a:endParaRPr lang="en-US" sz="3200" dirty="0">
              <a:latin typeface="Times New Roman" panose="02020603050405020304" pitchFamily="18" charset="0"/>
              <a:cs typeface="Times New Roman" panose="02020603050405020304" pitchFamily="18" charset="0"/>
            </a:endParaRPr>
          </a:p>
        </p:txBody>
      </p:sp>
      <p:sp>
        <p:nvSpPr>
          <p:cNvPr id="115" name="object 115"/>
          <p:cNvSpPr/>
          <p:nvPr/>
        </p:nvSpPr>
        <p:spPr>
          <a:xfrm>
            <a:off x="1071999" y="29967894"/>
            <a:ext cx="9057186" cy="5984469"/>
          </a:xfrm>
          <a:custGeom>
            <a:avLst/>
            <a:gdLst/>
            <a:ahLst/>
            <a:cxnLst/>
            <a:rect l="l" t="t" r="r" b="b"/>
            <a:pathLst>
              <a:path w="4203700" h="3834130">
                <a:moveTo>
                  <a:pt x="3959273" y="0"/>
                </a:moveTo>
                <a:lnTo>
                  <a:pt x="244187" y="0"/>
                </a:lnTo>
                <a:lnTo>
                  <a:pt x="194971" y="4959"/>
                </a:lnTo>
                <a:lnTo>
                  <a:pt x="149133" y="19184"/>
                </a:lnTo>
                <a:lnTo>
                  <a:pt x="107654" y="41694"/>
                </a:lnTo>
                <a:lnTo>
                  <a:pt x="71516" y="71508"/>
                </a:lnTo>
                <a:lnTo>
                  <a:pt x="41699" y="107644"/>
                </a:lnTo>
                <a:lnTo>
                  <a:pt x="19187" y="149124"/>
                </a:lnTo>
                <a:lnTo>
                  <a:pt x="4960" y="194965"/>
                </a:lnTo>
                <a:lnTo>
                  <a:pt x="0" y="244187"/>
                </a:lnTo>
                <a:lnTo>
                  <a:pt x="0" y="3589906"/>
                </a:lnTo>
                <a:lnTo>
                  <a:pt x="4960" y="3639128"/>
                </a:lnTo>
                <a:lnTo>
                  <a:pt x="19187" y="3684969"/>
                </a:lnTo>
                <a:lnTo>
                  <a:pt x="41699" y="3726449"/>
                </a:lnTo>
                <a:lnTo>
                  <a:pt x="71516" y="3762586"/>
                </a:lnTo>
                <a:lnTo>
                  <a:pt x="107654" y="3792399"/>
                </a:lnTo>
                <a:lnTo>
                  <a:pt x="149133" y="3814909"/>
                </a:lnTo>
                <a:lnTo>
                  <a:pt x="194971" y="3829134"/>
                </a:lnTo>
                <a:lnTo>
                  <a:pt x="244187" y="3834094"/>
                </a:lnTo>
                <a:lnTo>
                  <a:pt x="3959273" y="3834094"/>
                </a:lnTo>
                <a:lnTo>
                  <a:pt x="4008495" y="3829134"/>
                </a:lnTo>
                <a:lnTo>
                  <a:pt x="4054336" y="3814909"/>
                </a:lnTo>
                <a:lnTo>
                  <a:pt x="4095816" y="3792399"/>
                </a:lnTo>
                <a:lnTo>
                  <a:pt x="4131952" y="3762586"/>
                </a:lnTo>
                <a:lnTo>
                  <a:pt x="4161766" y="3726449"/>
                </a:lnTo>
                <a:lnTo>
                  <a:pt x="4184276" y="3684969"/>
                </a:lnTo>
                <a:lnTo>
                  <a:pt x="4198501" y="3639128"/>
                </a:lnTo>
                <a:lnTo>
                  <a:pt x="4203461" y="3589906"/>
                </a:lnTo>
                <a:lnTo>
                  <a:pt x="4203461" y="244187"/>
                </a:lnTo>
                <a:lnTo>
                  <a:pt x="4198501" y="194965"/>
                </a:lnTo>
                <a:lnTo>
                  <a:pt x="4184276" y="149124"/>
                </a:lnTo>
                <a:lnTo>
                  <a:pt x="4161766" y="107644"/>
                </a:lnTo>
                <a:lnTo>
                  <a:pt x="4131952" y="71508"/>
                </a:lnTo>
                <a:lnTo>
                  <a:pt x="4095816" y="41694"/>
                </a:lnTo>
                <a:lnTo>
                  <a:pt x="4054336" y="19184"/>
                </a:lnTo>
                <a:lnTo>
                  <a:pt x="4008495" y="4959"/>
                </a:lnTo>
                <a:lnTo>
                  <a:pt x="3959273" y="0"/>
                </a:lnTo>
                <a:close/>
              </a:path>
            </a:pathLst>
          </a:custGeom>
          <a:solidFill>
            <a:schemeClr val="accent1">
              <a:lumMod val="40000"/>
              <a:lumOff val="60000"/>
            </a:schemeClr>
          </a:solidFill>
          <a:ln>
            <a:solidFill>
              <a:schemeClr val="accent1">
                <a:lumMod val="60000"/>
                <a:lumOff val="40000"/>
              </a:schemeClr>
            </a:solidFill>
          </a:ln>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16" name="object 116"/>
          <p:cNvSpPr txBox="1"/>
          <p:nvPr/>
        </p:nvSpPr>
        <p:spPr>
          <a:xfrm>
            <a:off x="1301221" y="30956266"/>
            <a:ext cx="8598741" cy="4378253"/>
          </a:xfrm>
          <a:prstGeom prst="rect">
            <a:avLst/>
          </a:prstGeom>
        </p:spPr>
        <p:txBody>
          <a:bodyPr vert="horz" wrap="square" lIns="0" tIns="35182" rIns="0" bIns="0" rtlCol="0">
            <a:spAutoFit/>
          </a:bodyPr>
          <a:lstStyle/>
          <a:p>
            <a:pPr algn="just">
              <a:lnSpc>
                <a:spcPct val="120000"/>
              </a:lnSpc>
              <a:spcAft>
                <a:spcPts val="600"/>
              </a:spcAft>
            </a:pPr>
            <a:r>
              <a:rPr lang="en-US" sz="3300" dirty="0">
                <a:solidFill>
                  <a:srgbClr val="000000"/>
                </a:solidFill>
                <a:effectLst/>
                <a:latin typeface="Times New Roman" panose="02020603050405020304" pitchFamily="18" charset="0"/>
                <a:ea typeface="Times New Roman" panose="02020603050405020304" pitchFamily="18" charset="0"/>
              </a:rPr>
              <a:t>Đề tài </a:t>
            </a:r>
            <a:r>
              <a:rPr lang="en-US" sz="3300" b="1" dirty="0" smtClean="0">
                <a:solidFill>
                  <a:srgbClr val="000000"/>
                </a:solidFill>
                <a:effectLst/>
                <a:latin typeface="Times New Roman" panose="02020603050405020304" pitchFamily="18" charset="0"/>
                <a:ea typeface="Times New Roman" panose="02020603050405020304" pitchFamily="18" charset="0"/>
              </a:rPr>
              <a:t>“</a:t>
            </a:r>
            <a:r>
              <a:rPr lang="vi-VN" sz="3300" b="1" dirty="0" smtClean="0">
                <a:solidFill>
                  <a:srgbClr val="000000"/>
                </a:solidFill>
                <a:latin typeface="Times New Roman" panose="02020603050405020304" pitchFamily="18" charset="0"/>
                <a:ea typeface="Times New Roman" panose="02020603050405020304" pitchFamily="18" charset="0"/>
              </a:rPr>
              <a:t>Phát triển ứng dụng Quản lý sinh viên</a:t>
            </a:r>
            <a:r>
              <a:rPr lang="en-US" sz="3300" b="1" dirty="0" smtClean="0">
                <a:solidFill>
                  <a:srgbClr val="000000"/>
                </a:solidFill>
                <a:effectLst/>
                <a:latin typeface="Times New Roman" panose="02020603050405020304" pitchFamily="18" charset="0"/>
                <a:ea typeface="Times New Roman" panose="02020603050405020304" pitchFamily="18" charset="0"/>
              </a:rPr>
              <a:t>”</a:t>
            </a:r>
            <a:r>
              <a:rPr lang="en-US" sz="3300" dirty="0" smtClean="0">
                <a:solidFill>
                  <a:srgbClr val="000000"/>
                </a:solidFill>
                <a:effectLst/>
                <a:latin typeface="Times New Roman" panose="02020603050405020304" pitchFamily="18" charset="0"/>
                <a:ea typeface="Times New Roman" panose="02020603050405020304" pitchFamily="18" charset="0"/>
              </a:rPr>
              <a:t> </a:t>
            </a:r>
            <a:r>
              <a:rPr lang="en-US" sz="3300" dirty="0">
                <a:solidFill>
                  <a:srgbClr val="000000"/>
                </a:solidFill>
                <a:effectLst/>
                <a:latin typeface="Times New Roman" panose="02020603050405020304" pitchFamily="18" charset="0"/>
                <a:ea typeface="Times New Roman" panose="02020603050405020304" pitchFamily="18" charset="0"/>
              </a:rPr>
              <a:t>xuất phát từ những nhu cầu thực tế mà ngày nay trong việc</a:t>
            </a:r>
            <a:r>
              <a:rPr lang="vi-VN" sz="3300" dirty="0">
                <a:solidFill>
                  <a:srgbClr val="000000"/>
                </a:solidFill>
                <a:effectLst/>
                <a:latin typeface="Times New Roman" panose="02020603050405020304" pitchFamily="18" charset="0"/>
                <a:ea typeface="Times New Roman" panose="02020603050405020304" pitchFamily="18" charset="0"/>
              </a:rPr>
              <a:t> quản lý </a:t>
            </a:r>
            <a:r>
              <a:rPr lang="en-US" sz="3300" dirty="0" err="1">
                <a:solidFill>
                  <a:srgbClr val="000000"/>
                </a:solidFill>
                <a:effectLst/>
                <a:latin typeface="Times New Roman" panose="02020603050405020304" pitchFamily="18" charset="0"/>
                <a:ea typeface="Times New Roman" panose="02020603050405020304" pitchFamily="18" charset="0"/>
              </a:rPr>
              <a:t>cần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có</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Để</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việc</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quản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lý</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trở</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nên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năng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xuất</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và</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hiểu</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quả</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hơn</a:t>
            </a:r>
            <a:r>
              <a:rPr lang="en-US" sz="3300" dirty="0">
                <a:solidFill>
                  <a:srgbClr val="000000"/>
                </a:solidFill>
                <a:effectLst/>
                <a:latin typeface="Times New Roman" panose="02020603050405020304" pitchFamily="18" charset="0"/>
                <a:ea typeface="Times New Roman" panose="02020603050405020304" pitchFamily="18" charset="0"/>
              </a:rPr>
              <a:t>.</a:t>
            </a:r>
          </a:p>
          <a:p>
            <a:pPr>
              <a:lnSpc>
                <a:spcPct val="120000"/>
              </a:lnSpc>
            </a:pPr>
            <a:r>
              <a:rPr lang="en-US" sz="3300" dirty="0">
                <a:effectLst/>
                <a:latin typeface="Times New Roman" panose="02020603050405020304" pitchFamily="18" charset="0"/>
                <a:ea typeface="Times New Roman" panose="02020603050405020304" pitchFamily="18" charset="0"/>
              </a:rPr>
              <a:t>Qua </a:t>
            </a:r>
            <a:r>
              <a:rPr lang="en-US" sz="3300" dirty="0" err="1">
                <a:effectLst/>
                <a:latin typeface="Times New Roman" panose="02020603050405020304" pitchFamily="18" charset="0"/>
                <a:ea typeface="Times New Roman" panose="02020603050405020304" pitchFamily="18" charset="0"/>
              </a:rPr>
              <a:t>quá</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trình</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thực</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hiện</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đề</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tài</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em</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đã</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tìm</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hiểu</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tích</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lũy</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và</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học</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hỏi</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thêm</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được</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nhiều</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kinh</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nghiệm</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cũng</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như</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kiến</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thức</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cũng</a:t>
            </a:r>
            <a:r>
              <a:rPr lang="vi-VN" sz="3300" dirty="0">
                <a:effectLst/>
                <a:latin typeface="Times New Roman" panose="02020603050405020304" pitchFamily="18" charset="0"/>
                <a:ea typeface="Times New Roman" panose="02020603050405020304" pitchFamily="18" charset="0"/>
              </a:rPr>
              <a:t> như các </a:t>
            </a:r>
            <a:r>
              <a:rPr lang="en-US" sz="3300" dirty="0" err="1">
                <a:effectLst/>
                <a:latin typeface="Times New Roman" panose="02020603050405020304" pitchFamily="18" charset="0"/>
                <a:ea typeface="Times New Roman" panose="02020603050405020304" pitchFamily="18" charset="0"/>
              </a:rPr>
              <a:t>công</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nghệ</a:t>
            </a:r>
            <a:r>
              <a:rPr lang="en-US" sz="3300" dirty="0">
                <a:effectLst/>
                <a:latin typeface="Times New Roman" panose="02020603050405020304" pitchFamily="18" charset="0"/>
                <a:ea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rPr>
              <a:t>mới</a:t>
            </a:r>
            <a:endParaRPr sz="3300" dirty="0">
              <a:latin typeface="Times New Roman" panose="02020603050405020304" pitchFamily="18" charset="0"/>
              <a:cs typeface="Times New Roman" panose="02020603050405020304" pitchFamily="18" charset="0"/>
            </a:endParaRPr>
          </a:p>
        </p:txBody>
      </p:sp>
      <p:sp>
        <p:nvSpPr>
          <p:cNvPr id="122" name="object 122"/>
          <p:cNvSpPr txBox="1"/>
          <p:nvPr/>
        </p:nvSpPr>
        <p:spPr>
          <a:xfrm>
            <a:off x="1399640" y="38987032"/>
            <a:ext cx="13619310" cy="460611"/>
          </a:xfrm>
          <a:prstGeom prst="rect">
            <a:avLst/>
          </a:prstGeom>
        </p:spPr>
        <p:txBody>
          <a:bodyPr vert="horz" wrap="square" lIns="0" tIns="24356" rIns="0" bIns="0" rtlCol="0">
            <a:spAutoFit/>
          </a:bodyPr>
          <a:lstStyle/>
          <a:p>
            <a:pPr marL="27062">
              <a:lnSpc>
                <a:spcPts val="3399"/>
              </a:lnSpc>
              <a:spcBef>
                <a:spcPts val="192"/>
              </a:spcBef>
            </a:pPr>
            <a:r>
              <a:rPr lang="en-US" sz="2877" b="1" spc="-150" dirty="0" err="1">
                <a:latin typeface="Times New Roman" panose="02020603050405020304" pitchFamily="18" charset="0"/>
                <a:cs typeface="Times New Roman" panose="02020603050405020304" pitchFamily="18" charset="0"/>
              </a:rPr>
              <a:t>Tài</a:t>
            </a:r>
            <a:r>
              <a:rPr lang="en-US" sz="2877" b="1" spc="-150" dirty="0">
                <a:latin typeface="Times New Roman" panose="02020603050405020304" pitchFamily="18" charset="0"/>
                <a:cs typeface="Times New Roman" panose="02020603050405020304" pitchFamily="18" charset="0"/>
              </a:rPr>
              <a:t> </a:t>
            </a:r>
            <a:r>
              <a:rPr lang="en-US" sz="2877" b="1" spc="-150" dirty="0" err="1">
                <a:latin typeface="Times New Roman" panose="02020603050405020304" pitchFamily="18" charset="0"/>
                <a:cs typeface="Times New Roman" panose="02020603050405020304" pitchFamily="18" charset="0"/>
              </a:rPr>
              <a:t>liệu</a:t>
            </a:r>
            <a:r>
              <a:rPr lang="en-US" sz="2877" b="1" spc="-150" dirty="0">
                <a:latin typeface="Times New Roman" panose="02020603050405020304" pitchFamily="18" charset="0"/>
                <a:cs typeface="Times New Roman" panose="02020603050405020304" pitchFamily="18" charset="0"/>
              </a:rPr>
              <a:t> </a:t>
            </a:r>
            <a:r>
              <a:rPr lang="en-US" sz="2877" b="1" spc="-150" dirty="0" err="1">
                <a:latin typeface="Times New Roman" panose="02020603050405020304" pitchFamily="18" charset="0"/>
                <a:cs typeface="Times New Roman" panose="02020603050405020304" pitchFamily="18" charset="0"/>
              </a:rPr>
              <a:t>tham</a:t>
            </a:r>
            <a:r>
              <a:rPr lang="en-US" sz="2877" b="1" spc="-150" dirty="0">
                <a:latin typeface="Times New Roman" panose="02020603050405020304" pitchFamily="18" charset="0"/>
                <a:cs typeface="Times New Roman" panose="02020603050405020304" pitchFamily="18" charset="0"/>
              </a:rPr>
              <a:t> </a:t>
            </a:r>
            <a:r>
              <a:rPr lang="en-US" sz="2877" b="1" spc="-150" dirty="0" err="1">
                <a:latin typeface="Times New Roman" panose="02020603050405020304" pitchFamily="18" charset="0"/>
                <a:cs typeface="Times New Roman" panose="02020603050405020304" pitchFamily="18" charset="0"/>
              </a:rPr>
              <a:t>khảo</a:t>
            </a:r>
            <a:endParaRPr sz="2877" spc="-150" dirty="0">
              <a:latin typeface="Times New Roman" panose="02020603050405020304" pitchFamily="18" charset="0"/>
              <a:cs typeface="Times New Roman" panose="02020603050405020304" pitchFamily="18" charset="0"/>
            </a:endParaRPr>
          </a:p>
        </p:txBody>
      </p:sp>
      <p:pic>
        <p:nvPicPr>
          <p:cNvPr id="46" name="Picture 3"/>
          <p:cNvPicPr/>
          <p:nvPr/>
        </p:nvPicPr>
        <p:blipFill>
          <a:blip r:embed="rId3"/>
          <a:stretch/>
        </p:blipFill>
        <p:spPr>
          <a:xfrm>
            <a:off x="27549075" y="58737"/>
            <a:ext cx="2588345" cy="2451436"/>
          </a:xfrm>
          <a:prstGeom prst="rect">
            <a:avLst/>
          </a:prstGeom>
          <a:ln w="0">
            <a:noFill/>
          </a:ln>
        </p:spPr>
      </p:pic>
      <p:sp>
        <p:nvSpPr>
          <p:cNvPr id="45" name="object 9"/>
          <p:cNvSpPr txBox="1"/>
          <p:nvPr/>
        </p:nvSpPr>
        <p:spPr>
          <a:xfrm>
            <a:off x="1362345" y="23491986"/>
            <a:ext cx="8598741" cy="5933615"/>
          </a:xfrm>
          <a:prstGeom prst="rect">
            <a:avLst/>
          </a:prstGeom>
        </p:spPr>
        <p:txBody>
          <a:bodyPr vert="horz" wrap="square" lIns="0" tIns="35182" rIns="0" bIns="0" rtlCol="0">
            <a:spAutoFit/>
          </a:bodyPr>
          <a:lstStyle/>
          <a:p>
            <a:pPr marL="43300">
              <a:spcBef>
                <a:spcPts val="277"/>
              </a:spcBef>
              <a:tabLst>
                <a:tab pos="2637234" algn="l"/>
                <a:tab pos="8305458" algn="l"/>
              </a:tabLst>
            </a:pPr>
            <a:endParaRPr sz="5647" dirty="0">
              <a:latin typeface="Times New Roman" panose="02020603050405020304" pitchFamily="18" charset="0"/>
              <a:cs typeface="Times New Roman" panose="02020603050405020304" pitchFamily="18" charset="0"/>
            </a:endParaRPr>
          </a:p>
          <a:p>
            <a:pPr marL="342900" lvl="0" indent="-342900" fontAlgn="base">
              <a:lnSpc>
                <a:spcPct val="120000"/>
              </a:lnSpc>
              <a:spcAft>
                <a:spcPts val="600"/>
              </a:spcAft>
              <a:buFont typeface="Times New Roman" panose="02020603050405020304" pitchFamily="18" charset="0"/>
              <a:buChar char="-"/>
            </a:pPr>
            <a:r>
              <a:rPr lang="vi-VN" sz="3300" dirty="0">
                <a:solidFill>
                  <a:srgbClr val="000000"/>
                </a:solidFill>
                <a:effectLst/>
                <a:latin typeface="Times New Roman" panose="02020603050405020304" pitchFamily="18" charset="0"/>
                <a:ea typeface="Calibri" panose="020F0502020204030204" pitchFamily="34" charset="0"/>
              </a:rPr>
              <a:t>Hiểu</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những</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kiến</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thức</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nền</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tảng</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cần</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thiết</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về</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xây</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dựng</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giao</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diện</a:t>
            </a:r>
            <a:r>
              <a:rPr lang="en-US" sz="3300" dirty="0">
                <a:solidFill>
                  <a:srgbClr val="000000"/>
                </a:solidFill>
                <a:effectLst/>
                <a:latin typeface="Times New Roman" panose="02020603050405020304" pitchFamily="18" charset="0"/>
                <a:ea typeface="Calibri" panose="020F0502020204030204" pitchFamily="34" charset="0"/>
              </a:rPr>
              <a:t> website, </a:t>
            </a:r>
            <a:r>
              <a:rPr lang="en-US" sz="3300" dirty="0" err="1">
                <a:solidFill>
                  <a:srgbClr val="000000"/>
                </a:solidFill>
                <a:effectLst/>
                <a:latin typeface="Times New Roman" panose="02020603050405020304" pitchFamily="18" charset="0"/>
                <a:ea typeface="Calibri" panose="020F0502020204030204" pitchFamily="34" charset="0"/>
              </a:rPr>
              <a:t>phân</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tích</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thiết</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kế</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hệ</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thống</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cơ</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sở</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dữ</a:t>
            </a:r>
            <a:r>
              <a:rPr lang="en-US" sz="3300" dirty="0">
                <a:solidFill>
                  <a:srgbClr val="000000"/>
                </a:solidFill>
                <a:effectLst/>
                <a:latin typeface="Times New Roman" panose="02020603050405020304" pitchFamily="18" charset="0"/>
                <a:ea typeface="Calibri" panose="020F0502020204030204" pitchFamily="34" charset="0"/>
              </a:rPr>
              <a:t> </a:t>
            </a:r>
            <a:r>
              <a:rPr lang="en-US" sz="3300" dirty="0" err="1">
                <a:solidFill>
                  <a:srgbClr val="000000"/>
                </a:solidFill>
                <a:effectLst/>
                <a:latin typeface="Times New Roman" panose="02020603050405020304" pitchFamily="18" charset="0"/>
                <a:ea typeface="Calibri" panose="020F0502020204030204" pitchFamily="34" charset="0"/>
              </a:rPr>
              <a:t>liệu</a:t>
            </a:r>
            <a:r>
              <a:rPr lang="en-US" sz="3300" dirty="0">
                <a:solidFill>
                  <a:srgbClr val="000000"/>
                </a:solidFill>
                <a:effectLst/>
                <a:latin typeface="Times New Roman" panose="02020603050405020304" pitchFamily="18" charset="0"/>
                <a:ea typeface="Calibri" panose="020F0502020204030204" pitchFamily="34" charset="0"/>
              </a:rPr>
              <a:t>.</a:t>
            </a:r>
            <a:endParaRPr lang="en-US" sz="3300" dirty="0">
              <a:effectLst/>
              <a:latin typeface="Times New Roman" panose="02020603050405020304" pitchFamily="18" charset="0"/>
              <a:ea typeface="Calibri" panose="020F0502020204030204" pitchFamily="34" charset="0"/>
            </a:endParaRPr>
          </a:p>
          <a:p>
            <a:pPr marL="342900" lvl="0" indent="-342900" fontAlgn="base">
              <a:lnSpc>
                <a:spcPct val="120000"/>
              </a:lnSpc>
              <a:spcAft>
                <a:spcPts val="600"/>
              </a:spcAft>
              <a:buFont typeface="Times New Roman" panose="02020603050405020304" pitchFamily="18" charset="0"/>
              <a:buChar char="-"/>
            </a:pPr>
            <a:r>
              <a:rPr lang="vi-VN" sz="3300" dirty="0">
                <a:solidFill>
                  <a:srgbClr val="000000"/>
                </a:solidFill>
                <a:effectLst/>
                <a:latin typeface="Times New Roman" panose="02020603050405020304" pitchFamily="18" charset="0"/>
                <a:ea typeface="Calibri" panose="020F0502020204030204" pitchFamily="34" charset="0"/>
              </a:rPr>
              <a:t>Hiểu</a:t>
            </a:r>
            <a:r>
              <a:rPr lang="en-US" sz="3300" dirty="0">
                <a:solidFill>
                  <a:srgbClr val="000000"/>
                </a:solidFill>
                <a:effectLst/>
                <a:latin typeface="Times New Roman" panose="02020603050405020304" pitchFamily="18" charset="0"/>
                <a:ea typeface="Calibri" panose="020F0502020204030204" pitchFamily="34" charset="0"/>
              </a:rPr>
              <a:t> được các kiến thức cơ bản về NodeJS, </a:t>
            </a:r>
            <a:r>
              <a:rPr lang="vi-VN" sz="3300" dirty="0" smtClean="0">
                <a:solidFill>
                  <a:srgbClr val="000000"/>
                </a:solidFill>
                <a:effectLst/>
                <a:latin typeface="Times New Roman" panose="02020603050405020304" pitchFamily="18" charset="0"/>
                <a:ea typeface="Calibri" panose="020F0502020204030204" pitchFamily="34" charset="0"/>
              </a:rPr>
              <a:t>Spring Boot, MySQL.</a:t>
            </a:r>
            <a:endParaRPr lang="en-US" sz="3300" dirty="0">
              <a:effectLst/>
              <a:latin typeface="Times New Roman" panose="02020603050405020304" pitchFamily="18" charset="0"/>
              <a:ea typeface="Calibri" panose="020F0502020204030204" pitchFamily="34" charset="0"/>
            </a:endParaRPr>
          </a:p>
          <a:p>
            <a:pPr marL="342900" lvl="0" indent="-342900" fontAlgn="base">
              <a:lnSpc>
                <a:spcPct val="120000"/>
              </a:lnSpc>
              <a:spcAft>
                <a:spcPts val="600"/>
              </a:spcAft>
              <a:buFont typeface="Times New Roman" panose="02020603050405020304" pitchFamily="18" charset="0"/>
              <a:buChar char="-"/>
            </a:pPr>
            <a:r>
              <a:rPr lang="vi-VN" sz="3300" dirty="0">
                <a:solidFill>
                  <a:srgbClr val="000000"/>
                </a:solidFill>
                <a:effectLst/>
                <a:latin typeface="Times New Roman" panose="02020603050405020304" pitchFamily="18" charset="0"/>
                <a:ea typeface="Calibri" panose="020F0502020204030204" pitchFamily="34" charset="0"/>
              </a:rPr>
              <a:t>Giúp cho </a:t>
            </a:r>
            <a:r>
              <a:rPr lang="vi-VN" sz="3300" dirty="0" smtClean="0">
                <a:solidFill>
                  <a:srgbClr val="000000"/>
                </a:solidFill>
                <a:effectLst/>
                <a:latin typeface="Times New Roman" panose="02020603050405020304" pitchFamily="18" charset="0"/>
                <a:ea typeface="Calibri" panose="020F0502020204030204" pitchFamily="34" charset="0"/>
              </a:rPr>
              <a:t>quá trình theo dõi điểm số của sinh viên dễ dàng hơn, giao, nộp bài tập cũng dễ dàng hơn cho cả sinh viên và giảng viên.</a:t>
            </a:r>
            <a:endParaRPr lang="en-US" sz="3300" dirty="0">
              <a:effectLst/>
              <a:latin typeface="Times New Roman" panose="02020603050405020304" pitchFamily="18" charset="0"/>
              <a:ea typeface="Calibri" panose="020F0502020204030204" pitchFamily="34" charset="0"/>
            </a:endParaRPr>
          </a:p>
        </p:txBody>
      </p:sp>
      <p:sp>
        <p:nvSpPr>
          <p:cNvPr id="44" name="object 19">
            <a:extLst>
              <a:ext uri="{FF2B5EF4-FFF2-40B4-BE49-F238E27FC236}">
                <a16:creationId xmlns:a16="http://schemas.microsoft.com/office/drawing/2014/main" id="{761B3BF2-DD34-4588-94FC-872911F8E737}"/>
              </a:ext>
            </a:extLst>
          </p:cNvPr>
          <p:cNvSpPr/>
          <p:nvPr/>
        </p:nvSpPr>
        <p:spPr>
          <a:xfrm flipV="1">
            <a:off x="1284240" y="30746159"/>
            <a:ext cx="8598741" cy="233123"/>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1303DD-88EE-43EC-94EE-FAD9C4D0D2A7}"/>
              </a:ext>
            </a:extLst>
          </p:cNvPr>
          <p:cNvSpPr txBox="1"/>
          <p:nvPr/>
        </p:nvSpPr>
        <p:spPr>
          <a:xfrm>
            <a:off x="4001904" y="29940603"/>
            <a:ext cx="2855269" cy="1015663"/>
          </a:xfrm>
          <a:prstGeom prst="rect">
            <a:avLst/>
          </a:prstGeom>
          <a:noFill/>
        </p:spPr>
        <p:txBody>
          <a:bodyPr wrap="none" rtlCol="0">
            <a:spAutoFit/>
          </a:bodyPr>
          <a:lstStyle/>
          <a:p>
            <a:r>
              <a:rPr lang="en-US" sz="6000" b="1" dirty="0" err="1">
                <a:solidFill>
                  <a:schemeClr val="accent1"/>
                </a:solidFill>
                <a:latin typeface="Times New Roman" panose="02020603050405020304" pitchFamily="18" charset="0"/>
                <a:cs typeface="Times New Roman" panose="02020603050405020304" pitchFamily="18" charset="0"/>
              </a:rPr>
              <a:t>Kết</a:t>
            </a:r>
            <a:r>
              <a:rPr lang="en-US" sz="6000" b="1" dirty="0">
                <a:solidFill>
                  <a:schemeClr val="accent1"/>
                </a:solidFill>
                <a:latin typeface="Times New Roman" panose="02020603050405020304" pitchFamily="18" charset="0"/>
                <a:cs typeface="Times New Roman" panose="02020603050405020304" pitchFamily="18" charset="0"/>
              </a:rPr>
              <a:t> </a:t>
            </a:r>
            <a:r>
              <a:rPr lang="en-US" sz="6000" b="1" dirty="0" err="1">
                <a:solidFill>
                  <a:schemeClr val="accent1"/>
                </a:solidFill>
                <a:latin typeface="Times New Roman" panose="02020603050405020304" pitchFamily="18" charset="0"/>
                <a:cs typeface="Times New Roman" panose="02020603050405020304" pitchFamily="18" charset="0"/>
              </a:rPr>
              <a:t>luật</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7" name="object 19">
            <a:extLst>
              <a:ext uri="{FF2B5EF4-FFF2-40B4-BE49-F238E27FC236}">
                <a16:creationId xmlns:a16="http://schemas.microsoft.com/office/drawing/2014/main" id="{E9F65F33-4703-4084-A296-1FF9801E7AFA}"/>
              </a:ext>
            </a:extLst>
          </p:cNvPr>
          <p:cNvSpPr/>
          <p:nvPr/>
        </p:nvSpPr>
        <p:spPr>
          <a:xfrm>
            <a:off x="1362345" y="23837287"/>
            <a:ext cx="8598741" cy="45719"/>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5D04493F-44B4-42E1-BAAB-68D3C4D1F55F}"/>
              </a:ext>
            </a:extLst>
          </p:cNvPr>
          <p:cNvSpPr txBox="1"/>
          <p:nvPr/>
        </p:nvSpPr>
        <p:spPr>
          <a:xfrm>
            <a:off x="3695092" y="22669224"/>
            <a:ext cx="3111749" cy="1015663"/>
          </a:xfrm>
          <a:prstGeom prst="rect">
            <a:avLst/>
          </a:prstGeom>
          <a:noFill/>
        </p:spPr>
        <p:txBody>
          <a:bodyPr wrap="none" rtlCol="0">
            <a:spAutoFit/>
          </a:bodyPr>
          <a:lstStyle/>
          <a:p>
            <a:r>
              <a:rPr lang="en-US" sz="6000" b="1" dirty="0" err="1">
                <a:solidFill>
                  <a:schemeClr val="accent1"/>
                </a:solidFill>
                <a:latin typeface="Times New Roman" panose="02020603050405020304" pitchFamily="18" charset="0"/>
                <a:cs typeface="Times New Roman" panose="02020603050405020304" pitchFamily="18" charset="0"/>
              </a:rPr>
              <a:t>Mục</a:t>
            </a:r>
            <a:r>
              <a:rPr lang="en-US" sz="6000" b="1" dirty="0">
                <a:solidFill>
                  <a:schemeClr val="accent1"/>
                </a:solidFill>
                <a:latin typeface="Times New Roman" panose="02020603050405020304" pitchFamily="18" charset="0"/>
                <a:cs typeface="Times New Roman" panose="02020603050405020304" pitchFamily="18" charset="0"/>
              </a:rPr>
              <a:t> </a:t>
            </a:r>
            <a:r>
              <a:rPr lang="en-US" sz="6000" b="1" dirty="0" err="1">
                <a:solidFill>
                  <a:schemeClr val="accent1"/>
                </a:solidFill>
                <a:latin typeface="Times New Roman" panose="02020603050405020304" pitchFamily="18" charset="0"/>
                <a:cs typeface="Times New Roman" panose="02020603050405020304" pitchFamily="18" charset="0"/>
              </a:rPr>
              <a:t>tiêu</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9" name="object 19">
            <a:extLst>
              <a:ext uri="{FF2B5EF4-FFF2-40B4-BE49-F238E27FC236}">
                <a16:creationId xmlns:a16="http://schemas.microsoft.com/office/drawing/2014/main" id="{B609D654-D0BE-4C75-8827-3291022AB124}"/>
              </a:ext>
            </a:extLst>
          </p:cNvPr>
          <p:cNvSpPr/>
          <p:nvPr/>
        </p:nvSpPr>
        <p:spPr>
          <a:xfrm flipV="1">
            <a:off x="942660" y="9471029"/>
            <a:ext cx="8455813" cy="140674"/>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9BAD0473-8BC9-42BC-A88A-DEFD84E4C24C}"/>
              </a:ext>
            </a:extLst>
          </p:cNvPr>
          <p:cNvSpPr txBox="1"/>
          <p:nvPr/>
        </p:nvSpPr>
        <p:spPr>
          <a:xfrm>
            <a:off x="3380027" y="8671367"/>
            <a:ext cx="3733714" cy="1015663"/>
          </a:xfrm>
          <a:prstGeom prst="rect">
            <a:avLst/>
          </a:prstGeom>
          <a:noFill/>
        </p:spPr>
        <p:txBody>
          <a:bodyPr wrap="none" rtlCol="0">
            <a:spAutoFit/>
          </a:bodyPr>
          <a:lstStyle/>
          <a:p>
            <a:r>
              <a:rPr lang="en-US" sz="6000" b="1" dirty="0" err="1">
                <a:solidFill>
                  <a:schemeClr val="accent1"/>
                </a:solidFill>
                <a:latin typeface="Times New Roman" panose="02020603050405020304" pitchFamily="18" charset="0"/>
                <a:cs typeface="Times New Roman" panose="02020603050405020304" pitchFamily="18" charset="0"/>
              </a:rPr>
              <a:t>Đặt</a:t>
            </a:r>
            <a:r>
              <a:rPr lang="en-US" sz="6000" b="1" dirty="0">
                <a:solidFill>
                  <a:schemeClr val="accent1"/>
                </a:solidFill>
                <a:latin typeface="Times New Roman" panose="02020603050405020304" pitchFamily="18" charset="0"/>
                <a:cs typeface="Times New Roman" panose="02020603050405020304" pitchFamily="18" charset="0"/>
              </a:rPr>
              <a:t> </a:t>
            </a:r>
            <a:r>
              <a:rPr lang="en-US" sz="6000" b="1" dirty="0" err="1">
                <a:solidFill>
                  <a:schemeClr val="accent1"/>
                </a:solidFill>
                <a:latin typeface="Times New Roman" panose="02020603050405020304" pitchFamily="18" charset="0"/>
                <a:cs typeface="Times New Roman" panose="02020603050405020304" pitchFamily="18" charset="0"/>
              </a:rPr>
              <a:t>vấn</a:t>
            </a:r>
            <a:r>
              <a:rPr lang="en-US" sz="6000" b="1" dirty="0">
                <a:solidFill>
                  <a:schemeClr val="accent1"/>
                </a:solidFill>
                <a:latin typeface="Times New Roman" panose="02020603050405020304" pitchFamily="18" charset="0"/>
                <a:cs typeface="Times New Roman" panose="02020603050405020304" pitchFamily="18" charset="0"/>
              </a:rPr>
              <a:t> </a:t>
            </a:r>
            <a:r>
              <a:rPr lang="en-US" sz="6000" b="1" dirty="0" err="1">
                <a:solidFill>
                  <a:schemeClr val="accent1"/>
                </a:solidFill>
                <a:latin typeface="Times New Roman" panose="02020603050405020304" pitchFamily="18" charset="0"/>
                <a:cs typeface="Times New Roman" panose="02020603050405020304" pitchFamily="18" charset="0"/>
              </a:rPr>
              <a:t>đề</a:t>
            </a:r>
            <a:endParaRPr lang="vi-VN" sz="6000" b="1"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GIỚI THIỆU KHOA CÔNG NGHỆ THÔNG TIN - ĐH CÔNG NGHIỆP HÀ NỘI">
            <a:extLst>
              <a:ext uri="{FF2B5EF4-FFF2-40B4-BE49-F238E27FC236}">
                <a16:creationId xmlns:a16="http://schemas.microsoft.com/office/drawing/2014/main" id="{1FA7FD57-F4C0-85B7-B7F8-6845398A1A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072" b="21868"/>
          <a:stretch/>
        </p:blipFill>
        <p:spPr bwMode="auto">
          <a:xfrm>
            <a:off x="104951" y="128552"/>
            <a:ext cx="2588345" cy="2563059"/>
          </a:xfrm>
          <a:prstGeom prst="rect">
            <a:avLst/>
          </a:prstGeom>
          <a:ln w="57150">
            <a:solidFill>
              <a:schemeClr val="tx2"/>
            </a:solidFill>
          </a:ln>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3FCC061-6B41-9B2B-DEB2-87A94776F40D}"/>
              </a:ext>
            </a:extLst>
          </p:cNvPr>
          <p:cNvSpPr txBox="1"/>
          <p:nvPr/>
        </p:nvSpPr>
        <p:spPr>
          <a:xfrm>
            <a:off x="11795899" y="22247336"/>
            <a:ext cx="16501107" cy="600164"/>
          </a:xfrm>
          <a:prstGeom prst="rect">
            <a:avLst/>
          </a:prstGeom>
          <a:noFill/>
        </p:spPr>
        <p:txBody>
          <a:bodyPr wrap="square" rtlCol="0">
            <a:spAutoFit/>
          </a:bodyPr>
          <a:lstStyle/>
          <a:p>
            <a:pPr algn="just"/>
            <a:r>
              <a:rPr lang="en-US" sz="3300" dirty="0">
                <a:latin typeface="Times New Roman" panose="02020603050405020304" pitchFamily="18" charset="0"/>
                <a:cs typeface="Times New Roman" panose="02020603050405020304" pitchFamily="18" charset="0"/>
              </a:rPr>
              <a:t>3. </a:t>
            </a:r>
            <a:r>
              <a:rPr lang="en-US" sz="3300" dirty="0" err="1">
                <a:latin typeface="Times New Roman" panose="02020603050405020304" pitchFamily="18" charset="0"/>
                <a:cs typeface="Times New Roman" panose="02020603050405020304" pitchFamily="18" charset="0"/>
              </a:rPr>
              <a:t>Tiến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hành</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xây</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dựng</a:t>
            </a:r>
            <a:r>
              <a:rPr lang="en-US" sz="3300" dirty="0">
                <a:latin typeface="Times New Roman" panose="02020603050405020304" pitchFamily="18" charset="0"/>
                <a:cs typeface="Times New Roman" panose="02020603050405020304" pitchFamily="18" charset="0"/>
              </a:rPr>
              <a:t> website </a:t>
            </a:r>
            <a:r>
              <a:rPr lang="en-US" sz="3300" dirty="0" err="1">
                <a:latin typeface="Times New Roman" panose="02020603050405020304" pitchFamily="18" charset="0"/>
                <a:cs typeface="Times New Roman" panose="02020603050405020304" pitchFamily="18" charset="0"/>
              </a:rPr>
              <a:t>phần</a:t>
            </a:r>
            <a:r>
              <a:rPr lang="en-US" sz="3300" dirty="0">
                <a:latin typeface="Times New Roman" panose="02020603050405020304" pitchFamily="18" charset="0"/>
                <a:cs typeface="Times New Roman" panose="02020603050405020304" pitchFamily="18" charset="0"/>
              </a:rPr>
              <a:t> BE, FE</a:t>
            </a:r>
          </a:p>
        </p:txBody>
      </p:sp>
      <p:sp>
        <p:nvSpPr>
          <p:cNvPr id="6" name="TextBox 5">
            <a:extLst>
              <a:ext uri="{FF2B5EF4-FFF2-40B4-BE49-F238E27FC236}">
                <a16:creationId xmlns:a16="http://schemas.microsoft.com/office/drawing/2014/main" id="{CB8FF3DD-0E94-3F78-EB07-52302F60A2DA}"/>
              </a:ext>
            </a:extLst>
          </p:cNvPr>
          <p:cNvSpPr txBox="1"/>
          <p:nvPr/>
        </p:nvSpPr>
        <p:spPr>
          <a:xfrm>
            <a:off x="1284240" y="39608741"/>
            <a:ext cx="11145866" cy="3054554"/>
          </a:xfrm>
          <a:prstGeom prst="rect">
            <a:avLst/>
          </a:prstGeom>
          <a:noFill/>
        </p:spPr>
        <p:txBody>
          <a:bodyPr wrap="square" rtlCol="0">
            <a:spAutoFit/>
          </a:bodyPr>
          <a:lstStyle/>
          <a:p>
            <a:pPr>
              <a:lnSpc>
                <a:spcPct val="150000"/>
              </a:lnSpc>
              <a:spcAft>
                <a:spcPts val="600"/>
              </a:spcAft>
            </a:pPr>
            <a:r>
              <a:rPr lang="en-US" sz="2400" dirty="0">
                <a:solidFill>
                  <a:srgbClr val="000000"/>
                </a:solidFill>
                <a:latin typeface="Times New Roman" panose="02020603050405020304" pitchFamily="18" charset="0"/>
                <a:ea typeface="Times New Roman" panose="02020603050405020304" pitchFamily="18" charset="0"/>
              </a:rPr>
              <a:t>1. </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Hoàng</a:t>
            </a:r>
            <a:r>
              <a:rPr lang="en-US" sz="2400" dirty="0">
                <a:solidFill>
                  <a:srgbClr val="000000"/>
                </a:solidFill>
                <a:effectLst/>
                <a:latin typeface="Times New Roman" panose="02020603050405020304" pitchFamily="18" charset="0"/>
                <a:ea typeface="Times New Roman" panose="02020603050405020304" pitchFamily="18" charset="0"/>
              </a:rPr>
              <a:t> Quang </a:t>
            </a:r>
            <a:r>
              <a:rPr lang="en-US" sz="2400" dirty="0" err="1">
                <a:solidFill>
                  <a:srgbClr val="000000"/>
                </a:solidFill>
                <a:effectLst/>
                <a:latin typeface="Times New Roman" panose="02020603050405020304" pitchFamily="18" charset="0"/>
                <a:ea typeface="Times New Roman" panose="02020603050405020304" pitchFamily="18" charset="0"/>
              </a:rPr>
              <a:t>Huy</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Phùng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Đức</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Hòa</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Trịnh</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Bá</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Quý</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Nhập</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môn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công</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nghệ</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phần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mềm</a:t>
            </a:r>
            <a:r>
              <a:rPr lang="en-US" sz="2400" dirty="0">
                <a:solidFill>
                  <a:srgbClr val="000000"/>
                </a:solidFill>
                <a:effectLst/>
                <a:latin typeface="Times New Roman" panose="02020603050405020304" pitchFamily="18" charset="0"/>
                <a:ea typeface="Times New Roman" panose="02020603050405020304" pitchFamily="18" charset="0"/>
              </a:rPr>
              <a:t>, NXB </a:t>
            </a:r>
            <a:r>
              <a:rPr lang="en-US" sz="2400" dirty="0" err="1">
                <a:solidFill>
                  <a:srgbClr val="000000"/>
                </a:solidFill>
                <a:effectLst/>
                <a:latin typeface="Times New Roman" panose="02020603050405020304" pitchFamily="18" charset="0"/>
                <a:ea typeface="Times New Roman" panose="02020603050405020304" pitchFamily="18" charset="0"/>
              </a:rPr>
              <a:t>Đại</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học</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Công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nghiệp</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Hà</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Nội</a:t>
            </a:r>
            <a:r>
              <a:rPr lang="en-US" sz="2400" dirty="0">
                <a:solidFill>
                  <a:srgbClr val="000000"/>
                </a:solidFill>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a:lnSpc>
                <a:spcPct val="150000"/>
              </a:lnSpc>
              <a:spcAft>
                <a:spcPts val="600"/>
              </a:spcAft>
            </a:pPr>
            <a:r>
              <a:rPr lang="en-US" sz="2400" dirty="0">
                <a:solidFill>
                  <a:srgbClr val="000000"/>
                </a:solidFill>
                <a:latin typeface="Times New Roman" panose="02020603050405020304" pitchFamily="18" charset="0"/>
                <a:ea typeface="Times New Roman" panose="02020603050405020304" pitchFamily="18" charset="0"/>
              </a:rPr>
              <a:t>2. </a:t>
            </a:r>
            <a:r>
              <a:rPr lang="en-US" sz="2400" dirty="0" err="1">
                <a:solidFill>
                  <a:srgbClr val="000000"/>
                </a:solidFill>
                <a:effectLst/>
                <a:latin typeface="Times New Roman" panose="02020603050405020304" pitchFamily="18" charset="0"/>
                <a:ea typeface="Times New Roman" panose="02020603050405020304" pitchFamily="18" charset="0"/>
              </a:rPr>
              <a:t>Nguyễn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Thị</a:t>
            </a:r>
            <a:r>
              <a:rPr lang="en-US" sz="2400" dirty="0">
                <a:solidFill>
                  <a:srgbClr val="000000"/>
                </a:solidFill>
                <a:effectLst/>
                <a:latin typeface="Times New Roman" panose="02020603050405020304" pitchFamily="18" charset="0"/>
                <a:ea typeface="Times New Roman" panose="02020603050405020304" pitchFamily="18" charset="0"/>
              </a:rPr>
              <a:t> Thanh </a:t>
            </a:r>
            <a:r>
              <a:rPr lang="en-US" sz="2400" dirty="0" err="1">
                <a:solidFill>
                  <a:srgbClr val="000000"/>
                </a:solidFill>
                <a:effectLst/>
                <a:latin typeface="Times New Roman" panose="02020603050405020304" pitchFamily="18" charset="0"/>
                <a:ea typeface="Times New Roman" panose="02020603050405020304" pitchFamily="18" charset="0"/>
              </a:rPr>
              <a:t>Huyền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Ngô</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Thị</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Bích</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Thúy</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Phạm</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Thị</a:t>
            </a:r>
            <a:r>
              <a:rPr lang="en-US" sz="2400" dirty="0">
                <a:solidFill>
                  <a:srgbClr val="000000"/>
                </a:solidFill>
                <a:effectLst/>
                <a:latin typeface="Times New Roman" panose="02020603050405020304" pitchFamily="18" charset="0"/>
                <a:ea typeface="Times New Roman" panose="02020603050405020304" pitchFamily="18" charset="0"/>
              </a:rPr>
              <a:t> Kim </a:t>
            </a:r>
            <a:r>
              <a:rPr lang="en-US" sz="2400" dirty="0" err="1">
                <a:solidFill>
                  <a:srgbClr val="000000"/>
                </a:solidFill>
                <a:effectLst/>
                <a:latin typeface="Times New Roman" panose="02020603050405020304" pitchFamily="18" charset="0"/>
                <a:ea typeface="Times New Roman" panose="02020603050405020304" pitchFamily="18" charset="0"/>
              </a:rPr>
              <a:t>Phượng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Giáo</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trình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phân</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tích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thiết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kế</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hệ</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thống</a:t>
            </a:r>
            <a:r>
              <a:rPr lang="en-US" sz="2400" dirty="0">
                <a:solidFill>
                  <a:srgbClr val="000000"/>
                </a:solidFill>
                <a:effectLst/>
                <a:latin typeface="Times New Roman" panose="02020603050405020304" pitchFamily="18" charset="0"/>
                <a:ea typeface="Times New Roman" panose="02020603050405020304" pitchFamily="18" charset="0"/>
              </a:rPr>
              <a:t>, NXB </a:t>
            </a:r>
            <a:r>
              <a:rPr lang="en-US" sz="2400" dirty="0" err="1">
                <a:solidFill>
                  <a:srgbClr val="000000"/>
                </a:solidFill>
                <a:effectLst/>
                <a:latin typeface="Times New Roman" panose="02020603050405020304" pitchFamily="18" charset="0"/>
                <a:ea typeface="Times New Roman" panose="02020603050405020304" pitchFamily="18" charset="0"/>
              </a:rPr>
              <a:t>Giáo</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dục</a:t>
            </a:r>
            <a:r>
              <a:rPr lang="en-US" sz="2400" dirty="0">
                <a:solidFill>
                  <a:srgbClr val="000000"/>
                </a:solidFill>
                <a:effectLst/>
                <a:latin typeface="Times New Roman" panose="02020603050405020304" pitchFamily="18" charset="0"/>
                <a:ea typeface="Times New Roman" panose="02020603050405020304" pitchFamily="18" charset="0"/>
              </a:rPr>
              <a:t> VN.</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38" name="TextBox 37">
            <a:extLst>
              <a:ext uri="{FF2B5EF4-FFF2-40B4-BE49-F238E27FC236}">
                <a16:creationId xmlns:a16="http://schemas.microsoft.com/office/drawing/2014/main" id="{13549E76-B58A-41F3-8191-54E5BCE2BBED}"/>
              </a:ext>
            </a:extLst>
          </p:cNvPr>
          <p:cNvSpPr txBox="1"/>
          <p:nvPr/>
        </p:nvSpPr>
        <p:spPr>
          <a:xfrm>
            <a:off x="11795899" y="23118873"/>
            <a:ext cx="16501107" cy="600164"/>
          </a:xfrm>
          <a:prstGeom prst="rect">
            <a:avLst/>
          </a:prstGeom>
          <a:noFill/>
        </p:spPr>
        <p:txBody>
          <a:bodyPr wrap="square" rtlCol="0">
            <a:spAutoFit/>
          </a:bodyPr>
          <a:lstStyle/>
          <a:p>
            <a:pPr algn="just"/>
            <a:r>
              <a:rPr lang="en-US" sz="3300" dirty="0">
                <a:latin typeface="Times New Roman" panose="02020603050405020304" pitchFamily="18" charset="0"/>
                <a:cs typeface="Times New Roman" panose="02020603050405020304" pitchFamily="18" charset="0"/>
              </a:rPr>
              <a:t>4. </a:t>
            </a:r>
            <a:r>
              <a:rPr lang="en-US" sz="3300" dirty="0" err="1">
                <a:latin typeface="Times New Roman" panose="02020603050405020304" pitchFamily="18" charset="0"/>
                <a:cs typeface="Times New Roman" panose="02020603050405020304" pitchFamily="18" charset="0"/>
              </a:rPr>
              <a:t>Kiểm</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thử</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hệ</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thống</a:t>
            </a:r>
            <a:endParaRPr lang="en-US" sz="33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C1C7B75D-69A0-42F5-9965-37BEA882F3B9}"/>
              </a:ext>
            </a:extLst>
          </p:cNvPr>
          <p:cNvSpPr txBox="1"/>
          <p:nvPr/>
        </p:nvSpPr>
        <p:spPr>
          <a:xfrm>
            <a:off x="11780955" y="23948892"/>
            <a:ext cx="16501107" cy="600164"/>
          </a:xfrm>
          <a:prstGeom prst="rect">
            <a:avLst/>
          </a:prstGeom>
          <a:noFill/>
        </p:spPr>
        <p:txBody>
          <a:bodyPr wrap="square" rtlCol="0">
            <a:spAutoFit/>
          </a:bodyPr>
          <a:lstStyle/>
          <a:p>
            <a:pPr algn="just"/>
            <a:r>
              <a:rPr lang="en-US" sz="3300" dirty="0">
                <a:latin typeface="Times New Roman" panose="02020603050405020304" pitchFamily="18" charset="0"/>
                <a:cs typeface="Times New Roman" panose="02020603050405020304" pitchFamily="18" charset="0"/>
              </a:rPr>
              <a:t>5. </a:t>
            </a:r>
            <a:r>
              <a:rPr lang="en-US" sz="3300" dirty="0" err="1">
                <a:latin typeface="Times New Roman" panose="02020603050405020304" pitchFamily="18" charset="0"/>
                <a:cs typeface="Times New Roman" panose="02020603050405020304" pitchFamily="18" charset="0"/>
              </a:rPr>
              <a:t>Hoàn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thiện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hệ</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thống</a:t>
            </a:r>
            <a:endParaRPr lang="en-US" sz="33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8DC5C17F-B649-4C56-B172-EE66737B1F5D}"/>
              </a:ext>
            </a:extLst>
          </p:cNvPr>
          <p:cNvSpPr txBox="1"/>
          <p:nvPr/>
        </p:nvSpPr>
        <p:spPr>
          <a:xfrm>
            <a:off x="11805061" y="24778911"/>
            <a:ext cx="16501107" cy="600164"/>
          </a:xfrm>
          <a:prstGeom prst="rect">
            <a:avLst/>
          </a:prstGeom>
          <a:noFill/>
        </p:spPr>
        <p:txBody>
          <a:bodyPr wrap="square" rtlCol="0">
            <a:spAutoFit/>
          </a:bodyPr>
          <a:lstStyle/>
          <a:p>
            <a:pPr algn="just"/>
            <a:r>
              <a:rPr lang="en-US" sz="3300" dirty="0">
                <a:latin typeface="Times New Roman" panose="02020603050405020304" pitchFamily="18" charset="0"/>
                <a:cs typeface="Times New Roman" panose="02020603050405020304" pitchFamily="18" charset="0"/>
              </a:rPr>
              <a:t>6. </a:t>
            </a:r>
            <a:r>
              <a:rPr lang="en-US" sz="3300" dirty="0" err="1">
                <a:latin typeface="Times New Roman" panose="02020603050405020304" pitchFamily="18" charset="0"/>
                <a:cs typeface="Times New Roman" panose="02020603050405020304" pitchFamily="18" charset="0"/>
              </a:rPr>
              <a:t>Hoàn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thiện</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báo</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cáo</a:t>
            </a:r>
            <a:endParaRPr lang="en-US" sz="33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C3B9AA62-38A8-4B99-A8DC-C498790501AC}"/>
              </a:ext>
            </a:extLst>
          </p:cNvPr>
          <p:cNvSpPr txBox="1"/>
          <p:nvPr/>
        </p:nvSpPr>
        <p:spPr>
          <a:xfrm>
            <a:off x="18022423" y="39435643"/>
            <a:ext cx="11145866" cy="1315617"/>
          </a:xfrm>
          <a:prstGeom prst="rect">
            <a:avLst/>
          </a:prstGeom>
          <a:noFill/>
        </p:spPr>
        <p:txBody>
          <a:bodyPr wrap="square" rtlCol="0">
            <a:spAutoFit/>
          </a:bodyPr>
          <a:lstStyle/>
          <a:p>
            <a:pPr>
              <a:lnSpc>
                <a:spcPct val="150000"/>
              </a:lnSpc>
              <a:spcAft>
                <a:spcPts val="600"/>
              </a:spcAft>
            </a:pPr>
            <a:r>
              <a:rPr lang="en-US" sz="2400" dirty="0">
                <a:solidFill>
                  <a:srgbClr val="000000"/>
                </a:solidFill>
                <a:latin typeface="Times New Roman" panose="02020603050405020304" pitchFamily="18" charset="0"/>
                <a:ea typeface="Times New Roman" panose="02020603050405020304" pitchFamily="18" charset="0"/>
              </a:rPr>
              <a:t>3. </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Giáo</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trình</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thiết</a:t>
            </a:r>
            <a:r>
              <a:rPr lang="en-US" sz="2400" i="1" dirty="0">
                <a:solidFill>
                  <a:srgbClr val="000000"/>
                </a:solidFill>
                <a:effectLst/>
                <a:latin typeface="Times New Roman" panose="02020603050405020304" pitchFamily="18" charset="0"/>
                <a:ea typeface="Times New Roman" panose="02020603050405020304" pitchFamily="18" charset="0"/>
              </a:rPr>
              <a:t> </a:t>
            </a:r>
            <a:r>
              <a:rPr lang="en-US" sz="2400" i="1" dirty="0" err="1">
                <a:solidFill>
                  <a:srgbClr val="000000"/>
                </a:solidFill>
                <a:effectLst/>
                <a:latin typeface="Times New Roman" panose="02020603050405020304" pitchFamily="18" charset="0"/>
                <a:ea typeface="Times New Roman" panose="02020603050405020304" pitchFamily="18" charset="0"/>
              </a:rPr>
              <a:t>kế</a:t>
            </a:r>
            <a:r>
              <a:rPr lang="en-US" sz="2400" i="1" dirty="0">
                <a:solidFill>
                  <a:srgbClr val="000000"/>
                </a:solidFill>
                <a:effectLst/>
                <a:latin typeface="Times New Roman" panose="02020603050405020304" pitchFamily="18" charset="0"/>
                <a:ea typeface="Times New Roman" panose="02020603050405020304" pitchFamily="18" charset="0"/>
              </a:rPr>
              <a:t> web</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Trường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đại</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học</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Công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Nghiệp</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Hà</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Nội</a:t>
            </a:r>
            <a:r>
              <a:rPr lang="en-US" sz="2400" dirty="0">
                <a:solidFill>
                  <a:srgbClr val="000000"/>
                </a:solidFill>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8" name="Picture 7"/>
          <p:cNvPicPr>
            <a:picLocks noChangeAspect="1"/>
          </p:cNvPicPr>
          <p:nvPr/>
        </p:nvPicPr>
        <p:blipFill>
          <a:blip r:embed="rId5"/>
          <a:stretch>
            <a:fillRect/>
          </a:stretch>
        </p:blipFill>
        <p:spPr>
          <a:xfrm>
            <a:off x="18569980" y="11762483"/>
            <a:ext cx="10155083" cy="786380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80064" y="11737049"/>
            <a:ext cx="5839485" cy="10058400"/>
          </a:xfrm>
          <a:prstGeom prst="rect">
            <a:avLst/>
          </a:prstGeom>
        </p:spPr>
      </p:pic>
      <p:pic>
        <p:nvPicPr>
          <p:cNvPr id="11" name="Picture 10"/>
          <p:cNvPicPr>
            <a:picLocks noChangeAspect="1"/>
          </p:cNvPicPr>
          <p:nvPr/>
        </p:nvPicPr>
        <p:blipFill>
          <a:blip r:embed="rId7"/>
          <a:stretch>
            <a:fillRect/>
          </a:stretch>
        </p:blipFill>
        <p:spPr>
          <a:xfrm>
            <a:off x="11336110" y="30556754"/>
            <a:ext cx="8356034" cy="4552731"/>
          </a:xfrm>
          <a:prstGeom prst="rect">
            <a:avLst/>
          </a:prstGeom>
        </p:spPr>
      </p:pic>
      <p:pic>
        <p:nvPicPr>
          <p:cNvPr id="12" name="Picture 11"/>
          <p:cNvPicPr>
            <a:picLocks noChangeAspect="1"/>
          </p:cNvPicPr>
          <p:nvPr/>
        </p:nvPicPr>
        <p:blipFill>
          <a:blip r:embed="rId8"/>
          <a:stretch>
            <a:fillRect/>
          </a:stretch>
        </p:blipFill>
        <p:spPr>
          <a:xfrm>
            <a:off x="20164239" y="30556753"/>
            <a:ext cx="8560823" cy="45527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5A1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3763</TotalTime>
  <Words>533</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Calibri</vt:lpstr>
      <vt:lpstr>Times New Roman</vt:lpstr>
      <vt:lpstr>Office Theme</vt:lpstr>
      <vt:lpstr>Phát triển ứng dụng Quản lý sinh viên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 know who</dc:creator>
  <cp:lastModifiedBy>linhc</cp:lastModifiedBy>
  <cp:revision>60</cp:revision>
  <dcterms:created xsi:type="dcterms:W3CDTF">2022-11-24T14:59:49Z</dcterms:created>
  <dcterms:modified xsi:type="dcterms:W3CDTF">2024-05-25T15:59:43Z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2022-07-13T00:00:00Z</vt:filetime>
  </property>
  <property fmtid="{D5CDD505-2E9C-101B-9397-08002B2CF9AE}" pid="3" name="Creator">
    <vt:lpwstr>Microsoft® PowerPoint® 2016</vt:lpwstr>
  </property>
  <property fmtid="{D5CDD505-2E9C-101B-9397-08002B2CF9AE}" pid="4" name="LastSaved">
    <vt:filetime>2022-11-24T00:00:00Z</vt:filetime>
  </property>
</Properties>
</file>