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20" d="100"/>
          <a:sy n="120" d="100"/>
        </p:scale>
        <p:origin x="200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B398D-682E-4098-8F11-3E0CDDBE9E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E9E548-57F3-4AA2-8DE7-EB1F8DCED02F}">
      <dgm:prSet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To build a predictive model that could be turned into a quick screening tool that identifies patients who are at higher risk of developing CKD.</a:t>
          </a:r>
        </a:p>
      </dgm:t>
    </dgm:pt>
    <dgm:pt modelId="{5BBCD043-0734-4FCA-8E2D-CA3EA80201B3}" type="parTrans" cxnId="{B959B19F-001B-4879-86A5-B10F3A30BC10}">
      <dgm:prSet/>
      <dgm:spPr/>
      <dgm:t>
        <a:bodyPr/>
        <a:lstStyle/>
        <a:p>
          <a:endParaRPr lang="en-US"/>
        </a:p>
      </dgm:t>
    </dgm:pt>
    <dgm:pt modelId="{28975707-2FBF-4389-9363-F5AC0E85E5F7}" type="sibTrans" cxnId="{B959B19F-001B-4879-86A5-B10F3A30BC10}">
      <dgm:prSet/>
      <dgm:spPr/>
      <dgm:t>
        <a:bodyPr/>
        <a:lstStyle/>
        <a:p>
          <a:endParaRPr lang="en-US"/>
        </a:p>
      </dgm:t>
    </dgm:pt>
    <dgm:pt modelId="{8AD509CD-1B5C-4109-9897-F81B9627C3A6}">
      <dgm:prSet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Two main causes of CKD are </a:t>
          </a:r>
          <a:r>
            <a:rPr lang="en-US" sz="1200" u="sng" dirty="0">
              <a:latin typeface="Calibri" panose="020F0502020204030204" pitchFamily="34" charset="0"/>
              <a:cs typeface="Calibri" panose="020F0502020204030204" pitchFamily="34" charset="0"/>
            </a:rPr>
            <a:t>diabetes</a:t>
          </a:r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US" sz="1200" u="sng" dirty="0">
              <a:latin typeface="Calibri" panose="020F0502020204030204" pitchFamily="34" charset="0"/>
              <a:cs typeface="Calibri" panose="020F0502020204030204" pitchFamily="34" charset="0"/>
            </a:rPr>
            <a:t>high blood pressure/ hypertension</a:t>
          </a:r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CBA0F05D-1C31-4787-BCF4-90D246F433DA}" type="parTrans" cxnId="{81D8CC36-7511-49FE-A1B4-53C12B103EC8}">
      <dgm:prSet/>
      <dgm:spPr/>
      <dgm:t>
        <a:bodyPr/>
        <a:lstStyle/>
        <a:p>
          <a:endParaRPr lang="en-US"/>
        </a:p>
      </dgm:t>
    </dgm:pt>
    <dgm:pt modelId="{D8F93E7C-29A8-4806-83E2-D22802C570BF}" type="sibTrans" cxnId="{81D8CC36-7511-49FE-A1B4-53C12B103EC8}">
      <dgm:prSet/>
      <dgm:spPr/>
      <dgm:t>
        <a:bodyPr/>
        <a:lstStyle/>
        <a:p>
          <a:endParaRPr lang="en-US"/>
        </a:p>
      </dgm:t>
    </dgm:pt>
    <dgm:pt modelId="{91177CBA-373B-4693-9D1A-628C30968595}">
      <dgm:prSet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Heart disease is major cause of death for people with CKD.</a:t>
          </a:r>
        </a:p>
      </dgm:t>
    </dgm:pt>
    <dgm:pt modelId="{677800CF-3931-4731-B033-FD988CA00151}" type="parTrans" cxnId="{B88A6974-C939-42B6-8098-3481021A2895}">
      <dgm:prSet/>
      <dgm:spPr/>
      <dgm:t>
        <a:bodyPr/>
        <a:lstStyle/>
        <a:p>
          <a:endParaRPr lang="en-US"/>
        </a:p>
      </dgm:t>
    </dgm:pt>
    <dgm:pt modelId="{92082097-DDAE-4C4F-9998-6A3825D86C86}" type="sibTrans" cxnId="{B88A6974-C939-42B6-8098-3481021A2895}">
      <dgm:prSet/>
      <dgm:spPr/>
      <dgm:t>
        <a:bodyPr/>
        <a:lstStyle/>
        <a:p>
          <a:endParaRPr lang="en-US"/>
        </a:p>
      </dgm:t>
    </dgm:pt>
    <dgm:pt modelId="{E0B7B64D-6BD3-4C87-B0A0-8D6267109838}" type="pres">
      <dgm:prSet presAssocID="{24FB398D-682E-4098-8F11-3E0CDDBE9E01}" presName="root" presStyleCnt="0">
        <dgm:presLayoutVars>
          <dgm:dir/>
          <dgm:resizeHandles val="exact"/>
        </dgm:presLayoutVars>
      </dgm:prSet>
      <dgm:spPr/>
    </dgm:pt>
    <dgm:pt modelId="{987DDF1B-B3BE-46B8-8D0E-322EE2027CC4}" type="pres">
      <dgm:prSet presAssocID="{D8E9E548-57F3-4AA2-8DE7-EB1F8DCED02F}" presName="compNode" presStyleCnt="0"/>
      <dgm:spPr/>
    </dgm:pt>
    <dgm:pt modelId="{EFEBE971-4607-4246-8E78-2B52B47C5F0C}" type="pres">
      <dgm:prSet presAssocID="{D8E9E548-57F3-4AA2-8DE7-EB1F8DCED0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E6AD69A-E9B5-4D11-B999-D3D1B7CB663C}" type="pres">
      <dgm:prSet presAssocID="{D8E9E548-57F3-4AA2-8DE7-EB1F8DCED02F}" presName="spaceRect" presStyleCnt="0"/>
      <dgm:spPr/>
    </dgm:pt>
    <dgm:pt modelId="{15E6B195-C849-457B-9541-3FC2F63373A0}" type="pres">
      <dgm:prSet presAssocID="{D8E9E548-57F3-4AA2-8DE7-EB1F8DCED02F}" presName="textRect" presStyleLbl="revTx" presStyleIdx="0" presStyleCnt="3">
        <dgm:presLayoutVars>
          <dgm:chMax val="1"/>
          <dgm:chPref val="1"/>
        </dgm:presLayoutVars>
      </dgm:prSet>
      <dgm:spPr/>
    </dgm:pt>
    <dgm:pt modelId="{3FE2B1D1-88A6-42D1-A72E-1E9710664593}" type="pres">
      <dgm:prSet presAssocID="{28975707-2FBF-4389-9363-F5AC0E85E5F7}" presName="sibTrans" presStyleCnt="0"/>
      <dgm:spPr/>
    </dgm:pt>
    <dgm:pt modelId="{1746D044-F7B2-4DC9-B887-9D6592239CD0}" type="pres">
      <dgm:prSet presAssocID="{8AD509CD-1B5C-4109-9897-F81B9627C3A6}" presName="compNode" presStyleCnt="0"/>
      <dgm:spPr/>
    </dgm:pt>
    <dgm:pt modelId="{8BA9261C-B67A-4A6D-AAAC-49A4BCE5F950}" type="pres">
      <dgm:prSet presAssocID="{8AD509CD-1B5C-4109-9897-F81B9627C3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A0BEDA1F-546D-47A3-80E2-8026C0543392}" type="pres">
      <dgm:prSet presAssocID="{8AD509CD-1B5C-4109-9897-F81B9627C3A6}" presName="spaceRect" presStyleCnt="0"/>
      <dgm:spPr/>
    </dgm:pt>
    <dgm:pt modelId="{A5F07702-D623-485E-9AC3-5C0A9F493327}" type="pres">
      <dgm:prSet presAssocID="{8AD509CD-1B5C-4109-9897-F81B9627C3A6}" presName="textRect" presStyleLbl="revTx" presStyleIdx="1" presStyleCnt="3">
        <dgm:presLayoutVars>
          <dgm:chMax val="1"/>
          <dgm:chPref val="1"/>
        </dgm:presLayoutVars>
      </dgm:prSet>
      <dgm:spPr/>
    </dgm:pt>
    <dgm:pt modelId="{1B739B50-D114-459B-AFBF-7324F428AF41}" type="pres">
      <dgm:prSet presAssocID="{D8F93E7C-29A8-4806-83E2-D22802C570BF}" presName="sibTrans" presStyleCnt="0"/>
      <dgm:spPr/>
    </dgm:pt>
    <dgm:pt modelId="{921AED32-5801-4B28-BC4D-D1C7120E44AD}" type="pres">
      <dgm:prSet presAssocID="{91177CBA-373B-4693-9D1A-628C30968595}" presName="compNode" presStyleCnt="0"/>
      <dgm:spPr/>
    </dgm:pt>
    <dgm:pt modelId="{FC9916EB-5419-4B73-A8D9-17D9001D98C1}" type="pres">
      <dgm:prSet presAssocID="{91177CBA-373B-4693-9D1A-628C309685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C4C04281-3B6C-40FB-A799-50A924955C7F}" type="pres">
      <dgm:prSet presAssocID="{91177CBA-373B-4693-9D1A-628C30968595}" presName="spaceRect" presStyleCnt="0"/>
      <dgm:spPr/>
    </dgm:pt>
    <dgm:pt modelId="{67FA1F96-4A0E-4E38-BFFD-06CD17AD0C42}" type="pres">
      <dgm:prSet presAssocID="{91177CBA-373B-4693-9D1A-628C309685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A98622-923B-41BA-8F72-C65B6A8C52F4}" type="presOf" srcId="{24FB398D-682E-4098-8F11-3E0CDDBE9E01}" destId="{E0B7B64D-6BD3-4C87-B0A0-8D6267109838}" srcOrd="0" destOrd="0" presId="urn:microsoft.com/office/officeart/2018/2/layout/IconLabelList"/>
    <dgm:cxn modelId="{81D8CC36-7511-49FE-A1B4-53C12B103EC8}" srcId="{24FB398D-682E-4098-8F11-3E0CDDBE9E01}" destId="{8AD509CD-1B5C-4109-9897-F81B9627C3A6}" srcOrd="1" destOrd="0" parTransId="{CBA0F05D-1C31-4787-BCF4-90D246F433DA}" sibTransId="{D8F93E7C-29A8-4806-83E2-D22802C570BF}"/>
    <dgm:cxn modelId="{B88A6974-C939-42B6-8098-3481021A2895}" srcId="{24FB398D-682E-4098-8F11-3E0CDDBE9E01}" destId="{91177CBA-373B-4693-9D1A-628C30968595}" srcOrd="2" destOrd="0" parTransId="{677800CF-3931-4731-B033-FD988CA00151}" sibTransId="{92082097-DDAE-4C4F-9998-6A3825D86C86}"/>
    <dgm:cxn modelId="{B959B19F-001B-4879-86A5-B10F3A30BC10}" srcId="{24FB398D-682E-4098-8F11-3E0CDDBE9E01}" destId="{D8E9E548-57F3-4AA2-8DE7-EB1F8DCED02F}" srcOrd="0" destOrd="0" parTransId="{5BBCD043-0734-4FCA-8E2D-CA3EA80201B3}" sibTransId="{28975707-2FBF-4389-9363-F5AC0E85E5F7}"/>
    <dgm:cxn modelId="{E681ADC1-D8A0-46B9-8A80-42653A333A61}" type="presOf" srcId="{91177CBA-373B-4693-9D1A-628C30968595}" destId="{67FA1F96-4A0E-4E38-BFFD-06CD17AD0C42}" srcOrd="0" destOrd="0" presId="urn:microsoft.com/office/officeart/2018/2/layout/IconLabelList"/>
    <dgm:cxn modelId="{8531E5C9-0797-463A-948C-50D18B4D682B}" type="presOf" srcId="{8AD509CD-1B5C-4109-9897-F81B9627C3A6}" destId="{A5F07702-D623-485E-9AC3-5C0A9F493327}" srcOrd="0" destOrd="0" presId="urn:microsoft.com/office/officeart/2018/2/layout/IconLabelList"/>
    <dgm:cxn modelId="{E15FA6FF-89FB-4858-B072-84E15638C0B1}" type="presOf" srcId="{D8E9E548-57F3-4AA2-8DE7-EB1F8DCED02F}" destId="{15E6B195-C849-457B-9541-3FC2F63373A0}" srcOrd="0" destOrd="0" presId="urn:microsoft.com/office/officeart/2018/2/layout/IconLabelList"/>
    <dgm:cxn modelId="{4F09F9A7-C3BC-4012-8222-E3E38152DD6F}" type="presParOf" srcId="{E0B7B64D-6BD3-4C87-B0A0-8D6267109838}" destId="{987DDF1B-B3BE-46B8-8D0E-322EE2027CC4}" srcOrd="0" destOrd="0" presId="urn:microsoft.com/office/officeart/2018/2/layout/IconLabelList"/>
    <dgm:cxn modelId="{851DEACE-B2C0-4198-80B9-D168CB5E4B15}" type="presParOf" srcId="{987DDF1B-B3BE-46B8-8D0E-322EE2027CC4}" destId="{EFEBE971-4607-4246-8E78-2B52B47C5F0C}" srcOrd="0" destOrd="0" presId="urn:microsoft.com/office/officeart/2018/2/layout/IconLabelList"/>
    <dgm:cxn modelId="{73BD3801-AE06-4D9F-9108-03F8348A6D20}" type="presParOf" srcId="{987DDF1B-B3BE-46B8-8D0E-322EE2027CC4}" destId="{FE6AD69A-E9B5-4D11-B999-D3D1B7CB663C}" srcOrd="1" destOrd="0" presId="urn:microsoft.com/office/officeart/2018/2/layout/IconLabelList"/>
    <dgm:cxn modelId="{0C34F6D7-8FE7-4DA9-9D9F-8D040210DC09}" type="presParOf" srcId="{987DDF1B-B3BE-46B8-8D0E-322EE2027CC4}" destId="{15E6B195-C849-457B-9541-3FC2F63373A0}" srcOrd="2" destOrd="0" presId="urn:microsoft.com/office/officeart/2018/2/layout/IconLabelList"/>
    <dgm:cxn modelId="{3FDE10DD-25D7-4FED-8043-904466377ECD}" type="presParOf" srcId="{E0B7B64D-6BD3-4C87-B0A0-8D6267109838}" destId="{3FE2B1D1-88A6-42D1-A72E-1E9710664593}" srcOrd="1" destOrd="0" presId="urn:microsoft.com/office/officeart/2018/2/layout/IconLabelList"/>
    <dgm:cxn modelId="{2CAD0FBA-0AB2-4B93-9086-BAAE6E9B7D69}" type="presParOf" srcId="{E0B7B64D-6BD3-4C87-B0A0-8D6267109838}" destId="{1746D044-F7B2-4DC9-B887-9D6592239CD0}" srcOrd="2" destOrd="0" presId="urn:microsoft.com/office/officeart/2018/2/layout/IconLabelList"/>
    <dgm:cxn modelId="{72E2C191-76AB-496D-8FAF-C1EBEDB2CAE1}" type="presParOf" srcId="{1746D044-F7B2-4DC9-B887-9D6592239CD0}" destId="{8BA9261C-B67A-4A6D-AAAC-49A4BCE5F950}" srcOrd="0" destOrd="0" presId="urn:microsoft.com/office/officeart/2018/2/layout/IconLabelList"/>
    <dgm:cxn modelId="{BEA2762F-2676-4D33-9EEE-0F6E25CCFD0C}" type="presParOf" srcId="{1746D044-F7B2-4DC9-B887-9D6592239CD0}" destId="{A0BEDA1F-546D-47A3-80E2-8026C0543392}" srcOrd="1" destOrd="0" presId="urn:microsoft.com/office/officeart/2018/2/layout/IconLabelList"/>
    <dgm:cxn modelId="{DBBD3856-F6B2-45F2-B4B4-9858D6BBAA09}" type="presParOf" srcId="{1746D044-F7B2-4DC9-B887-9D6592239CD0}" destId="{A5F07702-D623-485E-9AC3-5C0A9F493327}" srcOrd="2" destOrd="0" presId="urn:microsoft.com/office/officeart/2018/2/layout/IconLabelList"/>
    <dgm:cxn modelId="{CC77D3F0-2F56-439E-B808-021275CC531F}" type="presParOf" srcId="{E0B7B64D-6BD3-4C87-B0A0-8D6267109838}" destId="{1B739B50-D114-459B-AFBF-7324F428AF41}" srcOrd="3" destOrd="0" presId="urn:microsoft.com/office/officeart/2018/2/layout/IconLabelList"/>
    <dgm:cxn modelId="{2E35F686-F419-4C18-8E15-1F5EC2C4941A}" type="presParOf" srcId="{E0B7B64D-6BD3-4C87-B0A0-8D6267109838}" destId="{921AED32-5801-4B28-BC4D-D1C7120E44AD}" srcOrd="4" destOrd="0" presId="urn:microsoft.com/office/officeart/2018/2/layout/IconLabelList"/>
    <dgm:cxn modelId="{74755D09-CFDA-4198-A6CA-853132DD97A5}" type="presParOf" srcId="{921AED32-5801-4B28-BC4D-D1C7120E44AD}" destId="{FC9916EB-5419-4B73-A8D9-17D9001D98C1}" srcOrd="0" destOrd="0" presId="urn:microsoft.com/office/officeart/2018/2/layout/IconLabelList"/>
    <dgm:cxn modelId="{6DBD293E-93E8-4221-BE0E-704F01D2CC16}" type="presParOf" srcId="{921AED32-5801-4B28-BC4D-D1C7120E44AD}" destId="{C4C04281-3B6C-40FB-A799-50A924955C7F}" srcOrd="1" destOrd="0" presId="urn:microsoft.com/office/officeart/2018/2/layout/IconLabelList"/>
    <dgm:cxn modelId="{38A63453-F6C5-4341-AB9E-E3CB985F8C2A}" type="presParOf" srcId="{921AED32-5801-4B28-BC4D-D1C7120E44AD}" destId="{67FA1F96-4A0E-4E38-BFFD-06CD17AD0C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01A69C-DFC9-4E4E-9C1C-28B07283703E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3912F3-A57F-4D44-BDB3-463E23DE0343}">
      <dgm:prSet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Use MICE package with Predictive Mean Matching method to fill in the missing data. </a:t>
          </a:r>
        </a:p>
      </dgm:t>
    </dgm:pt>
    <dgm:pt modelId="{BA016662-8C96-4038-B1C6-AF0F723E1BD0}" type="parTrans" cxnId="{2A017D9D-5822-49F6-8F5A-0965F27ADA03}">
      <dgm:prSet/>
      <dgm:spPr/>
      <dgm:t>
        <a:bodyPr/>
        <a:lstStyle/>
        <a:p>
          <a:endParaRPr lang="en-US"/>
        </a:p>
      </dgm:t>
    </dgm:pt>
    <dgm:pt modelId="{2A08123F-1275-46A9-9041-54449D38C750}" type="sibTrans" cxnId="{2A017D9D-5822-49F6-8F5A-0965F27ADA03}">
      <dgm:prSet/>
      <dgm:spPr/>
      <dgm:t>
        <a:bodyPr/>
        <a:lstStyle/>
        <a:p>
          <a:endParaRPr lang="en-US"/>
        </a:p>
      </dgm:t>
    </dgm:pt>
    <dgm:pt modelId="{88A5528C-FDB4-40EE-9B86-FD2A37ECD2D2}">
      <dgm:prSet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Combine multiple implication methods to predict missing values based on known values </a:t>
          </a:r>
        </a:p>
      </dgm:t>
    </dgm:pt>
    <dgm:pt modelId="{DDDDA1ED-50C2-4B86-9C94-FA7A78A23226}" type="parTrans" cxnId="{22BC1BBF-6A82-49A4-830B-0F9F79066DE8}">
      <dgm:prSet/>
      <dgm:spPr/>
      <dgm:t>
        <a:bodyPr/>
        <a:lstStyle/>
        <a:p>
          <a:endParaRPr lang="en-US"/>
        </a:p>
      </dgm:t>
    </dgm:pt>
    <dgm:pt modelId="{C8215763-993F-4DBA-83E5-351F9A863ABC}" type="sibTrans" cxnId="{22BC1BBF-6A82-49A4-830B-0F9F79066DE8}">
      <dgm:prSet/>
      <dgm:spPr/>
      <dgm:t>
        <a:bodyPr/>
        <a:lstStyle/>
        <a:p>
          <a:endParaRPr lang="en-US"/>
        </a:p>
      </dgm:t>
    </dgm:pt>
    <dgm:pt modelId="{719B62F0-8953-436B-AD0E-A1BCD58562D8}">
      <dgm:prSet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Skip variables with no missing values -&gt; predictors </a:t>
          </a:r>
        </a:p>
      </dgm:t>
    </dgm:pt>
    <dgm:pt modelId="{C666FB5D-6F63-4247-8DE8-BAA24368783F}" type="parTrans" cxnId="{42733CB6-DBEA-47AF-AD30-48380196CE0F}">
      <dgm:prSet/>
      <dgm:spPr/>
      <dgm:t>
        <a:bodyPr/>
        <a:lstStyle/>
        <a:p>
          <a:endParaRPr lang="en-US"/>
        </a:p>
      </dgm:t>
    </dgm:pt>
    <dgm:pt modelId="{5970CCAA-FD6F-4FA4-B6BF-4A9394A7AAC7}" type="sibTrans" cxnId="{42733CB6-DBEA-47AF-AD30-48380196CE0F}">
      <dgm:prSet/>
      <dgm:spPr/>
      <dgm:t>
        <a:bodyPr/>
        <a:lstStyle/>
        <a:p>
          <a:endParaRPr lang="en-US"/>
        </a:p>
      </dgm:t>
    </dgm:pt>
    <dgm:pt modelId="{3D2D45DA-4F04-4B8C-B984-33681D8274CB}">
      <dgm:prSet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Specify imputation methods for each variable:</a:t>
          </a:r>
        </a:p>
      </dgm:t>
    </dgm:pt>
    <dgm:pt modelId="{386997EE-6627-4FC5-BF96-EE67B5E7CD2F}" type="parTrans" cxnId="{F88118A2-C407-45E1-ABCF-F5C483B97C0F}">
      <dgm:prSet/>
      <dgm:spPr/>
      <dgm:t>
        <a:bodyPr/>
        <a:lstStyle/>
        <a:p>
          <a:endParaRPr lang="en-US"/>
        </a:p>
      </dgm:t>
    </dgm:pt>
    <dgm:pt modelId="{AF36460E-C4A9-4D73-8B5C-2A20EE116B60}" type="sibTrans" cxnId="{F88118A2-C407-45E1-ABCF-F5C483B97C0F}">
      <dgm:prSet/>
      <dgm:spPr/>
      <dgm:t>
        <a:bodyPr/>
        <a:lstStyle/>
        <a:p>
          <a:endParaRPr lang="en-US"/>
        </a:p>
      </dgm:t>
    </dgm:pt>
    <dgm:pt modelId="{1ED3E727-DD3D-4789-9665-9B82AA4AD2BB}">
      <dgm:prSet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‘</a:t>
          </a:r>
          <a:r>
            <a:rPr lang="en-US" sz="1200" b="1" dirty="0" err="1">
              <a:latin typeface="Calibri" panose="020F0502020204030204" pitchFamily="34" charset="0"/>
              <a:cs typeface="Calibri" panose="020F0502020204030204" pitchFamily="34" charset="0"/>
            </a:rPr>
            <a:t>logreg</a:t>
          </a:r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’</a:t>
          </a:r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 -  logistic regression imputation (binary data, factor with 2 levels)</a:t>
          </a:r>
        </a:p>
      </dgm:t>
    </dgm:pt>
    <dgm:pt modelId="{94A33DB8-FD17-4DF4-9558-8FE5631AD8B4}" type="parTrans" cxnId="{67204CBF-F0F1-42AE-A834-84242CA4692A}">
      <dgm:prSet/>
      <dgm:spPr/>
      <dgm:t>
        <a:bodyPr/>
        <a:lstStyle/>
        <a:p>
          <a:endParaRPr lang="en-US"/>
        </a:p>
      </dgm:t>
    </dgm:pt>
    <dgm:pt modelId="{15BB84A2-53E7-4DDD-9453-15D1B9DADA9E}" type="sibTrans" cxnId="{67204CBF-F0F1-42AE-A834-84242CA4692A}">
      <dgm:prSet/>
      <dgm:spPr/>
      <dgm:t>
        <a:bodyPr/>
        <a:lstStyle/>
        <a:p>
          <a:endParaRPr lang="en-US"/>
        </a:p>
      </dgm:t>
    </dgm:pt>
    <dgm:pt modelId="{29130650-CF8A-4AC2-976C-7CADAEB6229B}">
      <dgm:prSet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‘</a:t>
          </a:r>
          <a:r>
            <a:rPr lang="en-US" sz="1200" b="1" dirty="0" err="1">
              <a:latin typeface="Calibri" panose="020F0502020204030204" pitchFamily="34" charset="0"/>
              <a:cs typeface="Calibri" panose="020F0502020204030204" pitchFamily="34" charset="0"/>
            </a:rPr>
            <a:t>polyreg</a:t>
          </a:r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’ </a:t>
          </a:r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- polytomous regression imputation for unordered categorical data (factor &gt; 2 levels)</a:t>
          </a:r>
        </a:p>
      </dgm:t>
    </dgm:pt>
    <dgm:pt modelId="{699A4D19-79D4-434D-A60E-E1D474FF207E}" type="parTrans" cxnId="{07E4491C-98B6-4A95-94DF-DDC8460AF90F}">
      <dgm:prSet/>
      <dgm:spPr/>
      <dgm:t>
        <a:bodyPr/>
        <a:lstStyle/>
        <a:p>
          <a:endParaRPr lang="en-US"/>
        </a:p>
      </dgm:t>
    </dgm:pt>
    <dgm:pt modelId="{CC9A9866-679B-45EB-ACA5-D214E10AF425}" type="sibTrans" cxnId="{07E4491C-98B6-4A95-94DF-DDC8460AF90F}">
      <dgm:prSet/>
      <dgm:spPr/>
      <dgm:t>
        <a:bodyPr/>
        <a:lstStyle/>
        <a:p>
          <a:endParaRPr lang="en-US"/>
        </a:p>
      </dgm:t>
    </dgm:pt>
    <dgm:pt modelId="{83396464-727C-4B15-8E9E-E5F987D8A5A0}">
      <dgm:prSet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‘norm’</a:t>
          </a:r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 - continuous variables</a:t>
          </a:r>
        </a:p>
      </dgm:t>
    </dgm:pt>
    <dgm:pt modelId="{1163FB8B-FB4B-43D3-BC6B-AF26AD0A7AAC}" type="parTrans" cxnId="{284FFA2A-6D0C-4EC0-A45C-FE65E0B6B9D3}">
      <dgm:prSet/>
      <dgm:spPr/>
      <dgm:t>
        <a:bodyPr/>
        <a:lstStyle/>
        <a:p>
          <a:endParaRPr lang="en-US"/>
        </a:p>
      </dgm:t>
    </dgm:pt>
    <dgm:pt modelId="{B8C7D6EC-EEFE-41B0-A6D7-D43CD87AD3ED}" type="sibTrans" cxnId="{284FFA2A-6D0C-4EC0-A45C-FE65E0B6B9D3}">
      <dgm:prSet/>
      <dgm:spPr/>
      <dgm:t>
        <a:bodyPr/>
        <a:lstStyle/>
        <a:p>
          <a:endParaRPr lang="en-US"/>
        </a:p>
      </dgm:t>
    </dgm:pt>
    <dgm:pt modelId="{64A1B5FB-6ECE-FE40-BCD8-6789214502BF}" type="pres">
      <dgm:prSet presAssocID="{3A01A69C-DFC9-4E4E-9C1C-28B07283703E}" presName="linearFlow" presStyleCnt="0">
        <dgm:presLayoutVars>
          <dgm:resizeHandles val="exact"/>
        </dgm:presLayoutVars>
      </dgm:prSet>
      <dgm:spPr/>
    </dgm:pt>
    <dgm:pt modelId="{6B125AF4-0061-D141-9765-97B94F5F7B9D}" type="pres">
      <dgm:prSet presAssocID="{3A3912F3-A57F-4D44-BDB3-463E23DE0343}" presName="node" presStyleLbl="node1" presStyleIdx="0" presStyleCnt="4">
        <dgm:presLayoutVars>
          <dgm:bulletEnabled val="1"/>
        </dgm:presLayoutVars>
      </dgm:prSet>
      <dgm:spPr/>
    </dgm:pt>
    <dgm:pt modelId="{A3482789-F47E-D345-9CE3-3B180182DC8E}" type="pres">
      <dgm:prSet presAssocID="{2A08123F-1275-46A9-9041-54449D38C750}" presName="sibTrans" presStyleLbl="sibTrans2D1" presStyleIdx="0" presStyleCnt="3"/>
      <dgm:spPr/>
    </dgm:pt>
    <dgm:pt modelId="{0C186957-FCD9-4E48-B04D-489FB48BBF01}" type="pres">
      <dgm:prSet presAssocID="{2A08123F-1275-46A9-9041-54449D38C750}" presName="connectorText" presStyleLbl="sibTrans2D1" presStyleIdx="0" presStyleCnt="3"/>
      <dgm:spPr/>
    </dgm:pt>
    <dgm:pt modelId="{55FE432F-957B-674C-81A9-43E89FB58FD1}" type="pres">
      <dgm:prSet presAssocID="{88A5528C-FDB4-40EE-9B86-FD2A37ECD2D2}" presName="node" presStyleLbl="node1" presStyleIdx="1" presStyleCnt="4">
        <dgm:presLayoutVars>
          <dgm:bulletEnabled val="1"/>
        </dgm:presLayoutVars>
      </dgm:prSet>
      <dgm:spPr/>
    </dgm:pt>
    <dgm:pt modelId="{67B7FB0A-D956-8C44-B151-274CEEB9D7C1}" type="pres">
      <dgm:prSet presAssocID="{C8215763-993F-4DBA-83E5-351F9A863ABC}" presName="sibTrans" presStyleLbl="sibTrans2D1" presStyleIdx="1" presStyleCnt="3"/>
      <dgm:spPr/>
    </dgm:pt>
    <dgm:pt modelId="{224A88B7-667A-104C-98A2-CFC5AAB9B7B9}" type="pres">
      <dgm:prSet presAssocID="{C8215763-993F-4DBA-83E5-351F9A863ABC}" presName="connectorText" presStyleLbl="sibTrans2D1" presStyleIdx="1" presStyleCnt="3"/>
      <dgm:spPr/>
    </dgm:pt>
    <dgm:pt modelId="{4BFA9FE1-7C4D-264F-A152-3708A51580AB}" type="pres">
      <dgm:prSet presAssocID="{719B62F0-8953-436B-AD0E-A1BCD58562D8}" presName="node" presStyleLbl="node1" presStyleIdx="2" presStyleCnt="4">
        <dgm:presLayoutVars>
          <dgm:bulletEnabled val="1"/>
        </dgm:presLayoutVars>
      </dgm:prSet>
      <dgm:spPr/>
    </dgm:pt>
    <dgm:pt modelId="{34F3CF85-F7A8-0241-9C4D-71D53F3A7973}" type="pres">
      <dgm:prSet presAssocID="{5970CCAA-FD6F-4FA4-B6BF-4A9394A7AAC7}" presName="sibTrans" presStyleLbl="sibTrans2D1" presStyleIdx="2" presStyleCnt="3"/>
      <dgm:spPr/>
    </dgm:pt>
    <dgm:pt modelId="{E51EBAC2-EB0F-3144-B36C-13169DDA3CD1}" type="pres">
      <dgm:prSet presAssocID="{5970CCAA-FD6F-4FA4-B6BF-4A9394A7AAC7}" presName="connectorText" presStyleLbl="sibTrans2D1" presStyleIdx="2" presStyleCnt="3"/>
      <dgm:spPr/>
    </dgm:pt>
    <dgm:pt modelId="{B5966530-EDB3-7848-AC5B-45931D823612}" type="pres">
      <dgm:prSet presAssocID="{3D2D45DA-4F04-4B8C-B984-33681D8274CB}" presName="node" presStyleLbl="node1" presStyleIdx="3" presStyleCnt="4" custScaleX="122498" custScaleY="196673">
        <dgm:presLayoutVars>
          <dgm:bulletEnabled val="1"/>
        </dgm:presLayoutVars>
      </dgm:prSet>
      <dgm:spPr/>
    </dgm:pt>
  </dgm:ptLst>
  <dgm:cxnLst>
    <dgm:cxn modelId="{8994E71B-EB69-854E-A5BE-53AA589A3467}" type="presOf" srcId="{1ED3E727-DD3D-4789-9665-9B82AA4AD2BB}" destId="{B5966530-EDB3-7848-AC5B-45931D823612}" srcOrd="0" destOrd="1" presId="urn:microsoft.com/office/officeart/2005/8/layout/process2"/>
    <dgm:cxn modelId="{07E4491C-98B6-4A95-94DF-DDC8460AF90F}" srcId="{3D2D45DA-4F04-4B8C-B984-33681D8274CB}" destId="{29130650-CF8A-4AC2-976C-7CADAEB6229B}" srcOrd="1" destOrd="0" parTransId="{699A4D19-79D4-434D-A60E-E1D474FF207E}" sibTransId="{CC9A9866-679B-45EB-ACA5-D214E10AF425}"/>
    <dgm:cxn modelId="{ABD9B227-8A3B-DC4E-98D0-034938B26084}" type="presOf" srcId="{3D2D45DA-4F04-4B8C-B984-33681D8274CB}" destId="{B5966530-EDB3-7848-AC5B-45931D823612}" srcOrd="0" destOrd="0" presId="urn:microsoft.com/office/officeart/2005/8/layout/process2"/>
    <dgm:cxn modelId="{284FFA2A-6D0C-4EC0-A45C-FE65E0B6B9D3}" srcId="{3D2D45DA-4F04-4B8C-B984-33681D8274CB}" destId="{83396464-727C-4B15-8E9E-E5F987D8A5A0}" srcOrd="2" destOrd="0" parTransId="{1163FB8B-FB4B-43D3-BC6B-AF26AD0A7AAC}" sibTransId="{B8C7D6EC-EEFE-41B0-A6D7-D43CD87AD3ED}"/>
    <dgm:cxn modelId="{C8FE0A47-5D7D-7A4D-86C2-ED59C7721E8B}" type="presOf" srcId="{C8215763-993F-4DBA-83E5-351F9A863ABC}" destId="{67B7FB0A-D956-8C44-B151-274CEEB9D7C1}" srcOrd="0" destOrd="0" presId="urn:microsoft.com/office/officeart/2005/8/layout/process2"/>
    <dgm:cxn modelId="{72025D4B-305A-824E-84EC-0EEB1EFF3D86}" type="presOf" srcId="{2A08123F-1275-46A9-9041-54449D38C750}" destId="{A3482789-F47E-D345-9CE3-3B180182DC8E}" srcOrd="0" destOrd="0" presId="urn:microsoft.com/office/officeart/2005/8/layout/process2"/>
    <dgm:cxn modelId="{DA379554-B7D0-3D42-97BA-74571795B4E6}" type="presOf" srcId="{719B62F0-8953-436B-AD0E-A1BCD58562D8}" destId="{4BFA9FE1-7C4D-264F-A152-3708A51580AB}" srcOrd="0" destOrd="0" presId="urn:microsoft.com/office/officeart/2005/8/layout/process2"/>
    <dgm:cxn modelId="{8311DB60-8635-AD4A-859F-9B2F847668E6}" type="presOf" srcId="{29130650-CF8A-4AC2-976C-7CADAEB6229B}" destId="{B5966530-EDB3-7848-AC5B-45931D823612}" srcOrd="0" destOrd="2" presId="urn:microsoft.com/office/officeart/2005/8/layout/process2"/>
    <dgm:cxn modelId="{5F18CA6F-639F-B74F-AB20-3FDC61B5CE83}" type="presOf" srcId="{3A01A69C-DFC9-4E4E-9C1C-28B07283703E}" destId="{64A1B5FB-6ECE-FE40-BCD8-6789214502BF}" srcOrd="0" destOrd="0" presId="urn:microsoft.com/office/officeart/2005/8/layout/process2"/>
    <dgm:cxn modelId="{D1253D97-1C63-9447-A037-FBC93C5EF315}" type="presOf" srcId="{3A3912F3-A57F-4D44-BDB3-463E23DE0343}" destId="{6B125AF4-0061-D141-9765-97B94F5F7B9D}" srcOrd="0" destOrd="0" presId="urn:microsoft.com/office/officeart/2005/8/layout/process2"/>
    <dgm:cxn modelId="{0BA4799A-9F0D-9645-859D-C30DD6A83AE6}" type="presOf" srcId="{5970CCAA-FD6F-4FA4-B6BF-4A9394A7AAC7}" destId="{E51EBAC2-EB0F-3144-B36C-13169DDA3CD1}" srcOrd="1" destOrd="0" presId="urn:microsoft.com/office/officeart/2005/8/layout/process2"/>
    <dgm:cxn modelId="{2A017D9D-5822-49F6-8F5A-0965F27ADA03}" srcId="{3A01A69C-DFC9-4E4E-9C1C-28B07283703E}" destId="{3A3912F3-A57F-4D44-BDB3-463E23DE0343}" srcOrd="0" destOrd="0" parTransId="{BA016662-8C96-4038-B1C6-AF0F723E1BD0}" sibTransId="{2A08123F-1275-46A9-9041-54449D38C750}"/>
    <dgm:cxn modelId="{98A0DEA0-9754-1743-909B-3CAE2170D0C7}" type="presOf" srcId="{5970CCAA-FD6F-4FA4-B6BF-4A9394A7AAC7}" destId="{34F3CF85-F7A8-0241-9C4D-71D53F3A7973}" srcOrd="0" destOrd="0" presId="urn:microsoft.com/office/officeart/2005/8/layout/process2"/>
    <dgm:cxn modelId="{F88118A2-C407-45E1-ABCF-F5C483B97C0F}" srcId="{3A01A69C-DFC9-4E4E-9C1C-28B07283703E}" destId="{3D2D45DA-4F04-4B8C-B984-33681D8274CB}" srcOrd="3" destOrd="0" parTransId="{386997EE-6627-4FC5-BF96-EE67B5E7CD2F}" sibTransId="{AF36460E-C4A9-4D73-8B5C-2A20EE116B60}"/>
    <dgm:cxn modelId="{42733CB6-DBEA-47AF-AD30-48380196CE0F}" srcId="{3A01A69C-DFC9-4E4E-9C1C-28B07283703E}" destId="{719B62F0-8953-436B-AD0E-A1BCD58562D8}" srcOrd="2" destOrd="0" parTransId="{C666FB5D-6F63-4247-8DE8-BAA24368783F}" sibTransId="{5970CCAA-FD6F-4FA4-B6BF-4A9394A7AAC7}"/>
    <dgm:cxn modelId="{22BC1BBF-6A82-49A4-830B-0F9F79066DE8}" srcId="{3A01A69C-DFC9-4E4E-9C1C-28B07283703E}" destId="{88A5528C-FDB4-40EE-9B86-FD2A37ECD2D2}" srcOrd="1" destOrd="0" parTransId="{DDDDA1ED-50C2-4B86-9C94-FA7A78A23226}" sibTransId="{C8215763-993F-4DBA-83E5-351F9A863ABC}"/>
    <dgm:cxn modelId="{67204CBF-F0F1-42AE-A834-84242CA4692A}" srcId="{3D2D45DA-4F04-4B8C-B984-33681D8274CB}" destId="{1ED3E727-DD3D-4789-9665-9B82AA4AD2BB}" srcOrd="0" destOrd="0" parTransId="{94A33DB8-FD17-4DF4-9558-8FE5631AD8B4}" sibTransId="{15BB84A2-53E7-4DDD-9453-15D1B9DADA9E}"/>
    <dgm:cxn modelId="{B6E0B2CE-BCBE-D040-AEBB-D49F7E44DAFA}" type="presOf" srcId="{83396464-727C-4B15-8E9E-E5F987D8A5A0}" destId="{B5966530-EDB3-7848-AC5B-45931D823612}" srcOrd="0" destOrd="3" presId="urn:microsoft.com/office/officeart/2005/8/layout/process2"/>
    <dgm:cxn modelId="{658F33D3-A251-5E4B-BBC4-719AF8FF1140}" type="presOf" srcId="{88A5528C-FDB4-40EE-9B86-FD2A37ECD2D2}" destId="{55FE432F-957B-674C-81A9-43E89FB58FD1}" srcOrd="0" destOrd="0" presId="urn:microsoft.com/office/officeart/2005/8/layout/process2"/>
    <dgm:cxn modelId="{221905D7-2A84-7E45-BAA7-951C6DCA3004}" type="presOf" srcId="{2A08123F-1275-46A9-9041-54449D38C750}" destId="{0C186957-FCD9-4E48-B04D-489FB48BBF01}" srcOrd="1" destOrd="0" presId="urn:microsoft.com/office/officeart/2005/8/layout/process2"/>
    <dgm:cxn modelId="{8D6F73E3-F5DE-0841-B97A-9EB6646FBD59}" type="presOf" srcId="{C8215763-993F-4DBA-83E5-351F9A863ABC}" destId="{224A88B7-667A-104C-98A2-CFC5AAB9B7B9}" srcOrd="1" destOrd="0" presId="urn:microsoft.com/office/officeart/2005/8/layout/process2"/>
    <dgm:cxn modelId="{80BEBE54-C0E2-844A-BC27-154F266A5F66}" type="presParOf" srcId="{64A1B5FB-6ECE-FE40-BCD8-6789214502BF}" destId="{6B125AF4-0061-D141-9765-97B94F5F7B9D}" srcOrd="0" destOrd="0" presId="urn:microsoft.com/office/officeart/2005/8/layout/process2"/>
    <dgm:cxn modelId="{C680047C-66AE-1549-BAD1-88BFE79B6F6C}" type="presParOf" srcId="{64A1B5FB-6ECE-FE40-BCD8-6789214502BF}" destId="{A3482789-F47E-D345-9CE3-3B180182DC8E}" srcOrd="1" destOrd="0" presId="urn:microsoft.com/office/officeart/2005/8/layout/process2"/>
    <dgm:cxn modelId="{ED9DBC9A-5C8C-B542-AD9B-0F025857F224}" type="presParOf" srcId="{A3482789-F47E-D345-9CE3-3B180182DC8E}" destId="{0C186957-FCD9-4E48-B04D-489FB48BBF01}" srcOrd="0" destOrd="0" presId="urn:microsoft.com/office/officeart/2005/8/layout/process2"/>
    <dgm:cxn modelId="{241312CE-DCEC-8A45-9EA0-0D18EE09CAD1}" type="presParOf" srcId="{64A1B5FB-6ECE-FE40-BCD8-6789214502BF}" destId="{55FE432F-957B-674C-81A9-43E89FB58FD1}" srcOrd="2" destOrd="0" presId="urn:microsoft.com/office/officeart/2005/8/layout/process2"/>
    <dgm:cxn modelId="{177ACCAE-A60A-9B43-870C-068068191332}" type="presParOf" srcId="{64A1B5FB-6ECE-FE40-BCD8-6789214502BF}" destId="{67B7FB0A-D956-8C44-B151-274CEEB9D7C1}" srcOrd="3" destOrd="0" presId="urn:microsoft.com/office/officeart/2005/8/layout/process2"/>
    <dgm:cxn modelId="{2F82C9F9-7580-F646-BB19-DD7D441316B3}" type="presParOf" srcId="{67B7FB0A-D956-8C44-B151-274CEEB9D7C1}" destId="{224A88B7-667A-104C-98A2-CFC5AAB9B7B9}" srcOrd="0" destOrd="0" presId="urn:microsoft.com/office/officeart/2005/8/layout/process2"/>
    <dgm:cxn modelId="{2068D688-229B-A54B-994D-C5A5EE529940}" type="presParOf" srcId="{64A1B5FB-6ECE-FE40-BCD8-6789214502BF}" destId="{4BFA9FE1-7C4D-264F-A152-3708A51580AB}" srcOrd="4" destOrd="0" presId="urn:microsoft.com/office/officeart/2005/8/layout/process2"/>
    <dgm:cxn modelId="{FC043723-5E7C-AE44-BD35-D719B50A039A}" type="presParOf" srcId="{64A1B5FB-6ECE-FE40-BCD8-6789214502BF}" destId="{34F3CF85-F7A8-0241-9C4D-71D53F3A7973}" srcOrd="5" destOrd="0" presId="urn:microsoft.com/office/officeart/2005/8/layout/process2"/>
    <dgm:cxn modelId="{636BBBAB-ACB7-784D-8019-337DEE986AD9}" type="presParOf" srcId="{34F3CF85-F7A8-0241-9C4D-71D53F3A7973}" destId="{E51EBAC2-EB0F-3144-B36C-13169DDA3CD1}" srcOrd="0" destOrd="0" presId="urn:microsoft.com/office/officeart/2005/8/layout/process2"/>
    <dgm:cxn modelId="{1B32F98F-6062-BC45-BF5C-14F7CCF1414B}" type="presParOf" srcId="{64A1B5FB-6ECE-FE40-BCD8-6789214502BF}" destId="{B5966530-EDB3-7848-AC5B-45931D82361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61476A-96CC-4BE5-A740-4BFAF6F0DC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5AF343-2802-4941-B4CB-BAA6CBB0134E}">
      <dgm:prSet/>
      <dgm:spPr/>
      <dgm:t>
        <a:bodyPr/>
        <a:lstStyle/>
        <a:p>
          <a:r>
            <a:rPr lang="en-US" b="1">
              <a:latin typeface="Calibri" panose="020F0502020204030204" pitchFamily="34" charset="0"/>
              <a:cs typeface="Calibri" panose="020F0502020204030204" pitchFamily="34" charset="0"/>
            </a:rPr>
            <a:t>Forward selection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, which starts with no predictors in the model, iteratively adds the most contributive predictors, and stops when the improvement is no longer statistically significant. </a:t>
          </a:r>
        </a:p>
      </dgm:t>
    </dgm:pt>
    <dgm:pt modelId="{B3BB22E4-4151-42F0-97A2-E41962111ADC}" type="parTrans" cxnId="{CE75221F-9562-4BED-8FD3-50AFB2E0D68F}">
      <dgm:prSet/>
      <dgm:spPr/>
      <dgm:t>
        <a:bodyPr/>
        <a:lstStyle/>
        <a:p>
          <a:endParaRPr lang="en-US"/>
        </a:p>
      </dgm:t>
    </dgm:pt>
    <dgm:pt modelId="{B9545524-96D4-4182-8B44-B84627098BBB}" type="sibTrans" cxnId="{CE75221F-9562-4BED-8FD3-50AFB2E0D68F}">
      <dgm:prSet/>
      <dgm:spPr/>
      <dgm:t>
        <a:bodyPr/>
        <a:lstStyle/>
        <a:p>
          <a:endParaRPr lang="en-US"/>
        </a:p>
      </dgm:t>
    </dgm:pt>
    <dgm:pt modelId="{CEAF00AD-329A-46D1-BAC4-3F78CADD4D04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Backward selection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, which starts with all predictors in the model (full model), iteratively removes the least contributive predictors, and stops when you have a model where all predictors are statistically significant.</a:t>
          </a:r>
        </a:p>
      </dgm:t>
    </dgm:pt>
    <dgm:pt modelId="{6FAA35F1-B1FC-46B4-B4D7-E4873D5869A2}" type="parTrans" cxnId="{58769C78-2997-4459-9B70-8B4C30CCABF5}">
      <dgm:prSet/>
      <dgm:spPr/>
      <dgm:t>
        <a:bodyPr/>
        <a:lstStyle/>
        <a:p>
          <a:endParaRPr lang="en-US"/>
        </a:p>
      </dgm:t>
    </dgm:pt>
    <dgm:pt modelId="{F421A543-C5EB-450B-A0B3-362CE77D8B60}" type="sibTrans" cxnId="{58769C78-2997-4459-9B70-8B4C30CCABF5}">
      <dgm:prSet/>
      <dgm:spPr/>
      <dgm:t>
        <a:bodyPr/>
        <a:lstStyle/>
        <a:p>
          <a:endParaRPr lang="en-US"/>
        </a:p>
      </dgm:t>
    </dgm:pt>
    <dgm:pt modelId="{B6D5D2E0-D3DC-43C5-ADDB-651A61735BD0}" type="pres">
      <dgm:prSet presAssocID="{4761476A-96CC-4BE5-A740-4BFAF6F0DC82}" presName="root" presStyleCnt="0">
        <dgm:presLayoutVars>
          <dgm:dir/>
          <dgm:resizeHandles val="exact"/>
        </dgm:presLayoutVars>
      </dgm:prSet>
      <dgm:spPr/>
    </dgm:pt>
    <dgm:pt modelId="{2E58D2C0-D270-4486-B41F-0F35CB0B5489}" type="pres">
      <dgm:prSet presAssocID="{215AF343-2802-4941-B4CB-BAA6CBB0134E}" presName="compNode" presStyleCnt="0"/>
      <dgm:spPr/>
    </dgm:pt>
    <dgm:pt modelId="{8432A174-9C8F-4500-9D2B-1BBC5CBE3036}" type="pres">
      <dgm:prSet presAssocID="{215AF343-2802-4941-B4CB-BAA6CBB013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40F2663-D133-45E2-BFE2-53C94C775A93}" type="pres">
      <dgm:prSet presAssocID="{215AF343-2802-4941-B4CB-BAA6CBB0134E}" presName="spaceRect" presStyleCnt="0"/>
      <dgm:spPr/>
    </dgm:pt>
    <dgm:pt modelId="{6B032291-B0AE-4DC3-92CC-8372EA58AAF2}" type="pres">
      <dgm:prSet presAssocID="{215AF343-2802-4941-B4CB-BAA6CBB0134E}" presName="textRect" presStyleLbl="revTx" presStyleIdx="0" presStyleCnt="2">
        <dgm:presLayoutVars>
          <dgm:chMax val="1"/>
          <dgm:chPref val="1"/>
        </dgm:presLayoutVars>
      </dgm:prSet>
      <dgm:spPr/>
    </dgm:pt>
    <dgm:pt modelId="{A3F319C1-EE4F-4F72-B6E4-BE7F06F92024}" type="pres">
      <dgm:prSet presAssocID="{B9545524-96D4-4182-8B44-B84627098BBB}" presName="sibTrans" presStyleCnt="0"/>
      <dgm:spPr/>
    </dgm:pt>
    <dgm:pt modelId="{16EF67A6-02B8-48BB-837B-B0A93E39BD52}" type="pres">
      <dgm:prSet presAssocID="{CEAF00AD-329A-46D1-BAC4-3F78CADD4D04}" presName="compNode" presStyleCnt="0"/>
      <dgm:spPr/>
    </dgm:pt>
    <dgm:pt modelId="{F414D7ED-6232-4A3E-BD21-952CAB8F2B45}" type="pres">
      <dgm:prSet presAssocID="{CEAF00AD-329A-46D1-BAC4-3F78CADD4D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A023971-B32D-47AC-A0FC-76BB03D7AFB7}" type="pres">
      <dgm:prSet presAssocID="{CEAF00AD-329A-46D1-BAC4-3F78CADD4D04}" presName="spaceRect" presStyleCnt="0"/>
      <dgm:spPr/>
    </dgm:pt>
    <dgm:pt modelId="{ABF27850-80B7-46D3-B36F-C5FB72EF1A6F}" type="pres">
      <dgm:prSet presAssocID="{CEAF00AD-329A-46D1-BAC4-3F78CADD4D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9B6903-EF5D-41C9-BDBA-B400BA4A8117}" type="presOf" srcId="{CEAF00AD-329A-46D1-BAC4-3F78CADD4D04}" destId="{ABF27850-80B7-46D3-B36F-C5FB72EF1A6F}" srcOrd="0" destOrd="0" presId="urn:microsoft.com/office/officeart/2018/2/layout/IconLabelList"/>
    <dgm:cxn modelId="{CE75221F-9562-4BED-8FD3-50AFB2E0D68F}" srcId="{4761476A-96CC-4BE5-A740-4BFAF6F0DC82}" destId="{215AF343-2802-4941-B4CB-BAA6CBB0134E}" srcOrd="0" destOrd="0" parTransId="{B3BB22E4-4151-42F0-97A2-E41962111ADC}" sibTransId="{B9545524-96D4-4182-8B44-B84627098BBB}"/>
    <dgm:cxn modelId="{58769C78-2997-4459-9B70-8B4C30CCABF5}" srcId="{4761476A-96CC-4BE5-A740-4BFAF6F0DC82}" destId="{CEAF00AD-329A-46D1-BAC4-3F78CADD4D04}" srcOrd="1" destOrd="0" parTransId="{6FAA35F1-B1FC-46B4-B4D7-E4873D5869A2}" sibTransId="{F421A543-C5EB-450B-A0B3-362CE77D8B60}"/>
    <dgm:cxn modelId="{78134188-0F7E-4D20-8076-316795BA9D93}" type="presOf" srcId="{4761476A-96CC-4BE5-A740-4BFAF6F0DC82}" destId="{B6D5D2E0-D3DC-43C5-ADDB-651A61735BD0}" srcOrd="0" destOrd="0" presId="urn:microsoft.com/office/officeart/2018/2/layout/IconLabelList"/>
    <dgm:cxn modelId="{A922B4D9-E308-4C62-AEEF-719EE054C512}" type="presOf" srcId="{215AF343-2802-4941-B4CB-BAA6CBB0134E}" destId="{6B032291-B0AE-4DC3-92CC-8372EA58AAF2}" srcOrd="0" destOrd="0" presId="urn:microsoft.com/office/officeart/2018/2/layout/IconLabelList"/>
    <dgm:cxn modelId="{5F9C15DC-89B2-46B6-BE93-A4B6FD480279}" type="presParOf" srcId="{B6D5D2E0-D3DC-43C5-ADDB-651A61735BD0}" destId="{2E58D2C0-D270-4486-B41F-0F35CB0B5489}" srcOrd="0" destOrd="0" presId="urn:microsoft.com/office/officeart/2018/2/layout/IconLabelList"/>
    <dgm:cxn modelId="{297A28AD-D0F0-49C0-8774-AA1CDD6188E8}" type="presParOf" srcId="{2E58D2C0-D270-4486-B41F-0F35CB0B5489}" destId="{8432A174-9C8F-4500-9D2B-1BBC5CBE3036}" srcOrd="0" destOrd="0" presId="urn:microsoft.com/office/officeart/2018/2/layout/IconLabelList"/>
    <dgm:cxn modelId="{BA426237-7622-41DE-9837-A1493A5F668F}" type="presParOf" srcId="{2E58D2C0-D270-4486-B41F-0F35CB0B5489}" destId="{540F2663-D133-45E2-BFE2-53C94C775A93}" srcOrd="1" destOrd="0" presId="urn:microsoft.com/office/officeart/2018/2/layout/IconLabelList"/>
    <dgm:cxn modelId="{83EDBF7D-A8BD-43BC-A572-836232DD3151}" type="presParOf" srcId="{2E58D2C0-D270-4486-B41F-0F35CB0B5489}" destId="{6B032291-B0AE-4DC3-92CC-8372EA58AAF2}" srcOrd="2" destOrd="0" presId="urn:microsoft.com/office/officeart/2018/2/layout/IconLabelList"/>
    <dgm:cxn modelId="{352ACFF5-0261-4224-8EFF-DC6B4DFCE767}" type="presParOf" srcId="{B6D5D2E0-D3DC-43C5-ADDB-651A61735BD0}" destId="{A3F319C1-EE4F-4F72-B6E4-BE7F06F92024}" srcOrd="1" destOrd="0" presId="urn:microsoft.com/office/officeart/2018/2/layout/IconLabelList"/>
    <dgm:cxn modelId="{E49FCC92-79DA-4ADE-86CA-A92892718D28}" type="presParOf" srcId="{B6D5D2E0-D3DC-43C5-ADDB-651A61735BD0}" destId="{16EF67A6-02B8-48BB-837B-B0A93E39BD52}" srcOrd="2" destOrd="0" presId="urn:microsoft.com/office/officeart/2018/2/layout/IconLabelList"/>
    <dgm:cxn modelId="{54B63EE4-DB4F-466E-B0B7-C347DABAACEA}" type="presParOf" srcId="{16EF67A6-02B8-48BB-837B-B0A93E39BD52}" destId="{F414D7ED-6232-4A3E-BD21-952CAB8F2B45}" srcOrd="0" destOrd="0" presId="urn:microsoft.com/office/officeart/2018/2/layout/IconLabelList"/>
    <dgm:cxn modelId="{8043EEDE-B5AF-472F-9B38-6554CB9D2A56}" type="presParOf" srcId="{16EF67A6-02B8-48BB-837B-B0A93E39BD52}" destId="{4A023971-B32D-47AC-A0FC-76BB03D7AFB7}" srcOrd="1" destOrd="0" presId="urn:microsoft.com/office/officeart/2018/2/layout/IconLabelList"/>
    <dgm:cxn modelId="{0C00FBA0-EF7E-4315-8D2C-C0CCF7DDD16A}" type="presParOf" srcId="{16EF67A6-02B8-48BB-837B-B0A93E39BD52}" destId="{ABF27850-80B7-46D3-B36F-C5FB72EF1A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BE971-4607-4246-8E78-2B52B47C5F0C}">
      <dsp:nvSpPr>
        <dsp:cNvPr id="0" name=""/>
        <dsp:cNvSpPr/>
      </dsp:nvSpPr>
      <dsp:spPr>
        <a:xfrm>
          <a:off x="786643" y="271824"/>
          <a:ext cx="974089" cy="9740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6B195-C849-457B-9541-3FC2F63373A0}">
      <dsp:nvSpPr>
        <dsp:cNvPr id="0" name=""/>
        <dsp:cNvSpPr/>
      </dsp:nvSpPr>
      <dsp:spPr>
        <a:xfrm>
          <a:off x="191366" y="1568750"/>
          <a:ext cx="216464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To build a predictive model that could be turned into a quick screening tool that identifies patients who are at higher risk of developing CKD.</a:t>
          </a:r>
        </a:p>
      </dsp:txBody>
      <dsp:txXfrm>
        <a:off x="191366" y="1568750"/>
        <a:ext cx="2164643" cy="855000"/>
      </dsp:txXfrm>
    </dsp:sp>
    <dsp:sp modelId="{8BA9261C-B67A-4A6D-AAAC-49A4BCE5F950}">
      <dsp:nvSpPr>
        <dsp:cNvPr id="0" name=""/>
        <dsp:cNvSpPr/>
      </dsp:nvSpPr>
      <dsp:spPr>
        <a:xfrm>
          <a:off x="3330099" y="271824"/>
          <a:ext cx="974089" cy="9740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07702-D623-485E-9AC3-5C0A9F493327}">
      <dsp:nvSpPr>
        <dsp:cNvPr id="0" name=""/>
        <dsp:cNvSpPr/>
      </dsp:nvSpPr>
      <dsp:spPr>
        <a:xfrm>
          <a:off x="2734822" y="1568750"/>
          <a:ext cx="216464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Two main causes of CKD are </a:t>
          </a:r>
          <a:r>
            <a:rPr lang="en-US" sz="1200" u="sng" kern="1200" dirty="0">
              <a:latin typeface="Calibri" panose="020F0502020204030204" pitchFamily="34" charset="0"/>
              <a:cs typeface="Calibri" panose="020F0502020204030204" pitchFamily="34" charset="0"/>
            </a:rPr>
            <a:t>diabetes</a:t>
          </a: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US" sz="1200" u="sng" kern="1200" dirty="0">
              <a:latin typeface="Calibri" panose="020F0502020204030204" pitchFamily="34" charset="0"/>
              <a:cs typeface="Calibri" panose="020F0502020204030204" pitchFamily="34" charset="0"/>
            </a:rPr>
            <a:t>high blood pressure/ hypertension</a:t>
          </a: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2734822" y="1568750"/>
        <a:ext cx="2164643" cy="855000"/>
      </dsp:txXfrm>
    </dsp:sp>
    <dsp:sp modelId="{FC9916EB-5419-4B73-A8D9-17D9001D98C1}">
      <dsp:nvSpPr>
        <dsp:cNvPr id="0" name=""/>
        <dsp:cNvSpPr/>
      </dsp:nvSpPr>
      <dsp:spPr>
        <a:xfrm>
          <a:off x="5873554" y="271824"/>
          <a:ext cx="974089" cy="9740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A1F96-4A0E-4E38-BFFD-06CD17AD0C42}">
      <dsp:nvSpPr>
        <dsp:cNvPr id="0" name=""/>
        <dsp:cNvSpPr/>
      </dsp:nvSpPr>
      <dsp:spPr>
        <a:xfrm>
          <a:off x="5278278" y="1568750"/>
          <a:ext cx="216464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Heart disease is major cause of death for people with CKD.</a:t>
          </a:r>
        </a:p>
      </dsp:txBody>
      <dsp:txXfrm>
        <a:off x="5278278" y="1568750"/>
        <a:ext cx="2164643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25AF4-0061-D141-9765-97B94F5F7B9D}">
      <dsp:nvSpPr>
        <dsp:cNvPr id="0" name=""/>
        <dsp:cNvSpPr/>
      </dsp:nvSpPr>
      <dsp:spPr>
        <a:xfrm>
          <a:off x="1009640" y="3463"/>
          <a:ext cx="2671782" cy="6679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Use MICE package with Predictive Mean Matching method to fill in the missing data. </a:t>
          </a:r>
        </a:p>
      </dsp:txBody>
      <dsp:txXfrm>
        <a:off x="1029203" y="23026"/>
        <a:ext cx="2632656" cy="628819"/>
      </dsp:txXfrm>
    </dsp:sp>
    <dsp:sp modelId="{A3482789-F47E-D345-9CE3-3B180182DC8E}">
      <dsp:nvSpPr>
        <dsp:cNvPr id="0" name=""/>
        <dsp:cNvSpPr/>
      </dsp:nvSpPr>
      <dsp:spPr>
        <a:xfrm rot="5400000">
          <a:off x="2220291" y="688107"/>
          <a:ext cx="250479" cy="300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255358" y="713155"/>
        <a:ext cx="180345" cy="175335"/>
      </dsp:txXfrm>
    </dsp:sp>
    <dsp:sp modelId="{55FE432F-957B-674C-81A9-43E89FB58FD1}">
      <dsp:nvSpPr>
        <dsp:cNvPr id="0" name=""/>
        <dsp:cNvSpPr/>
      </dsp:nvSpPr>
      <dsp:spPr>
        <a:xfrm>
          <a:off x="1009640" y="1005381"/>
          <a:ext cx="2671782" cy="667945"/>
        </a:xfrm>
        <a:prstGeom prst="roundRect">
          <a:avLst>
            <a:gd name="adj" fmla="val 10000"/>
          </a:avLst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Combine multiple implication methods to predict missing values based on known values </a:t>
          </a:r>
        </a:p>
      </dsp:txBody>
      <dsp:txXfrm>
        <a:off x="1029203" y="1024944"/>
        <a:ext cx="2632656" cy="628819"/>
      </dsp:txXfrm>
    </dsp:sp>
    <dsp:sp modelId="{67B7FB0A-D956-8C44-B151-274CEEB9D7C1}">
      <dsp:nvSpPr>
        <dsp:cNvPr id="0" name=""/>
        <dsp:cNvSpPr/>
      </dsp:nvSpPr>
      <dsp:spPr>
        <a:xfrm rot="5400000">
          <a:off x="2220291" y="1690026"/>
          <a:ext cx="250479" cy="300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19330"/>
            <a:satOff val="17752"/>
            <a:lumOff val="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255358" y="1715074"/>
        <a:ext cx="180345" cy="175335"/>
      </dsp:txXfrm>
    </dsp:sp>
    <dsp:sp modelId="{4BFA9FE1-7C4D-264F-A152-3708A51580AB}">
      <dsp:nvSpPr>
        <dsp:cNvPr id="0" name=""/>
        <dsp:cNvSpPr/>
      </dsp:nvSpPr>
      <dsp:spPr>
        <a:xfrm>
          <a:off x="1009640" y="2007300"/>
          <a:ext cx="2671782" cy="667945"/>
        </a:xfrm>
        <a:prstGeom prst="roundRect">
          <a:avLst>
            <a:gd name="adj" fmla="val 10000"/>
          </a:avLst>
        </a:prstGeom>
        <a:solidFill>
          <a:schemeClr val="accent2">
            <a:hueOff val="4159107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Skip variables with no missing values -&gt; predictors </a:t>
          </a:r>
        </a:p>
      </dsp:txBody>
      <dsp:txXfrm>
        <a:off x="1029203" y="2026863"/>
        <a:ext cx="2632656" cy="628819"/>
      </dsp:txXfrm>
    </dsp:sp>
    <dsp:sp modelId="{34F3CF85-F7A8-0241-9C4D-71D53F3A7973}">
      <dsp:nvSpPr>
        <dsp:cNvPr id="0" name=""/>
        <dsp:cNvSpPr/>
      </dsp:nvSpPr>
      <dsp:spPr>
        <a:xfrm rot="5400000">
          <a:off x="2220291" y="2691944"/>
          <a:ext cx="250479" cy="300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238660"/>
            <a:satOff val="35504"/>
            <a:lumOff val="10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255358" y="2716992"/>
        <a:ext cx="180345" cy="175335"/>
      </dsp:txXfrm>
    </dsp:sp>
    <dsp:sp modelId="{B5966530-EDB3-7848-AC5B-45931D823612}">
      <dsp:nvSpPr>
        <dsp:cNvPr id="0" name=""/>
        <dsp:cNvSpPr/>
      </dsp:nvSpPr>
      <dsp:spPr>
        <a:xfrm>
          <a:off x="709091" y="3009218"/>
          <a:ext cx="3272880" cy="1313668"/>
        </a:xfrm>
        <a:prstGeom prst="roundRect">
          <a:avLst>
            <a:gd name="adj" fmla="val 10000"/>
          </a:avLst>
        </a:prstGeom>
        <a:solidFill>
          <a:schemeClr val="accent2">
            <a:hueOff val="6238660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Specify imputation methods for each variable: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‘</a:t>
          </a:r>
          <a:r>
            <a:rPr lang="en-US" sz="12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logreg</a:t>
          </a: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’</a:t>
          </a: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 -  logistic regression imputation (binary data, factor with 2 levels)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‘</a:t>
          </a:r>
          <a:r>
            <a:rPr lang="en-US" sz="12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polyreg</a:t>
          </a: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’ </a:t>
          </a: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- polytomous regression imputation for unordered categorical data (factor &gt; 2 levels)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‘norm’</a:t>
          </a: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 - continuous variables</a:t>
          </a:r>
        </a:p>
      </dsp:txBody>
      <dsp:txXfrm>
        <a:off x="747567" y="3047694"/>
        <a:ext cx="3195928" cy="1236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2A174-9C8F-4500-9D2B-1BBC5CBE3036}">
      <dsp:nvSpPr>
        <dsp:cNvPr id="0" name=""/>
        <dsp:cNvSpPr/>
      </dsp:nvSpPr>
      <dsp:spPr>
        <a:xfrm>
          <a:off x="1138667" y="51381"/>
          <a:ext cx="1483312" cy="1483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32291-B0AE-4DC3-92CC-8372EA58AAF2}">
      <dsp:nvSpPr>
        <dsp:cNvPr id="0" name=""/>
        <dsp:cNvSpPr/>
      </dsp:nvSpPr>
      <dsp:spPr>
        <a:xfrm>
          <a:off x="232199" y="1923811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" panose="020F0502020204030204" pitchFamily="34" charset="0"/>
              <a:cs typeface="Calibri" panose="020F0502020204030204" pitchFamily="34" charset="0"/>
            </a:rPr>
            <a:t>Forward selection</a:t>
          </a: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, which starts with no predictors in the model, iteratively adds the most contributive predictors, and stops when the improvement is no longer statistically significant. </a:t>
          </a:r>
        </a:p>
      </dsp:txBody>
      <dsp:txXfrm>
        <a:off x="232199" y="1923811"/>
        <a:ext cx="3296250" cy="720000"/>
      </dsp:txXfrm>
    </dsp:sp>
    <dsp:sp modelId="{F414D7ED-6232-4A3E-BD21-952CAB8F2B45}">
      <dsp:nvSpPr>
        <dsp:cNvPr id="0" name=""/>
        <dsp:cNvSpPr/>
      </dsp:nvSpPr>
      <dsp:spPr>
        <a:xfrm>
          <a:off x="5011761" y="51381"/>
          <a:ext cx="1483312" cy="14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27850-80B7-46D3-B36F-C5FB72EF1A6F}">
      <dsp:nvSpPr>
        <dsp:cNvPr id="0" name=""/>
        <dsp:cNvSpPr/>
      </dsp:nvSpPr>
      <dsp:spPr>
        <a:xfrm>
          <a:off x="4105292" y="1923811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Backward selection</a:t>
          </a: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 , which starts with all predictors in the model (full model), iteratively removes the least contributive predictors, and stops when you have a model where all predictors are statistically significant.</a:t>
          </a:r>
        </a:p>
      </dsp:txBody>
      <dsp:txXfrm>
        <a:off x="4105292" y="1923811"/>
        <a:ext cx="329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34c0709c7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34c0709c7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34c0709c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34c0709c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34c0709c7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34c0709c7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34c0709c7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34c0709c7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34c0709c7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134c0709c7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34c0709c7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34c0709c7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34c0709c7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134c0709c7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34c0709c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34c0709c7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34c0709c7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34c0709c7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34c0709c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34c0709c7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</a:pPr>
            <a:r>
              <a:rPr lang="e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sample subjects were randomly divided into two pools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34c0709c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34c0709c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34c0709c7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34c0709c7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34c0709c7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134c0709c7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34c0709c7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34c0709c7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34c0709c7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34c0709c7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94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28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89"/>
            <a:ext cx="1119099" cy="4200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154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109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7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5912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1901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4534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540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8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318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10033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896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318" y="0"/>
            <a:ext cx="860468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63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2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8336" y="482599"/>
            <a:ext cx="7200601" cy="417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Google Shape;237;p20"/>
          <p:cNvSpPr txBox="1">
            <a:spLocks noGrp="1"/>
          </p:cNvSpPr>
          <p:nvPr>
            <p:ph type="ctrTitle"/>
          </p:nvPr>
        </p:nvSpPr>
        <p:spPr>
          <a:xfrm>
            <a:off x="1489635" y="1362055"/>
            <a:ext cx="5965273" cy="1497842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l" defTabSz="569214">
              <a:spcBef>
                <a:spcPts val="0"/>
              </a:spcBef>
            </a:pPr>
            <a:r>
              <a:rPr lang="en-US" sz="3600" kern="1200" cap="all" spc="498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Chronic Kidney DISEASE Screening Case </a:t>
            </a:r>
            <a:endParaRPr lang="en-US" sz="3600" dirty="0"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1"/>
          </p:nvPr>
        </p:nvSpPr>
        <p:spPr>
          <a:xfrm>
            <a:off x="1489635" y="3289513"/>
            <a:ext cx="5047203" cy="4656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 defTabSz="569214">
              <a:spcBef>
                <a:spcPts val="830"/>
              </a:spcBef>
            </a:pPr>
            <a:r>
              <a:rPr lang="en-US" sz="1245" b="1" i="0" kern="1200" cap="all" spc="249" baseline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Nha Nguyen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4294967295"/>
          </p:nvPr>
        </p:nvSpPr>
        <p:spPr>
          <a:xfrm>
            <a:off x="5266394" y="3127465"/>
            <a:ext cx="2941242" cy="3864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defTabSz="569214">
              <a:lnSpc>
                <a:spcPct val="100000"/>
              </a:lnSpc>
              <a:spcBef>
                <a:spcPts val="830"/>
              </a:spcBef>
              <a:buNone/>
            </a:pPr>
            <a:r>
              <a:rPr lang="en-US" sz="1245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 Hoang Nha Nguyen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>
            <a:spLocks noGrp="1"/>
          </p:cNvSpPr>
          <p:nvPr>
            <p:ph type="title"/>
          </p:nvPr>
        </p:nvSpPr>
        <p:spPr>
          <a:xfrm>
            <a:off x="682264" y="-202646"/>
            <a:ext cx="7429500" cy="110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Base Model</a:t>
            </a:r>
            <a:endParaRPr sz="3300" dirty="0"/>
          </a:p>
        </p:txBody>
      </p:sp>
      <p:pic>
        <p:nvPicPr>
          <p:cNvPr id="299" name="Google Shape;2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0" y="565350"/>
            <a:ext cx="4285224" cy="444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161" y="913127"/>
            <a:ext cx="4546049" cy="3751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" name="Rectangle 312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938758" y="286788"/>
            <a:ext cx="7633742" cy="111909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Backward v.s Forward Selection</a:t>
            </a:r>
          </a:p>
        </p:txBody>
      </p:sp>
      <p:sp>
        <p:nvSpPr>
          <p:cNvPr id="315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08" name="Google Shape;306;p30">
            <a:extLst>
              <a:ext uri="{FF2B5EF4-FFF2-40B4-BE49-F238E27FC236}">
                <a16:creationId xmlns:a16="http://schemas.microsoft.com/office/drawing/2014/main" id="{FB4E7BE5-0F8C-CAE0-A3CD-A26A91025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556724"/>
              </p:ext>
            </p:extLst>
          </p:nvPr>
        </p:nvGraphicFramePr>
        <p:xfrm>
          <a:off x="938758" y="1714501"/>
          <a:ext cx="7633742" cy="2695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>
            <a:spLocks noGrp="1"/>
          </p:cNvSpPr>
          <p:nvPr>
            <p:ph type="title"/>
          </p:nvPr>
        </p:nvSpPr>
        <p:spPr>
          <a:xfrm>
            <a:off x="3896795" y="286788"/>
            <a:ext cx="4751503" cy="111909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 lang="en-US"/>
          </a:p>
        </p:txBody>
      </p:sp>
      <p:pic>
        <p:nvPicPr>
          <p:cNvPr id="314" name="Picture 313" descr="Graph on document with pen">
            <a:extLst>
              <a:ext uri="{FF2B5EF4-FFF2-40B4-BE49-F238E27FC236}">
                <a16:creationId xmlns:a16="http://schemas.microsoft.com/office/drawing/2014/main" id="{A43B6DAC-EC5F-2472-B3FD-2CAFB0531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90" r="23070" b="1"/>
          <a:stretch/>
        </p:blipFill>
        <p:spPr>
          <a:xfrm>
            <a:off x="516325" y="-7143"/>
            <a:ext cx="3097367" cy="5150643"/>
          </a:xfrm>
          <a:prstGeom prst="rect">
            <a:avLst/>
          </a:prstGeom>
        </p:spPr>
      </p:pic>
      <p:sp>
        <p:nvSpPr>
          <p:cNvPr id="318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2" name="Google Shape;312;p31"/>
          <p:cNvSpPr txBox="1">
            <a:spLocks noGrp="1"/>
          </p:cNvSpPr>
          <p:nvPr>
            <p:ph idx="1"/>
          </p:nvPr>
        </p:nvSpPr>
        <p:spPr>
          <a:xfrm>
            <a:off x="3896795" y="1714500"/>
            <a:ext cx="4751503" cy="269519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60759" rtl="0">
              <a:spcBef>
                <a:spcPts val="1000"/>
              </a:spcBef>
              <a:spcAft>
                <a:spcPts val="0"/>
              </a:spcAft>
              <a:buSzPct val="93750"/>
              <a:buChar char="●"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Deviance is a measure of goodness of fit of a model. Higher numbers always indicate bad fit. The null deviance shows how well the dependent variable is predicted by a model that includes only the intercept (grand mean), while residual includes independent variables.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60759" rtl="0">
              <a:spcBef>
                <a:spcPts val="0"/>
              </a:spcBef>
              <a:spcAft>
                <a:spcPts val="0"/>
              </a:spcAft>
              <a:buSzPct val="93750"/>
              <a:buChar char="●"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AIC (Akaike Information Criterion) and P-value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AIC - estimation of prediction error -&gt; lower means better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>
            <a:spLocks noGrp="1"/>
          </p:cNvSpPr>
          <p:nvPr>
            <p:ph type="title"/>
          </p:nvPr>
        </p:nvSpPr>
        <p:spPr>
          <a:xfrm>
            <a:off x="856050" y="78797"/>
            <a:ext cx="7429500" cy="82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2 - Forward Selection</a:t>
            </a:r>
          </a:p>
        </p:txBody>
      </p:sp>
      <p:pic>
        <p:nvPicPr>
          <p:cNvPr id="319" name="Google Shape;3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75" y="787506"/>
            <a:ext cx="4292974" cy="417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449" y="787506"/>
            <a:ext cx="4553676" cy="417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title"/>
          </p:nvPr>
        </p:nvSpPr>
        <p:spPr>
          <a:xfrm>
            <a:off x="757713" y="1234650"/>
            <a:ext cx="3216300" cy="26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3 - Backward Elimination</a:t>
            </a:r>
            <a:endParaRPr dirty="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013" y="0"/>
            <a:ext cx="4489503" cy="510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idx="1"/>
          </p:nvPr>
        </p:nvSpPr>
        <p:spPr>
          <a:xfrm>
            <a:off x="938757" y="1405888"/>
            <a:ext cx="7633742" cy="269519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Interpret: The final result above gives us the most important variables. Model 3 has the lower AIC (1358.5) and hence the best model.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33" name="Google Shape;3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756" y="2327201"/>
            <a:ext cx="7344005" cy="228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473202"/>
            <a:ext cx="3926681" cy="392191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6" name="Rectangle 347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7" name="Rectangle 349">
            <a:extLst>
              <a:ext uri="{FF2B5EF4-FFF2-40B4-BE49-F238E27FC236}">
                <a16:creationId xmlns:a16="http://schemas.microsoft.com/office/drawing/2014/main" id="{5EC03388-C006-4877-82B8-D24316559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1" name="Google Shape;341;p35"/>
          <p:cNvPicPr preferRelativeResize="0"/>
          <p:nvPr/>
        </p:nvPicPr>
        <p:blipFill rotWithShape="1">
          <a:blip r:embed="rId3"/>
          <a:srcRect l="18220" r="15197" b="-3"/>
          <a:stretch/>
        </p:blipFill>
        <p:spPr>
          <a:xfrm>
            <a:off x="4289551" y="2628106"/>
            <a:ext cx="4854449" cy="2515394"/>
          </a:xfrm>
          <a:custGeom>
            <a:avLst/>
            <a:gdLst/>
            <a:ahLst/>
            <a:cxnLst/>
            <a:rect l="l" t="t" r="r" b="b"/>
            <a:pathLst>
              <a:path w="6472598" h="3353858">
                <a:moveTo>
                  <a:pt x="4081" y="0"/>
                </a:moveTo>
                <a:lnTo>
                  <a:pt x="6472598" y="0"/>
                </a:lnTo>
                <a:lnTo>
                  <a:pt x="6472598" y="3353858"/>
                </a:lnTo>
                <a:lnTo>
                  <a:pt x="179388" y="3353858"/>
                </a:lnTo>
                <a:lnTo>
                  <a:pt x="174625" y="3287183"/>
                </a:lnTo>
                <a:lnTo>
                  <a:pt x="166688" y="3231620"/>
                </a:lnTo>
                <a:lnTo>
                  <a:pt x="157163" y="3179233"/>
                </a:lnTo>
                <a:lnTo>
                  <a:pt x="141288" y="3136370"/>
                </a:lnTo>
                <a:lnTo>
                  <a:pt x="125414" y="3093508"/>
                </a:lnTo>
                <a:lnTo>
                  <a:pt x="106363" y="3056995"/>
                </a:lnTo>
                <a:lnTo>
                  <a:pt x="87313" y="3018895"/>
                </a:lnTo>
                <a:lnTo>
                  <a:pt x="69850" y="2983970"/>
                </a:lnTo>
                <a:lnTo>
                  <a:pt x="52388" y="2944283"/>
                </a:lnTo>
                <a:lnTo>
                  <a:pt x="36513" y="2903008"/>
                </a:lnTo>
                <a:lnTo>
                  <a:pt x="22225" y="2856970"/>
                </a:lnTo>
                <a:lnTo>
                  <a:pt x="11113" y="2807758"/>
                </a:lnTo>
                <a:lnTo>
                  <a:pt x="3176" y="2747433"/>
                </a:lnTo>
                <a:lnTo>
                  <a:pt x="0" y="2679170"/>
                </a:lnTo>
                <a:lnTo>
                  <a:pt x="3176" y="2609320"/>
                </a:lnTo>
                <a:lnTo>
                  <a:pt x="11113" y="2552170"/>
                </a:lnTo>
                <a:lnTo>
                  <a:pt x="22225" y="2499783"/>
                </a:lnTo>
                <a:lnTo>
                  <a:pt x="36513" y="2452158"/>
                </a:lnTo>
                <a:lnTo>
                  <a:pt x="52388" y="2410883"/>
                </a:lnTo>
                <a:lnTo>
                  <a:pt x="71438" y="2372783"/>
                </a:lnTo>
                <a:lnTo>
                  <a:pt x="90488" y="2336270"/>
                </a:lnTo>
                <a:lnTo>
                  <a:pt x="109538" y="2298170"/>
                </a:lnTo>
                <a:lnTo>
                  <a:pt x="127001" y="2258483"/>
                </a:lnTo>
                <a:lnTo>
                  <a:pt x="144464" y="2217208"/>
                </a:lnTo>
                <a:lnTo>
                  <a:pt x="158750" y="2171170"/>
                </a:lnTo>
                <a:lnTo>
                  <a:pt x="168275" y="2118783"/>
                </a:lnTo>
                <a:lnTo>
                  <a:pt x="177800" y="2058458"/>
                </a:lnTo>
                <a:lnTo>
                  <a:pt x="179388" y="1990195"/>
                </a:lnTo>
                <a:lnTo>
                  <a:pt x="177800" y="1921933"/>
                </a:lnTo>
                <a:lnTo>
                  <a:pt x="168275" y="1861608"/>
                </a:lnTo>
                <a:lnTo>
                  <a:pt x="158750" y="1809220"/>
                </a:lnTo>
                <a:lnTo>
                  <a:pt x="144464" y="1764770"/>
                </a:lnTo>
                <a:lnTo>
                  <a:pt x="127001" y="1721908"/>
                </a:lnTo>
                <a:lnTo>
                  <a:pt x="109538" y="1682220"/>
                </a:lnTo>
                <a:lnTo>
                  <a:pt x="90488" y="1645708"/>
                </a:lnTo>
                <a:lnTo>
                  <a:pt x="71438" y="1610783"/>
                </a:lnTo>
                <a:lnTo>
                  <a:pt x="52388" y="1571095"/>
                </a:lnTo>
                <a:lnTo>
                  <a:pt x="36513" y="1529820"/>
                </a:lnTo>
                <a:lnTo>
                  <a:pt x="22225" y="1483783"/>
                </a:lnTo>
                <a:lnTo>
                  <a:pt x="11113" y="1431395"/>
                </a:lnTo>
                <a:lnTo>
                  <a:pt x="3176" y="1371070"/>
                </a:lnTo>
                <a:lnTo>
                  <a:pt x="0" y="1302808"/>
                </a:lnTo>
                <a:lnTo>
                  <a:pt x="3176" y="1234545"/>
                </a:lnTo>
                <a:lnTo>
                  <a:pt x="11113" y="1174220"/>
                </a:lnTo>
                <a:lnTo>
                  <a:pt x="22225" y="1121833"/>
                </a:lnTo>
                <a:lnTo>
                  <a:pt x="36513" y="1075795"/>
                </a:lnTo>
                <a:lnTo>
                  <a:pt x="52388" y="1032933"/>
                </a:lnTo>
                <a:lnTo>
                  <a:pt x="71438" y="994833"/>
                </a:lnTo>
                <a:lnTo>
                  <a:pt x="109538" y="920220"/>
                </a:lnTo>
                <a:lnTo>
                  <a:pt x="127001" y="882120"/>
                </a:lnTo>
                <a:lnTo>
                  <a:pt x="144464" y="839258"/>
                </a:lnTo>
                <a:lnTo>
                  <a:pt x="158750" y="793220"/>
                </a:lnTo>
                <a:lnTo>
                  <a:pt x="168275" y="740833"/>
                </a:lnTo>
                <a:lnTo>
                  <a:pt x="177800" y="682095"/>
                </a:lnTo>
                <a:lnTo>
                  <a:pt x="179388" y="612245"/>
                </a:lnTo>
                <a:lnTo>
                  <a:pt x="177800" y="543983"/>
                </a:lnTo>
                <a:lnTo>
                  <a:pt x="168275" y="483658"/>
                </a:lnTo>
                <a:lnTo>
                  <a:pt x="158750" y="431270"/>
                </a:lnTo>
                <a:lnTo>
                  <a:pt x="144464" y="386820"/>
                </a:lnTo>
                <a:lnTo>
                  <a:pt x="127001" y="343958"/>
                </a:lnTo>
                <a:lnTo>
                  <a:pt x="109538" y="307445"/>
                </a:lnTo>
                <a:lnTo>
                  <a:pt x="71438" y="232833"/>
                </a:lnTo>
                <a:lnTo>
                  <a:pt x="52388" y="193145"/>
                </a:lnTo>
                <a:lnTo>
                  <a:pt x="36513" y="151870"/>
                </a:lnTo>
                <a:lnTo>
                  <a:pt x="22225" y="105833"/>
                </a:lnTo>
                <a:lnTo>
                  <a:pt x="11113" y="53445"/>
                </a:lnTo>
                <a:close/>
              </a:path>
            </a:pathLst>
          </a:custGeom>
          <a:noFill/>
        </p:spPr>
      </p:pic>
      <p:sp useBgFill="1">
        <p:nvSpPr>
          <p:cNvPr id="358" name="Freeform: Shape 351">
            <a:extLst>
              <a:ext uri="{FF2B5EF4-FFF2-40B4-BE49-F238E27FC236}">
                <a16:creationId xmlns:a16="http://schemas.microsoft.com/office/drawing/2014/main" id="{986F59B9-7AC9-46B1-B8E4-AE7EEDD9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45649" cy="5143500"/>
          </a:xfrm>
          <a:custGeom>
            <a:avLst/>
            <a:gdLst>
              <a:gd name="connsiteX0" fmla="*/ 0 w 5794199"/>
              <a:gd name="connsiteY0" fmla="*/ 0 h 6858000"/>
              <a:gd name="connsiteX1" fmla="*/ 5794199 w 5794199"/>
              <a:gd name="connsiteY1" fmla="*/ 0 h 6858000"/>
              <a:gd name="connsiteX2" fmla="*/ 5794199 w 5794199"/>
              <a:gd name="connsiteY2" fmla="*/ 6858000 h 6858000"/>
              <a:gd name="connsiteX3" fmla="*/ 0 w 5794199"/>
              <a:gd name="connsiteY3" fmla="*/ 6858000 h 6858000"/>
              <a:gd name="connsiteX4" fmla="*/ 4763 w 5794199"/>
              <a:gd name="connsiteY4" fmla="*/ 6791325 h 6858000"/>
              <a:gd name="connsiteX5" fmla="*/ 12700 w 5794199"/>
              <a:gd name="connsiteY5" fmla="*/ 6735762 h 6858000"/>
              <a:gd name="connsiteX6" fmla="*/ 22225 w 5794199"/>
              <a:gd name="connsiteY6" fmla="*/ 6683375 h 6858000"/>
              <a:gd name="connsiteX7" fmla="*/ 38100 w 5794199"/>
              <a:gd name="connsiteY7" fmla="*/ 6640512 h 6858000"/>
              <a:gd name="connsiteX8" fmla="*/ 53975 w 5794199"/>
              <a:gd name="connsiteY8" fmla="*/ 6597650 h 6858000"/>
              <a:gd name="connsiteX9" fmla="*/ 73025 w 5794199"/>
              <a:gd name="connsiteY9" fmla="*/ 6561137 h 6858000"/>
              <a:gd name="connsiteX10" fmla="*/ 92075 w 5794199"/>
              <a:gd name="connsiteY10" fmla="*/ 6523037 h 6858000"/>
              <a:gd name="connsiteX11" fmla="*/ 109538 w 5794199"/>
              <a:gd name="connsiteY11" fmla="*/ 6488112 h 6858000"/>
              <a:gd name="connsiteX12" fmla="*/ 127000 w 5794199"/>
              <a:gd name="connsiteY12" fmla="*/ 6448425 h 6858000"/>
              <a:gd name="connsiteX13" fmla="*/ 142875 w 5794199"/>
              <a:gd name="connsiteY13" fmla="*/ 6407150 h 6858000"/>
              <a:gd name="connsiteX14" fmla="*/ 157163 w 5794199"/>
              <a:gd name="connsiteY14" fmla="*/ 6361112 h 6858000"/>
              <a:gd name="connsiteX15" fmla="*/ 168275 w 5794199"/>
              <a:gd name="connsiteY15" fmla="*/ 6311900 h 6858000"/>
              <a:gd name="connsiteX16" fmla="*/ 176213 w 5794199"/>
              <a:gd name="connsiteY16" fmla="*/ 6251575 h 6858000"/>
              <a:gd name="connsiteX17" fmla="*/ 179388 w 5794199"/>
              <a:gd name="connsiteY17" fmla="*/ 6183312 h 6858000"/>
              <a:gd name="connsiteX18" fmla="*/ 176213 w 5794199"/>
              <a:gd name="connsiteY18" fmla="*/ 6113462 h 6858000"/>
              <a:gd name="connsiteX19" fmla="*/ 168275 w 5794199"/>
              <a:gd name="connsiteY19" fmla="*/ 6056312 h 6858000"/>
              <a:gd name="connsiteX20" fmla="*/ 157163 w 5794199"/>
              <a:gd name="connsiteY20" fmla="*/ 6003925 h 6858000"/>
              <a:gd name="connsiteX21" fmla="*/ 142875 w 5794199"/>
              <a:gd name="connsiteY21" fmla="*/ 5956300 h 6858000"/>
              <a:gd name="connsiteX22" fmla="*/ 127000 w 5794199"/>
              <a:gd name="connsiteY22" fmla="*/ 5915025 h 6858000"/>
              <a:gd name="connsiteX23" fmla="*/ 107950 w 5794199"/>
              <a:gd name="connsiteY23" fmla="*/ 5876925 h 6858000"/>
              <a:gd name="connsiteX24" fmla="*/ 88900 w 5794199"/>
              <a:gd name="connsiteY24" fmla="*/ 5840412 h 6858000"/>
              <a:gd name="connsiteX25" fmla="*/ 69850 w 5794199"/>
              <a:gd name="connsiteY25" fmla="*/ 5802312 h 6858000"/>
              <a:gd name="connsiteX26" fmla="*/ 52388 w 5794199"/>
              <a:gd name="connsiteY26" fmla="*/ 5762625 h 6858000"/>
              <a:gd name="connsiteX27" fmla="*/ 34925 w 5794199"/>
              <a:gd name="connsiteY27" fmla="*/ 5721350 h 6858000"/>
              <a:gd name="connsiteX28" fmla="*/ 20638 w 5794199"/>
              <a:gd name="connsiteY28" fmla="*/ 5675312 h 6858000"/>
              <a:gd name="connsiteX29" fmla="*/ 11113 w 5794199"/>
              <a:gd name="connsiteY29" fmla="*/ 5622925 h 6858000"/>
              <a:gd name="connsiteX30" fmla="*/ 1588 w 5794199"/>
              <a:gd name="connsiteY30" fmla="*/ 5562600 h 6858000"/>
              <a:gd name="connsiteX31" fmla="*/ 0 w 5794199"/>
              <a:gd name="connsiteY31" fmla="*/ 5494337 h 6858000"/>
              <a:gd name="connsiteX32" fmla="*/ 1588 w 5794199"/>
              <a:gd name="connsiteY32" fmla="*/ 5426075 h 6858000"/>
              <a:gd name="connsiteX33" fmla="*/ 11113 w 5794199"/>
              <a:gd name="connsiteY33" fmla="*/ 5365750 h 6858000"/>
              <a:gd name="connsiteX34" fmla="*/ 20638 w 5794199"/>
              <a:gd name="connsiteY34" fmla="*/ 5313362 h 6858000"/>
              <a:gd name="connsiteX35" fmla="*/ 34925 w 5794199"/>
              <a:gd name="connsiteY35" fmla="*/ 5268912 h 6858000"/>
              <a:gd name="connsiteX36" fmla="*/ 52388 w 5794199"/>
              <a:gd name="connsiteY36" fmla="*/ 5226050 h 6858000"/>
              <a:gd name="connsiteX37" fmla="*/ 69850 w 5794199"/>
              <a:gd name="connsiteY37" fmla="*/ 5186362 h 6858000"/>
              <a:gd name="connsiteX38" fmla="*/ 88900 w 5794199"/>
              <a:gd name="connsiteY38" fmla="*/ 5149850 h 6858000"/>
              <a:gd name="connsiteX39" fmla="*/ 107950 w 5794199"/>
              <a:gd name="connsiteY39" fmla="*/ 5114925 h 6858000"/>
              <a:gd name="connsiteX40" fmla="*/ 127000 w 5794199"/>
              <a:gd name="connsiteY40" fmla="*/ 5075237 h 6858000"/>
              <a:gd name="connsiteX41" fmla="*/ 142875 w 5794199"/>
              <a:gd name="connsiteY41" fmla="*/ 5033962 h 6858000"/>
              <a:gd name="connsiteX42" fmla="*/ 157163 w 5794199"/>
              <a:gd name="connsiteY42" fmla="*/ 4987925 h 6858000"/>
              <a:gd name="connsiteX43" fmla="*/ 168275 w 5794199"/>
              <a:gd name="connsiteY43" fmla="*/ 4935537 h 6858000"/>
              <a:gd name="connsiteX44" fmla="*/ 176213 w 5794199"/>
              <a:gd name="connsiteY44" fmla="*/ 4875212 h 6858000"/>
              <a:gd name="connsiteX45" fmla="*/ 179388 w 5794199"/>
              <a:gd name="connsiteY45" fmla="*/ 4806950 h 6858000"/>
              <a:gd name="connsiteX46" fmla="*/ 176213 w 5794199"/>
              <a:gd name="connsiteY46" fmla="*/ 4738687 h 6858000"/>
              <a:gd name="connsiteX47" fmla="*/ 168275 w 5794199"/>
              <a:gd name="connsiteY47" fmla="*/ 4678362 h 6858000"/>
              <a:gd name="connsiteX48" fmla="*/ 157163 w 5794199"/>
              <a:gd name="connsiteY48" fmla="*/ 4625975 h 6858000"/>
              <a:gd name="connsiteX49" fmla="*/ 142875 w 5794199"/>
              <a:gd name="connsiteY49" fmla="*/ 4579937 h 6858000"/>
              <a:gd name="connsiteX50" fmla="*/ 127000 w 5794199"/>
              <a:gd name="connsiteY50" fmla="*/ 4537075 h 6858000"/>
              <a:gd name="connsiteX51" fmla="*/ 107950 w 5794199"/>
              <a:gd name="connsiteY51" fmla="*/ 4498975 h 6858000"/>
              <a:gd name="connsiteX52" fmla="*/ 69850 w 5794199"/>
              <a:gd name="connsiteY52" fmla="*/ 4424362 h 6858000"/>
              <a:gd name="connsiteX53" fmla="*/ 52388 w 5794199"/>
              <a:gd name="connsiteY53" fmla="*/ 4386262 h 6858000"/>
              <a:gd name="connsiteX54" fmla="*/ 34925 w 5794199"/>
              <a:gd name="connsiteY54" fmla="*/ 4343400 h 6858000"/>
              <a:gd name="connsiteX55" fmla="*/ 20638 w 5794199"/>
              <a:gd name="connsiteY55" fmla="*/ 4297362 h 6858000"/>
              <a:gd name="connsiteX56" fmla="*/ 11113 w 5794199"/>
              <a:gd name="connsiteY56" fmla="*/ 4244975 h 6858000"/>
              <a:gd name="connsiteX57" fmla="*/ 1588 w 5794199"/>
              <a:gd name="connsiteY57" fmla="*/ 4186237 h 6858000"/>
              <a:gd name="connsiteX58" fmla="*/ 0 w 5794199"/>
              <a:gd name="connsiteY58" fmla="*/ 4116387 h 6858000"/>
              <a:gd name="connsiteX59" fmla="*/ 1588 w 5794199"/>
              <a:gd name="connsiteY59" fmla="*/ 4048125 h 6858000"/>
              <a:gd name="connsiteX60" fmla="*/ 11113 w 5794199"/>
              <a:gd name="connsiteY60" fmla="*/ 3987800 h 6858000"/>
              <a:gd name="connsiteX61" fmla="*/ 20638 w 5794199"/>
              <a:gd name="connsiteY61" fmla="*/ 3935412 h 6858000"/>
              <a:gd name="connsiteX62" fmla="*/ 34925 w 5794199"/>
              <a:gd name="connsiteY62" fmla="*/ 3890962 h 6858000"/>
              <a:gd name="connsiteX63" fmla="*/ 52388 w 5794199"/>
              <a:gd name="connsiteY63" fmla="*/ 3848100 h 6858000"/>
              <a:gd name="connsiteX64" fmla="*/ 69850 w 5794199"/>
              <a:gd name="connsiteY64" fmla="*/ 3811587 h 6858000"/>
              <a:gd name="connsiteX65" fmla="*/ 107950 w 5794199"/>
              <a:gd name="connsiteY65" fmla="*/ 3736975 h 6858000"/>
              <a:gd name="connsiteX66" fmla="*/ 127000 w 5794199"/>
              <a:gd name="connsiteY66" fmla="*/ 3697287 h 6858000"/>
              <a:gd name="connsiteX67" fmla="*/ 142875 w 5794199"/>
              <a:gd name="connsiteY67" fmla="*/ 3656012 h 6858000"/>
              <a:gd name="connsiteX68" fmla="*/ 157163 w 5794199"/>
              <a:gd name="connsiteY68" fmla="*/ 3609975 h 6858000"/>
              <a:gd name="connsiteX69" fmla="*/ 168275 w 5794199"/>
              <a:gd name="connsiteY69" fmla="*/ 3557587 h 6858000"/>
              <a:gd name="connsiteX70" fmla="*/ 176213 w 5794199"/>
              <a:gd name="connsiteY70" fmla="*/ 3497262 h 6858000"/>
              <a:gd name="connsiteX71" fmla="*/ 179388 w 5794199"/>
              <a:gd name="connsiteY71" fmla="*/ 3427412 h 6858000"/>
              <a:gd name="connsiteX72" fmla="*/ 176213 w 5794199"/>
              <a:gd name="connsiteY72" fmla="*/ 3360737 h 6858000"/>
              <a:gd name="connsiteX73" fmla="*/ 168275 w 5794199"/>
              <a:gd name="connsiteY73" fmla="*/ 3300412 h 6858000"/>
              <a:gd name="connsiteX74" fmla="*/ 157163 w 5794199"/>
              <a:gd name="connsiteY74" fmla="*/ 3248025 h 6858000"/>
              <a:gd name="connsiteX75" fmla="*/ 142875 w 5794199"/>
              <a:gd name="connsiteY75" fmla="*/ 3201987 h 6858000"/>
              <a:gd name="connsiteX76" fmla="*/ 127000 w 5794199"/>
              <a:gd name="connsiteY76" fmla="*/ 3160712 h 6858000"/>
              <a:gd name="connsiteX77" fmla="*/ 107950 w 5794199"/>
              <a:gd name="connsiteY77" fmla="*/ 3121025 h 6858000"/>
              <a:gd name="connsiteX78" fmla="*/ 88900 w 5794199"/>
              <a:gd name="connsiteY78" fmla="*/ 3084512 h 6858000"/>
              <a:gd name="connsiteX79" fmla="*/ 69850 w 5794199"/>
              <a:gd name="connsiteY79" fmla="*/ 3046412 h 6858000"/>
              <a:gd name="connsiteX80" fmla="*/ 52388 w 5794199"/>
              <a:gd name="connsiteY80" fmla="*/ 3009900 h 6858000"/>
              <a:gd name="connsiteX81" fmla="*/ 34925 w 5794199"/>
              <a:gd name="connsiteY81" fmla="*/ 2967037 h 6858000"/>
              <a:gd name="connsiteX82" fmla="*/ 20638 w 5794199"/>
              <a:gd name="connsiteY82" fmla="*/ 2922587 h 6858000"/>
              <a:gd name="connsiteX83" fmla="*/ 11113 w 5794199"/>
              <a:gd name="connsiteY83" fmla="*/ 2868612 h 6858000"/>
              <a:gd name="connsiteX84" fmla="*/ 1588 w 5794199"/>
              <a:gd name="connsiteY84" fmla="*/ 2809875 h 6858000"/>
              <a:gd name="connsiteX85" fmla="*/ 0 w 5794199"/>
              <a:gd name="connsiteY85" fmla="*/ 2741612 h 6858000"/>
              <a:gd name="connsiteX86" fmla="*/ 1588 w 5794199"/>
              <a:gd name="connsiteY86" fmla="*/ 2671762 h 6858000"/>
              <a:gd name="connsiteX87" fmla="*/ 11113 w 5794199"/>
              <a:gd name="connsiteY87" fmla="*/ 2613025 h 6858000"/>
              <a:gd name="connsiteX88" fmla="*/ 20638 w 5794199"/>
              <a:gd name="connsiteY88" fmla="*/ 2560637 h 6858000"/>
              <a:gd name="connsiteX89" fmla="*/ 34925 w 5794199"/>
              <a:gd name="connsiteY89" fmla="*/ 2513012 h 6858000"/>
              <a:gd name="connsiteX90" fmla="*/ 52388 w 5794199"/>
              <a:gd name="connsiteY90" fmla="*/ 2471737 h 6858000"/>
              <a:gd name="connsiteX91" fmla="*/ 69850 w 5794199"/>
              <a:gd name="connsiteY91" fmla="*/ 2433637 h 6858000"/>
              <a:gd name="connsiteX92" fmla="*/ 88900 w 5794199"/>
              <a:gd name="connsiteY92" fmla="*/ 2395537 h 6858000"/>
              <a:gd name="connsiteX93" fmla="*/ 107950 w 5794199"/>
              <a:gd name="connsiteY93" fmla="*/ 2359025 h 6858000"/>
              <a:gd name="connsiteX94" fmla="*/ 127000 w 5794199"/>
              <a:gd name="connsiteY94" fmla="*/ 2319337 h 6858000"/>
              <a:gd name="connsiteX95" fmla="*/ 142875 w 5794199"/>
              <a:gd name="connsiteY95" fmla="*/ 2278062 h 6858000"/>
              <a:gd name="connsiteX96" fmla="*/ 157163 w 5794199"/>
              <a:gd name="connsiteY96" fmla="*/ 2232025 h 6858000"/>
              <a:gd name="connsiteX97" fmla="*/ 168275 w 5794199"/>
              <a:gd name="connsiteY97" fmla="*/ 2179637 h 6858000"/>
              <a:gd name="connsiteX98" fmla="*/ 176213 w 5794199"/>
              <a:gd name="connsiteY98" fmla="*/ 2119312 h 6858000"/>
              <a:gd name="connsiteX99" fmla="*/ 179388 w 5794199"/>
              <a:gd name="connsiteY99" fmla="*/ 2051050 h 6858000"/>
              <a:gd name="connsiteX100" fmla="*/ 176213 w 5794199"/>
              <a:gd name="connsiteY100" fmla="*/ 1982787 h 6858000"/>
              <a:gd name="connsiteX101" fmla="*/ 168275 w 5794199"/>
              <a:gd name="connsiteY101" fmla="*/ 1922462 h 6858000"/>
              <a:gd name="connsiteX102" fmla="*/ 157163 w 5794199"/>
              <a:gd name="connsiteY102" fmla="*/ 1870075 h 6858000"/>
              <a:gd name="connsiteX103" fmla="*/ 142875 w 5794199"/>
              <a:gd name="connsiteY103" fmla="*/ 1824037 h 6858000"/>
              <a:gd name="connsiteX104" fmla="*/ 127000 w 5794199"/>
              <a:gd name="connsiteY104" fmla="*/ 1782762 h 6858000"/>
              <a:gd name="connsiteX105" fmla="*/ 107950 w 5794199"/>
              <a:gd name="connsiteY105" fmla="*/ 1743075 h 6858000"/>
              <a:gd name="connsiteX106" fmla="*/ 88900 w 5794199"/>
              <a:gd name="connsiteY106" fmla="*/ 1708150 h 6858000"/>
              <a:gd name="connsiteX107" fmla="*/ 69850 w 5794199"/>
              <a:gd name="connsiteY107" fmla="*/ 1671637 h 6858000"/>
              <a:gd name="connsiteX108" fmla="*/ 52388 w 5794199"/>
              <a:gd name="connsiteY108" fmla="*/ 1631950 h 6858000"/>
              <a:gd name="connsiteX109" fmla="*/ 34925 w 5794199"/>
              <a:gd name="connsiteY109" fmla="*/ 1589087 h 6858000"/>
              <a:gd name="connsiteX110" fmla="*/ 20638 w 5794199"/>
              <a:gd name="connsiteY110" fmla="*/ 1544637 h 6858000"/>
              <a:gd name="connsiteX111" fmla="*/ 11113 w 5794199"/>
              <a:gd name="connsiteY111" fmla="*/ 1492250 h 6858000"/>
              <a:gd name="connsiteX112" fmla="*/ 1588 w 5794199"/>
              <a:gd name="connsiteY112" fmla="*/ 1431925 h 6858000"/>
              <a:gd name="connsiteX113" fmla="*/ 0 w 5794199"/>
              <a:gd name="connsiteY113" fmla="*/ 1363662 h 6858000"/>
              <a:gd name="connsiteX114" fmla="*/ 1588 w 5794199"/>
              <a:gd name="connsiteY114" fmla="*/ 1295400 h 6858000"/>
              <a:gd name="connsiteX115" fmla="*/ 11113 w 5794199"/>
              <a:gd name="connsiteY115" fmla="*/ 1235075 h 6858000"/>
              <a:gd name="connsiteX116" fmla="*/ 20638 w 5794199"/>
              <a:gd name="connsiteY116" fmla="*/ 1182687 h 6858000"/>
              <a:gd name="connsiteX117" fmla="*/ 34925 w 5794199"/>
              <a:gd name="connsiteY117" fmla="*/ 1136650 h 6858000"/>
              <a:gd name="connsiteX118" fmla="*/ 52388 w 5794199"/>
              <a:gd name="connsiteY118" fmla="*/ 1095375 h 6858000"/>
              <a:gd name="connsiteX119" fmla="*/ 69850 w 5794199"/>
              <a:gd name="connsiteY119" fmla="*/ 1055687 h 6858000"/>
              <a:gd name="connsiteX120" fmla="*/ 88900 w 5794199"/>
              <a:gd name="connsiteY120" fmla="*/ 1017587 h 6858000"/>
              <a:gd name="connsiteX121" fmla="*/ 107950 w 5794199"/>
              <a:gd name="connsiteY121" fmla="*/ 981075 h 6858000"/>
              <a:gd name="connsiteX122" fmla="*/ 127000 w 5794199"/>
              <a:gd name="connsiteY122" fmla="*/ 942975 h 6858000"/>
              <a:gd name="connsiteX123" fmla="*/ 142875 w 5794199"/>
              <a:gd name="connsiteY123" fmla="*/ 901700 h 6858000"/>
              <a:gd name="connsiteX124" fmla="*/ 157163 w 5794199"/>
              <a:gd name="connsiteY124" fmla="*/ 854075 h 6858000"/>
              <a:gd name="connsiteX125" fmla="*/ 168275 w 5794199"/>
              <a:gd name="connsiteY125" fmla="*/ 801687 h 6858000"/>
              <a:gd name="connsiteX126" fmla="*/ 176213 w 5794199"/>
              <a:gd name="connsiteY126" fmla="*/ 744537 h 6858000"/>
              <a:gd name="connsiteX127" fmla="*/ 179388 w 5794199"/>
              <a:gd name="connsiteY127" fmla="*/ 673100 h 6858000"/>
              <a:gd name="connsiteX128" fmla="*/ 176213 w 5794199"/>
              <a:gd name="connsiteY128" fmla="*/ 606425 h 6858000"/>
              <a:gd name="connsiteX129" fmla="*/ 168275 w 5794199"/>
              <a:gd name="connsiteY129" fmla="*/ 546100 h 6858000"/>
              <a:gd name="connsiteX130" fmla="*/ 157163 w 5794199"/>
              <a:gd name="connsiteY130" fmla="*/ 496887 h 6858000"/>
              <a:gd name="connsiteX131" fmla="*/ 142875 w 5794199"/>
              <a:gd name="connsiteY131" fmla="*/ 450850 h 6858000"/>
              <a:gd name="connsiteX132" fmla="*/ 127000 w 5794199"/>
              <a:gd name="connsiteY132" fmla="*/ 409575 h 6858000"/>
              <a:gd name="connsiteX133" fmla="*/ 109538 w 5794199"/>
              <a:gd name="connsiteY133" fmla="*/ 369887 h 6858000"/>
              <a:gd name="connsiteX134" fmla="*/ 92075 w 5794199"/>
              <a:gd name="connsiteY134" fmla="*/ 334962 h 6858000"/>
              <a:gd name="connsiteX135" fmla="*/ 73025 w 5794199"/>
              <a:gd name="connsiteY135" fmla="*/ 296862 h 6858000"/>
              <a:gd name="connsiteX136" fmla="*/ 53975 w 5794199"/>
              <a:gd name="connsiteY136" fmla="*/ 260350 h 6858000"/>
              <a:gd name="connsiteX137" fmla="*/ 38100 w 5794199"/>
              <a:gd name="connsiteY137" fmla="*/ 217487 h 6858000"/>
              <a:gd name="connsiteX138" fmla="*/ 22225 w 5794199"/>
              <a:gd name="connsiteY138" fmla="*/ 174625 h 6858000"/>
              <a:gd name="connsiteX139" fmla="*/ 12700 w 5794199"/>
              <a:gd name="connsiteY139" fmla="*/ 122237 h 6858000"/>
              <a:gd name="connsiteX140" fmla="*/ 4763 w 579419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794199" h="6858000">
                <a:moveTo>
                  <a:pt x="0" y="0"/>
                </a:moveTo>
                <a:lnTo>
                  <a:pt x="5794199" y="0"/>
                </a:lnTo>
                <a:lnTo>
                  <a:pt x="5794199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528707" y="445397"/>
            <a:ext cx="3352490" cy="329624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500" spc="800"/>
              <a:t>Prediction on test sample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0564B4DB-1447-4C2A-8628-6D6A0859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0" name="Google Shape;340;p35"/>
          <p:cNvPicPr preferRelativeResize="0"/>
          <p:nvPr/>
        </p:nvPicPr>
        <p:blipFill rotWithShape="1">
          <a:blip r:embed="rId4"/>
          <a:srcRect l="18510" r="11667" b="1"/>
          <a:stretch/>
        </p:blipFill>
        <p:spPr>
          <a:xfrm>
            <a:off x="4289937" y="10"/>
            <a:ext cx="4854063" cy="2537450"/>
          </a:xfrm>
          <a:custGeom>
            <a:avLst/>
            <a:gdLst/>
            <a:ahLst/>
            <a:cxnLst/>
            <a:rect l="l" t="t" r="r" b="b"/>
            <a:pathLst>
              <a:path w="6472084" h="3383280">
                <a:moveTo>
                  <a:pt x="179388" y="0"/>
                </a:moveTo>
                <a:lnTo>
                  <a:pt x="6472084" y="0"/>
                </a:lnTo>
                <a:lnTo>
                  <a:pt x="6472084" y="3383280"/>
                </a:lnTo>
                <a:lnTo>
                  <a:pt x="2101" y="3383280"/>
                </a:lnTo>
                <a:lnTo>
                  <a:pt x="3174" y="3360737"/>
                </a:lnTo>
                <a:lnTo>
                  <a:pt x="11112" y="3300412"/>
                </a:lnTo>
                <a:lnTo>
                  <a:pt x="22224" y="3248025"/>
                </a:lnTo>
                <a:lnTo>
                  <a:pt x="36512" y="3201987"/>
                </a:lnTo>
                <a:lnTo>
                  <a:pt x="52387" y="3160712"/>
                </a:lnTo>
                <a:lnTo>
                  <a:pt x="71438" y="3121025"/>
                </a:lnTo>
                <a:lnTo>
                  <a:pt x="90487" y="3084512"/>
                </a:lnTo>
                <a:lnTo>
                  <a:pt x="109537" y="3046412"/>
                </a:lnTo>
                <a:lnTo>
                  <a:pt x="126999" y="3009900"/>
                </a:lnTo>
                <a:lnTo>
                  <a:pt x="144462" y="2967037"/>
                </a:lnTo>
                <a:lnTo>
                  <a:pt x="158749" y="2922587"/>
                </a:lnTo>
                <a:lnTo>
                  <a:pt x="168274" y="2868612"/>
                </a:lnTo>
                <a:lnTo>
                  <a:pt x="177799" y="2809875"/>
                </a:lnTo>
                <a:lnTo>
                  <a:pt x="179388" y="2741612"/>
                </a:lnTo>
                <a:lnTo>
                  <a:pt x="177799" y="2671762"/>
                </a:lnTo>
                <a:lnTo>
                  <a:pt x="168274" y="2613025"/>
                </a:lnTo>
                <a:lnTo>
                  <a:pt x="158749" y="2560637"/>
                </a:lnTo>
                <a:lnTo>
                  <a:pt x="144462" y="2513012"/>
                </a:lnTo>
                <a:lnTo>
                  <a:pt x="126999" y="2471737"/>
                </a:lnTo>
                <a:lnTo>
                  <a:pt x="109537" y="2433637"/>
                </a:lnTo>
                <a:lnTo>
                  <a:pt x="90487" y="2395537"/>
                </a:lnTo>
                <a:lnTo>
                  <a:pt x="71438" y="2359025"/>
                </a:lnTo>
                <a:lnTo>
                  <a:pt x="52387" y="2319337"/>
                </a:lnTo>
                <a:lnTo>
                  <a:pt x="36512" y="2278062"/>
                </a:lnTo>
                <a:lnTo>
                  <a:pt x="22224" y="2232025"/>
                </a:lnTo>
                <a:lnTo>
                  <a:pt x="11112" y="2179637"/>
                </a:lnTo>
                <a:lnTo>
                  <a:pt x="3174" y="2119312"/>
                </a:lnTo>
                <a:lnTo>
                  <a:pt x="0" y="2051050"/>
                </a:lnTo>
                <a:lnTo>
                  <a:pt x="3174" y="1982787"/>
                </a:lnTo>
                <a:lnTo>
                  <a:pt x="11112" y="1922462"/>
                </a:lnTo>
                <a:lnTo>
                  <a:pt x="22224" y="1870075"/>
                </a:lnTo>
                <a:lnTo>
                  <a:pt x="36512" y="1824037"/>
                </a:lnTo>
                <a:lnTo>
                  <a:pt x="52387" y="1782762"/>
                </a:lnTo>
                <a:lnTo>
                  <a:pt x="71438" y="1743075"/>
                </a:lnTo>
                <a:lnTo>
                  <a:pt x="90487" y="1708150"/>
                </a:lnTo>
                <a:lnTo>
                  <a:pt x="109537" y="1671637"/>
                </a:lnTo>
                <a:lnTo>
                  <a:pt x="126999" y="1631950"/>
                </a:lnTo>
                <a:lnTo>
                  <a:pt x="144462" y="1589087"/>
                </a:lnTo>
                <a:lnTo>
                  <a:pt x="158749" y="1544637"/>
                </a:lnTo>
                <a:lnTo>
                  <a:pt x="168274" y="1492250"/>
                </a:lnTo>
                <a:lnTo>
                  <a:pt x="177799" y="1431925"/>
                </a:lnTo>
                <a:lnTo>
                  <a:pt x="179388" y="1363662"/>
                </a:lnTo>
                <a:lnTo>
                  <a:pt x="177799" y="1295400"/>
                </a:lnTo>
                <a:lnTo>
                  <a:pt x="168274" y="1235075"/>
                </a:lnTo>
                <a:lnTo>
                  <a:pt x="158749" y="1182687"/>
                </a:lnTo>
                <a:lnTo>
                  <a:pt x="144462" y="1136650"/>
                </a:lnTo>
                <a:lnTo>
                  <a:pt x="126999" y="1095375"/>
                </a:lnTo>
                <a:lnTo>
                  <a:pt x="109537" y="1055687"/>
                </a:lnTo>
                <a:lnTo>
                  <a:pt x="90487" y="1017587"/>
                </a:lnTo>
                <a:lnTo>
                  <a:pt x="71438" y="981075"/>
                </a:lnTo>
                <a:lnTo>
                  <a:pt x="52387" y="942975"/>
                </a:lnTo>
                <a:lnTo>
                  <a:pt x="36512" y="901700"/>
                </a:lnTo>
                <a:lnTo>
                  <a:pt x="22224" y="854075"/>
                </a:lnTo>
                <a:lnTo>
                  <a:pt x="11112" y="801687"/>
                </a:lnTo>
                <a:lnTo>
                  <a:pt x="3174" y="744537"/>
                </a:lnTo>
                <a:lnTo>
                  <a:pt x="0" y="673100"/>
                </a:lnTo>
                <a:lnTo>
                  <a:pt x="3174" y="606425"/>
                </a:lnTo>
                <a:lnTo>
                  <a:pt x="11112" y="546100"/>
                </a:lnTo>
                <a:lnTo>
                  <a:pt x="22224" y="496887"/>
                </a:lnTo>
                <a:lnTo>
                  <a:pt x="36512" y="450850"/>
                </a:lnTo>
                <a:lnTo>
                  <a:pt x="52387" y="409575"/>
                </a:lnTo>
                <a:lnTo>
                  <a:pt x="69849" y="369887"/>
                </a:lnTo>
                <a:lnTo>
                  <a:pt x="87312" y="334962"/>
                </a:lnTo>
                <a:lnTo>
                  <a:pt x="106362" y="296862"/>
                </a:lnTo>
                <a:lnTo>
                  <a:pt x="125413" y="260350"/>
                </a:lnTo>
                <a:lnTo>
                  <a:pt x="141287" y="217487"/>
                </a:lnTo>
                <a:lnTo>
                  <a:pt x="157162" y="174625"/>
                </a:lnTo>
                <a:lnTo>
                  <a:pt x="166687" y="122237"/>
                </a:lnTo>
                <a:lnTo>
                  <a:pt x="174624" y="66675"/>
                </a:lnTo>
                <a:close/>
              </a:path>
            </a:pathLst>
          </a:cu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>
            <a:off x="3896795" y="286788"/>
            <a:ext cx="4751503" cy="111909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lang="en-US"/>
          </a:p>
        </p:txBody>
      </p:sp>
      <p:pic>
        <p:nvPicPr>
          <p:cNvPr id="247" name="Picture 246" descr="Navigational compass on a blue background">
            <a:extLst>
              <a:ext uri="{FF2B5EF4-FFF2-40B4-BE49-F238E27FC236}">
                <a16:creationId xmlns:a16="http://schemas.microsoft.com/office/drawing/2014/main" id="{3F0057E9-4793-CC40-0D0D-F4C82A368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05" r="13552" b="2"/>
          <a:stretch/>
        </p:blipFill>
        <p:spPr>
          <a:xfrm>
            <a:off x="516325" y="-7143"/>
            <a:ext cx="3097367" cy="5150643"/>
          </a:xfrm>
          <a:prstGeom prst="rect">
            <a:avLst/>
          </a:prstGeom>
        </p:spPr>
      </p:pic>
      <p:sp>
        <p:nvSpPr>
          <p:cNvPr id="251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5" name="Google Shape;245;p21"/>
          <p:cNvSpPr txBox="1">
            <a:spLocks noGrp="1"/>
          </p:cNvSpPr>
          <p:nvPr>
            <p:ph idx="1"/>
          </p:nvPr>
        </p:nvSpPr>
        <p:spPr>
          <a:xfrm>
            <a:off x="3896795" y="1714500"/>
            <a:ext cx="4751503" cy="269519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71475" rtl="0">
              <a:spcBef>
                <a:spcPts val="1000"/>
              </a:spcBef>
              <a:spcAft>
                <a:spcPts val="0"/>
              </a:spcAft>
              <a:buSzPts val="2250"/>
              <a:buAutoNum type="arabicPeriod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Case Objective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1475" rtl="0">
              <a:spcBef>
                <a:spcPts val="0"/>
              </a:spcBef>
              <a:spcAft>
                <a:spcPts val="0"/>
              </a:spcAft>
              <a:buSzPts val="2250"/>
              <a:buAutoNum type="arabicPeriod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1475" rtl="0">
              <a:spcBef>
                <a:spcPts val="0"/>
              </a:spcBef>
              <a:spcAft>
                <a:spcPts val="0"/>
              </a:spcAft>
              <a:buSzPts val="2250"/>
              <a:buAutoNum type="arabicPeriod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Imputation - “Mice” Package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1475" rtl="0">
              <a:spcBef>
                <a:spcPts val="0"/>
              </a:spcBef>
              <a:spcAft>
                <a:spcPts val="0"/>
              </a:spcAft>
              <a:buSzPts val="2250"/>
              <a:buAutoNum type="arabicPeriod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Backward vs Forward Selection Technique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7" name="Rectangle 256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938758" y="286788"/>
            <a:ext cx="7633742" cy="111909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Objective </a:t>
            </a:r>
            <a:endParaRPr lang="en-US"/>
          </a:p>
        </p:txBody>
      </p:sp>
      <p:sp>
        <p:nvSpPr>
          <p:cNvPr id="259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3" name="Google Shape;251;p22">
            <a:extLst>
              <a:ext uri="{FF2B5EF4-FFF2-40B4-BE49-F238E27FC236}">
                <a16:creationId xmlns:a16="http://schemas.microsoft.com/office/drawing/2014/main" id="{0E4C9198-AF81-6253-4DF6-492946BBD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952650"/>
              </p:ext>
            </p:extLst>
          </p:nvPr>
        </p:nvGraphicFramePr>
        <p:xfrm>
          <a:off x="938212" y="1714500"/>
          <a:ext cx="7634288" cy="269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258" descr="Programming data on computer monitor">
            <a:extLst>
              <a:ext uri="{FF2B5EF4-FFF2-40B4-BE49-F238E27FC236}">
                <a16:creationId xmlns:a16="http://schemas.microsoft.com/office/drawing/2014/main" id="{818CD05C-CB7D-9A6F-DB7A-F0CF2F8385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2012" b="3636"/>
          <a:stretch/>
        </p:blipFill>
        <p:spPr>
          <a:xfrm>
            <a:off x="20" y="10"/>
            <a:ext cx="9143980" cy="5148507"/>
          </a:xfrm>
          <a:prstGeom prst="rect">
            <a:avLst/>
          </a:prstGeom>
        </p:spPr>
      </p:pic>
      <p:sp>
        <p:nvSpPr>
          <p:cNvPr id="263" name="Rectangle 262">
            <a:extLst>
              <a:ext uri="{FF2B5EF4-FFF2-40B4-BE49-F238E27FC236}">
                <a16:creationId xmlns:a16="http://schemas.microsoft.com/office/drawing/2014/main" id="{D401C722-FEAC-4621-B17A-79994833D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938758" y="286788"/>
            <a:ext cx="7633742" cy="111909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</a:p>
        </p:txBody>
      </p:sp>
      <p:sp>
        <p:nvSpPr>
          <p:cNvPr id="265" name="Freeform 6">
            <a:extLst>
              <a:ext uri="{FF2B5EF4-FFF2-40B4-BE49-F238E27FC236}">
                <a16:creationId xmlns:a16="http://schemas.microsoft.com/office/drawing/2014/main" id="{647662AD-9F43-4466-AEA0-724FD3D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7" name="Google Shape;257;p23"/>
          <p:cNvSpPr txBox="1">
            <a:spLocks noGrp="1"/>
          </p:cNvSpPr>
          <p:nvPr>
            <p:ph idx="1"/>
          </p:nvPr>
        </p:nvSpPr>
        <p:spPr>
          <a:xfrm>
            <a:off x="938758" y="1714500"/>
            <a:ext cx="7633742" cy="269519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17896" rtl="0">
              <a:spcBef>
                <a:spcPts val="1000"/>
              </a:spcBef>
              <a:spcAft>
                <a:spcPts val="0"/>
              </a:spcAft>
              <a:buSzPct val="93750"/>
              <a:buChar char="●"/>
            </a:pPr>
            <a:r>
              <a:rPr lang="en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set consists of selected information from 8,819 adults 20 years of age or older taken from the 1999 to 2000 and 2001 to 2002 surveys. </a:t>
            </a:r>
            <a:endParaRPr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896" rtl="0">
              <a:spcBef>
                <a:spcPts val="0"/>
              </a:spcBef>
              <a:spcAft>
                <a:spcPts val="0"/>
              </a:spcAft>
              <a:buSzPct val="93750"/>
              <a:buChar char="●"/>
            </a:pPr>
            <a:r>
              <a:rPr lang="en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is divided into 2 sets:</a:t>
            </a:r>
            <a:endParaRPr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896" rtl="0">
              <a:spcBef>
                <a:spcPts val="0"/>
              </a:spcBef>
              <a:spcAft>
                <a:spcPts val="0"/>
              </a:spcAft>
              <a:buSzPct val="112500"/>
              <a:buChar char="○"/>
            </a:pPr>
            <a:r>
              <a:rPr lang="en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6,000-case training set </a:t>
            </a:r>
            <a:endParaRPr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896" rtl="0">
              <a:spcBef>
                <a:spcPts val="0"/>
              </a:spcBef>
              <a:spcAft>
                <a:spcPts val="0"/>
              </a:spcAft>
              <a:buSzPct val="112500"/>
              <a:buChar char="○"/>
            </a:pPr>
            <a:r>
              <a:rPr lang="en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2,819-case hold-out sample for testing. -&gt; CKD has to be predicted</a:t>
            </a:r>
            <a:endParaRPr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896" rtl="0">
              <a:spcBef>
                <a:spcPts val="0"/>
              </a:spcBef>
              <a:spcAft>
                <a:spcPts val="0"/>
              </a:spcAft>
              <a:buSzPct val="93750"/>
              <a:buChar char="●"/>
            </a:pPr>
            <a:r>
              <a:rPr lang="en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test for CKD was given to everyone in the study population. </a:t>
            </a:r>
            <a:endParaRPr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896" rtl="0">
              <a:spcBef>
                <a:spcPts val="0"/>
              </a:spcBef>
              <a:spcAft>
                <a:spcPts val="0"/>
              </a:spcAft>
              <a:buSzPct val="93750"/>
              <a:buChar char="●"/>
            </a:pPr>
            <a:r>
              <a:rPr lang="en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Variable is CKD, a binary variable indicating whether or not the subject had CKD. </a:t>
            </a:r>
            <a:endParaRPr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896" rtl="0">
              <a:spcBef>
                <a:spcPts val="0"/>
              </a:spcBef>
              <a:spcAft>
                <a:spcPts val="0"/>
              </a:spcAft>
              <a:buSzPct val="93750"/>
              <a:buChar char="●"/>
            </a:pPr>
            <a:r>
              <a:rPr lang="en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33 independent variables include age, weight, income, cholesterol level, systolic/diastolic blood pressure, family history of diabetes, cardiovascular diseases, etc.</a:t>
            </a:r>
            <a:endParaRPr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B67160A-A8CE-4023-A0B7-76D62B842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938759" y="483830"/>
            <a:ext cx="2538247" cy="1230670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Missing Values </a:t>
            </a:r>
          </a:p>
        </p:txBody>
      </p:sp>
      <p:sp>
        <p:nvSpPr>
          <p:cNvPr id="263" name="Google Shape;263;p24"/>
          <p:cNvSpPr txBox="1">
            <a:spLocks noGrp="1"/>
          </p:cNvSpPr>
          <p:nvPr>
            <p:ph idx="1"/>
          </p:nvPr>
        </p:nvSpPr>
        <p:spPr>
          <a:xfrm>
            <a:off x="938759" y="1714500"/>
            <a:ext cx="2814534" cy="29556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111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Our dataset consists of 8819 responses against 33 attributes (8819 x 33) 291027 individual responses are to be recorded. 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Only 283285 are recorded and 7742 records are missing (which is about 2.6 % of the data set)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Issue: Class Imbalance problem -&gt; Only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464 out of 6000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have CKD 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There are 24 variables with missing values.</a:t>
            </a:r>
          </a:p>
        </p:txBody>
      </p:sp>
      <p:pic>
        <p:nvPicPr>
          <p:cNvPr id="264" name="Google Shape;264;p24"/>
          <p:cNvPicPr preferRelativeResize="0"/>
          <p:nvPr/>
        </p:nvPicPr>
        <p:blipFill rotWithShape="1">
          <a:blip r:embed="rId3"/>
          <a:srcRect l="3451" r="6256" b="3"/>
          <a:stretch/>
        </p:blipFill>
        <p:spPr>
          <a:xfrm>
            <a:off x="3959604" y="483830"/>
            <a:ext cx="4496598" cy="41955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938759" y="483393"/>
            <a:ext cx="3080348" cy="405665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Imputation</a:t>
            </a:r>
          </a:p>
        </p:txBody>
      </p:sp>
      <p:graphicFrame>
        <p:nvGraphicFramePr>
          <p:cNvPr id="272" name="Google Shape;270;p25">
            <a:extLst>
              <a:ext uri="{FF2B5EF4-FFF2-40B4-BE49-F238E27FC236}">
                <a16:creationId xmlns:a16="http://schemas.microsoft.com/office/drawing/2014/main" id="{09F3E74E-EC87-0AEC-FBC6-6CAF3AD55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134980"/>
              </p:ext>
            </p:extLst>
          </p:nvPr>
        </p:nvGraphicFramePr>
        <p:xfrm>
          <a:off x="3881437" y="483392"/>
          <a:ext cx="4691063" cy="4326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662570FE-8E1C-4A25-8827-8928189FA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40B24BC-917F-49C2-B8AA-C569A400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482601"/>
            <a:ext cx="8178800" cy="417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">
            <a:extLst>
              <a:ext uri="{FF2B5EF4-FFF2-40B4-BE49-F238E27FC236}">
                <a16:creationId xmlns:a16="http://schemas.microsoft.com/office/drawing/2014/main" id="{39F7F083-7C2B-4120-9960-D77AB286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5" name="Google Shape;275;p26"/>
          <p:cNvSpPr txBox="1">
            <a:spLocks noGrp="1"/>
          </p:cNvSpPr>
          <p:nvPr>
            <p:ph type="title"/>
          </p:nvPr>
        </p:nvSpPr>
        <p:spPr>
          <a:xfrm>
            <a:off x="1326939" y="842645"/>
            <a:ext cx="1571051" cy="85896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defTabSz="528066">
              <a:spcBef>
                <a:spcPts val="0"/>
              </a:spcBef>
            </a:pPr>
            <a:r>
              <a:rPr lang="en-US" sz="1200" kern="1200" cap="all" spc="116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Before Imputation</a:t>
            </a:r>
            <a:endParaRPr lang="en-US" sz="1200"/>
          </a:p>
        </p:txBody>
      </p:sp>
      <p:sp>
        <p:nvSpPr>
          <p:cNvPr id="276" name="Google Shape;276;p26"/>
          <p:cNvSpPr txBox="1">
            <a:spLocks noGrp="1"/>
          </p:cNvSpPr>
          <p:nvPr>
            <p:ph type="title" idx="4294967295"/>
          </p:nvPr>
        </p:nvSpPr>
        <p:spPr>
          <a:xfrm>
            <a:off x="1196813" y="2763754"/>
            <a:ext cx="1489293" cy="85840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defTabSz="528066">
              <a:spcBef>
                <a:spcPts val="0"/>
              </a:spcBef>
            </a:pPr>
            <a:r>
              <a:rPr lang="en-US" sz="1100" kern="1200" cap="all" spc="116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After Imputation</a:t>
            </a:r>
            <a:endParaRPr lang="en-US" sz="1100"/>
          </a:p>
        </p:txBody>
      </p:sp>
      <p:pic>
        <p:nvPicPr>
          <p:cNvPr id="277" name="Google Shape;277;p26"/>
          <p:cNvPicPr preferRelativeResize="0"/>
          <p:nvPr/>
        </p:nvPicPr>
        <p:blipFill rotWithShape="1">
          <a:blip r:embed="rId3">
            <a:alphaModFix/>
          </a:blip>
          <a:srcRect b="-10338"/>
          <a:stretch/>
        </p:blipFill>
        <p:spPr>
          <a:xfrm>
            <a:off x="3247022" y="2763599"/>
            <a:ext cx="4588758" cy="1532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 rotWithShape="1">
          <a:blip r:embed="rId4">
            <a:alphaModFix/>
          </a:blip>
          <a:srcRect r="-4395" b="-14285"/>
          <a:stretch/>
        </p:blipFill>
        <p:spPr>
          <a:xfrm>
            <a:off x="3247022" y="842645"/>
            <a:ext cx="4836695" cy="170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datasets</a:t>
            </a:r>
            <a:endParaRPr/>
          </a:p>
        </p:txBody>
      </p:sp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91" y="1296713"/>
            <a:ext cx="8057876" cy="101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691" y="2415811"/>
            <a:ext cx="8057876" cy="244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>
            <a:spLocks noGrp="1"/>
          </p:cNvSpPr>
          <p:nvPr>
            <p:ph type="title"/>
          </p:nvPr>
        </p:nvSpPr>
        <p:spPr>
          <a:xfrm>
            <a:off x="938759" y="483830"/>
            <a:ext cx="2538247" cy="1230670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LRM (CKD ~ AGE)</a:t>
            </a:r>
          </a:p>
        </p:txBody>
      </p:sp>
      <p:sp>
        <p:nvSpPr>
          <p:cNvPr id="291" name="Google Shape;291;p28"/>
          <p:cNvSpPr txBox="1">
            <a:spLocks noGrp="1"/>
          </p:cNvSpPr>
          <p:nvPr>
            <p:ph idx="1"/>
          </p:nvPr>
        </p:nvSpPr>
        <p:spPr>
          <a:xfrm>
            <a:off x="938759" y="1714500"/>
            <a:ext cx="2538247" cy="29556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50043" rtl="0">
              <a:spcBef>
                <a:spcPts val="1000"/>
              </a:spcBef>
              <a:spcAft>
                <a:spcPts val="0"/>
              </a:spcAft>
              <a:buSzPct val="93750"/>
              <a:buChar char="●"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The coefficient of age is positive indicating that an increase in age will lead to an increase in the probability of someone having CKD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3" name="Google Shape;293;p28"/>
          <p:cNvPicPr preferRelativeResize="0"/>
          <p:nvPr/>
        </p:nvPicPr>
        <p:blipFill rotWithShape="1">
          <a:blip r:embed="rId3"/>
          <a:srcRect r="7294" b="1"/>
          <a:stretch/>
        </p:blipFill>
        <p:spPr>
          <a:xfrm>
            <a:off x="3959604" y="483830"/>
            <a:ext cx="4496598" cy="41955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{CE0A4A8B-B919-7B48-BC77-F8EF01B361DE}tf10001071</Template>
  <TotalTime>0</TotalTime>
  <Words>573</Words>
  <Application>Microsoft Macintosh PowerPoint</Application>
  <PresentationFormat>On-screen Show (16:9)</PresentationFormat>
  <Paragraphs>52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Twentieth Century</vt:lpstr>
      <vt:lpstr>Badge</vt:lpstr>
      <vt:lpstr>Chronic Kidney DISEASE Screening Case </vt:lpstr>
      <vt:lpstr>Agenda</vt:lpstr>
      <vt:lpstr>Case Objective </vt:lpstr>
      <vt:lpstr>Data Exploration</vt:lpstr>
      <vt:lpstr>Missing Values </vt:lpstr>
      <vt:lpstr>Imputation</vt:lpstr>
      <vt:lpstr>After Imputation</vt:lpstr>
      <vt:lpstr>Divide datasets</vt:lpstr>
      <vt:lpstr>LRM (CKD ~ AGE)</vt:lpstr>
      <vt:lpstr>Base Model</vt:lpstr>
      <vt:lpstr>Backward v.s Forward Selection</vt:lpstr>
      <vt:lpstr>Evaluation Metrics</vt:lpstr>
      <vt:lpstr>Model 2 - Forward Selection</vt:lpstr>
      <vt:lpstr>Model 3 - Backward Elimination</vt:lpstr>
      <vt:lpstr>Model Comparison</vt:lpstr>
      <vt:lpstr>Prediction on test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Kidney DISEASE Screening Case </dc:title>
  <cp:lastModifiedBy>Nguyen, Nha</cp:lastModifiedBy>
  <cp:revision>1</cp:revision>
  <dcterms:modified xsi:type="dcterms:W3CDTF">2023-08-29T18:06:05Z</dcterms:modified>
</cp:coreProperties>
</file>