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94" r:id="rId3"/>
    <p:sldId id="275" r:id="rId4"/>
    <p:sldId id="276" r:id="rId5"/>
    <p:sldId id="281" r:id="rId6"/>
    <p:sldId id="280" r:id="rId7"/>
    <p:sldId id="282" r:id="rId8"/>
    <p:sldId id="283" r:id="rId9"/>
    <p:sldId id="284" r:id="rId10"/>
    <p:sldId id="285" r:id="rId11"/>
    <p:sldId id="286" r:id="rId12"/>
    <p:sldId id="287" r:id="rId13"/>
    <p:sldId id="288" r:id="rId14"/>
    <p:sldId id="289" r:id="rId15"/>
    <p:sldId id="296" r:id="rId16"/>
    <p:sldId id="297" r:id="rId17"/>
    <p:sldId id="292" r:id="rId18"/>
    <p:sldId id="298" r:id="rId19"/>
    <p:sldId id="308" r:id="rId20"/>
    <p:sldId id="309" r:id="rId21"/>
    <p:sldId id="278" r:id="rId22"/>
    <p:sldId id="310" r:id="rId23"/>
    <p:sldId id="311" r:id="rId24"/>
    <p:sldId id="295" r:id="rId25"/>
    <p:sldId id="299" r:id="rId26"/>
    <p:sldId id="300" r:id="rId27"/>
    <p:sldId id="301" r:id="rId28"/>
    <p:sldId id="302" r:id="rId29"/>
    <p:sldId id="303" r:id="rId30"/>
    <p:sldId id="304" r:id="rId31"/>
    <p:sldId id="312" r:id="rId32"/>
    <p:sldId id="306" r:id="rId33"/>
    <p:sldId id="307" r:id="rId3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DD775-59F9-C5D7-D45E-6F5F07D4089A}" v="2928" dt="2020-11-03T12:29:06.556"/>
    <p1510:client id="{1BBD9665-9FAB-0F5A-3871-A1BF1431FC5C}" v="996" dt="2020-11-03T16:34:03.459"/>
    <p1510:client id="{223C7727-DA59-20D3-63F0-D4AC7264427A}" v="422" dt="2020-11-04T08:33:34.915"/>
    <p1510:client id="{99B5FBBB-0318-0E2F-2336-AFC4F3AEB9E7}" v="458" dt="2020-11-04T02:07:34.786"/>
    <p1510:client id="{BEBF4038-0943-2948-EF0C-0B950A8D109F}" v="983" dt="2020-11-04T02:09:22.284"/>
    <p1510:client id="{E7327E4D-D085-4C46-B9EC-967110B22D06}" v="6458" dt="2020-11-04T09:58:09.951"/>
    <p1510:client id="{F42112FF-9720-82DC-FCC9-089D6CA39799}" v="361" dt="2020-11-04T02:26:02.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79"/>
    <p:restoredTop sz="94693"/>
  </p:normalViewPr>
  <p:slideViewPr>
    <p:cSldViewPr snapToGrid="0">
      <p:cViewPr varScale="1">
        <p:scale>
          <a:sx n="141" d="100"/>
          <a:sy n="141"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Bấm &amp; sửa kiểu phụ đề của Bản chính</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04/11/2020</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17750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04/11/2020</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44748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04/11/2020</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9500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04/11/2020</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27393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Bấm để sửa kiểu văn bản Bản cái</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04/11/2020</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23934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sz="half" idx="1"/>
          </p:nvPr>
        </p:nvSpPr>
        <p:spPr>
          <a:xfrm>
            <a:off x="838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ội dung 3"/>
          <p:cNvSpPr>
            <a:spLocks noGrp="1"/>
          </p:cNvSpPr>
          <p:nvPr>
            <p:ph sz="half" idx="2"/>
          </p:nvPr>
        </p:nvSpPr>
        <p:spPr>
          <a:xfrm>
            <a:off x="6172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04/11/2020</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7143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4" name="Chỗ dành sẵn cho Nội dung 3"/>
          <p:cNvSpPr>
            <a:spLocks noGrp="1"/>
          </p:cNvSpPr>
          <p:nvPr>
            <p:ph sz="half" idx="2"/>
          </p:nvPr>
        </p:nvSpPr>
        <p:spPr>
          <a:xfrm>
            <a:off x="839788" y="2505075"/>
            <a:ext cx="5157787"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7" name="Chỗ dành sẵn cho Ngày tháng 6"/>
          <p:cNvSpPr>
            <a:spLocks noGrp="1"/>
          </p:cNvSpPr>
          <p:nvPr>
            <p:ph type="dt" sz="half" idx="10"/>
          </p:nvPr>
        </p:nvSpPr>
        <p:spPr/>
        <p:txBody>
          <a:bodyPr/>
          <a:lstStyle/>
          <a:p>
            <a:fld id="{E287236D-C680-4349-9A96-AEA01B6A4E8F}" type="datetimeFigureOut">
              <a:rPr lang="vi-VN" smtClean="0"/>
              <a:t>04/11/2020</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9530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E287236D-C680-4349-9A96-AEA01B6A4E8F}" type="datetimeFigureOut">
              <a:rPr lang="vi-VN" smtClean="0"/>
              <a:t>04/11/2020</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01340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E287236D-C680-4349-9A96-AEA01B6A4E8F}" type="datetimeFigureOut">
              <a:rPr lang="vi-VN" smtClean="0"/>
              <a:t>04/11/2020</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3857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04/11/2020</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3802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04/11/2020</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86014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7236D-C680-4349-9A96-AEA01B6A4E8F}" type="datetimeFigureOut">
              <a:rPr lang="vi-VN" smtClean="0"/>
              <a:t>04/11/2020</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3336428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18521135@gm.uit.edu.vn" TargetMode="External"/><Relationship Id="rId2" Type="http://schemas.openxmlformats.org/officeDocument/2006/relationships/hyperlink" Target="mailto:18521348@gm.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0DeznFqrgAI?feature=oembe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rat-in-a-maze-backtracking-2/" TargetMode="External"/><Relationship Id="rId2" Type="http://schemas.openxmlformats.org/officeDocument/2006/relationships/hyperlink" Target="https://ece.uwaterloo.ca/~dwharder/aads/Algorithms/Backtracking/Peg_solitair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video" Target="https://www.youtube.com/embed/wvt1QpKAI9E?feature=oembed"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video" Target="https://www.youtube.com/embed/PwxGTHraMNg?start=2&amp;feature=oemb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4DAA2AB5-D050-4E90-ACCB-2B69E1F2F89A}"/>
              </a:ext>
            </a:extLst>
          </p:cNvPr>
          <p:cNvSpPr>
            <a:spLocks noGrp="1"/>
          </p:cNvSpPr>
          <p:nvPr>
            <p:ph type="title"/>
          </p:nvPr>
        </p:nvSpPr>
        <p:spPr>
          <a:xfrm>
            <a:off x="804671" y="640263"/>
            <a:ext cx="3284331" cy="5254510"/>
          </a:xfrm>
        </p:spPr>
        <p:txBody>
          <a:bodyPr>
            <a:normAutofit/>
          </a:bodyPr>
          <a:lstStyle/>
          <a:p>
            <a:r>
              <a:rPr lang="vi-VN" err="1">
                <a:latin typeface="Times New Roman"/>
                <a:cs typeface="Times New Roman"/>
              </a:rPr>
              <a:t>Backtracking</a:t>
            </a:r>
            <a:br>
              <a:rPr lang="vi-VN">
                <a:latin typeface="Times New Roman"/>
                <a:cs typeface="Times New Roman"/>
              </a:rPr>
            </a:br>
            <a:r>
              <a:rPr lang="vi-VN">
                <a:latin typeface="Times New Roman"/>
                <a:cs typeface="Times New Roman"/>
              </a:rPr>
              <a:t>(</a:t>
            </a:r>
            <a:r>
              <a:rPr lang="vi-VN" err="1">
                <a:latin typeface="Times New Roman"/>
                <a:cs typeface="Times New Roman"/>
              </a:rPr>
              <a:t>Thuật</a:t>
            </a:r>
            <a:r>
              <a:rPr lang="vi-VN">
                <a:latin typeface="Times New Roman"/>
                <a:cs typeface="Times New Roman"/>
              </a:rPr>
              <a:t> </a:t>
            </a:r>
            <a:r>
              <a:rPr lang="vi-VN" err="1">
                <a:latin typeface="Times New Roman"/>
                <a:cs typeface="Times New Roman"/>
              </a:rPr>
              <a:t>toán</a:t>
            </a:r>
            <a:r>
              <a:rPr lang="vi-VN">
                <a:latin typeface="Times New Roman"/>
                <a:cs typeface="Times New Roman"/>
              </a:rPr>
              <a:t> quay lui)</a:t>
            </a:r>
          </a:p>
        </p:txBody>
      </p:sp>
      <p:sp>
        <p:nvSpPr>
          <p:cNvPr id="3" name="Chỗ dành sẵn cho Nội dung 2">
            <a:extLst>
              <a:ext uri="{FF2B5EF4-FFF2-40B4-BE49-F238E27FC236}">
                <a16:creationId xmlns:a16="http://schemas.microsoft.com/office/drawing/2014/main" id="{7422731A-E29E-45F2-ABF9-652D1F085E1A}"/>
              </a:ext>
            </a:extLst>
          </p:cNvPr>
          <p:cNvSpPr>
            <a:spLocks noGrp="1"/>
          </p:cNvSpPr>
          <p:nvPr>
            <p:ph idx="1"/>
          </p:nvPr>
        </p:nvSpPr>
        <p:spPr>
          <a:xfrm>
            <a:off x="5358384" y="640263"/>
            <a:ext cx="6210372" cy="5254510"/>
          </a:xfrm>
        </p:spPr>
        <p:txBody>
          <a:bodyPr vert="horz" lIns="91440" tIns="45720" rIns="91440" bIns="45720" rtlCol="0" anchor="ctr">
            <a:normAutofit/>
          </a:bodyPr>
          <a:lstStyle/>
          <a:p>
            <a:pPr marL="0" indent="0">
              <a:buNone/>
            </a:pPr>
            <a:endParaRPr lang="vi-VN" sz="2200">
              <a:solidFill>
                <a:schemeClr val="bg1"/>
              </a:solidFill>
              <a:latin typeface="Arial"/>
              <a:cs typeface="Arial"/>
            </a:endParaRPr>
          </a:p>
          <a:p>
            <a:pPr>
              <a:buFont typeface="Wingdings" panose="020B0604020202020204" pitchFamily="34" charset="0"/>
              <a:buChar char="§"/>
            </a:pPr>
            <a:endParaRPr lang="vi-VN" sz="2200">
              <a:solidFill>
                <a:schemeClr val="bg1"/>
              </a:solidFill>
              <a:latin typeface="Arial"/>
              <a:cs typeface="Arial"/>
            </a:endParaRPr>
          </a:p>
          <a:p>
            <a:pPr marL="0" indent="0">
              <a:buNone/>
            </a:pPr>
            <a:r>
              <a:rPr lang="vi-VN" sz="2200">
                <a:solidFill>
                  <a:schemeClr val="bg1"/>
                </a:solidFill>
                <a:latin typeface="Arial"/>
                <a:cs typeface="Arial"/>
              </a:rPr>
              <a:t>Sinh viên </a:t>
            </a:r>
            <a:r>
              <a:rPr lang="vi-VN" sz="2200" err="1">
                <a:solidFill>
                  <a:schemeClr val="bg1"/>
                </a:solidFill>
                <a:latin typeface="Arial"/>
                <a:cs typeface="Arial"/>
              </a:rPr>
              <a:t>thực</a:t>
            </a:r>
            <a:r>
              <a:rPr lang="vi-VN" sz="2200">
                <a:solidFill>
                  <a:schemeClr val="bg1"/>
                </a:solidFill>
                <a:latin typeface="Arial"/>
                <a:cs typeface="Arial"/>
              </a:rPr>
              <a:t> </a:t>
            </a:r>
            <a:r>
              <a:rPr lang="vi-VN" sz="2200" err="1">
                <a:solidFill>
                  <a:schemeClr val="bg1"/>
                </a:solidFill>
                <a:latin typeface="Arial"/>
                <a:cs typeface="Arial"/>
              </a:rPr>
              <a:t>hiện</a:t>
            </a:r>
            <a:r>
              <a:rPr lang="vi-VN" sz="2200">
                <a:solidFill>
                  <a:schemeClr val="bg1"/>
                </a:solidFill>
                <a:latin typeface="Arial"/>
                <a:cs typeface="Arial"/>
              </a:rPr>
              <a:t> (</a:t>
            </a:r>
            <a:r>
              <a:rPr lang="vi-VN" sz="2200" err="1">
                <a:solidFill>
                  <a:schemeClr val="bg1"/>
                </a:solidFill>
                <a:latin typeface="Arial"/>
                <a:cs typeface="Arial"/>
              </a:rPr>
              <a:t>Nhóm</a:t>
            </a:r>
            <a:r>
              <a:rPr lang="vi-VN" sz="2200">
                <a:solidFill>
                  <a:schemeClr val="bg1"/>
                </a:solidFill>
                <a:latin typeface="Arial"/>
                <a:cs typeface="Arial"/>
              </a:rPr>
              <a:t> 4- n004)</a:t>
            </a:r>
          </a:p>
          <a:p>
            <a:r>
              <a:rPr lang="vi-VN" sz="2200" err="1">
                <a:solidFill>
                  <a:schemeClr val="bg1"/>
                </a:solidFill>
                <a:latin typeface="Arial"/>
                <a:cs typeface="Arial"/>
              </a:rPr>
              <a:t>Thái</a:t>
            </a:r>
            <a:r>
              <a:rPr lang="vi-VN" sz="2200">
                <a:solidFill>
                  <a:schemeClr val="bg1"/>
                </a:solidFill>
                <a:latin typeface="Arial"/>
                <a:cs typeface="Arial"/>
              </a:rPr>
              <a:t> </a:t>
            </a:r>
            <a:r>
              <a:rPr lang="vi-VN" sz="2200" err="1">
                <a:solidFill>
                  <a:schemeClr val="bg1"/>
                </a:solidFill>
                <a:latin typeface="Arial"/>
                <a:cs typeface="Arial"/>
              </a:rPr>
              <a:t>Hoàng</a:t>
            </a:r>
            <a:r>
              <a:rPr lang="vi-VN" sz="2200">
                <a:solidFill>
                  <a:schemeClr val="bg1"/>
                </a:solidFill>
                <a:latin typeface="Arial"/>
                <a:cs typeface="Arial"/>
              </a:rPr>
              <a:t> Nhân - </a:t>
            </a:r>
            <a:r>
              <a:rPr lang="vi-VN" sz="2200">
                <a:solidFill>
                  <a:schemeClr val="bg1"/>
                </a:solidFill>
                <a:latin typeface="Arial"/>
                <a:cs typeface="Arial"/>
                <a:hlinkClick r:id="rId2">
                  <a:extLst>
                    <a:ext uri="{A12FA001-AC4F-418D-AE19-62706E023703}">
                      <ahyp:hlinkClr xmlns:ahyp="http://schemas.microsoft.com/office/drawing/2018/hyperlinkcolor" val="tx"/>
                    </a:ext>
                  </a:extLst>
                </a:hlinkClick>
              </a:rPr>
              <a:t>18521182@gm.uit.edu.vn</a:t>
            </a:r>
            <a:endParaRPr lang="vi-VN" sz="2200">
              <a:solidFill>
                <a:schemeClr val="bg1"/>
              </a:solidFill>
              <a:latin typeface="Arial" panose="020B0604020202020204" pitchFamily="34" charset="0"/>
              <a:cs typeface="Arial" panose="020B0604020202020204" pitchFamily="34" charset="0"/>
            </a:endParaRPr>
          </a:p>
          <a:p>
            <a:r>
              <a:rPr lang="vi-VN" sz="2200" err="1">
                <a:solidFill>
                  <a:schemeClr val="bg1"/>
                </a:solidFill>
                <a:latin typeface="Arial"/>
                <a:cs typeface="Arial"/>
              </a:rPr>
              <a:t>Đào</a:t>
            </a:r>
            <a:r>
              <a:rPr lang="vi-VN" sz="2200">
                <a:solidFill>
                  <a:schemeClr val="bg1"/>
                </a:solidFill>
                <a:latin typeface="Arial"/>
                <a:cs typeface="Arial"/>
              </a:rPr>
              <a:t> </a:t>
            </a:r>
            <a:r>
              <a:rPr lang="vi-VN" sz="2200" err="1">
                <a:solidFill>
                  <a:schemeClr val="bg1"/>
                </a:solidFill>
                <a:latin typeface="Arial"/>
                <a:cs typeface="Arial"/>
              </a:rPr>
              <a:t>Thị</a:t>
            </a:r>
            <a:r>
              <a:rPr lang="vi-VN" sz="2200">
                <a:solidFill>
                  <a:schemeClr val="bg1"/>
                </a:solidFill>
                <a:latin typeface="Arial"/>
                <a:cs typeface="Arial"/>
              </a:rPr>
              <a:t> Thu Nga - </a:t>
            </a:r>
            <a:r>
              <a:rPr lang="vi-VN" sz="2200">
                <a:solidFill>
                  <a:schemeClr val="bg1"/>
                </a:solidFill>
                <a:latin typeface="Arial"/>
                <a:cs typeface="Arial"/>
                <a:hlinkClick r:id="rId3">
                  <a:extLst>
                    <a:ext uri="{A12FA001-AC4F-418D-AE19-62706E023703}">
                      <ahyp:hlinkClr xmlns:ahyp="http://schemas.microsoft.com/office/drawing/2018/hyperlinkcolor" val="tx"/>
                    </a:ext>
                  </a:extLst>
                </a:hlinkClick>
              </a:rPr>
              <a:t>18521135@gm.uit.edu.vn</a:t>
            </a:r>
            <a:endParaRPr lang="vi-VN" sz="2200">
              <a:solidFill>
                <a:schemeClr val="bg1"/>
              </a:solidFill>
              <a:latin typeface="Arial"/>
              <a:cs typeface="Arial"/>
            </a:endParaRPr>
          </a:p>
          <a:p>
            <a:r>
              <a:rPr lang="vi-VN" sz="2200">
                <a:solidFill>
                  <a:schemeClr val="bg1"/>
                </a:solidFill>
                <a:latin typeface="Arial"/>
                <a:cs typeface="Arial"/>
              </a:rPr>
              <a:t>Lưu </a:t>
            </a:r>
            <a:r>
              <a:rPr lang="vi-VN" sz="2200" err="1">
                <a:solidFill>
                  <a:schemeClr val="bg1"/>
                </a:solidFill>
                <a:latin typeface="Arial"/>
                <a:cs typeface="Arial"/>
              </a:rPr>
              <a:t>Hoàng</a:t>
            </a:r>
            <a:r>
              <a:rPr lang="vi-VN" sz="2200">
                <a:solidFill>
                  <a:schemeClr val="bg1"/>
                </a:solidFill>
                <a:latin typeface="Arial"/>
                <a:cs typeface="Arial"/>
              </a:rPr>
              <a:t> Sơn - </a:t>
            </a:r>
            <a:r>
              <a:rPr lang="vi-VN" sz="2200">
                <a:solidFill>
                  <a:schemeClr val="bg1"/>
                </a:solidFill>
                <a:latin typeface="Arial"/>
                <a:cs typeface="Arial"/>
                <a:hlinkClick r:id="rId2">
                  <a:extLst>
                    <a:ext uri="{A12FA001-AC4F-418D-AE19-62706E023703}">
                      <ahyp:hlinkClr xmlns:ahyp="http://schemas.microsoft.com/office/drawing/2018/hyperlinkcolor" val="tx"/>
                    </a:ext>
                  </a:extLst>
                </a:hlinkClick>
              </a:rPr>
              <a:t>18521348@gm.uit.edu.vn</a:t>
            </a:r>
          </a:p>
          <a:p>
            <a:pPr marL="0" indent="0">
              <a:buNone/>
            </a:pPr>
            <a:endParaRPr lang="vi-VN" sz="2200">
              <a:solidFill>
                <a:schemeClr val="bg1"/>
              </a:solidFill>
              <a:latin typeface="Arial"/>
              <a:cs typeface="Arial"/>
            </a:endParaRPr>
          </a:p>
          <a:p>
            <a:pPr marL="0" indent="0">
              <a:buNone/>
            </a:pPr>
            <a:r>
              <a:rPr lang="vi-VN" sz="2200" err="1">
                <a:solidFill>
                  <a:schemeClr val="bg1"/>
                </a:solidFill>
                <a:latin typeface="Arial"/>
                <a:cs typeface="Arial"/>
              </a:rPr>
              <a:t>Giảng</a:t>
            </a:r>
            <a:r>
              <a:rPr lang="vi-VN" sz="2200">
                <a:solidFill>
                  <a:schemeClr val="bg1"/>
                </a:solidFill>
                <a:latin typeface="Arial"/>
                <a:cs typeface="Arial"/>
              </a:rPr>
              <a:t> viên </a:t>
            </a:r>
            <a:r>
              <a:rPr lang="vi-VN" sz="2200" err="1">
                <a:solidFill>
                  <a:schemeClr val="bg1"/>
                </a:solidFill>
                <a:latin typeface="Arial"/>
                <a:cs typeface="Arial"/>
              </a:rPr>
              <a:t>hướng</a:t>
            </a:r>
            <a:r>
              <a:rPr lang="vi-VN" sz="2200">
                <a:solidFill>
                  <a:schemeClr val="bg1"/>
                </a:solidFill>
                <a:latin typeface="Arial"/>
                <a:cs typeface="Arial"/>
              </a:rPr>
              <a:t> </a:t>
            </a:r>
            <a:r>
              <a:rPr lang="vi-VN" sz="2200" err="1">
                <a:solidFill>
                  <a:schemeClr val="bg1"/>
                </a:solidFill>
                <a:latin typeface="Arial"/>
                <a:cs typeface="Arial"/>
              </a:rPr>
              <a:t>dẫn</a:t>
            </a:r>
            <a:r>
              <a:rPr lang="vi-VN" sz="2200">
                <a:solidFill>
                  <a:schemeClr val="bg1"/>
                </a:solidFill>
                <a:latin typeface="Arial"/>
                <a:cs typeface="Arial"/>
              </a:rPr>
              <a:t>: </a:t>
            </a:r>
            <a:endParaRPr lang="en-US" sz="2200">
              <a:solidFill>
                <a:schemeClr val="bg1"/>
              </a:solidFill>
              <a:ea typeface="+mn-lt"/>
              <a:cs typeface="+mn-lt"/>
            </a:endParaRPr>
          </a:p>
          <a:p>
            <a:pPr>
              <a:buFont typeface="Wingdings,Sans-Serif"/>
              <a:buChar char="§"/>
            </a:pPr>
            <a:r>
              <a:rPr lang="vi-VN" sz="2200">
                <a:solidFill>
                  <a:schemeClr val="bg1"/>
                </a:solidFill>
                <a:latin typeface="Arial"/>
                <a:cs typeface="Arial"/>
              </a:rPr>
              <a:t>Lê </a:t>
            </a:r>
            <a:r>
              <a:rPr lang="vi-VN" sz="2200" err="1">
                <a:solidFill>
                  <a:schemeClr val="bg1"/>
                </a:solidFill>
                <a:latin typeface="Arial"/>
                <a:cs typeface="Arial"/>
              </a:rPr>
              <a:t>Đình</a:t>
            </a:r>
            <a:r>
              <a:rPr lang="vi-VN" sz="2200">
                <a:solidFill>
                  <a:schemeClr val="bg1"/>
                </a:solidFill>
                <a:latin typeface="Arial"/>
                <a:cs typeface="Arial"/>
              </a:rPr>
              <a:t> Duy</a:t>
            </a:r>
            <a:endParaRPr lang="en-US" sz="2200">
              <a:solidFill>
                <a:schemeClr val="bg1"/>
              </a:solidFill>
              <a:ea typeface="+mn-lt"/>
              <a:cs typeface="+mn-lt"/>
            </a:endParaRPr>
          </a:p>
          <a:p>
            <a:pPr>
              <a:buFont typeface="Wingdings,Sans-Serif"/>
              <a:buChar char="§"/>
            </a:pPr>
            <a:r>
              <a:rPr lang="vi-VN" sz="2200" err="1">
                <a:solidFill>
                  <a:schemeClr val="bg1"/>
                </a:solidFill>
                <a:latin typeface="Arial"/>
                <a:cs typeface="Arial"/>
              </a:rPr>
              <a:t>Nguyễn</a:t>
            </a:r>
            <a:r>
              <a:rPr lang="vi-VN" sz="2200">
                <a:solidFill>
                  <a:schemeClr val="bg1"/>
                </a:solidFill>
                <a:latin typeface="Arial"/>
                <a:cs typeface="Arial"/>
              </a:rPr>
              <a:t> Thanh Sơn</a:t>
            </a:r>
            <a:endParaRPr lang="vi-VN">
              <a:solidFill>
                <a:schemeClr val="bg1"/>
              </a:solidFill>
            </a:endParaRPr>
          </a:p>
        </p:txBody>
      </p:sp>
    </p:spTree>
    <p:extLst>
      <p:ext uri="{BB962C8B-B14F-4D97-AF65-F5344CB8AC3E}">
        <p14:creationId xmlns:p14="http://schemas.microsoft.com/office/powerpoint/2010/main" val="42265922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FA1F-6752-704E-978E-27506C7D5749}"/>
              </a:ext>
            </a:extLst>
          </p:cNvPr>
          <p:cNvSpPr>
            <a:spLocks noGrp="1"/>
          </p:cNvSpPr>
          <p:nvPr>
            <p:ph type="title"/>
          </p:nvPr>
        </p:nvSpPr>
        <p:spPr/>
        <p:txBody>
          <a:bodyPr/>
          <a:lstStyle/>
          <a:p>
            <a:r>
              <a:rPr lang="en-US" dirty="0"/>
              <a:t>Knight’s tour</a:t>
            </a:r>
          </a:p>
        </p:txBody>
      </p:sp>
      <p:sp>
        <p:nvSpPr>
          <p:cNvPr id="4" name="TextBox 3">
            <a:extLst>
              <a:ext uri="{FF2B5EF4-FFF2-40B4-BE49-F238E27FC236}">
                <a16:creationId xmlns:a16="http://schemas.microsoft.com/office/drawing/2014/main" id="{23A8BCE5-7D08-204B-8C4A-188B167EFC25}"/>
              </a:ext>
            </a:extLst>
          </p:cNvPr>
          <p:cNvSpPr txBox="1"/>
          <p:nvPr/>
        </p:nvSpPr>
        <p:spPr>
          <a:xfrm>
            <a:off x="838200" y="1834718"/>
            <a:ext cx="10515600" cy="1200329"/>
          </a:xfrm>
          <a:prstGeom prst="rect">
            <a:avLst/>
          </a:prstGeom>
          <a:noFill/>
        </p:spPr>
        <p:txBody>
          <a:bodyPr wrap="square" rtlCol="0">
            <a:spAutoFit/>
          </a:bodyPr>
          <a:lstStyle/>
          <a:p>
            <a:r>
              <a:rPr lang="vi-VN" dirty="0">
                <a:latin typeface="Arial"/>
                <a:cs typeface="Arial"/>
              </a:rPr>
              <a:t>1) Hàm kiểm tra vị trí (x, y) đã đi qua chưa</a:t>
            </a:r>
            <a:endParaRPr lang="vi-VN" dirty="0">
              <a:cs typeface="Arial" panose="020B0604020202020204" pitchFamily="34" charset="0"/>
            </a:endParaRPr>
          </a:p>
          <a:p>
            <a:r>
              <a:rPr lang="vi-VN" dirty="0">
                <a:latin typeface="Arial"/>
                <a:cs typeface="Arial"/>
              </a:rPr>
              <a:t>Hàm này khá đơn giản </a:t>
            </a:r>
          </a:p>
          <a:p>
            <a:endParaRPr lang="vi-VN" dirty="0">
              <a:latin typeface="Arial"/>
              <a:cs typeface="Arial" panose="020B0604020202020204" pitchFamily="34" charset="0"/>
            </a:endParaRPr>
          </a:p>
          <a:p>
            <a:endParaRPr lang="en-US" dirty="0"/>
          </a:p>
        </p:txBody>
      </p:sp>
      <p:pic>
        <p:nvPicPr>
          <p:cNvPr id="5" name="Hình ảnh 4" descr="Ảnh có chứa văn bản&#10;&#10;Mô tả được tự động tạo">
            <a:extLst>
              <a:ext uri="{FF2B5EF4-FFF2-40B4-BE49-F238E27FC236}">
                <a16:creationId xmlns:a16="http://schemas.microsoft.com/office/drawing/2014/main" id="{38926065-DDFE-9445-89C1-C440C5007E5A}"/>
              </a:ext>
            </a:extLst>
          </p:cNvPr>
          <p:cNvPicPr>
            <a:picLocks noChangeAspect="1"/>
          </p:cNvPicPr>
          <p:nvPr/>
        </p:nvPicPr>
        <p:blipFill>
          <a:blip r:embed="rId2"/>
          <a:stretch>
            <a:fillRect/>
          </a:stretch>
        </p:blipFill>
        <p:spPr>
          <a:xfrm>
            <a:off x="838200" y="2888284"/>
            <a:ext cx="8582498" cy="2443448"/>
          </a:xfrm>
          <a:prstGeom prst="rect">
            <a:avLst/>
          </a:prstGeom>
        </p:spPr>
      </p:pic>
    </p:spTree>
    <p:extLst>
      <p:ext uri="{BB962C8B-B14F-4D97-AF65-F5344CB8AC3E}">
        <p14:creationId xmlns:p14="http://schemas.microsoft.com/office/powerpoint/2010/main" val="3870910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FA1F-6752-704E-978E-27506C7D5749}"/>
              </a:ext>
            </a:extLst>
          </p:cNvPr>
          <p:cNvSpPr>
            <a:spLocks noGrp="1"/>
          </p:cNvSpPr>
          <p:nvPr>
            <p:ph type="title"/>
          </p:nvPr>
        </p:nvSpPr>
        <p:spPr/>
        <p:txBody>
          <a:bodyPr/>
          <a:lstStyle/>
          <a:p>
            <a:r>
              <a:rPr lang="en-US" dirty="0"/>
              <a:t>Knight’s tour</a:t>
            </a:r>
          </a:p>
        </p:txBody>
      </p:sp>
      <p:sp>
        <p:nvSpPr>
          <p:cNvPr id="4" name="TextBox 3">
            <a:extLst>
              <a:ext uri="{FF2B5EF4-FFF2-40B4-BE49-F238E27FC236}">
                <a16:creationId xmlns:a16="http://schemas.microsoft.com/office/drawing/2014/main" id="{23A8BCE5-7D08-204B-8C4A-188B167EFC25}"/>
              </a:ext>
            </a:extLst>
          </p:cNvPr>
          <p:cNvSpPr txBox="1"/>
          <p:nvPr/>
        </p:nvSpPr>
        <p:spPr>
          <a:xfrm>
            <a:off x="838200" y="1834718"/>
            <a:ext cx="10515600" cy="1200329"/>
          </a:xfrm>
          <a:prstGeom prst="rect">
            <a:avLst/>
          </a:prstGeom>
          <a:noFill/>
        </p:spPr>
        <p:txBody>
          <a:bodyPr wrap="square" rtlCol="0">
            <a:spAutoFit/>
          </a:bodyPr>
          <a:lstStyle/>
          <a:p>
            <a:r>
              <a:rPr lang="vi-VN" dirty="0">
                <a:latin typeface="Arial"/>
                <a:cs typeface="Arial"/>
              </a:rPr>
              <a:t>2) Hàm in ra kết quả:</a:t>
            </a:r>
          </a:p>
          <a:p>
            <a:endParaRPr lang="vi-VN" dirty="0">
              <a:latin typeface="Arial"/>
              <a:cs typeface="Arial" panose="020B0604020202020204" pitchFamily="34" charset="0"/>
            </a:endParaRPr>
          </a:p>
          <a:p>
            <a:endParaRPr lang="vi-VN" dirty="0">
              <a:latin typeface="Arial"/>
              <a:cs typeface="Arial" panose="020B0604020202020204" pitchFamily="34" charset="0"/>
            </a:endParaRPr>
          </a:p>
          <a:p>
            <a:endParaRPr lang="en-US" dirty="0"/>
          </a:p>
        </p:txBody>
      </p:sp>
      <p:pic>
        <p:nvPicPr>
          <p:cNvPr id="6" name="Hình ảnh 4" descr="Ảnh có chứa văn bản&#10;&#10;Mô tả được tự động tạo">
            <a:extLst>
              <a:ext uri="{FF2B5EF4-FFF2-40B4-BE49-F238E27FC236}">
                <a16:creationId xmlns:a16="http://schemas.microsoft.com/office/drawing/2014/main" id="{6BD6A264-12C4-FA4E-AB3C-C13699183085}"/>
              </a:ext>
            </a:extLst>
          </p:cNvPr>
          <p:cNvPicPr>
            <a:picLocks noChangeAspect="1"/>
          </p:cNvPicPr>
          <p:nvPr/>
        </p:nvPicPr>
        <p:blipFill>
          <a:blip r:embed="rId2"/>
          <a:stretch>
            <a:fillRect/>
          </a:stretch>
        </p:blipFill>
        <p:spPr>
          <a:xfrm>
            <a:off x="838200" y="2692673"/>
            <a:ext cx="7252569" cy="2832006"/>
          </a:xfrm>
          <a:prstGeom prst="rect">
            <a:avLst/>
          </a:prstGeom>
        </p:spPr>
      </p:pic>
    </p:spTree>
    <p:extLst>
      <p:ext uri="{BB962C8B-B14F-4D97-AF65-F5344CB8AC3E}">
        <p14:creationId xmlns:p14="http://schemas.microsoft.com/office/powerpoint/2010/main" val="15757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FA1F-6752-704E-978E-27506C7D5749}"/>
              </a:ext>
            </a:extLst>
          </p:cNvPr>
          <p:cNvSpPr>
            <a:spLocks noGrp="1"/>
          </p:cNvSpPr>
          <p:nvPr>
            <p:ph type="title"/>
          </p:nvPr>
        </p:nvSpPr>
        <p:spPr/>
        <p:txBody>
          <a:bodyPr/>
          <a:lstStyle/>
          <a:p>
            <a:r>
              <a:rPr lang="en-US" dirty="0"/>
              <a:t>Knight’s tour</a:t>
            </a:r>
          </a:p>
        </p:txBody>
      </p:sp>
      <p:sp>
        <p:nvSpPr>
          <p:cNvPr id="4" name="TextBox 3">
            <a:extLst>
              <a:ext uri="{FF2B5EF4-FFF2-40B4-BE49-F238E27FC236}">
                <a16:creationId xmlns:a16="http://schemas.microsoft.com/office/drawing/2014/main" id="{23A8BCE5-7D08-204B-8C4A-188B167EFC25}"/>
              </a:ext>
            </a:extLst>
          </p:cNvPr>
          <p:cNvSpPr txBox="1"/>
          <p:nvPr/>
        </p:nvSpPr>
        <p:spPr>
          <a:xfrm>
            <a:off x="838200" y="1690688"/>
            <a:ext cx="7608163" cy="369332"/>
          </a:xfrm>
          <a:prstGeom prst="rect">
            <a:avLst/>
          </a:prstGeom>
          <a:noFill/>
        </p:spPr>
        <p:txBody>
          <a:bodyPr wrap="square" rtlCol="0">
            <a:spAutoFit/>
          </a:bodyPr>
          <a:lstStyle/>
          <a:p>
            <a:r>
              <a:rPr lang="vi-VN" dirty="0">
                <a:latin typeface="Arial"/>
                <a:cs typeface="Arial"/>
              </a:rPr>
              <a:t>3) Hàm main tổng hợp:</a:t>
            </a:r>
            <a:endParaRPr lang="vi-VN" dirty="0">
              <a:cs typeface="Arial" panose="020B0604020202020204" pitchFamily="34" charset="0"/>
            </a:endParaRPr>
          </a:p>
        </p:txBody>
      </p:sp>
      <p:pic>
        <p:nvPicPr>
          <p:cNvPr id="6" name="Hình ảnh 5" descr="Ảnh có chứa văn bản&#10;&#10;Mô tả được tự động tạo">
            <a:extLst>
              <a:ext uri="{FF2B5EF4-FFF2-40B4-BE49-F238E27FC236}">
                <a16:creationId xmlns:a16="http://schemas.microsoft.com/office/drawing/2014/main" id="{EAA881ED-CEBB-2843-8EB1-E5685D600EC7}"/>
              </a:ext>
            </a:extLst>
          </p:cNvPr>
          <p:cNvPicPr>
            <a:picLocks noChangeAspect="1"/>
          </p:cNvPicPr>
          <p:nvPr/>
        </p:nvPicPr>
        <p:blipFill>
          <a:blip r:embed="rId2"/>
          <a:stretch>
            <a:fillRect/>
          </a:stretch>
        </p:blipFill>
        <p:spPr>
          <a:xfrm>
            <a:off x="5456818" y="1310446"/>
            <a:ext cx="5979090" cy="4257659"/>
          </a:xfrm>
          <a:prstGeom prst="rect">
            <a:avLst/>
          </a:prstGeom>
        </p:spPr>
      </p:pic>
      <p:sp>
        <p:nvSpPr>
          <p:cNvPr id="7" name="Hộp Văn bản 5">
            <a:extLst>
              <a:ext uri="{FF2B5EF4-FFF2-40B4-BE49-F238E27FC236}">
                <a16:creationId xmlns:a16="http://schemas.microsoft.com/office/drawing/2014/main" id="{11CB4918-CF38-3C42-8490-5F1D3346E3B6}"/>
              </a:ext>
            </a:extLst>
          </p:cNvPr>
          <p:cNvSpPr txBox="1"/>
          <p:nvPr/>
        </p:nvSpPr>
        <p:spPr>
          <a:xfrm>
            <a:off x="838200" y="2515946"/>
            <a:ext cx="31711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cs typeface="Arial"/>
              </a:rPr>
              <a:t>Section 1. Khởi tạo bàn cờ là một mảng 2 chiều với tất cả giá trị bằng -1</a:t>
            </a:r>
          </a:p>
        </p:txBody>
      </p:sp>
      <p:sp>
        <p:nvSpPr>
          <p:cNvPr id="8" name="Hộp Văn bản 6">
            <a:extLst>
              <a:ext uri="{FF2B5EF4-FFF2-40B4-BE49-F238E27FC236}">
                <a16:creationId xmlns:a16="http://schemas.microsoft.com/office/drawing/2014/main" id="{1E30014D-B3C1-294F-9578-F6F7B083340F}"/>
              </a:ext>
            </a:extLst>
          </p:cNvPr>
          <p:cNvSpPr txBox="1"/>
          <p:nvPr/>
        </p:nvSpPr>
        <p:spPr>
          <a:xfrm>
            <a:off x="838200" y="3886779"/>
            <a:ext cx="31607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cs typeface="Arial"/>
              </a:rPr>
              <a:t>Section 2. Khởi tạo các bước di chuyển có thể có của quân Mã</a:t>
            </a:r>
          </a:p>
        </p:txBody>
      </p:sp>
    </p:spTree>
    <p:extLst>
      <p:ext uri="{BB962C8B-B14F-4D97-AF65-F5344CB8AC3E}">
        <p14:creationId xmlns:p14="http://schemas.microsoft.com/office/powerpoint/2010/main" val="52333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FA1F-6752-704E-978E-27506C7D5749}"/>
              </a:ext>
            </a:extLst>
          </p:cNvPr>
          <p:cNvSpPr>
            <a:spLocks noGrp="1"/>
          </p:cNvSpPr>
          <p:nvPr>
            <p:ph type="title"/>
          </p:nvPr>
        </p:nvSpPr>
        <p:spPr/>
        <p:txBody>
          <a:bodyPr/>
          <a:lstStyle/>
          <a:p>
            <a:r>
              <a:rPr lang="en-US" dirty="0"/>
              <a:t>Knight’s tour</a:t>
            </a:r>
          </a:p>
        </p:txBody>
      </p:sp>
      <p:sp>
        <p:nvSpPr>
          <p:cNvPr id="4" name="TextBox 3">
            <a:extLst>
              <a:ext uri="{FF2B5EF4-FFF2-40B4-BE49-F238E27FC236}">
                <a16:creationId xmlns:a16="http://schemas.microsoft.com/office/drawing/2014/main" id="{23A8BCE5-7D08-204B-8C4A-188B167EFC25}"/>
              </a:ext>
            </a:extLst>
          </p:cNvPr>
          <p:cNvSpPr txBox="1"/>
          <p:nvPr/>
        </p:nvSpPr>
        <p:spPr>
          <a:xfrm>
            <a:off x="838200" y="1678978"/>
            <a:ext cx="7608163" cy="369332"/>
          </a:xfrm>
          <a:prstGeom prst="rect">
            <a:avLst/>
          </a:prstGeom>
          <a:noFill/>
        </p:spPr>
        <p:txBody>
          <a:bodyPr wrap="square" rtlCol="0">
            <a:spAutoFit/>
          </a:bodyPr>
          <a:lstStyle/>
          <a:p>
            <a:r>
              <a:rPr lang="vi-VN" dirty="0">
                <a:latin typeface="Arial"/>
                <a:cs typeface="Arial"/>
              </a:rPr>
              <a:t>3) Hàm main tổng hợp:</a:t>
            </a:r>
            <a:endParaRPr lang="vi-VN" dirty="0">
              <a:cs typeface="Arial" panose="020B0604020202020204" pitchFamily="34" charset="0"/>
            </a:endParaRPr>
          </a:p>
        </p:txBody>
      </p:sp>
      <p:sp>
        <p:nvSpPr>
          <p:cNvPr id="9" name="Hộp Văn bản 4">
            <a:extLst>
              <a:ext uri="{FF2B5EF4-FFF2-40B4-BE49-F238E27FC236}">
                <a16:creationId xmlns:a16="http://schemas.microsoft.com/office/drawing/2014/main" id="{4195318A-8AB1-D245-A6E5-82039E103EFA}"/>
              </a:ext>
            </a:extLst>
          </p:cNvPr>
          <p:cNvSpPr txBox="1"/>
          <p:nvPr/>
        </p:nvSpPr>
        <p:spPr>
          <a:xfrm>
            <a:off x="838200" y="2823530"/>
            <a:ext cx="33068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cs typeface="Arial"/>
              </a:rPr>
              <a:t>Secion 3. Khởi tạo vị trí đầu tiên của quân Mã tại (0,0)</a:t>
            </a:r>
          </a:p>
        </p:txBody>
      </p:sp>
      <p:sp>
        <p:nvSpPr>
          <p:cNvPr id="10" name="Hộp Văn bản 5">
            <a:extLst>
              <a:ext uri="{FF2B5EF4-FFF2-40B4-BE49-F238E27FC236}">
                <a16:creationId xmlns:a16="http://schemas.microsoft.com/office/drawing/2014/main" id="{E0DB5F3B-A40D-9649-A7A5-0EC85A84720A}"/>
              </a:ext>
            </a:extLst>
          </p:cNvPr>
          <p:cNvSpPr txBox="1"/>
          <p:nvPr/>
        </p:nvSpPr>
        <p:spPr>
          <a:xfrm>
            <a:off x="838200" y="3938052"/>
            <a:ext cx="32964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cs typeface="Arial"/>
              </a:rPr>
              <a:t>Section 4. Khởi tạo số ô đã đi qua là 1</a:t>
            </a:r>
          </a:p>
        </p:txBody>
      </p:sp>
      <p:sp>
        <p:nvSpPr>
          <p:cNvPr id="11" name="Hộp Văn bản 6">
            <a:extLst>
              <a:ext uri="{FF2B5EF4-FFF2-40B4-BE49-F238E27FC236}">
                <a16:creationId xmlns:a16="http://schemas.microsoft.com/office/drawing/2014/main" id="{2D831371-9D86-AA46-9C82-B383E15E800F}"/>
              </a:ext>
            </a:extLst>
          </p:cNvPr>
          <p:cNvSpPr txBox="1"/>
          <p:nvPr/>
        </p:nvSpPr>
        <p:spPr>
          <a:xfrm>
            <a:off x="838199" y="4716226"/>
            <a:ext cx="329643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cs typeface="Arial"/>
              </a:rPr>
              <a:t>Section 5. Kiểm tra nếu có giải pháp cho bài toán thì in ra màn hình, còn không thì in ra "Solution does not exit"</a:t>
            </a:r>
          </a:p>
        </p:txBody>
      </p:sp>
      <p:pic>
        <p:nvPicPr>
          <p:cNvPr id="12" name="Hình ảnh 4" descr="Ảnh có chứa văn bản&#10;&#10;Mô tả được tự động tạo">
            <a:extLst>
              <a:ext uri="{FF2B5EF4-FFF2-40B4-BE49-F238E27FC236}">
                <a16:creationId xmlns:a16="http://schemas.microsoft.com/office/drawing/2014/main" id="{E0C94A6B-298C-6E4F-8090-933D24552BBA}"/>
              </a:ext>
            </a:extLst>
          </p:cNvPr>
          <p:cNvPicPr>
            <a:picLocks noChangeAspect="1"/>
          </p:cNvPicPr>
          <p:nvPr/>
        </p:nvPicPr>
        <p:blipFill>
          <a:blip r:embed="rId2"/>
          <a:stretch>
            <a:fillRect/>
          </a:stretch>
        </p:blipFill>
        <p:spPr>
          <a:xfrm>
            <a:off x="4820078" y="1783782"/>
            <a:ext cx="7252569" cy="3290436"/>
          </a:xfrm>
          <a:prstGeom prst="rect">
            <a:avLst/>
          </a:prstGeom>
        </p:spPr>
      </p:pic>
    </p:spTree>
    <p:extLst>
      <p:ext uri="{BB962C8B-B14F-4D97-AF65-F5344CB8AC3E}">
        <p14:creationId xmlns:p14="http://schemas.microsoft.com/office/powerpoint/2010/main" val="3363609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FA1F-6752-704E-978E-27506C7D5749}"/>
              </a:ext>
            </a:extLst>
          </p:cNvPr>
          <p:cNvSpPr>
            <a:spLocks noGrp="1"/>
          </p:cNvSpPr>
          <p:nvPr>
            <p:ph type="title"/>
          </p:nvPr>
        </p:nvSpPr>
        <p:spPr/>
        <p:txBody>
          <a:bodyPr/>
          <a:lstStyle/>
          <a:p>
            <a:r>
              <a:rPr lang="en-US" dirty="0"/>
              <a:t>Knight’s tour</a:t>
            </a:r>
          </a:p>
        </p:txBody>
      </p:sp>
      <p:sp>
        <p:nvSpPr>
          <p:cNvPr id="4" name="TextBox 3">
            <a:extLst>
              <a:ext uri="{FF2B5EF4-FFF2-40B4-BE49-F238E27FC236}">
                <a16:creationId xmlns:a16="http://schemas.microsoft.com/office/drawing/2014/main" id="{23A8BCE5-7D08-204B-8C4A-188B167EFC25}"/>
              </a:ext>
            </a:extLst>
          </p:cNvPr>
          <p:cNvSpPr txBox="1"/>
          <p:nvPr/>
        </p:nvSpPr>
        <p:spPr>
          <a:xfrm>
            <a:off x="838200" y="1695612"/>
            <a:ext cx="3361267" cy="923330"/>
          </a:xfrm>
          <a:prstGeom prst="rect">
            <a:avLst/>
          </a:prstGeom>
          <a:noFill/>
        </p:spPr>
        <p:txBody>
          <a:bodyPr wrap="square" rtlCol="0">
            <a:spAutoFit/>
          </a:bodyPr>
          <a:lstStyle/>
          <a:p>
            <a:r>
              <a:rPr lang="vi-VN" dirty="0">
                <a:latin typeface="Arial"/>
                <a:cs typeface="Arial"/>
              </a:rPr>
              <a:t>4) Hàm chính thực </a:t>
            </a:r>
          </a:p>
          <a:p>
            <a:r>
              <a:rPr lang="vi-VN" dirty="0">
                <a:latin typeface="Arial"/>
                <a:cs typeface="Arial"/>
              </a:rPr>
              <a:t>hiện backtracking</a:t>
            </a:r>
            <a:endParaRPr lang="vi-VN" dirty="0">
              <a:cs typeface="Arial" panose="020B0604020202020204" pitchFamily="34" charset="0"/>
            </a:endParaRPr>
          </a:p>
          <a:p>
            <a:r>
              <a:rPr lang="vi-VN" dirty="0">
                <a:latin typeface="Arial"/>
                <a:cs typeface="Arial"/>
              </a:rPr>
              <a:t>  </a:t>
            </a:r>
            <a:endParaRPr lang="vi-VN" dirty="0">
              <a:latin typeface="Arial"/>
              <a:cs typeface="Arial" panose="020B0604020202020204" pitchFamily="34" charset="0"/>
            </a:endParaRPr>
          </a:p>
        </p:txBody>
      </p:sp>
      <p:pic>
        <p:nvPicPr>
          <p:cNvPr id="8" name="Hình ảnh 4" descr="Ảnh có chứa văn bản&#10;&#10;Mô tả được tự động tạo">
            <a:extLst>
              <a:ext uri="{FF2B5EF4-FFF2-40B4-BE49-F238E27FC236}">
                <a16:creationId xmlns:a16="http://schemas.microsoft.com/office/drawing/2014/main" id="{2CB49533-0F39-564E-AA95-C565D16CABF1}"/>
              </a:ext>
            </a:extLst>
          </p:cNvPr>
          <p:cNvPicPr>
            <a:picLocks noChangeAspect="1"/>
          </p:cNvPicPr>
          <p:nvPr/>
        </p:nvPicPr>
        <p:blipFill>
          <a:blip r:embed="rId2"/>
          <a:stretch>
            <a:fillRect/>
          </a:stretch>
        </p:blipFill>
        <p:spPr>
          <a:xfrm>
            <a:off x="4642281" y="1076480"/>
            <a:ext cx="7263007" cy="4705039"/>
          </a:xfrm>
          <a:prstGeom prst="rect">
            <a:avLst/>
          </a:prstGeom>
        </p:spPr>
      </p:pic>
    </p:spTree>
    <p:extLst>
      <p:ext uri="{BB962C8B-B14F-4D97-AF65-F5344CB8AC3E}">
        <p14:creationId xmlns:p14="http://schemas.microsoft.com/office/powerpoint/2010/main" val="3477602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FA1F-6752-704E-978E-27506C7D5749}"/>
              </a:ext>
            </a:extLst>
          </p:cNvPr>
          <p:cNvSpPr>
            <a:spLocks noGrp="1"/>
          </p:cNvSpPr>
          <p:nvPr>
            <p:ph type="title"/>
          </p:nvPr>
        </p:nvSpPr>
        <p:spPr/>
        <p:txBody>
          <a:bodyPr/>
          <a:lstStyle/>
          <a:p>
            <a:r>
              <a:rPr lang="en-US" dirty="0"/>
              <a:t>Knight’s tour</a:t>
            </a:r>
          </a:p>
        </p:txBody>
      </p:sp>
      <p:pic>
        <p:nvPicPr>
          <p:cNvPr id="5" name="Hình ảnh 10" descr="Ảnh có chứa văn bản&#10;&#10;Mô tả được tự động tạo">
            <a:extLst>
              <a:ext uri="{FF2B5EF4-FFF2-40B4-BE49-F238E27FC236}">
                <a16:creationId xmlns:a16="http://schemas.microsoft.com/office/drawing/2014/main" id="{5658FD9A-4EF9-0743-BBF6-998BE9E4A728}"/>
              </a:ext>
            </a:extLst>
          </p:cNvPr>
          <p:cNvPicPr>
            <a:picLocks noChangeAspect="1"/>
          </p:cNvPicPr>
          <p:nvPr/>
        </p:nvPicPr>
        <p:blipFill>
          <a:blip r:embed="rId2"/>
          <a:stretch>
            <a:fillRect/>
          </a:stretch>
        </p:blipFill>
        <p:spPr>
          <a:xfrm>
            <a:off x="5341946" y="1201069"/>
            <a:ext cx="6668021" cy="4455861"/>
          </a:xfrm>
          <a:prstGeom prst="rect">
            <a:avLst/>
          </a:prstGeom>
        </p:spPr>
      </p:pic>
      <p:sp>
        <p:nvSpPr>
          <p:cNvPr id="6" name="Hộp Văn bản 10">
            <a:extLst>
              <a:ext uri="{FF2B5EF4-FFF2-40B4-BE49-F238E27FC236}">
                <a16:creationId xmlns:a16="http://schemas.microsoft.com/office/drawing/2014/main" id="{6DACE9B7-4807-7A41-95FC-4B461CC16A73}"/>
              </a:ext>
            </a:extLst>
          </p:cNvPr>
          <p:cNvSpPr txBox="1"/>
          <p:nvPr/>
        </p:nvSpPr>
        <p:spPr>
          <a:xfrm>
            <a:off x="838200" y="1690688"/>
            <a:ext cx="460122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cs typeface="Arial"/>
              </a:rPr>
              <a:t>Hàm solveKTUtil có các tham số đưa vào lần lượt là: kích thước bàn cờ(n), trạng thái bàn cờ hiện tại(board), vị trí hiện tại của quân Mã (curr_x, curr_y), nước di chuyển quân Mã(move_x, move_y) và số ô mà quân Mã đã đi qua(pos)</a:t>
            </a:r>
          </a:p>
        </p:txBody>
      </p:sp>
    </p:spTree>
    <p:extLst>
      <p:ext uri="{BB962C8B-B14F-4D97-AF65-F5344CB8AC3E}">
        <p14:creationId xmlns:p14="http://schemas.microsoft.com/office/powerpoint/2010/main" val="912288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FA1F-6752-704E-978E-27506C7D5749}"/>
              </a:ext>
            </a:extLst>
          </p:cNvPr>
          <p:cNvSpPr>
            <a:spLocks noGrp="1"/>
          </p:cNvSpPr>
          <p:nvPr>
            <p:ph type="title"/>
          </p:nvPr>
        </p:nvSpPr>
        <p:spPr/>
        <p:txBody>
          <a:bodyPr/>
          <a:lstStyle/>
          <a:p>
            <a:r>
              <a:rPr lang="en-US" dirty="0"/>
              <a:t>Knight’s tour</a:t>
            </a:r>
          </a:p>
        </p:txBody>
      </p:sp>
      <p:pic>
        <p:nvPicPr>
          <p:cNvPr id="7" name="Hình ảnh 4" descr="Ảnh có chứa văn bản&#10;&#10;Mô tả được tự động tạo">
            <a:extLst>
              <a:ext uri="{FF2B5EF4-FFF2-40B4-BE49-F238E27FC236}">
                <a16:creationId xmlns:a16="http://schemas.microsoft.com/office/drawing/2014/main" id="{B33D475F-B049-E242-B012-62D9776C549A}"/>
              </a:ext>
            </a:extLst>
          </p:cNvPr>
          <p:cNvPicPr>
            <a:picLocks noGrp="1" noChangeAspect="1"/>
          </p:cNvPicPr>
          <p:nvPr>
            <p:ph idx="1"/>
          </p:nvPr>
        </p:nvPicPr>
        <p:blipFill>
          <a:blip r:embed="rId2"/>
          <a:stretch>
            <a:fillRect/>
          </a:stretch>
        </p:blipFill>
        <p:spPr>
          <a:xfrm>
            <a:off x="5042768" y="995166"/>
            <a:ext cx="7272925" cy="4867667"/>
          </a:xfrm>
        </p:spPr>
      </p:pic>
      <p:sp>
        <p:nvSpPr>
          <p:cNvPr id="8" name="Hộp Văn bản 4">
            <a:extLst>
              <a:ext uri="{FF2B5EF4-FFF2-40B4-BE49-F238E27FC236}">
                <a16:creationId xmlns:a16="http://schemas.microsoft.com/office/drawing/2014/main" id="{8DB502F7-AFFA-C34F-B66A-05AAE643DA86}"/>
              </a:ext>
            </a:extLst>
          </p:cNvPr>
          <p:cNvSpPr txBox="1"/>
          <p:nvPr/>
        </p:nvSpPr>
        <p:spPr>
          <a:xfrm>
            <a:off x="838200" y="1710620"/>
            <a:ext cx="420456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cs typeface="Arial"/>
              </a:rPr>
              <a:t>Trước tiên, ta sẽ kiểm tra số ô mà quân Mã đã đi qua, nếu quân Mã đã đi qua tất cả các ô (n^2) thì trả về True</a:t>
            </a:r>
          </a:p>
        </p:txBody>
      </p:sp>
    </p:spTree>
    <p:extLst>
      <p:ext uri="{BB962C8B-B14F-4D97-AF65-F5344CB8AC3E}">
        <p14:creationId xmlns:p14="http://schemas.microsoft.com/office/powerpoint/2010/main" val="3101986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344A-A502-B747-A029-AD742290243B}"/>
              </a:ext>
            </a:extLst>
          </p:cNvPr>
          <p:cNvSpPr>
            <a:spLocks noGrp="1"/>
          </p:cNvSpPr>
          <p:nvPr>
            <p:ph type="title"/>
          </p:nvPr>
        </p:nvSpPr>
        <p:spPr/>
        <p:txBody>
          <a:bodyPr/>
          <a:lstStyle/>
          <a:p>
            <a:r>
              <a:rPr lang="en-US" dirty="0"/>
              <a:t>Knight’s tour</a:t>
            </a:r>
          </a:p>
        </p:txBody>
      </p:sp>
      <p:sp>
        <p:nvSpPr>
          <p:cNvPr id="4" name="Hộp Văn bản 1">
            <a:extLst>
              <a:ext uri="{FF2B5EF4-FFF2-40B4-BE49-F238E27FC236}">
                <a16:creationId xmlns:a16="http://schemas.microsoft.com/office/drawing/2014/main" id="{EDC86894-B872-9E41-97D6-CFC7984BE391}"/>
              </a:ext>
            </a:extLst>
          </p:cNvPr>
          <p:cNvSpPr txBox="1"/>
          <p:nvPr/>
        </p:nvSpPr>
        <p:spPr>
          <a:xfrm>
            <a:off x="838200" y="1383597"/>
            <a:ext cx="368567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cs typeface="Arial"/>
              </a:rPr>
              <a:t>Section 1. Ở đây sẽ duyệt qua tất cả các bước đi có thể có của quân Mã (cụ thể là 8 nước). Xem nước đi nào có thể thỏa mãn, thì gán index tại đó bằng giá trị pos</a:t>
            </a:r>
          </a:p>
        </p:txBody>
      </p:sp>
      <p:pic>
        <p:nvPicPr>
          <p:cNvPr id="5" name="Hình ảnh 7" descr="Ảnh có chứa văn bản&#10;&#10;Mô tả được tự động tạo">
            <a:extLst>
              <a:ext uri="{FF2B5EF4-FFF2-40B4-BE49-F238E27FC236}">
                <a16:creationId xmlns:a16="http://schemas.microsoft.com/office/drawing/2014/main" id="{BBD50925-E561-1D40-A13D-35D3179A43D1}"/>
              </a:ext>
            </a:extLst>
          </p:cNvPr>
          <p:cNvPicPr>
            <a:picLocks noGrp="1" noChangeAspect="1"/>
          </p:cNvPicPr>
          <p:nvPr>
            <p:ph idx="1"/>
          </p:nvPr>
        </p:nvPicPr>
        <p:blipFill>
          <a:blip r:embed="rId2"/>
          <a:stretch>
            <a:fillRect/>
          </a:stretch>
        </p:blipFill>
        <p:spPr>
          <a:xfrm>
            <a:off x="5067616" y="1129864"/>
            <a:ext cx="7044793" cy="4716680"/>
          </a:xfrm>
        </p:spPr>
      </p:pic>
      <p:sp>
        <p:nvSpPr>
          <p:cNvPr id="6" name="Hộp Văn bản 7">
            <a:extLst>
              <a:ext uri="{FF2B5EF4-FFF2-40B4-BE49-F238E27FC236}">
                <a16:creationId xmlns:a16="http://schemas.microsoft.com/office/drawing/2014/main" id="{3C0D5CDD-E586-5747-9156-5F412D27F410}"/>
              </a:ext>
            </a:extLst>
          </p:cNvPr>
          <p:cNvSpPr txBox="1"/>
          <p:nvPr/>
        </p:nvSpPr>
        <p:spPr>
          <a:xfrm>
            <a:off x="841737" y="3125395"/>
            <a:ext cx="347388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cs typeface="Arial"/>
              </a:rPr>
              <a:t>Section 2.Tiến hành đệ quy hàm solveKTUtil để kiểm tra các nước đi con của nước đi hiện tại. Nếu tất cả các nước đi thỏa mãn thì trả về giá trị True. Nếu không có nước đi con khả dĩ nào thỏa mãn (tức là không giải quyết được bài toán) thì ta xóa nước đi hiện tại. </a:t>
            </a:r>
          </a:p>
        </p:txBody>
      </p:sp>
      <p:sp>
        <p:nvSpPr>
          <p:cNvPr id="7" name="Hộp Văn bản 8">
            <a:extLst>
              <a:ext uri="{FF2B5EF4-FFF2-40B4-BE49-F238E27FC236}">
                <a16:creationId xmlns:a16="http://schemas.microsoft.com/office/drawing/2014/main" id="{20325BFB-D654-E349-ADBD-52B8BB142AF6}"/>
              </a:ext>
            </a:extLst>
          </p:cNvPr>
          <p:cNvSpPr txBox="1"/>
          <p:nvPr/>
        </p:nvSpPr>
        <p:spPr>
          <a:xfrm>
            <a:off x="838475" y="5846544"/>
            <a:ext cx="34634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Arial"/>
                <a:cs typeface="Arial"/>
              </a:rPr>
              <a:t>Nếu không có bất kì nước đi nào hợp lệ thì trả về False</a:t>
            </a:r>
          </a:p>
        </p:txBody>
      </p:sp>
    </p:spTree>
    <p:extLst>
      <p:ext uri="{BB962C8B-B14F-4D97-AF65-F5344CB8AC3E}">
        <p14:creationId xmlns:p14="http://schemas.microsoft.com/office/powerpoint/2010/main" val="244884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B6B2-CE24-BD49-9A38-8822E1556BEE}"/>
              </a:ext>
            </a:extLst>
          </p:cNvPr>
          <p:cNvSpPr>
            <a:spLocks noGrp="1"/>
          </p:cNvSpPr>
          <p:nvPr>
            <p:ph type="title"/>
          </p:nvPr>
        </p:nvSpPr>
        <p:spPr/>
        <p:txBody>
          <a:bodyPr/>
          <a:lstStyle/>
          <a:p>
            <a:r>
              <a:rPr lang="en-US" dirty="0"/>
              <a:t>Knight’s tour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85A0C80-7673-8141-8121-CBD3A02798E8}"/>
                  </a:ext>
                </a:extLst>
              </p:cNvPr>
              <p:cNvSpPr txBox="1"/>
              <p:nvPr/>
            </p:nvSpPr>
            <p:spPr>
              <a:xfrm>
                <a:off x="838200" y="1690688"/>
                <a:ext cx="10515600" cy="4135748"/>
              </a:xfrm>
              <a:prstGeom prst="rect">
                <a:avLst/>
              </a:prstGeom>
              <a:noFill/>
            </p:spPr>
            <p:txBody>
              <a:bodyPr wrap="square" rtlCol="0">
                <a:spAutoFit/>
              </a:bodyPr>
              <a:lstStyle/>
              <a:p>
                <a:r>
                  <a:rPr lang="vi-VN" sz="2000" dirty="0">
                    <a:latin typeface="Arial"/>
                    <a:cs typeface="Arial"/>
                  </a:rPr>
                  <a:t>Nhận xét:</a:t>
                </a:r>
              </a:p>
              <a:p>
                <a:endParaRPr lang="vi-VN" sz="2000" dirty="0">
                  <a:cs typeface="Arial" panose="020B0604020202020204" pitchFamily="34" charset="0"/>
                </a:endParaRPr>
              </a:p>
              <a:p>
                <a:pPr marL="342900" indent="-342900">
                  <a:buFont typeface="Wingdings" pitchFamily="2" charset="2"/>
                  <a:buChar char="§"/>
                </a:pPr>
                <a:r>
                  <a:rPr lang="vi-VN" sz="2000" dirty="0">
                    <a:latin typeface="Arial"/>
                    <a:cs typeface="Arial"/>
                  </a:rPr>
                  <a:t>Dễ thấy bàn cờ có tổng cộng </a:t>
                </a:r>
                <a14:m>
                  <m:oMath xmlns:m="http://schemas.openxmlformats.org/officeDocument/2006/math">
                    <m:sSup>
                      <m:sSupPr>
                        <m:ctrlPr>
                          <a:rPr lang="vi-VN" sz="2000" i="1" smtClean="0">
                            <a:latin typeface="Cambria Math" panose="02040503050406030204" pitchFamily="18" charset="0"/>
                            <a:cs typeface="Arial"/>
                          </a:rPr>
                        </m:ctrlPr>
                      </m:sSupPr>
                      <m:e>
                        <m:r>
                          <a:rPr lang="vi-VN" sz="2000" b="0" i="1" smtClean="0">
                            <a:latin typeface="Cambria Math" panose="02040503050406030204" pitchFamily="18" charset="0"/>
                            <a:cs typeface="Arial"/>
                          </a:rPr>
                          <m:t>𝑁</m:t>
                        </m:r>
                      </m:e>
                      <m:sup>
                        <m:r>
                          <a:rPr lang="vi-VN" sz="2000" i="1">
                            <a:latin typeface="Cambria Math" panose="02040503050406030204" pitchFamily="18" charset="0"/>
                            <a:cs typeface="Arial"/>
                          </a:rPr>
                          <m:t>2</m:t>
                        </m:r>
                      </m:sup>
                    </m:sSup>
                  </m:oMath>
                </a14:m>
                <a:r>
                  <a:rPr lang="vi-VN" sz="2000" dirty="0">
                    <a:latin typeface="Arial"/>
                    <a:cs typeface="Arial"/>
                  </a:rPr>
                  <a:t> ô. Từ ô bắt đầu ta thực hiện đệ quy </a:t>
                </a:r>
                <a14:m>
                  <m:oMath xmlns:m="http://schemas.openxmlformats.org/officeDocument/2006/math">
                    <m:r>
                      <m:rPr>
                        <m:sty m:val="p"/>
                      </m:rPr>
                      <a:rPr lang="vi-VN" sz="2000" i="1" dirty="0" smtClean="0">
                        <a:latin typeface="Cambria Math" panose="02040503050406030204" pitchFamily="18" charset="0"/>
                        <a:cs typeface="Arial"/>
                      </a:rPr>
                      <m:t>N</m:t>
                    </m:r>
                  </m:oMath>
                </a14:m>
                <a:r>
                  <a:rPr lang="vi-VN" sz="2000" dirty="0">
                    <a:latin typeface="Arial"/>
                    <a:cs typeface="Arial"/>
                  </a:rPr>
                  <a:t> nước đi, ứng với </a:t>
                </a:r>
                <a14:m>
                  <m:oMath xmlns:m="http://schemas.openxmlformats.org/officeDocument/2006/math">
                    <m:r>
                      <a:rPr lang="en-US" sz="2000" b="0" i="1" smtClean="0">
                        <a:latin typeface="Cambria Math" panose="02040503050406030204" pitchFamily="18" charset="0"/>
                        <a:cs typeface="Arial"/>
                      </a:rPr>
                      <m:t>8</m:t>
                    </m:r>
                  </m:oMath>
                </a14:m>
                <a:r>
                  <a:rPr lang="vi-VN" sz="2000" dirty="0">
                    <a:latin typeface="Arial"/>
                    <a:cs typeface="Arial"/>
                  </a:rPr>
                  <a:t> ô con ( là số nước đi của quân mã ). Và cứ tiếp tục như vậy cho đến khi hết </a:t>
                </a:r>
                <a14:m>
                  <m:oMath xmlns:m="http://schemas.openxmlformats.org/officeDocument/2006/math">
                    <m:sSup>
                      <m:sSupPr>
                        <m:ctrlPr>
                          <a:rPr lang="vi-VN" sz="2000" i="1">
                            <a:latin typeface="Cambria Math" panose="02040503050406030204" pitchFamily="18" charset="0"/>
                            <a:cs typeface="Arial"/>
                          </a:rPr>
                        </m:ctrlPr>
                      </m:sSupPr>
                      <m:e>
                        <m:r>
                          <a:rPr lang="vi-VN" sz="2000" i="1">
                            <a:latin typeface="Cambria Math" panose="02040503050406030204" pitchFamily="18" charset="0"/>
                            <a:cs typeface="Arial"/>
                          </a:rPr>
                          <m:t>𝑁</m:t>
                        </m:r>
                      </m:e>
                      <m:sup>
                        <m:r>
                          <a:rPr lang="vi-VN" sz="2000" i="1">
                            <a:latin typeface="Cambria Math" panose="02040503050406030204" pitchFamily="18" charset="0"/>
                            <a:cs typeface="Arial"/>
                          </a:rPr>
                          <m:t>2</m:t>
                        </m:r>
                      </m:sup>
                    </m:sSup>
                  </m:oMath>
                </a14:m>
                <a:r>
                  <a:rPr lang="vi-VN" sz="2000" dirty="0">
                    <a:latin typeface="Arial"/>
                    <a:cs typeface="Arial"/>
                  </a:rPr>
                  <a:t> ô. Do đó độ phức tạp thuật toán là O(</a:t>
                </a:r>
                <a14:m>
                  <m:oMath xmlns:m="http://schemas.openxmlformats.org/officeDocument/2006/math">
                    <m:sSup>
                      <m:sSupPr>
                        <m:ctrlPr>
                          <a:rPr lang="vi-VN" sz="2000" i="1" smtClean="0">
                            <a:latin typeface="Cambria Math" panose="02040503050406030204" pitchFamily="18" charset="0"/>
                            <a:cs typeface="Arial"/>
                          </a:rPr>
                        </m:ctrlPr>
                      </m:sSupPr>
                      <m:e>
                        <m:r>
                          <a:rPr lang="en-US" sz="2000" b="0" i="1" smtClean="0">
                            <a:latin typeface="Cambria Math" panose="02040503050406030204" pitchFamily="18" charset="0"/>
                            <a:cs typeface="Arial"/>
                          </a:rPr>
                          <m:t>8</m:t>
                        </m:r>
                      </m:e>
                      <m:sup>
                        <m:sSup>
                          <m:sSupPr>
                            <m:ctrlPr>
                              <a:rPr lang="vi-VN" sz="2000" i="1" smtClean="0">
                                <a:latin typeface="Cambria Math" panose="02040503050406030204" pitchFamily="18" charset="0"/>
                                <a:cs typeface="Arial"/>
                              </a:rPr>
                            </m:ctrlPr>
                          </m:sSupPr>
                          <m:e>
                            <m:r>
                              <a:rPr lang="en-US" sz="2000" b="0" i="1" smtClean="0">
                                <a:latin typeface="Cambria Math" panose="02040503050406030204" pitchFamily="18" charset="0"/>
                                <a:cs typeface="Arial"/>
                              </a:rPr>
                              <m:t>𝑁</m:t>
                            </m:r>
                          </m:e>
                          <m:sup>
                            <m:r>
                              <a:rPr lang="en-US" sz="2000" b="0" i="1" smtClean="0">
                                <a:latin typeface="Cambria Math" panose="02040503050406030204" pitchFamily="18" charset="0"/>
                                <a:cs typeface="Arial"/>
                              </a:rPr>
                              <m:t>2</m:t>
                            </m:r>
                          </m:sup>
                        </m:sSup>
                      </m:sup>
                    </m:sSup>
                  </m:oMath>
                </a14:m>
                <a:r>
                  <a:rPr lang="vi-VN" sz="2000" dirty="0">
                    <a:latin typeface="Arial"/>
                    <a:cs typeface="Arial"/>
                  </a:rPr>
                  <a:t>) </a:t>
                </a:r>
              </a:p>
              <a:p>
                <a:pPr marL="342900" indent="-342900">
                  <a:buFont typeface="Wingdings" pitchFamily="2" charset="2"/>
                  <a:buChar char="§"/>
                </a:pPr>
                <a:endParaRPr lang="vi-VN" sz="2000" dirty="0">
                  <a:latin typeface="Arial"/>
                  <a:cs typeface="Arial"/>
                </a:endParaRPr>
              </a:p>
              <a:p>
                <a:pPr marL="342900" indent="-342900">
                  <a:buFont typeface="Wingdings" pitchFamily="2" charset="2"/>
                  <a:buChar char="§"/>
                </a:pPr>
                <a:r>
                  <a:rPr lang="vi-VN" sz="2000" dirty="0">
                    <a:latin typeface="Arial"/>
                    <a:cs typeface="Arial"/>
                  </a:rPr>
                  <a:t>Ưu điểm: Thuật toán luôn có kết quả chính xác cho bài toán vì trong trường hợp tệ nhất, thuật toán duyệt qua hết tất cả các trạng thái có thể có của bàn cờ(vét cạn)</a:t>
                </a:r>
              </a:p>
              <a:p>
                <a:pPr marL="342900" indent="-342900">
                  <a:buFont typeface="Wingdings" pitchFamily="2" charset="2"/>
                  <a:buChar char="§"/>
                </a:pPr>
                <a:endParaRPr lang="vi-VN" sz="2000" dirty="0">
                  <a:latin typeface="Arial"/>
                  <a:cs typeface="Arial"/>
                </a:endParaRPr>
              </a:p>
              <a:p>
                <a:pPr marL="342900" indent="-342900">
                  <a:buFont typeface="Wingdings" pitchFamily="2" charset="2"/>
                  <a:buChar char="§"/>
                </a:pPr>
                <a:r>
                  <a:rPr lang="vi-VN" sz="2000" dirty="0">
                    <a:latin typeface="Arial"/>
                    <a:cs typeface="Arial"/>
                  </a:rPr>
                  <a:t>Nhược điểm: Độ phức tạp thuật toán lớn, nên tốn rất nhiều thời gian chạy nếu như kích thước của bàn cờ lớn hơn</a:t>
                </a:r>
              </a:p>
              <a:p>
                <a:pPr marL="342900" indent="-342900">
                  <a:buFont typeface="Wingdings" pitchFamily="2" charset="2"/>
                  <a:buChar char="§"/>
                </a:pPr>
                <a:endParaRPr lang="vi-VN" sz="2000" dirty="0">
                  <a:latin typeface="Arial"/>
                  <a:cs typeface="Arial"/>
                </a:endParaRPr>
              </a:p>
              <a:p>
                <a:pPr marL="342900" indent="-342900">
                  <a:buFont typeface="Wingdings" pitchFamily="2" charset="2"/>
                  <a:buChar char="§"/>
                </a:pPr>
                <a:r>
                  <a:rPr lang="en-US" sz="2000" dirty="0"/>
                  <a:t>Video </a:t>
                </a:r>
                <a:r>
                  <a:rPr lang="en-US" sz="2000" dirty="0" err="1"/>
                  <a:t>giải</a:t>
                </a:r>
                <a:r>
                  <a:rPr lang="en-US" sz="2000" dirty="0"/>
                  <a:t> </a:t>
                </a:r>
                <a:r>
                  <a:rPr lang="en-US" sz="2000" dirty="0" err="1"/>
                  <a:t>trí</a:t>
                </a:r>
                <a:r>
                  <a:rPr lang="en-US" sz="2000" dirty="0"/>
                  <a:t> </a:t>
                </a:r>
                <a:r>
                  <a:rPr lang="en-US" sz="2000" dirty="0" err="1"/>
                  <a:t>đỡ</a:t>
                </a:r>
                <a:r>
                  <a:rPr lang="en-US" sz="2000" dirty="0"/>
                  <a:t> </a:t>
                </a:r>
                <a:r>
                  <a:rPr lang="en-US" sz="2000" dirty="0" err="1"/>
                  <a:t>căng</a:t>
                </a:r>
                <a:r>
                  <a:rPr lang="en-US" sz="2000" dirty="0"/>
                  <a:t> </a:t>
                </a:r>
                <a:r>
                  <a:rPr lang="en-US" sz="2000" dirty="0" err="1"/>
                  <a:t>thẳng</a:t>
                </a:r>
                <a:r>
                  <a:rPr lang="en-US" sz="2000" dirty="0"/>
                  <a:t>: https://</a:t>
                </a:r>
                <a:r>
                  <a:rPr lang="en-US" sz="2000" dirty="0" err="1"/>
                  <a:t>www.youtube.com</a:t>
                </a:r>
                <a:r>
                  <a:rPr lang="en-US" sz="2000" dirty="0"/>
                  <a:t>/</a:t>
                </a:r>
                <a:r>
                  <a:rPr lang="en-US" sz="2000" dirty="0" err="1"/>
                  <a:t>watch?v</a:t>
                </a:r>
                <a:r>
                  <a:rPr lang="en-US" sz="2000" dirty="0"/>
                  <a:t>=vTao8QjkId4</a:t>
                </a:r>
              </a:p>
            </p:txBody>
          </p:sp>
        </mc:Choice>
        <mc:Fallback xmlns="">
          <p:sp>
            <p:nvSpPr>
              <p:cNvPr id="4" name="TextBox 3">
                <a:extLst>
                  <a:ext uri="{FF2B5EF4-FFF2-40B4-BE49-F238E27FC236}">
                    <a16:creationId xmlns:a16="http://schemas.microsoft.com/office/drawing/2014/main" id="{B85A0C80-7673-8141-8121-CBD3A02798E8}"/>
                  </a:ext>
                </a:extLst>
              </p:cNvPr>
              <p:cNvSpPr txBox="1">
                <a:spLocks noRot="1" noChangeAspect="1" noMove="1" noResize="1" noEditPoints="1" noAdjustHandles="1" noChangeArrowheads="1" noChangeShapeType="1" noTextEdit="1"/>
              </p:cNvSpPr>
              <p:nvPr/>
            </p:nvSpPr>
            <p:spPr>
              <a:xfrm>
                <a:off x="838200" y="1690688"/>
                <a:ext cx="10515600" cy="4135748"/>
              </a:xfrm>
              <a:prstGeom prst="rect">
                <a:avLst/>
              </a:prstGeom>
              <a:blipFill>
                <a:blip r:embed="rId2"/>
                <a:stretch>
                  <a:fillRect l="-724" t="-612" r="-603" b="-1835"/>
                </a:stretch>
              </a:blipFill>
            </p:spPr>
            <p:txBody>
              <a:bodyPr/>
              <a:lstStyle/>
              <a:p>
                <a:r>
                  <a:rPr lang="en-US">
                    <a:noFill/>
                  </a:rPr>
                  <a:t> </a:t>
                </a:r>
              </a:p>
            </p:txBody>
          </p:sp>
        </mc:Fallback>
      </mc:AlternateContent>
    </p:spTree>
    <p:extLst>
      <p:ext uri="{BB962C8B-B14F-4D97-AF65-F5344CB8AC3E}">
        <p14:creationId xmlns:p14="http://schemas.microsoft.com/office/powerpoint/2010/main" val="69058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11D2-83FB-6044-87EC-6B02222FBF96}"/>
              </a:ext>
            </a:extLst>
          </p:cNvPr>
          <p:cNvSpPr>
            <a:spLocks noGrp="1"/>
          </p:cNvSpPr>
          <p:nvPr>
            <p:ph type="title"/>
          </p:nvPr>
        </p:nvSpPr>
        <p:spPr/>
        <p:txBody>
          <a:bodyPr/>
          <a:lstStyle/>
          <a:p>
            <a:r>
              <a:rPr lang="en-US" dirty="0"/>
              <a:t>N-queens</a:t>
            </a:r>
          </a:p>
        </p:txBody>
      </p:sp>
      <p:sp>
        <p:nvSpPr>
          <p:cNvPr id="5" name="TextBox 4">
            <a:extLst>
              <a:ext uri="{FF2B5EF4-FFF2-40B4-BE49-F238E27FC236}">
                <a16:creationId xmlns:a16="http://schemas.microsoft.com/office/drawing/2014/main" id="{1D81C036-7724-F44F-B86D-4A4E66F2DF44}"/>
              </a:ext>
            </a:extLst>
          </p:cNvPr>
          <p:cNvSpPr txBox="1"/>
          <p:nvPr/>
        </p:nvSpPr>
        <p:spPr>
          <a:xfrm>
            <a:off x="838200" y="1690688"/>
            <a:ext cx="8997976" cy="2585323"/>
          </a:xfrm>
          <a:prstGeom prst="rect">
            <a:avLst/>
          </a:prstGeom>
          <a:noFill/>
        </p:spPr>
        <p:txBody>
          <a:bodyPr wrap="none" rtlCol="0">
            <a:spAutoFit/>
          </a:bodyPr>
          <a:lstStyle/>
          <a:p>
            <a:r>
              <a:rPr lang="vi-VN" dirty="0">
                <a:latin typeface="Arial"/>
                <a:cs typeface="Arial"/>
              </a:rPr>
              <a:t>Mô tả bài toán:</a:t>
            </a:r>
          </a:p>
          <a:p>
            <a:r>
              <a:rPr lang="vi-VN" dirty="0">
                <a:latin typeface="Arial"/>
                <a:cs typeface="Arial"/>
              </a:rPr>
              <a:t> </a:t>
            </a:r>
          </a:p>
          <a:p>
            <a:r>
              <a:rPr lang="vi-VN" dirty="0">
                <a:latin typeface="Arial"/>
                <a:cs typeface="Arial"/>
              </a:rPr>
              <a:t>Cho bàn cờ kích thước N x N. Hãy xếp N quân Hậu vào bàn cờ sao cho không có bất </a:t>
            </a:r>
          </a:p>
          <a:p>
            <a:r>
              <a:rPr lang="vi-VN" dirty="0">
                <a:latin typeface="Arial"/>
                <a:cs typeface="Arial"/>
              </a:rPr>
              <a:t>kì cặp quân Hậu nào có thể tấn công nhau.</a:t>
            </a:r>
          </a:p>
          <a:p>
            <a:r>
              <a:rPr lang="vi-VN" dirty="0">
                <a:latin typeface="Arial"/>
                <a:cs typeface="Arial"/>
              </a:rPr>
              <a:t>Nhận xét:</a:t>
            </a:r>
          </a:p>
          <a:p>
            <a:endParaRPr lang="vi-VN" dirty="0">
              <a:latin typeface="Arial"/>
              <a:cs typeface="Arial"/>
            </a:endParaRPr>
          </a:p>
          <a:p>
            <a:r>
              <a:rPr lang="vi-VN" dirty="0">
                <a:latin typeface="Arial"/>
                <a:cs typeface="Arial"/>
              </a:rPr>
              <a:t>Đây là một bài toán kinh điển ví dụ cho thuật toán backtracking. </a:t>
            </a:r>
          </a:p>
          <a:p>
            <a:r>
              <a:rPr lang="vi-VN" dirty="0">
                <a:latin typeface="Arial"/>
                <a:cs typeface="Arial"/>
              </a:rPr>
              <a:t>Hướng giải quyết: backtracking </a:t>
            </a:r>
          </a:p>
          <a:p>
            <a:endParaRPr lang="en-US" dirty="0"/>
          </a:p>
        </p:txBody>
      </p:sp>
    </p:spTree>
    <p:extLst>
      <p:ext uri="{BB962C8B-B14F-4D97-AF65-F5344CB8AC3E}">
        <p14:creationId xmlns:p14="http://schemas.microsoft.com/office/powerpoint/2010/main" val="332095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EA007C-21AC-A449-BB50-42C1AF977C83}"/>
              </a:ext>
            </a:extLst>
          </p:cNvPr>
          <p:cNvSpPr>
            <a:spLocks noGrp="1"/>
          </p:cNvSpPr>
          <p:nvPr>
            <p:ph type="title"/>
          </p:nvPr>
        </p:nvSpPr>
        <p:spPr>
          <a:xfrm>
            <a:off x="838200" y="963877"/>
            <a:ext cx="3494362" cy="4930246"/>
          </a:xfrm>
        </p:spPr>
        <p:txBody>
          <a:bodyPr>
            <a:normAutofit/>
          </a:bodyPr>
          <a:lstStyle/>
          <a:p>
            <a:pPr algn="r"/>
            <a:r>
              <a:rPr lang="en-US"/>
              <a:t>Timeline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79F5C2B-A2D7-3A4C-A77F-E09C42F60711}"/>
              </a:ext>
            </a:extLst>
          </p:cNvPr>
          <p:cNvSpPr>
            <a:spLocks noGrp="1"/>
          </p:cNvSpPr>
          <p:nvPr>
            <p:ph idx="1"/>
          </p:nvPr>
        </p:nvSpPr>
        <p:spPr>
          <a:xfrm>
            <a:off x="4976031" y="963877"/>
            <a:ext cx="6377769" cy="4930246"/>
          </a:xfrm>
        </p:spPr>
        <p:txBody>
          <a:bodyPr anchor="ctr">
            <a:normAutofit/>
          </a:bodyPr>
          <a:lstStyle/>
          <a:p>
            <a:pPr marL="0" indent="0">
              <a:buNone/>
            </a:pPr>
            <a:r>
              <a:rPr lang="vi-VN" sz="2400">
                <a:latin typeface="Arial"/>
                <a:cs typeface="Arial"/>
              </a:rPr>
              <a:t>Backtracking là gì?</a:t>
            </a:r>
          </a:p>
          <a:p>
            <a:pPr marL="0" indent="0">
              <a:buNone/>
            </a:pPr>
            <a:r>
              <a:rPr lang="vi-VN" sz="2400">
                <a:latin typeface="Arial"/>
                <a:cs typeface="Arial"/>
              </a:rPr>
              <a:t>Cách hoạt động của backtracking?</a:t>
            </a:r>
          </a:p>
          <a:p>
            <a:pPr marL="0" indent="0">
              <a:buNone/>
            </a:pPr>
            <a:r>
              <a:rPr lang="vi-VN" sz="2400">
                <a:latin typeface="Arial"/>
                <a:cs typeface="Arial"/>
              </a:rPr>
              <a:t>Khi nào sử dụng backtracking?</a:t>
            </a:r>
          </a:p>
          <a:p>
            <a:pPr marL="0" indent="0">
              <a:buNone/>
            </a:pPr>
            <a:r>
              <a:rPr lang="vi-VN" sz="2400">
                <a:latin typeface="Arial"/>
                <a:cs typeface="Arial"/>
              </a:rPr>
              <a:t>Bài toán Knight’s tour</a:t>
            </a:r>
          </a:p>
          <a:p>
            <a:pPr marL="0" indent="0">
              <a:buNone/>
            </a:pPr>
            <a:r>
              <a:rPr lang="vi-VN" sz="2400">
                <a:latin typeface="Arial"/>
                <a:cs typeface="Arial"/>
              </a:rPr>
              <a:t>Bài toán N-queens</a:t>
            </a:r>
          </a:p>
          <a:p>
            <a:pPr marL="0" indent="0">
              <a:buNone/>
            </a:pPr>
            <a:endParaRPr lang="en-US" sz="2400"/>
          </a:p>
        </p:txBody>
      </p:sp>
    </p:spTree>
    <p:extLst>
      <p:ext uri="{BB962C8B-B14F-4D97-AF65-F5344CB8AC3E}">
        <p14:creationId xmlns:p14="http://schemas.microsoft.com/office/powerpoint/2010/main" val="286304349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AD75-11AE-E64C-91E7-526440291C21}"/>
              </a:ext>
            </a:extLst>
          </p:cNvPr>
          <p:cNvSpPr>
            <a:spLocks noGrp="1"/>
          </p:cNvSpPr>
          <p:nvPr>
            <p:ph type="title"/>
          </p:nvPr>
        </p:nvSpPr>
        <p:spPr/>
        <p:txBody>
          <a:bodyPr/>
          <a:lstStyle/>
          <a:p>
            <a:r>
              <a:rPr lang="en-US" dirty="0"/>
              <a:t>N-Queens</a:t>
            </a:r>
          </a:p>
        </p:txBody>
      </p:sp>
      <p:sp>
        <p:nvSpPr>
          <p:cNvPr id="4" name="TextBox 3">
            <a:extLst>
              <a:ext uri="{FF2B5EF4-FFF2-40B4-BE49-F238E27FC236}">
                <a16:creationId xmlns:a16="http://schemas.microsoft.com/office/drawing/2014/main" id="{12E0177E-494E-D54B-AC7F-CCBED738E24D}"/>
              </a:ext>
            </a:extLst>
          </p:cNvPr>
          <p:cNvSpPr txBox="1"/>
          <p:nvPr/>
        </p:nvSpPr>
        <p:spPr>
          <a:xfrm>
            <a:off x="1230489" y="1690688"/>
            <a:ext cx="8150578" cy="2031325"/>
          </a:xfrm>
          <a:prstGeom prst="rect">
            <a:avLst/>
          </a:prstGeom>
          <a:noFill/>
        </p:spPr>
        <p:txBody>
          <a:bodyPr wrap="square" rtlCol="0">
            <a:spAutoFit/>
          </a:bodyPr>
          <a:lstStyle/>
          <a:p>
            <a:r>
              <a:rPr lang="vi-VN" dirty="0">
                <a:latin typeface="Arial"/>
                <a:cs typeface="Arial"/>
              </a:rPr>
              <a:t>Ý tưởng cho bài toán:</a:t>
            </a:r>
          </a:p>
          <a:p>
            <a:r>
              <a:rPr lang="vi-VN" dirty="0">
                <a:latin typeface="Arial"/>
                <a:cs typeface="Arial"/>
              </a:rPr>
              <a:t>Thử đặt các quân Hậu từ cột trái cùng đến cột phải cùng. Khi đặt một quân Hậu vào một cột mới thì xem có đụng độ với các quân Hậu ở các cột trước hay không. Nếu không có đụng độ thì đánh dấu đây là một giải pháp, nếu thử tất cả giải pháp ở cột mới mà không được thì quay về cột trước đó kiểm tra. Cứ làm như vậy cho đến khi tìm được lời giải.</a:t>
            </a:r>
            <a:endParaRPr lang="vi-VN" dirty="0">
              <a:latin typeface="Arial"/>
              <a:cs typeface="Arial" panose="020B0604020202020204" pitchFamily="34" charset="0"/>
            </a:endParaRPr>
          </a:p>
          <a:p>
            <a:endParaRPr lang="en-US" dirty="0"/>
          </a:p>
        </p:txBody>
      </p:sp>
    </p:spTree>
    <p:extLst>
      <p:ext uri="{BB962C8B-B14F-4D97-AF65-F5344CB8AC3E}">
        <p14:creationId xmlns:p14="http://schemas.microsoft.com/office/powerpoint/2010/main" val="2492418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3">
            <a:hlinkClick r:id="" action="ppaction://media"/>
            <a:extLst>
              <a:ext uri="{FF2B5EF4-FFF2-40B4-BE49-F238E27FC236}">
                <a16:creationId xmlns:a16="http://schemas.microsoft.com/office/drawing/2014/main" id="{9ACFFCB5-FD76-4A2F-9143-2287D1214666}"/>
              </a:ext>
            </a:extLst>
          </p:cNvPr>
          <p:cNvPicPr>
            <a:picLocks noGrp="1" noRot="1" noChangeAspect="1"/>
          </p:cNvPicPr>
          <p:nvPr>
            <p:ph idx="1"/>
            <a:videoFile r:link="rId1"/>
          </p:nvPr>
        </p:nvPicPr>
        <p:blipFill>
          <a:blip r:embed="rId3"/>
          <a:stretch>
            <a:fillRect/>
          </a:stretch>
        </p:blipFill>
        <p:spPr>
          <a:xfrm>
            <a:off x="1169096" y="-478"/>
            <a:ext cx="9832931" cy="6821465"/>
          </a:xfrm>
        </p:spPr>
      </p:pic>
    </p:spTree>
    <p:extLst>
      <p:ext uri="{BB962C8B-B14F-4D97-AF65-F5344CB8AC3E}">
        <p14:creationId xmlns:p14="http://schemas.microsoft.com/office/powerpoint/2010/main" val="2634431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4799-061A-0E4A-9F6B-79CA10620936}"/>
              </a:ext>
            </a:extLst>
          </p:cNvPr>
          <p:cNvSpPr>
            <a:spLocks noGrp="1"/>
          </p:cNvSpPr>
          <p:nvPr>
            <p:ph type="title"/>
          </p:nvPr>
        </p:nvSpPr>
        <p:spPr/>
        <p:txBody>
          <a:bodyPr/>
          <a:lstStyle/>
          <a:p>
            <a:r>
              <a:rPr lang="en-US" dirty="0"/>
              <a:t>N-queens</a:t>
            </a:r>
          </a:p>
        </p:txBody>
      </p:sp>
      <p:sp>
        <p:nvSpPr>
          <p:cNvPr id="4" name="TextBox 3">
            <a:extLst>
              <a:ext uri="{FF2B5EF4-FFF2-40B4-BE49-F238E27FC236}">
                <a16:creationId xmlns:a16="http://schemas.microsoft.com/office/drawing/2014/main" id="{E903B1BE-0996-D641-9BF7-5E540A448CE8}"/>
              </a:ext>
            </a:extLst>
          </p:cNvPr>
          <p:cNvSpPr txBox="1"/>
          <p:nvPr/>
        </p:nvSpPr>
        <p:spPr>
          <a:xfrm>
            <a:off x="838200" y="1690688"/>
            <a:ext cx="11082867" cy="3139321"/>
          </a:xfrm>
          <a:prstGeom prst="rect">
            <a:avLst/>
          </a:prstGeom>
          <a:noFill/>
        </p:spPr>
        <p:txBody>
          <a:bodyPr wrap="square" rtlCol="0">
            <a:spAutoFit/>
          </a:bodyPr>
          <a:lstStyle/>
          <a:p>
            <a:r>
              <a:rPr lang="vi-VN" dirty="0">
                <a:latin typeface="Arial"/>
                <a:cs typeface="Arial"/>
              </a:rPr>
              <a:t>Mô tả thuật toán </a:t>
            </a:r>
          </a:p>
          <a:p>
            <a:pPr marL="285750" indent="-285750">
              <a:buFont typeface="Arial" panose="020B0604020202020204" pitchFamily="34" charset="0"/>
              <a:buChar char="•"/>
            </a:pPr>
            <a:r>
              <a:rPr lang="vi-VN" dirty="0">
                <a:latin typeface="Arial"/>
                <a:cs typeface="Arial"/>
              </a:rPr>
              <a:t>Ta duyệt các cột từ trái qua phải, bắt đầu từ cột trái cùng </a:t>
            </a:r>
          </a:p>
          <a:p>
            <a:pPr marL="285750" indent="-285750">
              <a:buFont typeface="Arial" panose="020B0604020202020204" pitchFamily="34" charset="0"/>
              <a:buChar char="•"/>
            </a:pPr>
            <a:r>
              <a:rPr lang="vi-VN" dirty="0">
                <a:latin typeface="Arial"/>
                <a:cs typeface="Arial"/>
              </a:rPr>
              <a:t>Nếu tất cả các quân Hậu đã được đặt mà không có xung đột thì kết thúc và in ra kết quả.</a:t>
            </a:r>
          </a:p>
          <a:p>
            <a:r>
              <a:rPr lang="vi-VN" dirty="0">
                <a:latin typeface="Arial"/>
                <a:cs typeface="Arial"/>
              </a:rPr>
              <a:t>Ngược lại:</a:t>
            </a:r>
          </a:p>
          <a:p>
            <a:pPr marL="285750" indent="-285750">
              <a:buFont typeface="Arial" panose="020B0604020202020204" pitchFamily="34" charset="0"/>
              <a:buChar char="•"/>
            </a:pPr>
            <a:r>
              <a:rPr lang="vi-VN" dirty="0">
                <a:latin typeface="Arial"/>
                <a:cs typeface="Arial"/>
              </a:rPr>
              <a:t>Xét lần lượt tất cả các hàng của cột đang xét:</a:t>
            </a:r>
          </a:p>
          <a:p>
            <a:pPr marL="285750" indent="-285750">
              <a:buFont typeface="Arial" panose="020B0604020202020204" pitchFamily="34" charset="0"/>
              <a:buChar char="•"/>
            </a:pPr>
            <a:r>
              <a:rPr lang="vi-VN" dirty="0">
                <a:latin typeface="Arial"/>
                <a:cs typeface="Arial"/>
              </a:rPr>
              <a:t>Đánh dấu vị trí hiện tại là một giải pháp nếu không có đụng độ.</a:t>
            </a:r>
          </a:p>
          <a:p>
            <a:pPr marL="285750" indent="-285750">
              <a:buFont typeface="Arial" panose="020B0604020202020204" pitchFamily="34" charset="0"/>
              <a:buChar char="•"/>
            </a:pPr>
            <a:r>
              <a:rPr lang="vi-VN" dirty="0">
                <a:latin typeface="Arial"/>
                <a:cs typeface="Arial"/>
              </a:rPr>
              <a:t>Tiến hành đệ quy các vị trí con của vị trí này.</a:t>
            </a:r>
          </a:p>
          <a:p>
            <a:pPr marL="742950" lvl="1" indent="-285750">
              <a:buFont typeface="Courier New" panose="02070309020205020404" pitchFamily="49" charset="0"/>
              <a:buChar char="o"/>
            </a:pPr>
            <a:r>
              <a:rPr lang="vi-VN" dirty="0">
                <a:latin typeface="Arial"/>
                <a:cs typeface="Arial"/>
              </a:rPr>
              <a:t>Nếu đệ quy tìm ra lời giải thì trả về True</a:t>
            </a:r>
          </a:p>
          <a:p>
            <a:pPr marL="742950" lvl="1" indent="-285750">
              <a:buFont typeface="Courier New" panose="02070309020205020404" pitchFamily="49" charset="0"/>
              <a:buChar char="o"/>
            </a:pPr>
            <a:r>
              <a:rPr lang="vi-VN" dirty="0">
                <a:latin typeface="Arial"/>
                <a:cs typeface="Arial"/>
              </a:rPr>
              <a:t>Nếu đệ quy không tìm ra lời giải thì bỏ đánh dấu vị trí hiện tại và chuyển sang hàng tiếp theo</a:t>
            </a:r>
          </a:p>
          <a:p>
            <a:pPr marL="742950" lvl="1" indent="-285750">
              <a:buFont typeface="Courier New" panose="02070309020205020404" pitchFamily="49" charset="0"/>
              <a:buChar char="o"/>
            </a:pPr>
            <a:r>
              <a:rPr lang="vi-VN" dirty="0">
                <a:latin typeface="Arial"/>
                <a:cs typeface="Arial"/>
              </a:rPr>
              <a:t>Nếu đã thử tất cả các hàng mà không có lời giải thì trả về False</a:t>
            </a:r>
          </a:p>
          <a:p>
            <a:endParaRPr lang="en-US" dirty="0"/>
          </a:p>
        </p:txBody>
      </p:sp>
    </p:spTree>
    <p:extLst>
      <p:ext uri="{BB962C8B-B14F-4D97-AF65-F5344CB8AC3E}">
        <p14:creationId xmlns:p14="http://schemas.microsoft.com/office/powerpoint/2010/main" val="4228856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FE22-C7AB-9C44-884E-9CCB92A7AC9A}"/>
              </a:ext>
            </a:extLst>
          </p:cNvPr>
          <p:cNvSpPr>
            <a:spLocks noGrp="1"/>
          </p:cNvSpPr>
          <p:nvPr>
            <p:ph type="title"/>
          </p:nvPr>
        </p:nvSpPr>
        <p:spPr/>
        <p:txBody>
          <a:bodyPr/>
          <a:lstStyle/>
          <a:p>
            <a:r>
              <a:rPr lang="en-US" dirty="0"/>
              <a:t>N-queens</a:t>
            </a:r>
          </a:p>
        </p:txBody>
      </p:sp>
      <p:sp>
        <p:nvSpPr>
          <p:cNvPr id="4" name="TextBox 3">
            <a:extLst>
              <a:ext uri="{FF2B5EF4-FFF2-40B4-BE49-F238E27FC236}">
                <a16:creationId xmlns:a16="http://schemas.microsoft.com/office/drawing/2014/main" id="{A47ABB91-A2E0-7843-8BD9-E49210E3F694}"/>
              </a:ext>
            </a:extLst>
          </p:cNvPr>
          <p:cNvSpPr txBox="1"/>
          <p:nvPr/>
        </p:nvSpPr>
        <p:spPr>
          <a:xfrm>
            <a:off x="688622" y="1603022"/>
            <a:ext cx="9674578" cy="2585323"/>
          </a:xfrm>
          <a:prstGeom prst="rect">
            <a:avLst/>
          </a:prstGeom>
          <a:noFill/>
        </p:spPr>
        <p:txBody>
          <a:bodyPr wrap="square" rtlCol="0">
            <a:spAutoFit/>
          </a:bodyPr>
          <a:lstStyle/>
          <a:p>
            <a:pPr>
              <a:buNone/>
            </a:pPr>
            <a:r>
              <a:rPr lang="vi-VN" dirty="0">
                <a:latin typeface="Arial"/>
                <a:ea typeface="+mn-lt"/>
                <a:cs typeface="Arial"/>
              </a:rPr>
              <a:t>• Triển khai thuật toán:</a:t>
            </a:r>
          </a:p>
          <a:p>
            <a:pPr>
              <a:buNone/>
            </a:pPr>
            <a:r>
              <a:rPr lang="vi-VN" dirty="0">
                <a:latin typeface="Arial"/>
                <a:ea typeface="+mn-lt"/>
                <a:cs typeface="Arial"/>
              </a:rPr>
              <a:t>• Giống như bài toán Knight’s Tour, N-Queens có 4 hàm chính để giải quyết vấn đề</a:t>
            </a:r>
          </a:p>
          <a:p>
            <a:pPr>
              <a:buNone/>
            </a:pPr>
            <a:endParaRPr lang="vi-VN" dirty="0">
              <a:latin typeface="Arial"/>
              <a:ea typeface="+mn-lt"/>
              <a:cs typeface="Arial"/>
            </a:endParaRPr>
          </a:p>
          <a:p>
            <a:pPr marL="342900" indent="-342900">
              <a:buFont typeface="+mj-lt"/>
              <a:buAutoNum type="arabicParenR"/>
            </a:pPr>
            <a:r>
              <a:rPr lang="vi-VN" dirty="0">
                <a:latin typeface="Arial"/>
                <a:ea typeface="+mn-lt"/>
                <a:cs typeface="Arial"/>
              </a:rPr>
              <a:t>Hàm kiểm tra quân Hậu có thể được đặt tại một vị trí hay không</a:t>
            </a:r>
          </a:p>
          <a:p>
            <a:pPr marL="342900" indent="-342900">
              <a:buFont typeface="+mj-lt"/>
              <a:buAutoNum type="arabicParenR"/>
            </a:pPr>
            <a:r>
              <a:rPr lang="vi-VN" dirty="0">
                <a:latin typeface="Arial"/>
                <a:ea typeface="+mn-lt"/>
                <a:cs typeface="Arial"/>
              </a:rPr>
              <a:t>Hàm in ra màn hình kết quả</a:t>
            </a:r>
          </a:p>
          <a:p>
            <a:pPr marL="342900" indent="-342900">
              <a:buFont typeface="+mj-lt"/>
              <a:buAutoNum type="arabicParenR"/>
            </a:pPr>
            <a:r>
              <a:rPr lang="vi-VN" dirty="0">
                <a:latin typeface="Arial"/>
                <a:ea typeface="+mn-lt"/>
                <a:cs typeface="Arial"/>
              </a:rPr>
              <a:t>Hàm main tổng hợp các hàm </a:t>
            </a:r>
          </a:p>
          <a:p>
            <a:pPr marL="342900" indent="-342900">
              <a:buFont typeface="+mj-lt"/>
              <a:buAutoNum type="arabicParenR"/>
            </a:pPr>
            <a:r>
              <a:rPr lang="vi-VN" dirty="0">
                <a:latin typeface="Arial"/>
                <a:ea typeface="+mn-lt"/>
                <a:cs typeface="Arial"/>
              </a:rPr>
              <a:t>Hàm chính thực hiện backtracking</a:t>
            </a:r>
          </a:p>
          <a:p>
            <a:pPr>
              <a:buNone/>
            </a:pPr>
            <a:endParaRPr lang="vi-VN" dirty="0">
              <a:latin typeface="Arial"/>
              <a:ea typeface="+mn-lt"/>
              <a:cs typeface="Arial"/>
            </a:endParaRPr>
          </a:p>
          <a:p>
            <a:endParaRPr lang="en-US" dirty="0"/>
          </a:p>
        </p:txBody>
      </p:sp>
    </p:spTree>
    <p:extLst>
      <p:ext uri="{BB962C8B-B14F-4D97-AF65-F5344CB8AC3E}">
        <p14:creationId xmlns:p14="http://schemas.microsoft.com/office/powerpoint/2010/main" val="3844611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10A3762-7BEB-42EE-BF70-80EC34D67BD6}"/>
              </a:ext>
            </a:extLst>
          </p:cNvPr>
          <p:cNvSpPr>
            <a:spLocks noGrp="1"/>
          </p:cNvSpPr>
          <p:nvPr>
            <p:ph type="title"/>
          </p:nvPr>
        </p:nvSpPr>
        <p:spPr>
          <a:xfrm>
            <a:off x="838200" y="365125"/>
            <a:ext cx="10515600" cy="553125"/>
          </a:xfrm>
        </p:spPr>
        <p:txBody>
          <a:bodyPr>
            <a:noAutofit/>
          </a:bodyPr>
          <a:lstStyle/>
          <a:p>
            <a:r>
              <a:rPr lang="vi-VN" sz="3000" dirty="0">
                <a:ea typeface="+mj-lt"/>
                <a:cs typeface="+mj-lt"/>
              </a:rPr>
              <a:t>1) Hàm kiểm tra quân Hậu có thể được đặt tại một vị trí hay không</a:t>
            </a:r>
          </a:p>
        </p:txBody>
      </p:sp>
      <p:pic>
        <p:nvPicPr>
          <p:cNvPr id="4" name="Hình ảnh 4" descr="Ảnh có chứa văn bản&#10;&#10;Mô tả được tự động tạo">
            <a:extLst>
              <a:ext uri="{FF2B5EF4-FFF2-40B4-BE49-F238E27FC236}">
                <a16:creationId xmlns:a16="http://schemas.microsoft.com/office/drawing/2014/main" id="{753EF427-CBFA-4A91-AE2B-3A81FB84A485}"/>
              </a:ext>
            </a:extLst>
          </p:cNvPr>
          <p:cNvPicPr>
            <a:picLocks noGrp="1" noChangeAspect="1"/>
          </p:cNvPicPr>
          <p:nvPr>
            <p:ph idx="1"/>
          </p:nvPr>
        </p:nvPicPr>
        <p:blipFill>
          <a:blip r:embed="rId2"/>
          <a:stretch>
            <a:fillRect/>
          </a:stretch>
        </p:blipFill>
        <p:spPr>
          <a:xfrm>
            <a:off x="833388" y="1214020"/>
            <a:ext cx="5908723" cy="5416050"/>
          </a:xfrm>
        </p:spPr>
      </p:pic>
      <p:pic>
        <p:nvPicPr>
          <p:cNvPr id="5" name="Hình ảnh 5" descr="Ảnh có chứa văn bản&#10;&#10;Mô tả được tự động tạo">
            <a:extLst>
              <a:ext uri="{FF2B5EF4-FFF2-40B4-BE49-F238E27FC236}">
                <a16:creationId xmlns:a16="http://schemas.microsoft.com/office/drawing/2014/main" id="{A594746F-B0C3-4E98-973A-3DF19B5A53B1}"/>
              </a:ext>
            </a:extLst>
          </p:cNvPr>
          <p:cNvPicPr>
            <a:picLocks noChangeAspect="1"/>
          </p:cNvPicPr>
          <p:nvPr/>
        </p:nvPicPr>
        <p:blipFill>
          <a:blip r:embed="rId3"/>
          <a:stretch>
            <a:fillRect/>
          </a:stretch>
        </p:blipFill>
        <p:spPr>
          <a:xfrm>
            <a:off x="6699584" y="1211821"/>
            <a:ext cx="4945693" cy="1196820"/>
          </a:xfrm>
          <a:prstGeom prst="rect">
            <a:avLst/>
          </a:prstGeom>
        </p:spPr>
      </p:pic>
      <p:pic>
        <p:nvPicPr>
          <p:cNvPr id="6" name="Hình ảnh 6" descr="Ảnh có chứa văn bản&#10;&#10;Mô tả được tự động tạo">
            <a:extLst>
              <a:ext uri="{FF2B5EF4-FFF2-40B4-BE49-F238E27FC236}">
                <a16:creationId xmlns:a16="http://schemas.microsoft.com/office/drawing/2014/main" id="{4032F333-04FD-472D-9E6C-939D0E8C2AC3}"/>
              </a:ext>
            </a:extLst>
          </p:cNvPr>
          <p:cNvPicPr>
            <a:picLocks noChangeAspect="1"/>
          </p:cNvPicPr>
          <p:nvPr/>
        </p:nvPicPr>
        <p:blipFill>
          <a:blip r:embed="rId4"/>
          <a:stretch>
            <a:fillRect/>
          </a:stretch>
        </p:blipFill>
        <p:spPr>
          <a:xfrm>
            <a:off x="6699584" y="2549108"/>
            <a:ext cx="4945693" cy="1291156"/>
          </a:xfrm>
          <a:prstGeom prst="rect">
            <a:avLst/>
          </a:prstGeom>
        </p:spPr>
      </p:pic>
      <p:pic>
        <p:nvPicPr>
          <p:cNvPr id="7" name="Hình ảnh 7" descr="Ảnh có chứa bàn&#10;&#10;Mô tả được tự động tạo">
            <a:extLst>
              <a:ext uri="{FF2B5EF4-FFF2-40B4-BE49-F238E27FC236}">
                <a16:creationId xmlns:a16="http://schemas.microsoft.com/office/drawing/2014/main" id="{6CE172DC-3E3A-420D-8154-3B85ACCEEC49}"/>
              </a:ext>
            </a:extLst>
          </p:cNvPr>
          <p:cNvPicPr>
            <a:picLocks noChangeAspect="1"/>
          </p:cNvPicPr>
          <p:nvPr/>
        </p:nvPicPr>
        <p:blipFill>
          <a:blip r:embed="rId5"/>
          <a:stretch>
            <a:fillRect/>
          </a:stretch>
        </p:blipFill>
        <p:spPr>
          <a:xfrm>
            <a:off x="6892794" y="3796843"/>
            <a:ext cx="3536515" cy="3240971"/>
          </a:xfrm>
          <a:prstGeom prst="rect">
            <a:avLst/>
          </a:prstGeom>
        </p:spPr>
      </p:pic>
    </p:spTree>
    <p:extLst>
      <p:ext uri="{BB962C8B-B14F-4D97-AF65-F5344CB8AC3E}">
        <p14:creationId xmlns:p14="http://schemas.microsoft.com/office/powerpoint/2010/main" val="2904572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F25F778-4B85-4742-8C62-E8D114B498B2}"/>
              </a:ext>
            </a:extLst>
          </p:cNvPr>
          <p:cNvSpPr>
            <a:spLocks noGrp="1"/>
          </p:cNvSpPr>
          <p:nvPr>
            <p:ph type="title"/>
          </p:nvPr>
        </p:nvSpPr>
        <p:spPr>
          <a:xfrm>
            <a:off x="838200" y="365125"/>
            <a:ext cx="10515600" cy="741016"/>
          </a:xfrm>
        </p:spPr>
        <p:txBody>
          <a:bodyPr>
            <a:normAutofit/>
          </a:bodyPr>
          <a:lstStyle/>
          <a:p>
            <a:r>
              <a:rPr lang="vi-VN" sz="3000">
                <a:latin typeface="Times New Roman"/>
                <a:ea typeface="+mj-lt"/>
                <a:cs typeface="Times New Roman"/>
              </a:rPr>
              <a:t>1) Hàm kiểm tra quân Hậu có thể được đặt tại một vị trí hay không</a:t>
            </a:r>
            <a:endParaRPr lang="vi-VN" sz="3000">
              <a:latin typeface="Times New Roman"/>
              <a:cs typeface="Times New Roman"/>
            </a:endParaRPr>
          </a:p>
        </p:txBody>
      </p:sp>
      <p:pic>
        <p:nvPicPr>
          <p:cNvPr id="4" name="Hình ảnh 4" descr="Ảnh có chứa văn bản&#10;&#10;Mô tả được tự động tạo">
            <a:extLst>
              <a:ext uri="{FF2B5EF4-FFF2-40B4-BE49-F238E27FC236}">
                <a16:creationId xmlns:a16="http://schemas.microsoft.com/office/drawing/2014/main" id="{F67E7C07-2C5B-46B9-AADC-7E3E90085499}"/>
              </a:ext>
            </a:extLst>
          </p:cNvPr>
          <p:cNvPicPr>
            <a:picLocks noGrp="1" noChangeAspect="1"/>
          </p:cNvPicPr>
          <p:nvPr>
            <p:ph idx="1"/>
          </p:nvPr>
        </p:nvPicPr>
        <p:blipFill>
          <a:blip r:embed="rId2"/>
          <a:stretch>
            <a:fillRect/>
          </a:stretch>
        </p:blipFill>
        <p:spPr>
          <a:xfrm>
            <a:off x="832981" y="1108108"/>
            <a:ext cx="6016668" cy="5525413"/>
          </a:xfrm>
        </p:spPr>
      </p:pic>
      <p:pic>
        <p:nvPicPr>
          <p:cNvPr id="5" name="Hình ảnh 5" descr="Ảnh có chứa văn bản&#10;&#10;Mô tả được tự động tạo">
            <a:extLst>
              <a:ext uri="{FF2B5EF4-FFF2-40B4-BE49-F238E27FC236}">
                <a16:creationId xmlns:a16="http://schemas.microsoft.com/office/drawing/2014/main" id="{5B36AEBF-6686-4F8E-BD98-A86CBE317723}"/>
              </a:ext>
            </a:extLst>
          </p:cNvPr>
          <p:cNvPicPr>
            <a:picLocks noChangeAspect="1"/>
          </p:cNvPicPr>
          <p:nvPr/>
        </p:nvPicPr>
        <p:blipFill>
          <a:blip r:embed="rId3"/>
          <a:stretch>
            <a:fillRect/>
          </a:stretch>
        </p:blipFill>
        <p:spPr>
          <a:xfrm>
            <a:off x="6102263" y="1453514"/>
            <a:ext cx="5018761" cy="1435327"/>
          </a:xfrm>
          <a:prstGeom prst="rect">
            <a:avLst/>
          </a:prstGeom>
        </p:spPr>
      </p:pic>
      <p:pic>
        <p:nvPicPr>
          <p:cNvPr id="6" name="Hình ảnh 6">
            <a:extLst>
              <a:ext uri="{FF2B5EF4-FFF2-40B4-BE49-F238E27FC236}">
                <a16:creationId xmlns:a16="http://schemas.microsoft.com/office/drawing/2014/main" id="{29240BE8-B215-4706-96CB-C99DEC5CEF84}"/>
              </a:ext>
            </a:extLst>
          </p:cNvPr>
          <p:cNvPicPr>
            <a:picLocks noChangeAspect="1"/>
          </p:cNvPicPr>
          <p:nvPr/>
        </p:nvPicPr>
        <p:blipFill>
          <a:blip r:embed="rId4"/>
          <a:stretch>
            <a:fillRect/>
          </a:stretch>
        </p:blipFill>
        <p:spPr>
          <a:xfrm>
            <a:off x="6603304" y="2838734"/>
            <a:ext cx="4382022" cy="4019764"/>
          </a:xfrm>
          <a:prstGeom prst="rect">
            <a:avLst/>
          </a:prstGeom>
        </p:spPr>
      </p:pic>
    </p:spTree>
    <p:extLst>
      <p:ext uri="{BB962C8B-B14F-4D97-AF65-F5344CB8AC3E}">
        <p14:creationId xmlns:p14="http://schemas.microsoft.com/office/powerpoint/2010/main" val="67753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70861D-A66A-4351-A559-CA787F74D2F3}"/>
              </a:ext>
            </a:extLst>
          </p:cNvPr>
          <p:cNvSpPr>
            <a:spLocks noGrp="1"/>
          </p:cNvSpPr>
          <p:nvPr>
            <p:ph type="title"/>
          </p:nvPr>
        </p:nvSpPr>
        <p:spPr>
          <a:xfrm>
            <a:off x="838200" y="365125"/>
            <a:ext cx="10515600" cy="699262"/>
          </a:xfrm>
        </p:spPr>
        <p:txBody>
          <a:bodyPr>
            <a:normAutofit/>
          </a:bodyPr>
          <a:lstStyle/>
          <a:p>
            <a:r>
              <a:rPr lang="vi-VN" sz="3000">
                <a:latin typeface="Times New Roman"/>
                <a:ea typeface="+mj-lt"/>
                <a:cs typeface="Times New Roman"/>
              </a:rPr>
              <a:t>1) Hàm kiểm tra quân Hậu có thể được đặt tại một vị trí hay không</a:t>
            </a:r>
            <a:endParaRPr lang="vi-VN" sz="3000">
              <a:latin typeface="Times New Roman"/>
              <a:cs typeface="Times New Roman"/>
            </a:endParaRPr>
          </a:p>
        </p:txBody>
      </p:sp>
      <p:pic>
        <p:nvPicPr>
          <p:cNvPr id="4" name="Hình ảnh 4" descr="Ảnh có chứa văn bản&#10;&#10;Mô tả được tự động tạo">
            <a:extLst>
              <a:ext uri="{FF2B5EF4-FFF2-40B4-BE49-F238E27FC236}">
                <a16:creationId xmlns:a16="http://schemas.microsoft.com/office/drawing/2014/main" id="{350FAFFB-40CB-4F82-846C-653F1A756964}"/>
              </a:ext>
            </a:extLst>
          </p:cNvPr>
          <p:cNvPicPr>
            <a:picLocks noGrp="1" noChangeAspect="1"/>
          </p:cNvPicPr>
          <p:nvPr>
            <p:ph idx="1"/>
          </p:nvPr>
        </p:nvPicPr>
        <p:blipFill>
          <a:blip r:embed="rId2"/>
          <a:stretch>
            <a:fillRect/>
          </a:stretch>
        </p:blipFill>
        <p:spPr>
          <a:xfrm>
            <a:off x="838200" y="1368192"/>
            <a:ext cx="6315727" cy="5783632"/>
          </a:xfrm>
        </p:spPr>
      </p:pic>
      <p:pic>
        <p:nvPicPr>
          <p:cNvPr id="5" name="Hình ảnh 5" descr="Ảnh có chứa văn bản&#10;&#10;Mô tả được tự động tạo">
            <a:extLst>
              <a:ext uri="{FF2B5EF4-FFF2-40B4-BE49-F238E27FC236}">
                <a16:creationId xmlns:a16="http://schemas.microsoft.com/office/drawing/2014/main" id="{E1BF68A5-1797-417B-B5B9-7C6FD254A2BE}"/>
              </a:ext>
            </a:extLst>
          </p:cNvPr>
          <p:cNvPicPr>
            <a:picLocks noChangeAspect="1"/>
          </p:cNvPicPr>
          <p:nvPr/>
        </p:nvPicPr>
        <p:blipFill>
          <a:blip r:embed="rId3"/>
          <a:stretch>
            <a:fillRect/>
          </a:stretch>
        </p:blipFill>
        <p:spPr>
          <a:xfrm>
            <a:off x="7240043" y="1165093"/>
            <a:ext cx="4235884" cy="1146683"/>
          </a:xfrm>
          <a:prstGeom prst="rect">
            <a:avLst/>
          </a:prstGeom>
        </p:spPr>
      </p:pic>
      <p:pic>
        <p:nvPicPr>
          <p:cNvPr id="6" name="Hình ảnh 6">
            <a:extLst>
              <a:ext uri="{FF2B5EF4-FFF2-40B4-BE49-F238E27FC236}">
                <a16:creationId xmlns:a16="http://schemas.microsoft.com/office/drawing/2014/main" id="{DE937E1D-FE11-4798-97E6-4FC031F8E2A0}"/>
              </a:ext>
            </a:extLst>
          </p:cNvPr>
          <p:cNvPicPr>
            <a:picLocks noChangeAspect="1"/>
          </p:cNvPicPr>
          <p:nvPr/>
        </p:nvPicPr>
        <p:blipFill>
          <a:blip r:embed="rId4"/>
          <a:stretch>
            <a:fillRect/>
          </a:stretch>
        </p:blipFill>
        <p:spPr>
          <a:xfrm>
            <a:off x="6739002" y="2412483"/>
            <a:ext cx="4736925" cy="4350348"/>
          </a:xfrm>
          <a:prstGeom prst="rect">
            <a:avLst/>
          </a:prstGeom>
        </p:spPr>
      </p:pic>
    </p:spTree>
    <p:extLst>
      <p:ext uri="{BB962C8B-B14F-4D97-AF65-F5344CB8AC3E}">
        <p14:creationId xmlns:p14="http://schemas.microsoft.com/office/powerpoint/2010/main" val="3351067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91B12A-2374-4A19-AC94-4DAF7D0D6904}"/>
              </a:ext>
            </a:extLst>
          </p:cNvPr>
          <p:cNvSpPr>
            <a:spLocks noGrp="1"/>
          </p:cNvSpPr>
          <p:nvPr>
            <p:ph type="title"/>
          </p:nvPr>
        </p:nvSpPr>
        <p:spPr>
          <a:xfrm>
            <a:off x="838200" y="365125"/>
            <a:ext cx="10515600" cy="647070"/>
          </a:xfrm>
        </p:spPr>
        <p:txBody>
          <a:bodyPr>
            <a:normAutofit/>
          </a:bodyPr>
          <a:lstStyle/>
          <a:p>
            <a:r>
              <a:rPr lang="vi-VN" sz="3000">
                <a:latin typeface="Times New Roman"/>
                <a:ea typeface="+mj-lt"/>
                <a:cs typeface="Times New Roman"/>
              </a:rPr>
              <a:t>2) Hàm in ra màn hình kết quả</a:t>
            </a:r>
            <a:endParaRPr lang="vi-VN" sz="3000">
              <a:latin typeface="Times New Roman"/>
              <a:cs typeface="Times New Roman"/>
            </a:endParaRPr>
          </a:p>
        </p:txBody>
      </p:sp>
      <p:pic>
        <p:nvPicPr>
          <p:cNvPr id="4" name="Hình ảnh 4" descr="Ảnh có chứa văn bản&#10;&#10;Mô tả được tự động tạo">
            <a:extLst>
              <a:ext uri="{FF2B5EF4-FFF2-40B4-BE49-F238E27FC236}">
                <a16:creationId xmlns:a16="http://schemas.microsoft.com/office/drawing/2014/main" id="{F8FF36CA-6687-49AE-A709-3C927793C50D}"/>
              </a:ext>
            </a:extLst>
          </p:cNvPr>
          <p:cNvPicPr>
            <a:picLocks noGrp="1" noChangeAspect="1"/>
          </p:cNvPicPr>
          <p:nvPr>
            <p:ph idx="1"/>
          </p:nvPr>
        </p:nvPicPr>
        <p:blipFill>
          <a:blip r:embed="rId2"/>
          <a:stretch>
            <a:fillRect/>
          </a:stretch>
        </p:blipFill>
        <p:spPr>
          <a:xfrm>
            <a:off x="838200" y="1883762"/>
            <a:ext cx="7625741" cy="2290305"/>
          </a:xfrm>
        </p:spPr>
      </p:pic>
    </p:spTree>
    <p:extLst>
      <p:ext uri="{BB962C8B-B14F-4D97-AF65-F5344CB8AC3E}">
        <p14:creationId xmlns:p14="http://schemas.microsoft.com/office/powerpoint/2010/main" val="4202488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094E0D-8D94-4BD1-8C65-A35CCBC742E8}"/>
              </a:ext>
            </a:extLst>
          </p:cNvPr>
          <p:cNvSpPr>
            <a:spLocks noGrp="1"/>
          </p:cNvSpPr>
          <p:nvPr>
            <p:ph type="title"/>
          </p:nvPr>
        </p:nvSpPr>
        <p:spPr>
          <a:xfrm>
            <a:off x="838200" y="365125"/>
            <a:ext cx="10515600" cy="584440"/>
          </a:xfrm>
        </p:spPr>
        <p:txBody>
          <a:bodyPr>
            <a:normAutofit/>
          </a:bodyPr>
          <a:lstStyle/>
          <a:p>
            <a:r>
              <a:rPr lang="vi-VN" sz="3000">
                <a:latin typeface="Times New Roman"/>
                <a:ea typeface="+mj-lt"/>
                <a:cs typeface="Times New Roman"/>
              </a:rPr>
              <a:t>3) Hàm main tổng hợp</a:t>
            </a:r>
            <a:endParaRPr lang="vi-VN" sz="3000">
              <a:latin typeface="Times New Roman"/>
              <a:cs typeface="Times New Roman"/>
            </a:endParaRPr>
          </a:p>
        </p:txBody>
      </p:sp>
      <p:pic>
        <p:nvPicPr>
          <p:cNvPr id="4" name="Hình ảnh 4" descr="Ảnh có chứa văn bản&#10;&#10;Mô tả được tự động tạo">
            <a:extLst>
              <a:ext uri="{FF2B5EF4-FFF2-40B4-BE49-F238E27FC236}">
                <a16:creationId xmlns:a16="http://schemas.microsoft.com/office/drawing/2014/main" id="{9CDCB71F-D9BA-4194-AC9E-991B18D83831}"/>
              </a:ext>
            </a:extLst>
          </p:cNvPr>
          <p:cNvPicPr>
            <a:picLocks noGrp="1" noChangeAspect="1"/>
          </p:cNvPicPr>
          <p:nvPr>
            <p:ph idx="1"/>
          </p:nvPr>
        </p:nvPicPr>
        <p:blipFill>
          <a:blip r:embed="rId2"/>
          <a:stretch>
            <a:fillRect/>
          </a:stretch>
        </p:blipFill>
        <p:spPr>
          <a:xfrm>
            <a:off x="1066866" y="1597237"/>
            <a:ext cx="5537417" cy="3650032"/>
          </a:xfrm>
        </p:spPr>
      </p:pic>
      <p:pic>
        <p:nvPicPr>
          <p:cNvPr id="5" name="Hình ảnh 5" descr="Ảnh có chứa văn bản&#10;&#10;Mô tả được tự động tạo">
            <a:extLst>
              <a:ext uri="{FF2B5EF4-FFF2-40B4-BE49-F238E27FC236}">
                <a16:creationId xmlns:a16="http://schemas.microsoft.com/office/drawing/2014/main" id="{228293AE-6B7F-4A2D-87EF-E8F100F17892}"/>
              </a:ext>
            </a:extLst>
          </p:cNvPr>
          <p:cNvPicPr>
            <a:picLocks noChangeAspect="1"/>
          </p:cNvPicPr>
          <p:nvPr/>
        </p:nvPicPr>
        <p:blipFill>
          <a:blip r:embed="rId3"/>
          <a:stretch>
            <a:fillRect/>
          </a:stretch>
        </p:blipFill>
        <p:spPr>
          <a:xfrm>
            <a:off x="6796194" y="1701042"/>
            <a:ext cx="3880980" cy="2470836"/>
          </a:xfrm>
          <a:prstGeom prst="rect">
            <a:avLst/>
          </a:prstGeom>
        </p:spPr>
      </p:pic>
    </p:spTree>
    <p:extLst>
      <p:ext uri="{BB962C8B-B14F-4D97-AF65-F5344CB8AC3E}">
        <p14:creationId xmlns:p14="http://schemas.microsoft.com/office/powerpoint/2010/main" val="2280787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2315E2-0604-404E-BE97-0C29229864F3}"/>
              </a:ext>
            </a:extLst>
          </p:cNvPr>
          <p:cNvSpPr>
            <a:spLocks noGrp="1"/>
          </p:cNvSpPr>
          <p:nvPr>
            <p:ph type="title"/>
          </p:nvPr>
        </p:nvSpPr>
        <p:spPr>
          <a:xfrm>
            <a:off x="838200" y="365125"/>
            <a:ext cx="10515600" cy="636632"/>
          </a:xfrm>
        </p:spPr>
        <p:txBody>
          <a:bodyPr>
            <a:normAutofit/>
          </a:bodyPr>
          <a:lstStyle/>
          <a:p>
            <a:r>
              <a:rPr lang="vi-VN" sz="3000">
                <a:latin typeface="Times New Roman"/>
                <a:ea typeface="+mj-lt"/>
                <a:cs typeface="Times New Roman"/>
              </a:rPr>
              <a:t>4) Hàm chính thực hiện backtracking</a:t>
            </a:r>
            <a:endParaRPr lang="vi-VN" sz="3000">
              <a:latin typeface="Times New Roman"/>
              <a:cs typeface="Times New Roman"/>
            </a:endParaRPr>
          </a:p>
        </p:txBody>
      </p:sp>
      <p:pic>
        <p:nvPicPr>
          <p:cNvPr id="4" name="Hình ảnh 4" descr="Ảnh có chứa văn bản&#10;&#10;Mô tả được tự động tạo">
            <a:extLst>
              <a:ext uri="{FF2B5EF4-FFF2-40B4-BE49-F238E27FC236}">
                <a16:creationId xmlns:a16="http://schemas.microsoft.com/office/drawing/2014/main" id="{DF639595-0B66-42FF-B27A-122E9A2B27B4}"/>
              </a:ext>
            </a:extLst>
          </p:cNvPr>
          <p:cNvPicPr>
            <a:picLocks noGrp="1" noChangeAspect="1"/>
          </p:cNvPicPr>
          <p:nvPr>
            <p:ph idx="1"/>
          </p:nvPr>
        </p:nvPicPr>
        <p:blipFill>
          <a:blip r:embed="rId2"/>
          <a:stretch>
            <a:fillRect/>
          </a:stretch>
        </p:blipFill>
        <p:spPr>
          <a:xfrm>
            <a:off x="838545" y="1126255"/>
            <a:ext cx="4742498" cy="5614379"/>
          </a:xfrm>
        </p:spPr>
      </p:pic>
      <p:pic>
        <p:nvPicPr>
          <p:cNvPr id="5" name="Hình ảnh 5" descr="Ảnh có chứa văn bản&#10;&#10;Mô tả được tự động tạo">
            <a:extLst>
              <a:ext uri="{FF2B5EF4-FFF2-40B4-BE49-F238E27FC236}">
                <a16:creationId xmlns:a16="http://schemas.microsoft.com/office/drawing/2014/main" id="{8A9F30B0-29E9-40EF-A484-167B3381AADD}"/>
              </a:ext>
            </a:extLst>
          </p:cNvPr>
          <p:cNvPicPr>
            <a:picLocks noChangeAspect="1"/>
          </p:cNvPicPr>
          <p:nvPr/>
        </p:nvPicPr>
        <p:blipFill>
          <a:blip r:embed="rId3"/>
          <a:stretch>
            <a:fillRect/>
          </a:stretch>
        </p:blipFill>
        <p:spPr>
          <a:xfrm>
            <a:off x="6488482" y="1123096"/>
            <a:ext cx="4047995" cy="1417672"/>
          </a:xfrm>
          <a:prstGeom prst="rect">
            <a:avLst/>
          </a:prstGeom>
        </p:spPr>
      </p:pic>
      <p:pic>
        <p:nvPicPr>
          <p:cNvPr id="6" name="Hình ảnh 6" descr="Ảnh có chứa văn bản&#10;&#10;Mô tả được tự động tạo">
            <a:extLst>
              <a:ext uri="{FF2B5EF4-FFF2-40B4-BE49-F238E27FC236}">
                <a16:creationId xmlns:a16="http://schemas.microsoft.com/office/drawing/2014/main" id="{17E0ABD2-BF8C-4DEC-8067-1DA462B6DD62}"/>
              </a:ext>
            </a:extLst>
          </p:cNvPr>
          <p:cNvPicPr>
            <a:picLocks noChangeAspect="1"/>
          </p:cNvPicPr>
          <p:nvPr/>
        </p:nvPicPr>
        <p:blipFill>
          <a:blip r:embed="rId4"/>
          <a:stretch>
            <a:fillRect/>
          </a:stretch>
        </p:blipFill>
        <p:spPr>
          <a:xfrm>
            <a:off x="6488482" y="2705029"/>
            <a:ext cx="3954049" cy="1406189"/>
          </a:xfrm>
          <a:prstGeom prst="rect">
            <a:avLst/>
          </a:prstGeom>
        </p:spPr>
      </p:pic>
      <p:pic>
        <p:nvPicPr>
          <p:cNvPr id="7" name="Hình ảnh 7" descr="Ảnh có chứa văn bản&#10;&#10;Mô tả được tự động tạo">
            <a:extLst>
              <a:ext uri="{FF2B5EF4-FFF2-40B4-BE49-F238E27FC236}">
                <a16:creationId xmlns:a16="http://schemas.microsoft.com/office/drawing/2014/main" id="{4C99C7C7-8CE4-4C6F-9DAB-C1D48EBF6865}"/>
              </a:ext>
            </a:extLst>
          </p:cNvPr>
          <p:cNvPicPr>
            <a:picLocks noChangeAspect="1"/>
          </p:cNvPicPr>
          <p:nvPr/>
        </p:nvPicPr>
        <p:blipFill>
          <a:blip r:embed="rId5"/>
          <a:stretch>
            <a:fillRect/>
          </a:stretch>
        </p:blipFill>
        <p:spPr>
          <a:xfrm>
            <a:off x="6488482" y="4165039"/>
            <a:ext cx="3954049" cy="1314964"/>
          </a:xfrm>
          <a:prstGeom prst="rect">
            <a:avLst/>
          </a:prstGeom>
        </p:spPr>
      </p:pic>
      <p:pic>
        <p:nvPicPr>
          <p:cNvPr id="8" name="Hình ảnh 8">
            <a:extLst>
              <a:ext uri="{FF2B5EF4-FFF2-40B4-BE49-F238E27FC236}">
                <a16:creationId xmlns:a16="http://schemas.microsoft.com/office/drawing/2014/main" id="{9D2D1400-7FFF-4B2B-BDCB-664490F23E37}"/>
              </a:ext>
            </a:extLst>
          </p:cNvPr>
          <p:cNvPicPr>
            <a:picLocks noChangeAspect="1"/>
          </p:cNvPicPr>
          <p:nvPr/>
        </p:nvPicPr>
        <p:blipFill>
          <a:blip r:embed="rId6"/>
          <a:stretch>
            <a:fillRect/>
          </a:stretch>
        </p:blipFill>
        <p:spPr>
          <a:xfrm>
            <a:off x="6488482" y="5798363"/>
            <a:ext cx="3640898" cy="751847"/>
          </a:xfrm>
          <a:prstGeom prst="rect">
            <a:avLst/>
          </a:prstGeom>
        </p:spPr>
      </p:pic>
    </p:spTree>
    <p:extLst>
      <p:ext uri="{BB962C8B-B14F-4D97-AF65-F5344CB8AC3E}">
        <p14:creationId xmlns:p14="http://schemas.microsoft.com/office/powerpoint/2010/main" val="358701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AE13-3C52-734E-83EA-168797028564}"/>
              </a:ext>
            </a:extLst>
          </p:cNvPr>
          <p:cNvSpPr>
            <a:spLocks noGrp="1"/>
          </p:cNvSpPr>
          <p:nvPr>
            <p:ph type="title"/>
          </p:nvPr>
        </p:nvSpPr>
        <p:spPr/>
        <p:txBody>
          <a:bodyPr/>
          <a:lstStyle/>
          <a:p>
            <a:r>
              <a:rPr lang="en-US"/>
              <a:t>Backtracking là gì?</a:t>
            </a:r>
            <a:endParaRPr lang="en-US" dirty="0"/>
          </a:p>
        </p:txBody>
      </p:sp>
      <p:sp>
        <p:nvSpPr>
          <p:cNvPr id="3" name="Content Placeholder 2">
            <a:extLst>
              <a:ext uri="{FF2B5EF4-FFF2-40B4-BE49-F238E27FC236}">
                <a16:creationId xmlns:a16="http://schemas.microsoft.com/office/drawing/2014/main" id="{E04CDFB0-98B5-3845-A6BC-49AABAA02C97}"/>
              </a:ext>
            </a:extLst>
          </p:cNvPr>
          <p:cNvSpPr>
            <a:spLocks noGrp="1"/>
          </p:cNvSpPr>
          <p:nvPr>
            <p:ph idx="1"/>
          </p:nvPr>
        </p:nvSpPr>
        <p:spPr/>
        <p:txBody>
          <a:bodyPr vert="horz" lIns="91440" tIns="45720" rIns="91440" bIns="45720" rtlCol="0" anchor="t">
            <a:normAutofit/>
          </a:bodyPr>
          <a:lstStyle/>
          <a:p>
            <a:r>
              <a:rPr lang="vi-VN" sz="3000" dirty="0">
                <a:latin typeface="Times New Roman"/>
                <a:ea typeface="+mn-lt"/>
                <a:cs typeface="Times New Roman"/>
              </a:rPr>
              <a:t>Backtracking là một </a:t>
            </a:r>
            <a:r>
              <a:rPr lang="vi-VN" sz="3000" b="1" dirty="0">
                <a:latin typeface="Times New Roman"/>
                <a:ea typeface="+mn-lt"/>
                <a:cs typeface="Times New Roman"/>
              </a:rPr>
              <a:t>tư tưởng thiết kế </a:t>
            </a:r>
            <a:r>
              <a:rPr lang="vi-VN" sz="3000" dirty="0">
                <a:latin typeface="Times New Roman"/>
                <a:ea typeface="+mn-lt"/>
                <a:cs typeface="Times New Roman"/>
              </a:rPr>
              <a:t>thuật toán chung để tìm tất cả (hoặc một số) giải pháp cho một bài toán nào đó, đặc biệt là những vấn đề về </a:t>
            </a:r>
            <a:r>
              <a:rPr lang="vi-VN" sz="3000" b="1" dirty="0">
                <a:latin typeface="Times New Roman"/>
                <a:ea typeface="+mn-lt"/>
                <a:cs typeface="Times New Roman"/>
              </a:rPr>
              <a:t>sự ràng buộc điều kiện </a:t>
            </a:r>
            <a:r>
              <a:rPr lang="vi-VN" sz="3000" dirty="0">
                <a:latin typeface="Times New Roman"/>
                <a:ea typeface="+mn-lt"/>
                <a:cs typeface="Times New Roman"/>
              </a:rPr>
              <a:t>(constraint satisfaction).</a:t>
            </a:r>
          </a:p>
          <a:p>
            <a:endParaRPr lang="vi-VN" sz="3000" dirty="0">
              <a:latin typeface="Times New Roman"/>
              <a:ea typeface="+mn-lt"/>
              <a:cs typeface="Times New Roman"/>
            </a:endParaRPr>
          </a:p>
          <a:p>
            <a:r>
              <a:rPr lang="vi-VN" sz="3000" dirty="0">
                <a:latin typeface="Times New Roman"/>
                <a:ea typeface="+mn-lt"/>
                <a:cs typeface="Times New Roman"/>
              </a:rPr>
              <a:t>Backtracking thường phụ thuộc vào yêu cầu (ràng buộc) và cách các “ứng viên” (ứng viên – một phần của giải pháp) phát triển thành giải pháp hoàn chỉnh nên được xem như là một meta-heuricstic.</a:t>
            </a:r>
            <a:endParaRPr lang="vi-VN" dirty="0"/>
          </a:p>
          <a:p>
            <a:pPr marL="0" indent="0">
              <a:buNone/>
            </a:pPr>
            <a:endParaRPr lang="vi-VN" dirty="0"/>
          </a:p>
          <a:p>
            <a:pPr marL="0" indent="0">
              <a:buNone/>
            </a:pPr>
            <a:endParaRPr lang="vi-VN" sz="3000" dirty="0">
              <a:latin typeface="Times New Roman"/>
              <a:ea typeface="+mn-lt"/>
              <a:cs typeface="Times New Roman"/>
            </a:endParaRPr>
          </a:p>
        </p:txBody>
      </p:sp>
    </p:spTree>
    <p:extLst>
      <p:ext uri="{BB962C8B-B14F-4D97-AF65-F5344CB8AC3E}">
        <p14:creationId xmlns:p14="http://schemas.microsoft.com/office/powerpoint/2010/main" val="1934147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7E54754-A9F3-46F0-8506-57FA32512677}"/>
              </a:ext>
            </a:extLst>
          </p:cNvPr>
          <p:cNvSpPr>
            <a:spLocks noGrp="1"/>
          </p:cNvSpPr>
          <p:nvPr>
            <p:ph type="title"/>
          </p:nvPr>
        </p:nvSpPr>
        <p:spPr>
          <a:xfrm>
            <a:off x="838200" y="365125"/>
            <a:ext cx="10515600" cy="636632"/>
          </a:xfrm>
        </p:spPr>
        <p:txBody>
          <a:bodyPr>
            <a:normAutofit/>
          </a:bodyPr>
          <a:lstStyle/>
          <a:p>
            <a:r>
              <a:rPr lang="vi-VN" sz="3000">
                <a:latin typeface="Times New Roman"/>
                <a:cs typeface="Times New Roman"/>
              </a:rPr>
              <a:t>Optimization</a:t>
            </a:r>
          </a:p>
        </p:txBody>
      </p:sp>
      <p:sp>
        <p:nvSpPr>
          <p:cNvPr id="3" name="Chỗ dành sẵn cho Nội dung 2">
            <a:extLst>
              <a:ext uri="{FF2B5EF4-FFF2-40B4-BE49-F238E27FC236}">
                <a16:creationId xmlns:a16="http://schemas.microsoft.com/office/drawing/2014/main" id="{EB28C792-325F-47BE-AE2E-1600A7295993}"/>
              </a:ext>
            </a:extLst>
          </p:cNvPr>
          <p:cNvSpPr>
            <a:spLocks noGrp="1"/>
          </p:cNvSpPr>
          <p:nvPr>
            <p:ph idx="1"/>
          </p:nvPr>
        </p:nvSpPr>
        <p:spPr>
          <a:xfrm>
            <a:off x="838200" y="1136694"/>
            <a:ext cx="10515600" cy="5040269"/>
          </a:xfrm>
        </p:spPr>
        <p:txBody>
          <a:bodyPr vert="horz" lIns="91440" tIns="45720" rIns="91440" bIns="45720" rtlCol="0" anchor="t">
            <a:normAutofit/>
          </a:bodyPr>
          <a:lstStyle/>
          <a:p>
            <a:r>
              <a:rPr lang="vi-VN" dirty="0">
                <a:cs typeface="Arial" panose="020B0604020202020204" pitchFamily="34" charset="0"/>
              </a:rPr>
              <a:t>Khử đệ quy</a:t>
            </a:r>
          </a:p>
          <a:p>
            <a:r>
              <a:rPr lang="vi-VN" dirty="0">
                <a:cs typeface="Arial" panose="020B0604020202020204" pitchFamily="34" charset="0"/>
              </a:rPr>
              <a:t>Mỗi khi đặt quân hậu thì đồng thời cũng đánh dấu tất cả các ô của con hâu vừa đặt có thể di chuyển, lần sau chỉ xét các ô cột bên phải chưa bị đánh dấu </a:t>
            </a:r>
          </a:p>
        </p:txBody>
      </p:sp>
    </p:spTree>
    <p:extLst>
      <p:ext uri="{BB962C8B-B14F-4D97-AF65-F5344CB8AC3E}">
        <p14:creationId xmlns:p14="http://schemas.microsoft.com/office/powerpoint/2010/main" val="2052650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766-83B3-0549-ABD0-04EE6AD6F573}"/>
              </a:ext>
            </a:extLst>
          </p:cNvPr>
          <p:cNvSpPr>
            <a:spLocks noGrp="1"/>
          </p:cNvSpPr>
          <p:nvPr>
            <p:ph type="title"/>
          </p:nvPr>
        </p:nvSpPr>
        <p:spPr/>
        <p:txBody>
          <a:bodyPr/>
          <a:lstStyle/>
          <a:p>
            <a:r>
              <a:rPr lang="en-US" dirty="0"/>
              <a:t>Exercise </a:t>
            </a:r>
          </a:p>
        </p:txBody>
      </p:sp>
      <p:sp>
        <p:nvSpPr>
          <p:cNvPr id="5" name="Chỗ dành sẵn cho Nội dung 2">
            <a:extLst>
              <a:ext uri="{FF2B5EF4-FFF2-40B4-BE49-F238E27FC236}">
                <a16:creationId xmlns:a16="http://schemas.microsoft.com/office/drawing/2014/main" id="{DCB02385-8E2B-4744-B277-FC3C0CD013CD}"/>
              </a:ext>
            </a:extLst>
          </p:cNvPr>
          <p:cNvSpPr>
            <a:spLocks noGrp="1"/>
          </p:cNvSpPr>
          <p:nvPr>
            <p:ph idx="1"/>
          </p:nvPr>
        </p:nvSpPr>
        <p:spPr>
          <a:xfrm>
            <a:off x="838200" y="1504798"/>
            <a:ext cx="10515600" cy="4988077"/>
          </a:xfrm>
        </p:spPr>
        <p:txBody>
          <a:bodyPr vert="horz" lIns="91440" tIns="45720" rIns="91440" bIns="45720" rtlCol="0" anchor="t">
            <a:normAutofit/>
          </a:bodyPr>
          <a:lstStyle/>
          <a:p>
            <a:pPr marL="514350" indent="-514350">
              <a:buAutoNum type="arabicParenR"/>
            </a:pPr>
            <a:r>
              <a:rPr lang="vi-VN" dirty="0">
                <a:latin typeface="Arial"/>
                <a:cs typeface="Arial"/>
              </a:rPr>
              <a:t>Peg </a:t>
            </a:r>
            <a:r>
              <a:rPr lang="vi-VN" dirty="0"/>
              <a:t>Solitaire</a:t>
            </a:r>
          </a:p>
          <a:p>
            <a:pPr marL="0" indent="0">
              <a:buNone/>
            </a:pPr>
            <a:r>
              <a:rPr lang="vi-VN" dirty="0">
                <a:latin typeface="Arial"/>
                <a:cs typeface="Arial"/>
                <a:hlinkClick r:id="rId2"/>
              </a:rPr>
              <a:t>https://ece.uwaterloo.ca/~dwharder/aads/Algorithms/Backtracking/Peg_solitaire/</a:t>
            </a:r>
            <a:endParaRPr lang="vi-VN" dirty="0">
              <a:latin typeface="Arial"/>
              <a:cs typeface="Arial"/>
            </a:endParaRPr>
          </a:p>
          <a:p>
            <a:pPr marL="0" indent="0">
              <a:buNone/>
            </a:pPr>
            <a:endParaRPr lang="vi-VN" dirty="0">
              <a:latin typeface="Arial"/>
              <a:cs typeface="Arial"/>
            </a:endParaRPr>
          </a:p>
          <a:p>
            <a:pPr marL="0" indent="0">
              <a:buNone/>
            </a:pPr>
            <a:r>
              <a:rPr lang="vi-VN" dirty="0">
                <a:latin typeface="Arial"/>
                <a:cs typeface="Arial"/>
              </a:rPr>
              <a:t>2) Rat in Maze</a:t>
            </a:r>
          </a:p>
          <a:p>
            <a:pPr marL="0" indent="0">
              <a:buNone/>
            </a:pPr>
            <a:r>
              <a:rPr lang="vi-VN" dirty="0">
                <a:latin typeface="Arial"/>
                <a:cs typeface="Arial"/>
                <a:hlinkClick r:id="rId3"/>
              </a:rPr>
              <a:t>https://www.geeksforgeeks.org/rat-in-a-maze-backtracking-2/</a:t>
            </a:r>
            <a:endParaRPr lang="vi-VN" dirty="0">
              <a:latin typeface="Arial"/>
              <a:cs typeface="Arial"/>
            </a:endParaRPr>
          </a:p>
          <a:p>
            <a:pPr marL="0" indent="0">
              <a:buNone/>
            </a:pPr>
            <a:endParaRPr lang="vi-VN" dirty="0">
              <a:latin typeface="Arial"/>
              <a:cs typeface="Arial"/>
            </a:endParaRPr>
          </a:p>
        </p:txBody>
      </p:sp>
    </p:spTree>
    <p:extLst>
      <p:ext uri="{BB962C8B-B14F-4D97-AF65-F5344CB8AC3E}">
        <p14:creationId xmlns:p14="http://schemas.microsoft.com/office/powerpoint/2010/main" val="4137612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79BA61A-2644-455F-B6EB-B81966F672D8}"/>
              </a:ext>
            </a:extLst>
          </p:cNvPr>
          <p:cNvSpPr>
            <a:spLocks noGrp="1"/>
          </p:cNvSpPr>
          <p:nvPr>
            <p:ph type="title"/>
          </p:nvPr>
        </p:nvSpPr>
        <p:spPr>
          <a:xfrm>
            <a:off x="838200" y="365125"/>
            <a:ext cx="10515600" cy="448742"/>
          </a:xfrm>
        </p:spPr>
        <p:txBody>
          <a:bodyPr vert="horz" lIns="91440" tIns="45720" rIns="91440" bIns="45720" rtlCol="0" anchor="ctr">
            <a:noAutofit/>
          </a:bodyPr>
          <a:lstStyle/>
          <a:p>
            <a:br>
              <a:rPr lang="vi-VN" sz="3000" dirty="0">
                <a:latin typeface="Times New Roman"/>
                <a:cs typeface="Times New Roman"/>
              </a:rPr>
            </a:br>
            <a:r>
              <a:rPr lang="vi-VN" sz="3000">
                <a:latin typeface="Times New Roman"/>
                <a:cs typeface="Times New Roman"/>
              </a:rPr>
              <a:t>1)  </a:t>
            </a:r>
            <a:r>
              <a:rPr lang="vi-VN" sz="3000">
                <a:latin typeface="Times New Roman"/>
                <a:cs typeface="Arial"/>
              </a:rPr>
              <a:t>Peg </a:t>
            </a:r>
            <a:r>
              <a:rPr lang="vi-VN" sz="3000">
                <a:latin typeface="Times New Roman"/>
                <a:ea typeface="+mj-lt"/>
                <a:cs typeface="Times New Roman"/>
              </a:rPr>
              <a:t>Solitaire</a:t>
            </a:r>
          </a:p>
          <a:p>
            <a:endParaRPr lang="vi-VN" dirty="0">
              <a:latin typeface="Times New Roman"/>
              <a:cs typeface="Times New Roman"/>
            </a:endParaRPr>
          </a:p>
        </p:txBody>
      </p:sp>
      <p:pic>
        <p:nvPicPr>
          <p:cNvPr id="4" name="Hình ảnh 4">
            <a:hlinkClick r:id="" action="ppaction://media"/>
            <a:extLst>
              <a:ext uri="{FF2B5EF4-FFF2-40B4-BE49-F238E27FC236}">
                <a16:creationId xmlns:a16="http://schemas.microsoft.com/office/drawing/2014/main" id="{623A7E4B-19E6-4462-A7C3-4D9B0B457FE1}"/>
              </a:ext>
            </a:extLst>
          </p:cNvPr>
          <p:cNvPicPr>
            <a:picLocks noGrp="1" noRot="1" noChangeAspect="1"/>
          </p:cNvPicPr>
          <p:nvPr>
            <p:ph idx="1"/>
            <a:videoFile r:link="rId1"/>
          </p:nvPr>
        </p:nvPicPr>
        <p:blipFill>
          <a:blip r:embed="rId3"/>
          <a:stretch>
            <a:fillRect/>
          </a:stretch>
        </p:blipFill>
        <p:spPr>
          <a:xfrm>
            <a:off x="1022959" y="1076325"/>
            <a:ext cx="10114767" cy="5276589"/>
          </a:xfrm>
        </p:spPr>
      </p:pic>
    </p:spTree>
    <p:extLst>
      <p:ext uri="{BB962C8B-B14F-4D97-AF65-F5344CB8AC3E}">
        <p14:creationId xmlns:p14="http://schemas.microsoft.com/office/powerpoint/2010/main" val="2714921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5E5A95-BC31-4DF7-B0EC-ECB1BA7212A6}"/>
              </a:ext>
            </a:extLst>
          </p:cNvPr>
          <p:cNvSpPr>
            <a:spLocks noGrp="1"/>
          </p:cNvSpPr>
          <p:nvPr>
            <p:ph type="title"/>
          </p:nvPr>
        </p:nvSpPr>
        <p:spPr>
          <a:xfrm>
            <a:off x="838200" y="365125"/>
            <a:ext cx="10515600" cy="594879"/>
          </a:xfrm>
        </p:spPr>
        <p:txBody>
          <a:bodyPr>
            <a:normAutofit/>
          </a:bodyPr>
          <a:lstStyle/>
          <a:p>
            <a:r>
              <a:rPr lang="vi-VN" sz="3000">
                <a:latin typeface="Times New Roman"/>
                <a:cs typeface="Times New Roman"/>
              </a:rPr>
              <a:t>2) Rat in Maze</a:t>
            </a:r>
          </a:p>
        </p:txBody>
      </p:sp>
      <p:pic>
        <p:nvPicPr>
          <p:cNvPr id="5" name="Online Media 4" descr="Rat in a Maze | Backtracking (Set 2) | GeeksforGeeks">
            <a:hlinkClick r:id="" action="ppaction://media"/>
            <a:extLst>
              <a:ext uri="{FF2B5EF4-FFF2-40B4-BE49-F238E27FC236}">
                <a16:creationId xmlns:a16="http://schemas.microsoft.com/office/drawing/2014/main" id="{E760AB28-594A-1249-9028-C1AB29E0F030}"/>
              </a:ext>
            </a:extLst>
          </p:cNvPr>
          <p:cNvPicPr>
            <a:picLocks noRot="1" noChangeAspect="1"/>
          </p:cNvPicPr>
          <p:nvPr>
            <a:videoFile r:link="rId1"/>
          </p:nvPr>
        </p:nvPicPr>
        <p:blipFill>
          <a:blip r:embed="rId3"/>
          <a:stretch>
            <a:fillRect/>
          </a:stretch>
        </p:blipFill>
        <p:spPr>
          <a:xfrm>
            <a:off x="1068211" y="960004"/>
            <a:ext cx="10055578" cy="5656263"/>
          </a:xfrm>
          <a:prstGeom prst="rect">
            <a:avLst/>
          </a:prstGeom>
        </p:spPr>
      </p:pic>
    </p:spTree>
    <p:extLst>
      <p:ext uri="{BB962C8B-B14F-4D97-AF65-F5344CB8AC3E}">
        <p14:creationId xmlns:p14="http://schemas.microsoft.com/office/powerpoint/2010/main" val="248164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CED4-24F7-AE4C-A486-93ABC2AA2FA4}"/>
              </a:ext>
            </a:extLst>
          </p:cNvPr>
          <p:cNvSpPr>
            <a:spLocks noGrp="1"/>
          </p:cNvSpPr>
          <p:nvPr>
            <p:ph type="title"/>
          </p:nvPr>
        </p:nvSpPr>
        <p:spPr/>
        <p:txBody>
          <a:bodyPr/>
          <a:lstStyle/>
          <a:p>
            <a:r>
              <a:rPr lang="en-US"/>
              <a:t>Cách hoạt động của backtracking?</a:t>
            </a:r>
            <a:endParaRPr lang="en-US" dirty="0"/>
          </a:p>
        </p:txBody>
      </p:sp>
      <p:sp>
        <p:nvSpPr>
          <p:cNvPr id="6" name="TextBox 5">
            <a:extLst>
              <a:ext uri="{FF2B5EF4-FFF2-40B4-BE49-F238E27FC236}">
                <a16:creationId xmlns:a16="http://schemas.microsoft.com/office/drawing/2014/main" id="{7B3EBA33-46A7-3D44-8EE3-9018D78ED858}"/>
              </a:ext>
            </a:extLst>
          </p:cNvPr>
          <p:cNvSpPr txBox="1"/>
          <p:nvPr/>
        </p:nvSpPr>
        <p:spPr>
          <a:xfrm>
            <a:off x="838200" y="1571348"/>
            <a:ext cx="10800425" cy="2862322"/>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Backtracking sẽ xây dựng lời giải bằng cách từng bước tạo nên các “ứng viên” . Mỗi  “ứng viên” có nhiều lựa chọn để phát triển thành lời giải đúng, backtracking sẽ chọn một lựa chọn phù hợp và tiếp tục phát triển “ứng viên” cho đến khi nhận được lời giải hoàn chỉnh (thỏa mãn điều kiện).</a:t>
            </a:r>
          </a:p>
          <a:p>
            <a:pPr marL="285750" indent="-285750">
              <a:buFont typeface="Arial" panose="020B0604020202020204" pitchFamily="34" charset="0"/>
              <a:buChar char="•"/>
            </a:pPr>
            <a:endParaRPr lang="vi-V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Nếu chọn một sự lựa chọn khiến cho “ ứng viên ” không còn thỏa mãn điều khiện nữa, thì backtracking sẽ loại bỏ “ứng viên” đó, quay trở lại “ứng viên” trước đó, phát triển “ứng viên” theo sự lựa chọn khác để có thể tạo ra “ứng viên”  có thể thỏa mãn điều kiện.</a:t>
            </a:r>
          </a:p>
          <a:p>
            <a:pPr marL="285750" indent="-285750">
              <a:buFont typeface="Arial" panose="020B0604020202020204" pitchFamily="34" charset="0"/>
              <a:buChar char="•"/>
            </a:pPr>
            <a:endParaRPr lang="vi-V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Cứ làm như vậy cho đến khi tìm được lời giải hoặc toàn bộ lời giải (toàn bộ ứng viên).</a:t>
            </a:r>
            <a:endParaRPr lang="vi-VN" dirty="0">
              <a:latin typeface="Times New Roman" panose="02020603050405020304" pitchFamily="18" charset="0"/>
              <a:ea typeface="+mn-lt"/>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469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239F-1EF0-F34F-9E82-B1F79500FBF8}"/>
              </a:ext>
            </a:extLst>
          </p:cNvPr>
          <p:cNvSpPr>
            <a:spLocks noGrp="1"/>
          </p:cNvSpPr>
          <p:nvPr>
            <p:ph type="title"/>
          </p:nvPr>
        </p:nvSpPr>
        <p:spPr/>
        <p:txBody>
          <a:bodyPr/>
          <a:lstStyle/>
          <a:p>
            <a:r>
              <a:rPr lang="en-US"/>
              <a:t>Cách hoạt động của backtracking</a:t>
            </a:r>
            <a:endParaRPr lang="en-US" dirty="0"/>
          </a:p>
        </p:txBody>
      </p:sp>
      <p:sp>
        <p:nvSpPr>
          <p:cNvPr id="4" name="TextBox 3">
            <a:extLst>
              <a:ext uri="{FF2B5EF4-FFF2-40B4-BE49-F238E27FC236}">
                <a16:creationId xmlns:a16="http://schemas.microsoft.com/office/drawing/2014/main" id="{797E407F-815B-354F-A2E4-A41742F8D2A7}"/>
              </a:ext>
            </a:extLst>
          </p:cNvPr>
          <p:cNvSpPr txBox="1"/>
          <p:nvPr/>
        </p:nvSpPr>
        <p:spPr>
          <a:xfrm>
            <a:off x="914400" y="1597981"/>
            <a:ext cx="10351363" cy="3693319"/>
          </a:xfrm>
          <a:prstGeom prst="rect">
            <a:avLst/>
          </a:prstGeom>
          <a:noFill/>
        </p:spPr>
        <p:txBody>
          <a:bodyPr wrap="square" rtlCol="0">
            <a:spAutoFit/>
          </a:bodyPr>
          <a:lstStyle/>
          <a:p>
            <a:pPr marL="285750" indent="-285750">
              <a:buFont typeface="Arial" panose="020B0604020202020204" pitchFamily="34" charset="0"/>
              <a:buChar char="•"/>
            </a:pPr>
            <a:r>
              <a:rPr lang="en-US" dirty="0" err="1"/>
              <a:t>Thông</a:t>
            </a:r>
            <a:r>
              <a:rPr lang="en-US" dirty="0"/>
              <a:t> </a:t>
            </a:r>
            <a:r>
              <a:rPr lang="en-US" dirty="0" err="1"/>
              <a:t>thường</a:t>
            </a:r>
            <a:r>
              <a:rPr lang="en-US" dirty="0"/>
              <a:t> </a:t>
            </a:r>
            <a:r>
              <a:rPr lang="en-US" dirty="0" err="1"/>
              <a:t>thì</a:t>
            </a:r>
            <a:r>
              <a:rPr lang="en-US" dirty="0"/>
              <a:t> backtracking </a:t>
            </a:r>
            <a:r>
              <a:rPr lang="en-US" dirty="0" err="1"/>
              <a:t>cần</a:t>
            </a:r>
            <a:r>
              <a:rPr lang="en-US" dirty="0"/>
              <a:t> </a:t>
            </a:r>
            <a:r>
              <a:rPr lang="en-US" dirty="0" err="1"/>
              <a:t>một</a:t>
            </a:r>
            <a:r>
              <a:rPr lang="en-US" dirty="0"/>
              <a:t> state – </a:t>
            </a:r>
            <a:r>
              <a:rPr lang="en-US" dirty="0" err="1"/>
              <a:t>trạng</a:t>
            </a:r>
            <a:r>
              <a:rPr lang="en-US" dirty="0"/>
              <a:t> </a:t>
            </a:r>
            <a:r>
              <a:rPr lang="en-US" dirty="0" err="1"/>
              <a:t>thái</a:t>
            </a:r>
            <a:r>
              <a:rPr lang="en-US" dirty="0"/>
              <a:t> </a:t>
            </a:r>
            <a:r>
              <a:rPr lang="en-US" dirty="0" err="1"/>
              <a:t>của</a:t>
            </a:r>
            <a:r>
              <a:rPr lang="en-US" dirty="0"/>
              <a:t> </a:t>
            </a:r>
            <a:r>
              <a:rPr lang="en-US" dirty="0" err="1"/>
              <a:t>ứng</a:t>
            </a:r>
            <a:r>
              <a:rPr lang="en-US" dirty="0"/>
              <a:t> </a:t>
            </a:r>
            <a:r>
              <a:rPr lang="en-US" dirty="0" err="1"/>
              <a:t>viên</a:t>
            </a:r>
            <a:r>
              <a:rPr lang="en-US" dirty="0"/>
              <a:t>. Backtracking </a:t>
            </a:r>
            <a:r>
              <a:rPr lang="en-US" dirty="0" err="1"/>
              <a:t>sẽ</a:t>
            </a:r>
            <a:r>
              <a:rPr lang="en-US" dirty="0"/>
              <a:t> </a:t>
            </a:r>
            <a:r>
              <a:rPr lang="en-US" dirty="0" err="1"/>
              <a:t>liên</a:t>
            </a:r>
            <a:r>
              <a:rPr lang="en-US" dirty="0"/>
              <a:t> </a:t>
            </a:r>
            <a:r>
              <a:rPr lang="en-US" dirty="0" err="1"/>
              <a:t>tục</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viên</a:t>
            </a:r>
            <a:r>
              <a:rPr lang="en-US" dirty="0"/>
              <a:t>” </a:t>
            </a:r>
            <a:r>
              <a:rPr lang="en-US" dirty="0" err="1"/>
              <a:t>thành</a:t>
            </a:r>
            <a:r>
              <a:rPr lang="en-US" dirty="0"/>
              <a:t> </a:t>
            </a:r>
            <a:r>
              <a:rPr lang="en-US" dirty="0" err="1"/>
              <a:t>giải</a:t>
            </a:r>
            <a:r>
              <a:rPr lang="en-US" dirty="0"/>
              <a:t> </a:t>
            </a:r>
            <a:r>
              <a:rPr lang="en-US" dirty="0" err="1"/>
              <a:t>pháp</a:t>
            </a:r>
            <a:r>
              <a:rPr lang="en-US" dirty="0"/>
              <a:t> </a:t>
            </a:r>
            <a:r>
              <a:rPr lang="en-US" dirty="0" err="1"/>
              <a:t>trong</a:t>
            </a:r>
            <a:r>
              <a:rPr lang="en-US" dirty="0"/>
              <a:t> </a:t>
            </a:r>
            <a:r>
              <a:rPr lang="en-US" dirty="0" err="1"/>
              <a:t>các</a:t>
            </a:r>
            <a:r>
              <a:rPr lang="en-US" dirty="0"/>
              <a:t> </a:t>
            </a:r>
            <a:r>
              <a:rPr lang="en-US" dirty="0" err="1"/>
              <a:t>sự</a:t>
            </a:r>
            <a:r>
              <a:rPr lang="en-US" dirty="0"/>
              <a:t> </a:t>
            </a:r>
            <a:r>
              <a:rPr lang="en-US" dirty="0" err="1"/>
              <a:t>lựa</a:t>
            </a:r>
            <a:r>
              <a:rPr lang="en-US" dirty="0"/>
              <a:t> </a:t>
            </a:r>
            <a:r>
              <a:rPr lang="en-US" dirty="0" err="1"/>
              <a:t>chọn</a:t>
            </a:r>
            <a:r>
              <a:rPr lang="en-US" dirty="0"/>
              <a:t> </a:t>
            </a:r>
            <a:r>
              <a:rPr lang="en-US" dirty="0" err="1"/>
              <a:t>cho</a:t>
            </a:r>
            <a:r>
              <a:rPr lang="en-US" dirty="0"/>
              <a:t> </a:t>
            </a:r>
            <a:r>
              <a:rPr lang="en-US" dirty="0" err="1"/>
              <a:t>phép</a:t>
            </a:r>
            <a:r>
              <a:rPr lang="en-US" dirty="0"/>
              <a:t> (generate new state). </a:t>
            </a:r>
            <a:r>
              <a:rPr lang="en-US" dirty="0" err="1"/>
              <a:t>Một</a:t>
            </a:r>
            <a:r>
              <a:rPr lang="en-US" dirty="0"/>
              <a:t> </a:t>
            </a:r>
            <a:r>
              <a:rPr lang="en-US" dirty="0" err="1"/>
              <a:t>cấu</a:t>
            </a:r>
            <a:r>
              <a:rPr lang="en-US" dirty="0"/>
              <a:t> </a:t>
            </a:r>
            <a:r>
              <a:rPr lang="en-US" dirty="0" err="1"/>
              <a:t>trúc</a:t>
            </a:r>
            <a:r>
              <a:rPr lang="en-US" dirty="0"/>
              <a:t> </a:t>
            </a:r>
            <a:r>
              <a:rPr lang="en-US" dirty="0" err="1"/>
              <a:t>phù</a:t>
            </a:r>
            <a:r>
              <a:rPr lang="en-US" dirty="0"/>
              <a:t> </a:t>
            </a:r>
            <a:r>
              <a:rPr lang="en-US" dirty="0" err="1"/>
              <a:t>hợp</a:t>
            </a:r>
            <a:r>
              <a:rPr lang="en-US" dirty="0"/>
              <a:t> </a:t>
            </a:r>
            <a:r>
              <a:rPr lang="en-US" dirty="0" err="1"/>
              <a:t>cho</a:t>
            </a:r>
            <a:r>
              <a:rPr lang="en-US" dirty="0"/>
              <a:t> </a:t>
            </a:r>
            <a:r>
              <a:rPr lang="en-US" dirty="0" err="1"/>
              <a:t>việc</a:t>
            </a:r>
            <a:r>
              <a:rPr lang="en-US" dirty="0"/>
              <a:t> </a:t>
            </a:r>
            <a:r>
              <a:rPr lang="en-US" dirty="0" err="1"/>
              <a:t>này</a:t>
            </a:r>
            <a:r>
              <a:rPr lang="en-US" dirty="0"/>
              <a:t> </a:t>
            </a:r>
            <a:r>
              <a:rPr lang="en-US" dirty="0" err="1"/>
              <a:t>là</a:t>
            </a:r>
            <a:r>
              <a:rPr lang="en-US" dirty="0"/>
              <a:t> tree – </a:t>
            </a:r>
            <a:r>
              <a:rPr lang="en-US" dirty="0" err="1"/>
              <a:t>còn</a:t>
            </a:r>
            <a:r>
              <a:rPr lang="en-US" dirty="0"/>
              <a:t> </a:t>
            </a:r>
            <a:r>
              <a:rPr lang="en-US" dirty="0" err="1"/>
              <a:t>được</a:t>
            </a:r>
            <a:r>
              <a:rPr lang="en-US" dirty="0"/>
              <a:t> </a:t>
            </a:r>
            <a:r>
              <a:rPr lang="en-US" dirty="0" err="1"/>
              <a:t>gọi</a:t>
            </a:r>
            <a:r>
              <a:rPr lang="en-US" dirty="0"/>
              <a:t> </a:t>
            </a:r>
            <a:r>
              <a:rPr lang="en-US" dirty="0" err="1"/>
              <a:t>là</a:t>
            </a:r>
            <a:r>
              <a:rPr lang="en-US" dirty="0"/>
              <a:t> space-state-tree.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r>
              <a:rPr lang="en-US" dirty="0" err="1"/>
              <a:t>Gốc</a:t>
            </a:r>
            <a:r>
              <a:rPr lang="en-US" dirty="0"/>
              <a:t> </a:t>
            </a:r>
            <a:r>
              <a:rPr lang="en-US" dirty="0" err="1"/>
              <a:t>của</a:t>
            </a:r>
            <a:r>
              <a:rPr lang="en-US" dirty="0"/>
              <a:t> state-space-</a:t>
            </a:r>
            <a:r>
              <a:rPr lang="en-US" dirty="0" err="1"/>
              <a:t>stree</a:t>
            </a:r>
            <a:r>
              <a:rPr lang="en-US" dirty="0"/>
              <a:t> </a:t>
            </a:r>
            <a:r>
              <a:rPr lang="en-US" dirty="0" err="1"/>
              <a:t>là</a:t>
            </a:r>
            <a:r>
              <a:rPr lang="en-US" dirty="0"/>
              <a:t> </a:t>
            </a:r>
            <a:r>
              <a:rPr lang="en-US" dirty="0" err="1"/>
              <a:t>trạng</a:t>
            </a:r>
            <a:r>
              <a:rPr lang="en-US" dirty="0"/>
              <a:t> </a:t>
            </a:r>
            <a:r>
              <a:rPr lang="en-US" dirty="0" err="1"/>
              <a:t>thái</a:t>
            </a:r>
            <a:r>
              <a:rPr lang="en-US" dirty="0"/>
              <a:t> </a:t>
            </a:r>
            <a:r>
              <a:rPr lang="en-US" dirty="0" err="1"/>
              <a:t>khởi</a:t>
            </a:r>
            <a:r>
              <a:rPr lang="en-US" dirty="0"/>
              <a:t> </a:t>
            </a:r>
            <a:r>
              <a:rPr lang="en-US" dirty="0" err="1"/>
              <a:t>đầu</a:t>
            </a:r>
            <a:r>
              <a:rPr lang="en-US" dirty="0"/>
              <a:t> (initial state), </a:t>
            </a:r>
            <a:r>
              <a:rPr lang="en-US" dirty="0" err="1"/>
              <a:t>các</a:t>
            </a:r>
            <a:r>
              <a:rPr lang="en-US" dirty="0"/>
              <a:t> node con </a:t>
            </a:r>
            <a:r>
              <a:rPr lang="en-US" dirty="0" err="1"/>
              <a:t>là</a:t>
            </a:r>
            <a:r>
              <a:rPr lang="en-US" dirty="0"/>
              <a:t> </a:t>
            </a:r>
            <a:r>
              <a:rPr lang="en-US" dirty="0" err="1"/>
              <a:t>trạng</a:t>
            </a:r>
            <a:r>
              <a:rPr lang="en-US" dirty="0"/>
              <a:t> </a:t>
            </a:r>
            <a:r>
              <a:rPr lang="en-US" dirty="0" err="1"/>
              <a:t>thái</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tạo</a:t>
            </a:r>
            <a:r>
              <a:rPr lang="en-US" dirty="0"/>
              <a:t> ra </a:t>
            </a:r>
            <a:r>
              <a:rPr lang="en-US" dirty="0" err="1"/>
              <a:t>từ</a:t>
            </a:r>
            <a:r>
              <a:rPr lang="en-US" dirty="0"/>
              <a:t> node cha. </a:t>
            </a:r>
            <a:r>
              <a:rPr lang="en-US" dirty="0" err="1"/>
              <a:t>Tùy</a:t>
            </a:r>
            <a:r>
              <a:rPr lang="en-US" dirty="0"/>
              <a:t> </a:t>
            </a:r>
            <a:r>
              <a:rPr lang="en-US" dirty="0" err="1"/>
              <a:t>thuộc</a:t>
            </a:r>
            <a:r>
              <a:rPr lang="en-US" dirty="0"/>
              <a:t> </a:t>
            </a:r>
            <a:r>
              <a:rPr lang="en-US" dirty="0" err="1"/>
              <a:t>vào</a:t>
            </a:r>
            <a:r>
              <a:rPr lang="en-US" dirty="0"/>
              <a:t> </a:t>
            </a:r>
            <a:r>
              <a:rPr lang="en-US" dirty="0" err="1"/>
              <a:t>số</a:t>
            </a:r>
            <a:r>
              <a:rPr lang="en-US" dirty="0"/>
              <a:t> </a:t>
            </a:r>
            <a:r>
              <a:rPr lang="en-US" dirty="0" err="1"/>
              <a:t>lựa</a:t>
            </a:r>
            <a:r>
              <a:rPr lang="en-US" dirty="0"/>
              <a:t> </a:t>
            </a:r>
            <a:r>
              <a:rPr lang="en-US" dirty="0" err="1"/>
              <a:t>chọn</a:t>
            </a:r>
            <a:r>
              <a:rPr lang="en-US" dirty="0"/>
              <a:t> </a:t>
            </a:r>
            <a:r>
              <a:rPr lang="en-US" dirty="0" err="1"/>
              <a:t>của</a:t>
            </a:r>
            <a:r>
              <a:rPr lang="en-US" dirty="0"/>
              <a:t> </a:t>
            </a:r>
            <a:r>
              <a:rPr lang="en-US" dirty="0" err="1"/>
              <a:t>trạng</a:t>
            </a:r>
            <a:r>
              <a:rPr lang="en-US" dirty="0"/>
              <a:t> </a:t>
            </a:r>
            <a:r>
              <a:rPr lang="en-US" dirty="0" err="1"/>
              <a:t>thái</a:t>
            </a:r>
            <a:r>
              <a:rPr lang="en-US" dirty="0"/>
              <a:t> </a:t>
            </a:r>
            <a:r>
              <a:rPr lang="en-US" dirty="0" err="1"/>
              <a:t>hiện</a:t>
            </a:r>
            <a:r>
              <a:rPr lang="en-US" dirty="0"/>
              <a:t> </a:t>
            </a:r>
            <a:r>
              <a:rPr lang="en-US" dirty="0" err="1"/>
              <a:t>tại</a:t>
            </a:r>
            <a:r>
              <a:rPr lang="en-US" dirty="0"/>
              <a:t> </a:t>
            </a:r>
            <a:r>
              <a:rPr lang="en-US" dirty="0" err="1"/>
              <a:t>mà</a:t>
            </a:r>
            <a:r>
              <a:rPr lang="en-US" dirty="0"/>
              <a:t> </a:t>
            </a:r>
            <a:r>
              <a:rPr lang="en-US" dirty="0" err="1"/>
              <a:t>mỗi</a:t>
            </a:r>
            <a:r>
              <a:rPr lang="en-US" dirty="0"/>
              <a:t> node </a:t>
            </a:r>
            <a:r>
              <a:rPr lang="en-US" dirty="0" err="1"/>
              <a:t>có</a:t>
            </a:r>
            <a:r>
              <a:rPr lang="en-US" dirty="0"/>
              <a:t> </a:t>
            </a:r>
            <a:r>
              <a:rPr lang="en-US" dirty="0" err="1"/>
              <a:t>các</a:t>
            </a:r>
            <a:r>
              <a:rPr lang="en-US" dirty="0"/>
              <a:t> node con </a:t>
            </a:r>
            <a:r>
              <a:rPr lang="en-US" dirty="0" err="1"/>
              <a:t>khác</a:t>
            </a:r>
            <a:r>
              <a:rPr lang="en-US" dirty="0"/>
              <a:t> </a:t>
            </a:r>
            <a:r>
              <a:rPr lang="en-US" dirty="0" err="1"/>
              <a:t>nhau</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Một</a:t>
            </a:r>
            <a:r>
              <a:rPr lang="en-US" dirty="0"/>
              <a:t> node </a:t>
            </a:r>
            <a:r>
              <a:rPr lang="en-US" dirty="0" err="1"/>
              <a:t>được</a:t>
            </a:r>
            <a:r>
              <a:rPr lang="en-US" dirty="0"/>
              <a:t> </a:t>
            </a:r>
            <a:r>
              <a:rPr lang="en-US" dirty="0" err="1"/>
              <a:t>gọi</a:t>
            </a:r>
            <a:r>
              <a:rPr lang="en-US" dirty="0"/>
              <a:t> </a:t>
            </a:r>
            <a:r>
              <a:rPr lang="en-US" dirty="0" err="1"/>
              <a:t>là</a:t>
            </a:r>
            <a:r>
              <a:rPr lang="en-US" dirty="0"/>
              <a:t> “</a:t>
            </a:r>
            <a:r>
              <a:rPr lang="en-US" dirty="0" err="1"/>
              <a:t>hứa</a:t>
            </a:r>
            <a:r>
              <a:rPr lang="en-US" dirty="0"/>
              <a:t> </a:t>
            </a:r>
            <a:r>
              <a:rPr lang="en-US" dirty="0" err="1"/>
              <a:t>hẹn</a:t>
            </a:r>
            <a:r>
              <a:rPr lang="en-US" dirty="0"/>
              <a:t>” (promising) , </a:t>
            </a:r>
            <a:r>
              <a:rPr lang="en-US" dirty="0" err="1"/>
              <a:t>nếu</a:t>
            </a:r>
            <a:r>
              <a:rPr lang="en-US" dirty="0"/>
              <a:t> </a:t>
            </a:r>
            <a:r>
              <a:rPr lang="en-US" dirty="0" err="1"/>
              <a:t>nó</a:t>
            </a:r>
            <a:r>
              <a:rPr lang="en-US" dirty="0"/>
              <a:t> </a:t>
            </a:r>
            <a:r>
              <a:rPr lang="en-US" dirty="0" err="1"/>
              <a:t>tham</a:t>
            </a:r>
            <a:r>
              <a:rPr lang="en-US" dirty="0"/>
              <a:t> </a:t>
            </a:r>
            <a:r>
              <a:rPr lang="en-US" dirty="0" err="1"/>
              <a:t>gia</a:t>
            </a:r>
            <a:r>
              <a:rPr lang="en-US" dirty="0"/>
              <a:t> </a:t>
            </a:r>
            <a:r>
              <a:rPr lang="en-US" dirty="0" err="1"/>
              <a:t>vào</a:t>
            </a:r>
            <a:r>
              <a:rPr lang="en-US" dirty="0"/>
              <a:t> </a:t>
            </a:r>
            <a:r>
              <a:rPr lang="en-US" dirty="0" err="1"/>
              <a:t>việc</a:t>
            </a:r>
            <a:r>
              <a:rPr lang="en-US" dirty="0"/>
              <a:t> </a:t>
            </a:r>
            <a:r>
              <a:rPr lang="en-US" dirty="0" err="1"/>
              <a:t>tạo</a:t>
            </a:r>
            <a:r>
              <a:rPr lang="en-US" dirty="0"/>
              <a:t> </a:t>
            </a:r>
            <a:r>
              <a:rPr lang="en-US" dirty="0" err="1"/>
              <a:t>nên</a:t>
            </a:r>
            <a:r>
              <a:rPr lang="en-US" dirty="0"/>
              <a:t> </a:t>
            </a:r>
            <a:r>
              <a:rPr lang="en-US" dirty="0" err="1"/>
              <a:t>giải</a:t>
            </a:r>
            <a:r>
              <a:rPr lang="en-US" dirty="0"/>
              <a:t> </a:t>
            </a:r>
            <a:r>
              <a:rPr lang="en-US" dirty="0" err="1"/>
              <a:t>pháp</a:t>
            </a:r>
            <a:r>
              <a:rPr lang="en-US" dirty="0"/>
              <a:t> ( </a:t>
            </a:r>
            <a:r>
              <a:rPr lang="en-US" dirty="0" err="1"/>
              <a:t>nằm</a:t>
            </a:r>
            <a:r>
              <a:rPr lang="en-US" dirty="0"/>
              <a:t> </a:t>
            </a:r>
            <a:r>
              <a:rPr lang="en-US" dirty="0" err="1"/>
              <a:t>trên</a:t>
            </a:r>
            <a:r>
              <a:rPr lang="en-US" dirty="0"/>
              <a:t> </a:t>
            </a:r>
            <a:r>
              <a:rPr lang="en-US" dirty="0" err="1"/>
              <a:t>đường</a:t>
            </a:r>
            <a:r>
              <a:rPr lang="en-US" dirty="0"/>
              <a:t> </a:t>
            </a:r>
            <a:r>
              <a:rPr lang="en-US" dirty="0" err="1"/>
              <a:t>đi</a:t>
            </a:r>
            <a:r>
              <a:rPr lang="en-US" dirty="0"/>
              <a:t> </a:t>
            </a:r>
            <a:r>
              <a:rPr lang="en-US" dirty="0" err="1"/>
              <a:t>từ</a:t>
            </a:r>
            <a:r>
              <a:rPr lang="en-US" dirty="0"/>
              <a:t> </a:t>
            </a:r>
            <a:r>
              <a:rPr lang="en-US" dirty="0" err="1"/>
              <a:t>gốc</a:t>
            </a:r>
            <a:r>
              <a:rPr lang="en-US" dirty="0"/>
              <a:t> </a:t>
            </a:r>
            <a:r>
              <a:rPr lang="en-US" dirty="0" err="1"/>
              <a:t>một</a:t>
            </a:r>
            <a:r>
              <a:rPr lang="en-US" dirty="0"/>
              <a:t> node </a:t>
            </a:r>
            <a:r>
              <a:rPr lang="en-US" dirty="0" err="1"/>
              <a:t>lá</a:t>
            </a:r>
            <a:r>
              <a:rPr lang="en-US" dirty="0"/>
              <a:t> – </a:t>
            </a:r>
            <a:r>
              <a:rPr lang="en-US" dirty="0" err="1"/>
              <a:t>là</a:t>
            </a:r>
            <a:r>
              <a:rPr lang="en-US" dirty="0"/>
              <a:t> </a:t>
            </a:r>
            <a:r>
              <a:rPr lang="en-US" dirty="0" err="1"/>
              <a:t>giải</a:t>
            </a:r>
            <a:r>
              <a:rPr lang="en-US" dirty="0"/>
              <a:t> </a:t>
            </a:r>
            <a:r>
              <a:rPr lang="en-US" dirty="0" err="1"/>
              <a:t>pháp</a:t>
            </a:r>
            <a:r>
              <a:rPr lang="en-US" dirty="0"/>
              <a:t> </a:t>
            </a:r>
            <a:r>
              <a:rPr lang="en-US" dirty="0" err="1"/>
              <a:t>cho</a:t>
            </a:r>
            <a:r>
              <a:rPr lang="en-US" dirty="0"/>
              <a:t> </a:t>
            </a:r>
            <a:r>
              <a:rPr lang="en-US" dirty="0" err="1"/>
              <a:t>bài</a:t>
            </a:r>
            <a:r>
              <a:rPr lang="en-US" dirty="0"/>
              <a:t> </a:t>
            </a:r>
            <a:r>
              <a:rPr lang="en-US" dirty="0" err="1"/>
              <a:t>toán</a:t>
            </a:r>
            <a:r>
              <a:rPr lang="en-US" dirty="0"/>
              <a:t>). </a:t>
            </a:r>
            <a:r>
              <a:rPr lang="en-US" dirty="0" err="1"/>
              <a:t>Mặt</a:t>
            </a:r>
            <a:r>
              <a:rPr lang="en-US" dirty="0"/>
              <a:t> </a:t>
            </a:r>
            <a:r>
              <a:rPr lang="en-US" dirty="0" err="1"/>
              <a:t>khác</a:t>
            </a:r>
            <a:r>
              <a:rPr lang="en-US" dirty="0"/>
              <a:t> </a:t>
            </a:r>
            <a:r>
              <a:rPr lang="en-US" dirty="0" err="1"/>
              <a:t>thì</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không</a:t>
            </a:r>
            <a:r>
              <a:rPr lang="en-US" dirty="0"/>
              <a:t> </a:t>
            </a:r>
            <a:r>
              <a:rPr lang="en-US" dirty="0" err="1"/>
              <a:t>hứa</a:t>
            </a:r>
            <a:r>
              <a:rPr lang="en-US" dirty="0"/>
              <a:t> </a:t>
            </a:r>
            <a:r>
              <a:rPr lang="en-US" dirty="0" err="1"/>
              <a:t>hẹn</a:t>
            </a:r>
            <a:r>
              <a:rPr lang="en-US" dirty="0"/>
              <a:t>” (non-promising).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Việc</a:t>
            </a:r>
            <a:r>
              <a:rPr lang="en-US" dirty="0"/>
              <a:t> </a:t>
            </a:r>
            <a:r>
              <a:rPr lang="en-US" dirty="0" err="1"/>
              <a:t>của</a:t>
            </a:r>
            <a:r>
              <a:rPr lang="en-US" dirty="0"/>
              <a:t> </a:t>
            </a:r>
            <a:r>
              <a:rPr lang="en-US" dirty="0" err="1"/>
              <a:t>chúng</a:t>
            </a:r>
            <a:r>
              <a:rPr lang="en-US" dirty="0"/>
              <a:t> ta </a:t>
            </a:r>
            <a:r>
              <a:rPr lang="en-US" dirty="0" err="1"/>
              <a:t>là</a:t>
            </a:r>
            <a:r>
              <a:rPr lang="en-US" dirty="0"/>
              <a:t> </a:t>
            </a:r>
            <a:r>
              <a:rPr lang="en-US" dirty="0" err="1"/>
              <a:t>duyệt</a:t>
            </a:r>
            <a:r>
              <a:rPr lang="en-US" dirty="0"/>
              <a:t> </a:t>
            </a:r>
            <a:r>
              <a:rPr lang="en-US" dirty="0" err="1"/>
              <a:t>cây</a:t>
            </a:r>
            <a:r>
              <a:rPr lang="en-US" dirty="0"/>
              <a:t>, </a:t>
            </a:r>
            <a:r>
              <a:rPr lang="en-US" dirty="0" err="1"/>
              <a:t>nếu</a:t>
            </a:r>
            <a:r>
              <a:rPr lang="en-US" dirty="0"/>
              <a:t> </a:t>
            </a:r>
            <a:r>
              <a:rPr lang="en-US" dirty="0" err="1"/>
              <a:t>kiểm</a:t>
            </a:r>
            <a:r>
              <a:rPr lang="en-US" dirty="0"/>
              <a:t> </a:t>
            </a:r>
            <a:r>
              <a:rPr lang="en-US" dirty="0" err="1"/>
              <a:t>tra</a:t>
            </a:r>
            <a:r>
              <a:rPr lang="en-US" dirty="0"/>
              <a:t> node </a:t>
            </a:r>
            <a:r>
              <a:rPr lang="en-US" dirty="0" err="1"/>
              <a:t>bất</a:t>
            </a:r>
            <a:r>
              <a:rPr lang="en-US" dirty="0"/>
              <a:t> </a:t>
            </a:r>
            <a:r>
              <a:rPr lang="en-US" dirty="0" err="1"/>
              <a:t>kỳ</a:t>
            </a:r>
            <a:r>
              <a:rPr lang="en-US" dirty="0"/>
              <a:t> </a:t>
            </a:r>
            <a:r>
              <a:rPr lang="en-US" dirty="0" err="1"/>
              <a:t>là</a:t>
            </a:r>
            <a:r>
              <a:rPr lang="en-US" dirty="0"/>
              <a:t> “nonpromising” </a:t>
            </a:r>
            <a:r>
              <a:rPr lang="en-US" dirty="0" err="1"/>
              <a:t>thì</a:t>
            </a:r>
            <a:r>
              <a:rPr lang="en-US" dirty="0"/>
              <a:t> </a:t>
            </a:r>
            <a:r>
              <a:rPr lang="en-US" dirty="0" err="1"/>
              <a:t>lập</a:t>
            </a:r>
            <a:r>
              <a:rPr lang="en-US" dirty="0"/>
              <a:t> </a:t>
            </a:r>
            <a:r>
              <a:rPr lang="en-US" dirty="0" err="1"/>
              <a:t>tức</a:t>
            </a:r>
            <a:r>
              <a:rPr lang="en-US" dirty="0"/>
              <a:t> </a:t>
            </a:r>
            <a:r>
              <a:rPr lang="en-US" dirty="0" err="1"/>
              <a:t>chặt</a:t>
            </a:r>
            <a:r>
              <a:rPr lang="en-US" dirty="0"/>
              <a:t> </a:t>
            </a:r>
            <a:r>
              <a:rPr lang="en-US" dirty="0" err="1"/>
              <a:t>bỏ</a:t>
            </a:r>
            <a:r>
              <a:rPr lang="en-US" dirty="0"/>
              <a:t> </a:t>
            </a:r>
            <a:r>
              <a:rPr lang="en-US" dirty="0" err="1"/>
              <a:t>nhánh</a:t>
            </a:r>
            <a:r>
              <a:rPr lang="en-US" dirty="0"/>
              <a:t> </a:t>
            </a:r>
            <a:r>
              <a:rPr lang="en-US" dirty="0" err="1"/>
              <a:t>đó</a:t>
            </a:r>
            <a:r>
              <a:rPr lang="en-US" dirty="0"/>
              <a:t>, </a:t>
            </a:r>
            <a:r>
              <a:rPr lang="en-US" dirty="0" err="1"/>
              <a:t>trở</a:t>
            </a:r>
            <a:r>
              <a:rPr lang="en-US" dirty="0"/>
              <a:t> </a:t>
            </a:r>
            <a:r>
              <a:rPr lang="en-US" dirty="0" err="1"/>
              <a:t>lại</a:t>
            </a:r>
            <a:r>
              <a:rPr lang="en-US" dirty="0"/>
              <a:t> node cha </a:t>
            </a:r>
            <a:r>
              <a:rPr lang="en-US" dirty="0" err="1"/>
              <a:t>và</a:t>
            </a:r>
            <a:r>
              <a:rPr lang="en-US" dirty="0"/>
              <a:t> </a:t>
            </a:r>
            <a:r>
              <a:rPr lang="en-US" dirty="0" err="1"/>
              <a:t>chọn</a:t>
            </a:r>
            <a:r>
              <a:rPr lang="en-US" dirty="0"/>
              <a:t> 1 node con </a:t>
            </a:r>
            <a:r>
              <a:rPr lang="en-US" dirty="0" err="1"/>
              <a:t>khác</a:t>
            </a:r>
            <a:r>
              <a:rPr lang="en-US" dirty="0"/>
              <a:t>, </a:t>
            </a:r>
            <a:r>
              <a:rPr lang="en-US" dirty="0" err="1"/>
              <a:t>nếu</a:t>
            </a:r>
            <a:r>
              <a:rPr lang="en-US" dirty="0"/>
              <a:t> </a:t>
            </a:r>
            <a:r>
              <a:rPr lang="en-US" dirty="0" err="1"/>
              <a:t>là</a:t>
            </a:r>
            <a:r>
              <a:rPr lang="en-US" dirty="0"/>
              <a:t> “promising” </a:t>
            </a:r>
            <a:r>
              <a:rPr lang="en-US" dirty="0" err="1"/>
              <a:t>thì</a:t>
            </a:r>
            <a:r>
              <a:rPr lang="en-US" dirty="0"/>
              <a:t> </a:t>
            </a:r>
            <a:r>
              <a:rPr lang="en-US" dirty="0" err="1"/>
              <a:t>tiếp</a:t>
            </a:r>
            <a:r>
              <a:rPr lang="en-US" dirty="0"/>
              <a:t> </a:t>
            </a:r>
            <a:r>
              <a:rPr lang="en-US" dirty="0" err="1"/>
              <a:t>tục</a:t>
            </a:r>
            <a:r>
              <a:rPr lang="en-US" dirty="0"/>
              <a:t> </a:t>
            </a:r>
            <a:r>
              <a:rPr lang="en-US" dirty="0" err="1"/>
              <a:t>cho</a:t>
            </a:r>
            <a:r>
              <a:rPr lang="en-US" dirty="0"/>
              <a:t> </a:t>
            </a:r>
            <a:r>
              <a:rPr lang="en-US" dirty="0" err="1"/>
              <a:t>tới</a:t>
            </a:r>
            <a:r>
              <a:rPr lang="en-US" dirty="0"/>
              <a:t> </a:t>
            </a:r>
            <a:r>
              <a:rPr lang="en-US" dirty="0" err="1"/>
              <a:t>khi</a:t>
            </a:r>
            <a:r>
              <a:rPr lang="en-US" dirty="0"/>
              <a:t> </a:t>
            </a:r>
            <a:r>
              <a:rPr lang="en-US" dirty="0" err="1"/>
              <a:t>được</a:t>
            </a:r>
            <a:r>
              <a:rPr lang="en-US" dirty="0"/>
              <a:t> </a:t>
            </a:r>
            <a:r>
              <a:rPr lang="en-US" dirty="0" err="1"/>
              <a:t>lời</a:t>
            </a:r>
            <a:r>
              <a:rPr lang="en-US" dirty="0"/>
              <a:t> </a:t>
            </a:r>
            <a:r>
              <a:rPr lang="en-US" dirty="0" err="1"/>
              <a:t>giải</a:t>
            </a:r>
            <a:r>
              <a:rPr lang="en-US" dirty="0"/>
              <a:t>.</a:t>
            </a:r>
          </a:p>
        </p:txBody>
      </p:sp>
    </p:spTree>
    <p:extLst>
      <p:ext uri="{BB962C8B-B14F-4D97-AF65-F5344CB8AC3E}">
        <p14:creationId xmlns:p14="http://schemas.microsoft.com/office/powerpoint/2010/main" val="240233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F89C-F873-AF43-8160-29BD1B3A9EC2}"/>
              </a:ext>
            </a:extLst>
          </p:cNvPr>
          <p:cNvSpPr>
            <a:spLocks noGrp="1"/>
          </p:cNvSpPr>
          <p:nvPr>
            <p:ph type="title"/>
          </p:nvPr>
        </p:nvSpPr>
        <p:spPr/>
        <p:txBody>
          <a:bodyPr/>
          <a:lstStyle/>
          <a:p>
            <a:r>
              <a:rPr lang="en-US" dirty="0"/>
              <a:t>Khi </a:t>
            </a:r>
            <a:r>
              <a:rPr lang="en-US" dirty="0" err="1"/>
              <a:t>nào</a:t>
            </a:r>
            <a:r>
              <a:rPr lang="en-US" dirty="0"/>
              <a:t> </a:t>
            </a:r>
            <a:r>
              <a:rPr lang="en-US" dirty="0" err="1"/>
              <a:t>sử</a:t>
            </a:r>
            <a:r>
              <a:rPr lang="en-US" dirty="0"/>
              <a:t> </a:t>
            </a:r>
            <a:r>
              <a:rPr lang="en-US" dirty="0" err="1"/>
              <a:t>dụng</a:t>
            </a:r>
            <a:r>
              <a:rPr lang="en-US" dirty="0"/>
              <a:t> backtracking?</a:t>
            </a:r>
          </a:p>
        </p:txBody>
      </p:sp>
      <p:sp>
        <p:nvSpPr>
          <p:cNvPr id="7" name="TextBox 6">
            <a:extLst>
              <a:ext uri="{FF2B5EF4-FFF2-40B4-BE49-F238E27FC236}">
                <a16:creationId xmlns:a16="http://schemas.microsoft.com/office/drawing/2014/main" id="{B0AEC7E2-4059-FE40-866B-CECEDD37D312}"/>
              </a:ext>
            </a:extLst>
          </p:cNvPr>
          <p:cNvSpPr txBox="1"/>
          <p:nvPr/>
        </p:nvSpPr>
        <p:spPr>
          <a:xfrm>
            <a:off x="838200" y="1589103"/>
            <a:ext cx="10596239"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Đối</a:t>
            </a:r>
            <a:r>
              <a:rPr lang="en-US" dirty="0"/>
              <a:t> </a:t>
            </a:r>
            <a:r>
              <a:rPr lang="en-US" dirty="0" err="1"/>
              <a:t>với</a:t>
            </a:r>
            <a:r>
              <a:rPr lang="en-US" dirty="0"/>
              <a:t> </a:t>
            </a:r>
            <a:r>
              <a:rPr lang="en-US" dirty="0" err="1"/>
              <a:t>những</a:t>
            </a:r>
            <a:r>
              <a:rPr lang="en-US" dirty="0"/>
              <a:t> </a:t>
            </a:r>
            <a:r>
              <a:rPr lang="en-US" dirty="0" err="1"/>
              <a:t>bài</a:t>
            </a:r>
            <a:r>
              <a:rPr lang="en-US" dirty="0"/>
              <a:t> </a:t>
            </a:r>
            <a:r>
              <a:rPr lang="en-US" dirty="0" err="1"/>
              <a:t>toán</a:t>
            </a:r>
            <a:r>
              <a:rPr lang="en-US" dirty="0"/>
              <a:t> </a:t>
            </a:r>
            <a:r>
              <a:rPr lang="en-US" dirty="0" err="1"/>
              <a:t>yêu</a:t>
            </a:r>
            <a:r>
              <a:rPr lang="en-US" dirty="0"/>
              <a:t> </a:t>
            </a:r>
            <a:r>
              <a:rPr lang="en-US" dirty="0" err="1"/>
              <a:t>cầu</a:t>
            </a:r>
            <a:r>
              <a:rPr lang="en-US" dirty="0"/>
              <a:t> </a:t>
            </a:r>
            <a:r>
              <a:rPr lang="en-US" dirty="0" err="1"/>
              <a:t>ràng</a:t>
            </a:r>
            <a:r>
              <a:rPr lang="en-US" dirty="0"/>
              <a:t> </a:t>
            </a:r>
            <a:r>
              <a:rPr lang="en-US" dirty="0" err="1"/>
              <a:t>buộc</a:t>
            </a:r>
            <a:r>
              <a:rPr lang="en-US" dirty="0"/>
              <a:t> </a:t>
            </a:r>
            <a:r>
              <a:rPr lang="en-US" dirty="0" err="1"/>
              <a:t>điều</a:t>
            </a:r>
            <a:r>
              <a:rPr lang="en-US" dirty="0"/>
              <a:t> </a:t>
            </a:r>
            <a:r>
              <a:rPr lang="en-US" dirty="0" err="1"/>
              <a:t>kiện</a:t>
            </a:r>
            <a:r>
              <a:rPr lang="en-US" dirty="0"/>
              <a:t> </a:t>
            </a:r>
            <a:r>
              <a:rPr lang="en-US" dirty="0" err="1"/>
              <a:t>thì</a:t>
            </a:r>
            <a:r>
              <a:rPr lang="en-US" dirty="0"/>
              <a:t> backtracking </a:t>
            </a:r>
            <a:r>
              <a:rPr lang="en-US" dirty="0" err="1"/>
              <a:t>là</a:t>
            </a:r>
            <a:r>
              <a:rPr lang="en-US" dirty="0"/>
              <a:t> </a:t>
            </a:r>
            <a:r>
              <a:rPr lang="en-US" dirty="0" err="1"/>
              <a:t>một</a:t>
            </a:r>
            <a:r>
              <a:rPr lang="en-US" dirty="0"/>
              <a:t> </a:t>
            </a:r>
            <a:r>
              <a:rPr lang="en-US" dirty="0" err="1"/>
              <a:t>sự</a:t>
            </a:r>
            <a:r>
              <a:rPr lang="en-US" dirty="0"/>
              <a:t> </a:t>
            </a:r>
            <a:r>
              <a:rPr lang="en-US" dirty="0" err="1"/>
              <a:t>lựa</a:t>
            </a:r>
            <a:r>
              <a:rPr lang="en-US" dirty="0"/>
              <a:t> </a:t>
            </a:r>
            <a:r>
              <a:rPr lang="en-US" dirty="0" err="1"/>
              <a:t>chọn</a:t>
            </a:r>
            <a:r>
              <a:rPr lang="en-US" dirty="0"/>
              <a:t> </a:t>
            </a:r>
            <a:r>
              <a:rPr lang="en-US" dirty="0" err="1"/>
              <a:t>tốt</a:t>
            </a:r>
            <a:r>
              <a:rPr lang="en-US" dirty="0"/>
              <a:t>.</a:t>
            </a:r>
          </a:p>
          <a:p>
            <a:pPr marL="285750" indent="-285750">
              <a:buFont typeface="Arial" panose="020B0604020202020204" pitchFamily="34" charset="0"/>
              <a:buChar char="•"/>
            </a:pPr>
            <a:r>
              <a:rPr lang="en-US" dirty="0" err="1"/>
              <a:t>Thường</a:t>
            </a:r>
            <a:r>
              <a:rPr lang="en-US" dirty="0"/>
              <a:t> </a:t>
            </a:r>
            <a:r>
              <a:rPr lang="en-US" dirty="0" err="1"/>
              <a:t>thường</a:t>
            </a:r>
            <a:r>
              <a:rPr lang="en-US" dirty="0"/>
              <a:t> </a:t>
            </a:r>
            <a:r>
              <a:rPr lang="en-US" dirty="0" err="1"/>
              <a:t>là</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giải</a:t>
            </a:r>
            <a:r>
              <a:rPr lang="en-US" dirty="0"/>
              <a:t> </a:t>
            </a:r>
            <a:r>
              <a:rPr lang="en-US" dirty="0" err="1"/>
              <a:t>đố</a:t>
            </a:r>
            <a:r>
              <a:rPr lang="en-US" dirty="0"/>
              <a:t> (puzzle problems) </a:t>
            </a:r>
            <a:r>
              <a:rPr lang="en-US" dirty="0" err="1"/>
              <a:t>như</a:t>
            </a:r>
            <a:r>
              <a:rPr lang="en-US" dirty="0"/>
              <a:t> sudoku, crossword ,verbal arithmetic , </a:t>
            </a:r>
            <a:r>
              <a:rPr lang="en-US" dirty="0" err="1"/>
              <a:t>hamiltonian</a:t>
            </a:r>
            <a:r>
              <a:rPr lang="en-US" dirty="0"/>
              <a:t> cycle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Ở</a:t>
            </a:r>
            <a:r>
              <a:rPr lang="en-US" dirty="0"/>
              <a:t> </a:t>
            </a:r>
            <a:r>
              <a:rPr lang="en-US" dirty="0" err="1"/>
              <a:t>đây</a:t>
            </a:r>
            <a:r>
              <a:rPr lang="en-US" dirty="0"/>
              <a:t> </a:t>
            </a:r>
            <a:r>
              <a:rPr lang="en-US" dirty="0" err="1"/>
              <a:t>nhóm</a:t>
            </a:r>
            <a:r>
              <a:rPr lang="en-US" dirty="0"/>
              <a:t> </a:t>
            </a:r>
            <a:r>
              <a:rPr lang="en-US" dirty="0" err="1"/>
              <a:t>mình</a:t>
            </a:r>
            <a:r>
              <a:rPr lang="en-US" dirty="0"/>
              <a:t> </a:t>
            </a:r>
            <a:r>
              <a:rPr lang="en-US" dirty="0" err="1"/>
              <a:t>sẽ</a:t>
            </a:r>
            <a:r>
              <a:rPr lang="en-US" dirty="0"/>
              <a:t> </a:t>
            </a:r>
            <a:r>
              <a:rPr lang="en-US" dirty="0" err="1"/>
              <a:t>sử</a:t>
            </a:r>
            <a:r>
              <a:rPr lang="en-US" dirty="0"/>
              <a:t> dung </a:t>
            </a:r>
            <a:r>
              <a:rPr lang="en-US" dirty="0" err="1"/>
              <a:t>bài</a:t>
            </a:r>
            <a:r>
              <a:rPr lang="en-US" dirty="0"/>
              <a:t> </a:t>
            </a:r>
            <a:r>
              <a:rPr lang="en-US" dirty="0" err="1"/>
              <a:t>toán</a:t>
            </a:r>
            <a:r>
              <a:rPr lang="en-US" dirty="0"/>
              <a:t> </a:t>
            </a:r>
            <a:r>
              <a:rPr lang="en-US" dirty="0" err="1"/>
              <a:t>kinh</a:t>
            </a:r>
            <a:r>
              <a:rPr lang="en-US" dirty="0"/>
              <a:t> </a:t>
            </a:r>
            <a:r>
              <a:rPr lang="en-US" dirty="0" err="1"/>
              <a:t>điển</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mô</a:t>
            </a:r>
            <a:r>
              <a:rPr lang="en-US" dirty="0"/>
              <a:t> </a:t>
            </a:r>
            <a:r>
              <a:rPr lang="en-US" dirty="0" err="1"/>
              <a:t>hình</a:t>
            </a:r>
            <a:r>
              <a:rPr lang="en-US" dirty="0"/>
              <a:t> (</a:t>
            </a:r>
            <a:r>
              <a:rPr lang="en-US" dirty="0" err="1"/>
              <a:t>tư</a:t>
            </a:r>
            <a:r>
              <a:rPr lang="en-US" dirty="0"/>
              <a:t> </a:t>
            </a:r>
            <a:r>
              <a:rPr lang="en-US" dirty="0" err="1"/>
              <a:t>tưởng</a:t>
            </a:r>
            <a:r>
              <a:rPr lang="en-US" dirty="0"/>
              <a:t>) backtracking, </a:t>
            </a:r>
            <a:r>
              <a:rPr lang="en-US" dirty="0" err="1"/>
              <a:t>đó</a:t>
            </a:r>
            <a:r>
              <a:rPr lang="en-US" dirty="0"/>
              <a:t> </a:t>
            </a:r>
            <a:r>
              <a:rPr lang="en-US" dirty="0" err="1"/>
              <a:t>là</a:t>
            </a:r>
            <a:r>
              <a:rPr lang="en-US" dirty="0"/>
              <a:t> </a:t>
            </a:r>
            <a:r>
              <a:rPr lang="en-US" dirty="0" err="1"/>
              <a:t>bài</a:t>
            </a:r>
            <a:r>
              <a:rPr lang="en-US" dirty="0"/>
              <a:t> </a:t>
            </a:r>
            <a:r>
              <a:rPr lang="en-US" dirty="0" err="1"/>
              <a:t>toán</a:t>
            </a:r>
            <a:r>
              <a:rPr lang="en-US" dirty="0"/>
              <a:t> Knight’s Tour </a:t>
            </a:r>
            <a:r>
              <a:rPr lang="en-US" dirty="0" err="1"/>
              <a:t>và</a:t>
            </a:r>
            <a:r>
              <a:rPr lang="en-US" dirty="0"/>
              <a:t> N-queens</a:t>
            </a:r>
          </a:p>
          <a:p>
            <a:endParaRPr lang="en-US" dirty="0"/>
          </a:p>
        </p:txBody>
      </p:sp>
    </p:spTree>
    <p:extLst>
      <p:ext uri="{BB962C8B-B14F-4D97-AF65-F5344CB8AC3E}">
        <p14:creationId xmlns:p14="http://schemas.microsoft.com/office/powerpoint/2010/main" val="169696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91BD-A7C0-BB40-90D2-87F269C137E8}"/>
              </a:ext>
            </a:extLst>
          </p:cNvPr>
          <p:cNvSpPr>
            <a:spLocks noGrp="1"/>
          </p:cNvSpPr>
          <p:nvPr>
            <p:ph type="title"/>
          </p:nvPr>
        </p:nvSpPr>
        <p:spPr/>
        <p:txBody>
          <a:bodyPr/>
          <a:lstStyle/>
          <a:p>
            <a:r>
              <a:rPr lang="en-US" dirty="0"/>
              <a:t>Knight’s tour</a:t>
            </a:r>
          </a:p>
        </p:txBody>
      </p:sp>
      <p:sp>
        <p:nvSpPr>
          <p:cNvPr id="4" name="TextBox 3">
            <a:extLst>
              <a:ext uri="{FF2B5EF4-FFF2-40B4-BE49-F238E27FC236}">
                <a16:creationId xmlns:a16="http://schemas.microsoft.com/office/drawing/2014/main" id="{5FB79BB9-8619-4144-9A4A-93BD2C1F1BC4}"/>
              </a:ext>
            </a:extLst>
          </p:cNvPr>
          <p:cNvSpPr txBox="1"/>
          <p:nvPr/>
        </p:nvSpPr>
        <p:spPr>
          <a:xfrm>
            <a:off x="838200" y="1828800"/>
            <a:ext cx="10515600" cy="3139321"/>
          </a:xfrm>
          <a:prstGeom prst="rect">
            <a:avLst/>
          </a:prstGeom>
          <a:noFill/>
        </p:spPr>
        <p:txBody>
          <a:bodyPr wrap="square" rtlCol="0">
            <a:spAutoFit/>
          </a:bodyPr>
          <a:lstStyle/>
          <a:p>
            <a:r>
              <a:rPr lang="vi-VN" dirty="0">
                <a:latin typeface="Arial"/>
                <a:ea typeface="+mn-lt"/>
                <a:cs typeface="Arial"/>
              </a:rPr>
              <a:t>Mô tả bài toán:</a:t>
            </a:r>
          </a:p>
          <a:p>
            <a:endParaRPr lang="vi-VN" dirty="0">
              <a:latin typeface="Arial"/>
              <a:ea typeface="+mn-lt"/>
              <a:cs typeface="Arial"/>
            </a:endParaRPr>
          </a:p>
          <a:p>
            <a:pPr marL="285750" indent="-285750">
              <a:buFont typeface="Arial" panose="020B0604020202020204" pitchFamily="34" charset="0"/>
              <a:buChar char="•"/>
            </a:pPr>
            <a:r>
              <a:rPr lang="vi-VN" dirty="0">
                <a:latin typeface="Arial"/>
                <a:ea typeface="+mn-lt"/>
                <a:cs typeface="Arial"/>
              </a:rPr>
              <a:t>Cho một bàn cờ N x N, và một quân Mã nằm ở một ô bất kì trên bàn cờ. Hãy di chuyển quân Mã, sao cho chỉ đi qua mỗi ô chính xác một lần và đi qua hết tất cả các ô.</a:t>
            </a:r>
            <a:endParaRPr lang="vi-VN" dirty="0">
              <a:latin typeface="Arial"/>
              <a:cs typeface="Arial"/>
            </a:endParaRPr>
          </a:p>
          <a:p>
            <a:endParaRPr lang="vi-VN" dirty="0">
              <a:latin typeface="Arial"/>
              <a:cs typeface="Arial" panose="020B0604020202020204" pitchFamily="34" charset="0"/>
            </a:endParaRPr>
          </a:p>
          <a:p>
            <a:r>
              <a:rPr lang="vi-VN" dirty="0">
                <a:latin typeface="Arial"/>
                <a:ea typeface="+mn-lt"/>
                <a:cs typeface="Arial"/>
              </a:rPr>
              <a:t>Nhận xét:</a:t>
            </a:r>
          </a:p>
          <a:p>
            <a:endParaRPr lang="vi-VN" dirty="0">
              <a:ea typeface="+mn-lt"/>
              <a:cs typeface="Arial" panose="020B0604020202020204" pitchFamily="34" charset="0"/>
            </a:endParaRPr>
          </a:p>
          <a:p>
            <a:pPr marL="285750" indent="-285750">
              <a:buFont typeface="Arial" panose="020B0604020202020204" pitchFamily="34" charset="0"/>
              <a:buChar char="•"/>
            </a:pPr>
            <a:r>
              <a:rPr lang="vi-VN" dirty="0">
                <a:latin typeface="Arial"/>
                <a:ea typeface="+mn-lt"/>
                <a:cs typeface="Arial"/>
              </a:rPr>
              <a:t>Đây là một ví dụ cho bài toán chu trình Hamilton tổng quát trong bài toán đồ thị.</a:t>
            </a:r>
          </a:p>
          <a:p>
            <a:pPr marL="285750" indent="-285750">
              <a:buFont typeface="Arial" panose="020B0604020202020204" pitchFamily="34" charset="0"/>
              <a:buChar char="•"/>
            </a:pPr>
            <a:endParaRPr lang="vi-VN" dirty="0">
              <a:cs typeface="Arial" panose="020B0604020202020204" pitchFamily="34" charset="0"/>
            </a:endParaRPr>
          </a:p>
          <a:p>
            <a:pPr marL="285750" indent="-285750">
              <a:buFont typeface="Arial" panose="020B0604020202020204" pitchFamily="34" charset="0"/>
              <a:buChar char="•"/>
            </a:pPr>
            <a:r>
              <a:rPr lang="vi-VN" dirty="0">
                <a:latin typeface="Arial"/>
                <a:ea typeface="+mn-lt"/>
                <a:cs typeface="Arial"/>
              </a:rPr>
              <a:t>Hướng giải quyết: thuật toán backtracking </a:t>
            </a:r>
            <a:endParaRPr lang="vi-VN" dirty="0">
              <a:latin typeface="Arial"/>
              <a:cs typeface="Arial"/>
            </a:endParaRPr>
          </a:p>
          <a:p>
            <a:endParaRPr lang="en-US" dirty="0"/>
          </a:p>
        </p:txBody>
      </p:sp>
    </p:spTree>
    <p:extLst>
      <p:ext uri="{BB962C8B-B14F-4D97-AF65-F5344CB8AC3E}">
        <p14:creationId xmlns:p14="http://schemas.microsoft.com/office/powerpoint/2010/main" val="749924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B5E2-3CD2-C449-9E12-8BAB35D84B98}"/>
              </a:ext>
            </a:extLst>
          </p:cNvPr>
          <p:cNvSpPr>
            <a:spLocks noGrp="1"/>
          </p:cNvSpPr>
          <p:nvPr>
            <p:ph type="title"/>
          </p:nvPr>
        </p:nvSpPr>
        <p:spPr/>
        <p:txBody>
          <a:bodyPr/>
          <a:lstStyle/>
          <a:p>
            <a:r>
              <a:rPr lang="en-US" dirty="0"/>
              <a:t>Knight’s tour</a:t>
            </a:r>
          </a:p>
        </p:txBody>
      </p:sp>
      <p:sp>
        <p:nvSpPr>
          <p:cNvPr id="4" name="TextBox 3">
            <a:extLst>
              <a:ext uri="{FF2B5EF4-FFF2-40B4-BE49-F238E27FC236}">
                <a16:creationId xmlns:a16="http://schemas.microsoft.com/office/drawing/2014/main" id="{6C012C49-6428-814F-9B07-91D61F43F6B4}"/>
              </a:ext>
            </a:extLst>
          </p:cNvPr>
          <p:cNvSpPr txBox="1"/>
          <p:nvPr/>
        </p:nvSpPr>
        <p:spPr>
          <a:xfrm>
            <a:off x="838200" y="1690688"/>
            <a:ext cx="10515600" cy="4801314"/>
          </a:xfrm>
          <a:prstGeom prst="rect">
            <a:avLst/>
          </a:prstGeom>
          <a:noFill/>
        </p:spPr>
        <p:txBody>
          <a:bodyPr wrap="square" rtlCol="0">
            <a:spAutoFit/>
          </a:bodyPr>
          <a:lstStyle/>
          <a:p>
            <a:r>
              <a:rPr lang="vi-VN" dirty="0">
                <a:ea typeface="+mn-lt"/>
                <a:cs typeface="+mn-lt"/>
              </a:rPr>
              <a:t>Mô tả thuật toán:</a:t>
            </a:r>
          </a:p>
          <a:p>
            <a:endParaRPr lang="vi-VN" dirty="0">
              <a:latin typeface="Arial"/>
              <a:cs typeface="Arial"/>
            </a:endParaRPr>
          </a:p>
          <a:p>
            <a:pPr marL="285750" indent="-285750">
              <a:buFont typeface="Arial" panose="020B0604020202020204" pitchFamily="34" charset="0"/>
              <a:buChar char="•"/>
            </a:pPr>
            <a:r>
              <a:rPr lang="vi-VN" dirty="0">
                <a:latin typeface="Arial"/>
                <a:ea typeface="+mn-lt"/>
                <a:cs typeface="Arial"/>
              </a:rPr>
              <a:t>Khởi tạo một vector nghiệm</a:t>
            </a:r>
            <a:endParaRPr lang="vi-VN" dirty="0">
              <a:latin typeface="Arial"/>
              <a:cs typeface="Arial"/>
            </a:endParaRPr>
          </a:p>
          <a:p>
            <a:pPr marL="285750" indent="-285750">
              <a:buFont typeface="Arial" panose="020B0604020202020204" pitchFamily="34" charset="0"/>
              <a:buChar char="•"/>
            </a:pPr>
            <a:r>
              <a:rPr lang="vi-VN" dirty="0">
                <a:ea typeface="+mn-lt"/>
                <a:cs typeface="+mn-lt"/>
              </a:rPr>
              <a:t>Nếu đi qua tất cả các ô</a:t>
            </a:r>
            <a:endParaRPr lang="vi-VN" dirty="0">
              <a:cs typeface="Arial" panose="020B0604020202020204" pitchFamily="34" charset="0"/>
            </a:endParaRPr>
          </a:p>
          <a:p>
            <a:pPr marL="742950" lvl="1" indent="-285750">
              <a:buFont typeface="Courier New" panose="02070309020205020404" pitchFamily="49" charset="0"/>
              <a:buChar char="o"/>
            </a:pPr>
            <a:r>
              <a:rPr lang="vi-VN" dirty="0">
                <a:ea typeface="+mn-lt"/>
                <a:cs typeface="+mn-lt"/>
              </a:rPr>
              <a:t>In ra giải pháp</a:t>
            </a:r>
          </a:p>
          <a:p>
            <a:endParaRPr lang="vi-VN" dirty="0">
              <a:cs typeface="Arial" panose="020B0604020202020204" pitchFamily="34" charset="0"/>
            </a:endParaRPr>
          </a:p>
          <a:p>
            <a:r>
              <a:rPr lang="vi-VN" dirty="0">
                <a:ea typeface="+mn-lt"/>
                <a:cs typeface="+mn-lt"/>
              </a:rPr>
              <a:t>Ngược lại:</a:t>
            </a:r>
          </a:p>
          <a:p>
            <a:endParaRPr lang="vi-VN" dirty="0">
              <a:cs typeface="Arial" panose="020B0604020202020204" pitchFamily="34" charset="0"/>
            </a:endParaRPr>
          </a:p>
          <a:p>
            <a:pPr marL="285750" indent="-285750">
              <a:buFont typeface="Arial" panose="020B0604020202020204" pitchFamily="34" charset="0"/>
              <a:buChar char="•"/>
            </a:pPr>
            <a:r>
              <a:rPr lang="vi-VN" dirty="0">
                <a:latin typeface="Arial"/>
                <a:ea typeface="+mn-lt"/>
                <a:cs typeface="Arial"/>
              </a:rPr>
              <a:t>Thêm một trong các bước tiếp theo vào vectơ nghiệm và kiểm tra đệ quy xem nước đi này có dẫn đến một giải pháp hay không.(quân mã có 8 cách đi từ một vị trí ban đầu)</a:t>
            </a:r>
          </a:p>
          <a:p>
            <a:pPr marL="285750" indent="-285750">
              <a:buFont typeface="Arial" panose="020B0604020202020204" pitchFamily="34" charset="0"/>
              <a:buChar char="•"/>
            </a:pPr>
            <a:endParaRPr lang="vi-VN" dirty="0">
              <a:latin typeface="Arial"/>
              <a:ea typeface="+mn-lt"/>
              <a:cs typeface="Arial"/>
            </a:endParaRPr>
          </a:p>
          <a:p>
            <a:pPr marL="285750" indent="-285750">
              <a:buFont typeface="Arial" panose="020B0604020202020204" pitchFamily="34" charset="0"/>
              <a:buChar char="•"/>
            </a:pPr>
            <a:r>
              <a:rPr lang="vi-VN" dirty="0">
                <a:latin typeface="Arial"/>
                <a:ea typeface="+mn-lt"/>
                <a:cs typeface="Arial"/>
              </a:rPr>
              <a:t>Nếu nước đi được chọn ở trên không dẫn đến giải pháp thì xóa nước đi này khỏi vectơ nghiệm và thử các nước đi thay thế khác (tức là ta sẽ thử 8 nước ở trên).</a:t>
            </a:r>
          </a:p>
          <a:p>
            <a:pPr marL="285750" indent="-285750">
              <a:buFont typeface="Arial" panose="020B0604020202020204" pitchFamily="34" charset="0"/>
              <a:buChar char="•"/>
            </a:pPr>
            <a:endParaRPr lang="vi-VN" dirty="0">
              <a:latin typeface="Arial"/>
              <a:cs typeface="Arial"/>
            </a:endParaRPr>
          </a:p>
          <a:p>
            <a:pPr marL="285750" indent="-285750">
              <a:buFont typeface="Arial" panose="020B0604020202020204" pitchFamily="34" charset="0"/>
              <a:buChar char="•"/>
            </a:pPr>
            <a:r>
              <a:rPr lang="vi-VN" dirty="0">
                <a:latin typeface="Arial"/>
                <a:cs typeface="Arial"/>
              </a:rPr>
              <a:t>Nếu không có nước đi thay thế khác thỏa mãn thì ta sẽ xóa mục đã thêm vào vector nghiệm trước đó.</a:t>
            </a:r>
          </a:p>
          <a:p>
            <a:endParaRPr lang="vi-VN" dirty="0">
              <a:latin typeface="Arial"/>
              <a:cs typeface="Arial"/>
            </a:endParaRPr>
          </a:p>
        </p:txBody>
      </p:sp>
    </p:spTree>
    <p:extLst>
      <p:ext uri="{BB962C8B-B14F-4D97-AF65-F5344CB8AC3E}">
        <p14:creationId xmlns:p14="http://schemas.microsoft.com/office/powerpoint/2010/main" val="239455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5EE3-1223-194B-BB59-3D26EC32DB77}"/>
              </a:ext>
            </a:extLst>
          </p:cNvPr>
          <p:cNvSpPr>
            <a:spLocks noGrp="1"/>
          </p:cNvSpPr>
          <p:nvPr>
            <p:ph type="title"/>
          </p:nvPr>
        </p:nvSpPr>
        <p:spPr/>
        <p:txBody>
          <a:bodyPr/>
          <a:lstStyle/>
          <a:p>
            <a:r>
              <a:rPr lang="en-US" dirty="0"/>
              <a:t>Knight’s tour</a:t>
            </a:r>
          </a:p>
        </p:txBody>
      </p:sp>
      <p:sp>
        <p:nvSpPr>
          <p:cNvPr id="4" name="TextBox 3">
            <a:extLst>
              <a:ext uri="{FF2B5EF4-FFF2-40B4-BE49-F238E27FC236}">
                <a16:creationId xmlns:a16="http://schemas.microsoft.com/office/drawing/2014/main" id="{58266F9D-C4D4-A743-AF26-06DDA036FC69}"/>
              </a:ext>
            </a:extLst>
          </p:cNvPr>
          <p:cNvSpPr txBox="1"/>
          <p:nvPr/>
        </p:nvSpPr>
        <p:spPr>
          <a:xfrm>
            <a:off x="838199" y="1757779"/>
            <a:ext cx="10515599" cy="2677656"/>
          </a:xfrm>
          <a:prstGeom prst="rect">
            <a:avLst/>
          </a:prstGeom>
          <a:noFill/>
        </p:spPr>
        <p:txBody>
          <a:bodyPr wrap="square" rtlCol="0">
            <a:spAutoFit/>
          </a:bodyPr>
          <a:lstStyle/>
          <a:p>
            <a:r>
              <a:rPr lang="vi-VN" sz="2500" dirty="0">
                <a:latin typeface="Arial"/>
                <a:cs typeface="Arial"/>
              </a:rPr>
              <a:t>Triển khai thuật toán:</a:t>
            </a:r>
          </a:p>
          <a:p>
            <a:pPr marL="342900" indent="-342900">
              <a:buFont typeface="+mj-lt"/>
              <a:buAutoNum type="arabicParenR"/>
            </a:pPr>
            <a:r>
              <a:rPr lang="vi-VN" sz="2500" dirty="0">
                <a:latin typeface="Arial"/>
                <a:cs typeface="Arial"/>
              </a:rPr>
              <a:t>Hàm kiểm tra vị trí (x,y) trên bàn cờ đã đi qua hay chưa </a:t>
            </a:r>
          </a:p>
          <a:p>
            <a:pPr marL="342900" indent="-342900">
              <a:buFont typeface="+mj-lt"/>
              <a:buAutoNum type="arabicParenR"/>
            </a:pPr>
            <a:r>
              <a:rPr lang="vi-VN" sz="2500" dirty="0">
                <a:latin typeface="Arial"/>
                <a:cs typeface="Arial"/>
              </a:rPr>
              <a:t>Hàm in ra kết quả </a:t>
            </a:r>
          </a:p>
          <a:p>
            <a:pPr marL="342900" indent="-342900">
              <a:buFont typeface="+mj-lt"/>
              <a:buAutoNum type="arabicParenR"/>
            </a:pPr>
            <a:r>
              <a:rPr lang="vi-VN" sz="2500" dirty="0">
                <a:latin typeface="Arial"/>
                <a:cs typeface="Arial"/>
              </a:rPr>
              <a:t>Hàm main tổng hợp</a:t>
            </a:r>
          </a:p>
          <a:p>
            <a:pPr marL="342900" indent="-342900">
              <a:buFont typeface="+mj-lt"/>
              <a:buAutoNum type="arabicParenR"/>
            </a:pPr>
            <a:r>
              <a:rPr lang="vi-VN" sz="2500" dirty="0">
                <a:latin typeface="Arial"/>
                <a:cs typeface="Arial"/>
              </a:rPr>
              <a:t>Hàm chính để thực hiện backtracking</a:t>
            </a:r>
            <a:endParaRPr lang="vi-VN" sz="2500" dirty="0"/>
          </a:p>
          <a:p>
            <a:endParaRPr lang="vi-VN" sz="2500" dirty="0">
              <a:cs typeface="Arial" panose="020B0604020202020204" pitchFamily="34" charset="0"/>
            </a:endParaRPr>
          </a:p>
          <a:p>
            <a:endParaRPr lang="en-US" dirty="0"/>
          </a:p>
        </p:txBody>
      </p:sp>
    </p:spTree>
    <p:extLst>
      <p:ext uri="{BB962C8B-B14F-4D97-AF65-F5344CB8AC3E}">
        <p14:creationId xmlns:p14="http://schemas.microsoft.com/office/powerpoint/2010/main" val="3959609343"/>
      </p:ext>
    </p:extLst>
  </p:cSld>
  <p:clrMapOvr>
    <a:masterClrMapping/>
  </p:clrMapOvr>
</p:sld>
</file>

<file path=ppt/theme/theme1.xml><?xml version="1.0" encoding="utf-8"?>
<a:theme xmlns:a="http://schemas.openxmlformats.org/drawingml/2006/main" name="Chủ đề của Office">
  <a:themeElements>
    <a:clrScheme name="Văn phòng">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ăn phòng">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1950</Words>
  <Application>Microsoft Macintosh PowerPoint</Application>
  <PresentationFormat>Widescreen</PresentationFormat>
  <Paragraphs>155</Paragraphs>
  <Slides>33</Slides>
  <Notes>0</Notes>
  <HiddenSlides>0</HiddenSlides>
  <MMClips>3</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Cambria Math</vt:lpstr>
      <vt:lpstr>Courier New</vt:lpstr>
      <vt:lpstr>Times New Roman</vt:lpstr>
      <vt:lpstr>Wingdings</vt:lpstr>
      <vt:lpstr>Wingdings,Sans-Serif</vt:lpstr>
      <vt:lpstr>Chủ đề của Office</vt:lpstr>
      <vt:lpstr>Backtracking (Thuật toán quay lui)</vt:lpstr>
      <vt:lpstr>Timeline</vt:lpstr>
      <vt:lpstr>Backtracking là gì?</vt:lpstr>
      <vt:lpstr>Cách hoạt động của backtracking?</vt:lpstr>
      <vt:lpstr>Cách hoạt động của backtracking</vt:lpstr>
      <vt:lpstr>Khi nào sử dụng backtracking?</vt:lpstr>
      <vt:lpstr>Knight’s tour</vt:lpstr>
      <vt:lpstr>Knight’s tour</vt:lpstr>
      <vt:lpstr>Knight’s tour</vt:lpstr>
      <vt:lpstr>Knight’s tour</vt:lpstr>
      <vt:lpstr>Knight’s tour</vt:lpstr>
      <vt:lpstr>Knight’s tour</vt:lpstr>
      <vt:lpstr>Knight’s tour</vt:lpstr>
      <vt:lpstr>Knight’s tour</vt:lpstr>
      <vt:lpstr>Knight’s tour</vt:lpstr>
      <vt:lpstr>Knight’s tour</vt:lpstr>
      <vt:lpstr>Knight’s tour</vt:lpstr>
      <vt:lpstr>Knight’s tour</vt:lpstr>
      <vt:lpstr>N-queens</vt:lpstr>
      <vt:lpstr>N-Queens</vt:lpstr>
      <vt:lpstr>PowerPoint Presentation</vt:lpstr>
      <vt:lpstr>N-queens</vt:lpstr>
      <vt:lpstr>N-queens</vt:lpstr>
      <vt:lpstr>1) Hàm kiểm tra quân Hậu có thể được đặt tại một vị trí hay không</vt:lpstr>
      <vt:lpstr>1) Hàm kiểm tra quân Hậu có thể được đặt tại một vị trí hay không</vt:lpstr>
      <vt:lpstr>1) Hàm kiểm tra quân Hậu có thể được đặt tại một vị trí hay không</vt:lpstr>
      <vt:lpstr>2) Hàm in ra màn hình kết quả</vt:lpstr>
      <vt:lpstr>3) Hàm main tổng hợp</vt:lpstr>
      <vt:lpstr>4) Hàm chính thực hiện backtracking</vt:lpstr>
      <vt:lpstr>Optimization</vt:lpstr>
      <vt:lpstr>Exercise </vt:lpstr>
      <vt:lpstr> 1)  Peg Solitaire </vt:lpstr>
      <vt:lpstr>2) Rat in Maze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lastModifiedBy>Lưu Hoàng Sơn</cp:lastModifiedBy>
  <cp:revision>2</cp:revision>
  <dcterms:created xsi:type="dcterms:W3CDTF">2020-11-03T07:49:20Z</dcterms:created>
  <dcterms:modified xsi:type="dcterms:W3CDTF">2020-11-04T10:14:36Z</dcterms:modified>
</cp:coreProperties>
</file>